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57" r:id="rId16"/>
    <p:sldId id="258" r:id="rId17"/>
    <p:sldId id="260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8" autoAdjust="0"/>
    <p:restoredTop sz="94660"/>
  </p:normalViewPr>
  <p:slideViewPr>
    <p:cSldViewPr>
      <p:cViewPr varScale="1">
        <p:scale>
          <a:sx n="69" d="100"/>
          <a:sy n="69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An operator specifies the type of operation to be performed on the values of variables and expressions.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JavaScript provides different types of operators to perform simple to complex calculations and evaluations.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Certain operators are also used to construct relational and logical statements. These statements allow implementing decision and looping constructs.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4808" custLinFactNeighborY="-940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6481" custLinFactNeighborY="-562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70131" custLinFactNeighborY="63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3294F753-979D-4058-A01B-FBF102A86440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70C5DEA-EC98-47C5-B359-7E1A54F82535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18004F53-0119-40F5-A2BB-9ED138CC392E}" type="presOf" srcId="{562882C0-AB97-4E3B-8D46-8E574B04BE56}" destId="{A6445519-E36D-458F-8F29-D286534B965D}" srcOrd="0" destOrd="0" presId="urn:microsoft.com/office/officeart/2005/8/layout/vList2"/>
    <dgm:cxn modelId="{D450BEF5-5BBD-4BAA-8783-8F046A0FAAC7}" type="presOf" srcId="{4E1CD5B7-2CF3-44AA-979B-6F420433627D}" destId="{388723AB-37EB-4EC2-B7B0-759657273835}" srcOrd="0" destOrd="0" presId="urn:microsoft.com/office/officeart/2005/8/layout/vList2"/>
    <dgm:cxn modelId="{0D5D5D39-7121-4FD4-9CEC-5935CE99609A}" type="presParOf" srcId="{9FF9BD46-DE44-4B30-80ED-AC3A9E213A06}" destId="{388723AB-37EB-4EC2-B7B0-759657273835}" srcOrd="0" destOrd="0" presId="urn:microsoft.com/office/officeart/2005/8/layout/vList2"/>
    <dgm:cxn modelId="{F3E2619A-1A2F-49F8-ACF1-A0806816225A}" type="presParOf" srcId="{9FF9BD46-DE44-4B30-80ED-AC3A9E213A06}" destId="{D877BAB3-7DBF-46AB-A039-BE8C107F0C8C}" srcOrd="1" destOrd="0" presId="urn:microsoft.com/office/officeart/2005/8/layout/vList2"/>
    <dgm:cxn modelId="{865E4444-1FA1-4380-B4CC-222DFF6A8AC9}" type="presParOf" srcId="{9FF9BD46-DE44-4B30-80ED-AC3A9E213A06}" destId="{0256FAD6-365E-4CAB-8266-8CECC71F7F52}" srcOrd="2" destOrd="0" presId="urn:microsoft.com/office/officeart/2005/8/layout/vList2"/>
    <dgm:cxn modelId="{A20A9D81-FCEF-4FD4-918B-CEF29BF35E48}" type="presParOf" srcId="{9FF9BD46-DE44-4B30-80ED-AC3A9E213A06}" destId="{C88DBDBC-73BA-40D4-ACAA-61468FA8920B}" srcOrd="3" destOrd="0" presId="urn:microsoft.com/office/officeart/2005/8/layout/vList2"/>
    <dgm:cxn modelId="{3A8D4EC7-9C0E-4FF8-A244-0F2D6E656788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An operation is an action performed on one or more values stored in variables.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The specified action either changes the value of the variable or generates a new value.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An operation requires minimum one symbol and some value.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dirty="0"/>
            <a:t>Symbol is called an operator and it specifies the type of action to be performed on the value.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F657ABBB-BDC2-4892-8339-ED2651E98E94}">
      <dgm:prSet phldrT="[Text]" custT="1"/>
      <dgm:spPr/>
      <dgm:t>
        <a:bodyPr/>
        <a:lstStyle/>
        <a:p>
          <a:r>
            <a:rPr lang="en-US" sz="1800" dirty="0"/>
            <a:t>Value or variable on which the operation is performed is called an operand.</a:t>
          </a:r>
        </a:p>
      </dgm:t>
    </dgm:pt>
    <dgm:pt modelId="{B36CF9F0-3D57-45FF-B677-A0F53BED83E3}" type="parTrans" cxnId="{93D1C612-30DD-43A6-A096-925D7BEEDF16}">
      <dgm:prSet/>
      <dgm:spPr/>
      <dgm:t>
        <a:bodyPr/>
        <a:lstStyle/>
        <a:p>
          <a:endParaRPr lang="en-US"/>
        </a:p>
      </dgm:t>
    </dgm:pt>
    <dgm:pt modelId="{5D741E99-A1CE-47AD-8449-B1BD2F9B33B5}" type="sibTrans" cxnId="{93D1C612-30DD-43A6-A096-925D7BEEDF16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7618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5" custScaleY="57863" custLinFactNeighborY="-136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5" custScaleY="73812" custLinFactNeighborY="-278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5" custScaleY="78952" custLinFactNeighborY="-381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B5506-59D4-4205-B72D-7F4D70D73EE5}" type="pres">
      <dgm:prSet presAssocID="{EC61F38A-05D6-4441-9285-A8BDCD35A03E}" presName="spacer" presStyleCnt="0"/>
      <dgm:spPr/>
    </dgm:pt>
    <dgm:pt modelId="{520DEBED-ABA4-4405-A9C7-DB40F86DAFD3}" type="pres">
      <dgm:prSet presAssocID="{F657ABBB-BDC2-4892-8339-ED2651E98E94}" presName="parentText" presStyleLbl="node1" presStyleIdx="4" presStyleCnt="5" custScaleY="78952" custLinFactNeighborY="-433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AE2E24-DDAA-47BF-A726-0D476C0734C0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CE1FFA63-538C-457C-A3F8-5B9BC9E379BF}" type="presOf" srcId="{562882C0-AB97-4E3B-8D46-8E574B04BE56}" destId="{A6445519-E36D-458F-8F29-D286534B965D}" srcOrd="0" destOrd="0" presId="urn:microsoft.com/office/officeart/2005/8/layout/vList2"/>
    <dgm:cxn modelId="{93D1C612-30DD-43A6-A096-925D7BEEDF16}" srcId="{D32F8FCF-EDF2-4321-B49C-D5DF3D295B52}" destId="{F657ABBB-BDC2-4892-8339-ED2651E98E94}" srcOrd="4" destOrd="0" parTransId="{B36CF9F0-3D57-45FF-B677-A0F53BED83E3}" sibTransId="{5D741E99-A1CE-47AD-8449-B1BD2F9B33B5}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C6CF101E-3FC9-41C4-8C01-36AEBB3634E8}" type="presOf" srcId="{3AE01816-02F0-4E5D-8DB9-B311CF7DB920}" destId="{8A752F96-26E5-4BA9-82C5-29DB2F211C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A9C6FA7-CE43-4E0C-BBAB-AEB101AA2B39}" type="presOf" srcId="{F657ABBB-BDC2-4892-8339-ED2651E98E94}" destId="{520DEBED-ABA4-4405-A9C7-DB40F86DAFD3}" srcOrd="0" destOrd="0" presId="urn:microsoft.com/office/officeart/2005/8/layout/vList2"/>
    <dgm:cxn modelId="{2BDAE609-35E3-4BA4-BB6E-8171CCA3DF05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C930695-C71D-4FA7-A8C5-F1253F455472}" type="presOf" srcId="{D32F8FCF-EDF2-4321-B49C-D5DF3D295B52}" destId="{9FF9BD46-DE44-4B30-80ED-AC3A9E213A06}" srcOrd="0" destOrd="0" presId="urn:microsoft.com/office/officeart/2005/8/layout/vList2"/>
    <dgm:cxn modelId="{7C184985-14CA-4F36-92F8-22B07FD68B65}" type="presParOf" srcId="{9FF9BD46-DE44-4B30-80ED-AC3A9E213A06}" destId="{388723AB-37EB-4EC2-B7B0-759657273835}" srcOrd="0" destOrd="0" presId="urn:microsoft.com/office/officeart/2005/8/layout/vList2"/>
    <dgm:cxn modelId="{D1EB2CF0-4DF3-4430-BD93-C30CC9A64D53}" type="presParOf" srcId="{9FF9BD46-DE44-4B30-80ED-AC3A9E213A06}" destId="{D877BAB3-7DBF-46AB-A039-BE8C107F0C8C}" srcOrd="1" destOrd="0" presId="urn:microsoft.com/office/officeart/2005/8/layout/vList2"/>
    <dgm:cxn modelId="{C9844266-97A5-4E0F-9672-0FAF8002E4F0}" type="presParOf" srcId="{9FF9BD46-DE44-4B30-80ED-AC3A9E213A06}" destId="{0256FAD6-365E-4CAB-8266-8CECC71F7F52}" srcOrd="2" destOrd="0" presId="urn:microsoft.com/office/officeart/2005/8/layout/vList2"/>
    <dgm:cxn modelId="{20A6FA88-3B9E-4184-9D6A-5D09CCC7C93B}" type="presParOf" srcId="{9FF9BD46-DE44-4B30-80ED-AC3A9E213A06}" destId="{C88DBDBC-73BA-40D4-ACAA-61468FA8920B}" srcOrd="3" destOrd="0" presId="urn:microsoft.com/office/officeart/2005/8/layout/vList2"/>
    <dgm:cxn modelId="{27AFCD6F-53EF-4597-A10F-1FFEC794ACC3}" type="presParOf" srcId="{9FF9BD46-DE44-4B30-80ED-AC3A9E213A06}" destId="{A6445519-E36D-458F-8F29-D286534B965D}" srcOrd="4" destOrd="0" presId="urn:microsoft.com/office/officeart/2005/8/layout/vList2"/>
    <dgm:cxn modelId="{BA68C947-8CFC-4E50-B39F-C36609872D16}" type="presParOf" srcId="{9FF9BD46-DE44-4B30-80ED-AC3A9E213A06}" destId="{069B4023-C99C-44AB-AA8C-BFB348E78E59}" srcOrd="5" destOrd="0" presId="urn:microsoft.com/office/officeart/2005/8/layout/vList2"/>
    <dgm:cxn modelId="{E346886D-BD1E-4BB2-8C97-C3E9A9A8B87B}" type="presParOf" srcId="{9FF9BD46-DE44-4B30-80ED-AC3A9E213A06}" destId="{8A752F96-26E5-4BA9-82C5-29DB2F211C5D}" srcOrd="6" destOrd="0" presId="urn:microsoft.com/office/officeart/2005/8/layout/vList2"/>
    <dgm:cxn modelId="{913296EB-04E0-4D4D-8A9A-1F3F4B42DE18}" type="presParOf" srcId="{9FF9BD46-DE44-4B30-80ED-AC3A9E213A06}" destId="{4AFB5506-59D4-4205-B72D-7F4D70D73EE5}" srcOrd="7" destOrd="0" presId="urn:microsoft.com/office/officeart/2005/8/layout/vList2"/>
    <dgm:cxn modelId="{DAA2744D-023F-4425-947A-7A4F1A7B224A}" type="presParOf" srcId="{9FF9BD46-DE44-4B30-80ED-AC3A9E213A06}" destId="{520DEBED-ABA4-4405-A9C7-DB40F86DAFD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Unary operators - Operates on a single operand.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Binary operators - Operates on two operands.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Ternary operators - Operates on three operands.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7414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57863" custLinFactNeighborY="-491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60342" custLinFactNeighborY="-398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DF181B7D-7C5A-42B3-9F5F-2FD522140C60}" type="presOf" srcId="{D32F8FCF-EDF2-4321-B49C-D5DF3D295B52}" destId="{9FF9BD46-DE44-4B30-80ED-AC3A9E213A06}" srcOrd="0" destOrd="0" presId="urn:microsoft.com/office/officeart/2005/8/layout/vList2"/>
    <dgm:cxn modelId="{96D536D7-8459-4803-81A1-BD36386D0601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060D444-81DB-4E2B-B724-2B526F77AC1E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CE685CB-AF58-45B4-B29C-219480CFB680}" type="presOf" srcId="{562882C0-AB97-4E3B-8D46-8E574B04BE56}" destId="{A6445519-E36D-458F-8F29-D286534B965D}" srcOrd="0" destOrd="0" presId="urn:microsoft.com/office/officeart/2005/8/layout/vList2"/>
    <dgm:cxn modelId="{B2FADABE-9B92-4DCE-A7E5-57FDBA17B8AD}" type="presParOf" srcId="{9FF9BD46-DE44-4B30-80ED-AC3A9E213A06}" destId="{388723AB-37EB-4EC2-B7B0-759657273835}" srcOrd="0" destOrd="0" presId="urn:microsoft.com/office/officeart/2005/8/layout/vList2"/>
    <dgm:cxn modelId="{57E95167-C09A-4006-86E9-013E6F8902F6}" type="presParOf" srcId="{9FF9BD46-DE44-4B30-80ED-AC3A9E213A06}" destId="{D877BAB3-7DBF-46AB-A039-BE8C107F0C8C}" srcOrd="1" destOrd="0" presId="urn:microsoft.com/office/officeart/2005/8/layout/vList2"/>
    <dgm:cxn modelId="{1E006695-70F6-420D-84D0-41488F4439CD}" type="presParOf" srcId="{9FF9BD46-DE44-4B30-80ED-AC3A9E213A06}" destId="{0256FAD6-365E-4CAB-8266-8CECC71F7F52}" srcOrd="2" destOrd="0" presId="urn:microsoft.com/office/officeart/2005/8/layout/vList2"/>
    <dgm:cxn modelId="{ADB908D1-CFEA-452C-AC58-B7F2955354F9}" type="presParOf" srcId="{9FF9BD46-DE44-4B30-80ED-AC3A9E213A06}" destId="{C88DBDBC-73BA-40D4-ACAA-61468FA8920B}" srcOrd="3" destOrd="0" presId="urn:microsoft.com/office/officeart/2005/8/layout/vList2"/>
    <dgm:cxn modelId="{17AAB416-BBCF-4169-BBBD-795988170A70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Operators help in simplifying expressions.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JavaScript provides a predefined set of operators that allow performing different operations.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JavaScript operators are classified into six categories based on the type of action they perform on operands.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7414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57863" custLinFactNeighborY="-491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71416" custLinFactNeighborY="-398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9A4A9985-F159-4662-847B-CDA17A6581CE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DCB84732-737D-482D-9A21-0BEC0FE89B67}" type="presOf" srcId="{562882C0-AB97-4E3B-8D46-8E574B04BE56}" destId="{A6445519-E36D-458F-8F29-D286534B965D}" srcOrd="0" destOrd="0" presId="urn:microsoft.com/office/officeart/2005/8/layout/vList2"/>
    <dgm:cxn modelId="{33130A3A-C7B4-42BA-BD10-CCC853E6CF32}" type="presOf" srcId="{D32F8FCF-EDF2-4321-B49C-D5DF3D295B52}" destId="{9FF9BD46-DE44-4B30-80ED-AC3A9E213A06}" srcOrd="0" destOrd="0" presId="urn:microsoft.com/office/officeart/2005/8/layout/vList2"/>
    <dgm:cxn modelId="{BC2DE5AB-016E-433A-97CF-388BF1DF0DEF}" type="presOf" srcId="{4E1CD5B7-2CF3-44AA-979B-6F420433627D}" destId="{388723AB-37EB-4EC2-B7B0-759657273835}" srcOrd="0" destOrd="0" presId="urn:microsoft.com/office/officeart/2005/8/layout/vList2"/>
    <dgm:cxn modelId="{28B75D86-F9B4-4C7D-86D2-822E7850C426}" type="presParOf" srcId="{9FF9BD46-DE44-4B30-80ED-AC3A9E213A06}" destId="{388723AB-37EB-4EC2-B7B0-759657273835}" srcOrd="0" destOrd="0" presId="urn:microsoft.com/office/officeart/2005/8/layout/vList2"/>
    <dgm:cxn modelId="{A2615B8F-2885-40C6-8DEF-E47233DCEEAA}" type="presParOf" srcId="{9FF9BD46-DE44-4B30-80ED-AC3A9E213A06}" destId="{D877BAB3-7DBF-46AB-A039-BE8C107F0C8C}" srcOrd="1" destOrd="0" presId="urn:microsoft.com/office/officeart/2005/8/layout/vList2"/>
    <dgm:cxn modelId="{801222B2-B3F7-4FFC-9835-AA8530858380}" type="presParOf" srcId="{9FF9BD46-DE44-4B30-80ED-AC3A9E213A06}" destId="{0256FAD6-365E-4CAB-8266-8CECC71F7F52}" srcOrd="2" destOrd="0" presId="urn:microsoft.com/office/officeart/2005/8/layout/vList2"/>
    <dgm:cxn modelId="{2313C389-BA15-49F4-8AF8-CB882238DCBC}" type="presParOf" srcId="{9FF9BD46-DE44-4B30-80ED-AC3A9E213A06}" destId="{C88DBDBC-73BA-40D4-ACAA-61468FA8920B}" srcOrd="3" destOrd="0" presId="urn:microsoft.com/office/officeart/2005/8/layout/vList2"/>
    <dgm:cxn modelId="{BBFA3003-7972-4323-B9AD-FC498E081558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Are binary operators.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Perform basic arithmetic operations on two operands.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Operator appears in between the two operands, which allow you to perform computations on numeric and string values.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8980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45302" custLinFactNeighborY="-346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67068" custLinFactNeighborY="-393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F7FB3F-D6D0-4468-8735-7501E83A0FB7}" type="presOf" srcId="{562882C0-AB97-4E3B-8D46-8E574B04BE56}" destId="{A6445519-E36D-458F-8F29-D286534B965D}" srcOrd="0" destOrd="0" presId="urn:microsoft.com/office/officeart/2005/8/layout/vList2"/>
    <dgm:cxn modelId="{56C2E829-49E7-44DB-BFBA-5F91A6016EC3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C87896D0-81D4-4818-82F1-989172DA6893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58D5996-FF93-44E4-B250-121A9D39EBD8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A3F96A9D-8F06-4004-90F3-9E69B42901A1}" type="presParOf" srcId="{9FF9BD46-DE44-4B30-80ED-AC3A9E213A06}" destId="{388723AB-37EB-4EC2-B7B0-759657273835}" srcOrd="0" destOrd="0" presId="urn:microsoft.com/office/officeart/2005/8/layout/vList2"/>
    <dgm:cxn modelId="{DC5E88FD-9785-4B15-9C58-ABA483666CC9}" type="presParOf" srcId="{9FF9BD46-DE44-4B30-80ED-AC3A9E213A06}" destId="{D877BAB3-7DBF-46AB-A039-BE8C107F0C8C}" srcOrd="1" destOrd="0" presId="urn:microsoft.com/office/officeart/2005/8/layout/vList2"/>
    <dgm:cxn modelId="{FE3F97B2-1A53-4248-8D37-336A8C1CC001}" type="presParOf" srcId="{9FF9BD46-DE44-4B30-80ED-AC3A9E213A06}" destId="{0256FAD6-365E-4CAB-8266-8CECC71F7F52}" srcOrd="2" destOrd="0" presId="urn:microsoft.com/office/officeart/2005/8/layout/vList2"/>
    <dgm:cxn modelId="{CE789FF5-ED7E-431B-86E2-D81A800CC8A4}" type="presParOf" srcId="{9FF9BD46-DE44-4B30-80ED-AC3A9E213A06}" destId="{C88DBDBC-73BA-40D4-ACAA-61468FA8920B}" srcOrd="3" destOrd="0" presId="urn:microsoft.com/office/officeart/2005/8/layout/vList2"/>
    <dgm:cxn modelId="{F6C0A5A6-3296-4850-A894-4DA23C006855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Are binary operators that make a comparison between two operands.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en-US" sz="1800" dirty="0"/>
            <a:t>After making a comparison, they return a </a:t>
          </a:r>
          <a:r>
            <a:rPr lang="en-US" sz="1800" dirty="0" err="1"/>
            <a:t>boolean</a:t>
          </a:r>
          <a:r>
            <a:rPr lang="en-US" sz="1800" dirty="0"/>
            <a:t> value namely, true or false.</a:t>
          </a:r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 sz="1800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 sz="1800"/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en-US" sz="1800" dirty="0"/>
            <a:t>Expression consisting of a relational operator is called as the relational expression or conditional expression.</a:t>
          </a:r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8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450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3" custScaleY="52589" custLinFactNeighborY="-615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9B28E-019F-44A3-9A39-B1518A26C330}" type="pres">
      <dgm:prSet presAssocID="{F5AB466A-E8A9-47F2-89A5-36488258F7BE}" presName="spacer" presStyleCnt="0"/>
      <dgm:spPr/>
    </dgm:pt>
    <dgm:pt modelId="{5A5FECB6-0BC6-41D6-827F-189A6E0A107B}" type="pres">
      <dgm:prSet presAssocID="{80CEC051-D73D-4153-992C-DE885F90A715}" presName="parentText" presStyleLbl="node1" presStyleIdx="2" presStyleCnt="3" custScaleY="46346" custLinFactNeighborY="-494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77D489-91AB-428B-8E25-B9FA3E32D222}" type="presOf" srcId="{4E1CD5B7-2CF3-44AA-979B-6F420433627D}" destId="{388723AB-37EB-4EC2-B7B0-759657273835}" srcOrd="0" destOrd="0" presId="urn:microsoft.com/office/officeart/2005/8/layout/vList2"/>
    <dgm:cxn modelId="{517DA26A-572D-433B-BD2C-A89B67FD24F0}" type="presOf" srcId="{80CEC051-D73D-4153-992C-DE885F90A715}" destId="{5A5FECB6-0BC6-41D6-827F-189A6E0A107B}" srcOrd="0" destOrd="0" presId="urn:microsoft.com/office/officeart/2005/8/layout/vList2"/>
    <dgm:cxn modelId="{65A32A2A-1CDE-4662-B95A-86AC72C1FBA6}" type="presOf" srcId="{D32F8FCF-EDF2-4321-B49C-D5DF3D295B52}" destId="{9FF9BD46-DE44-4B30-80ED-AC3A9E213A06}" srcOrd="0" destOrd="0" presId="urn:microsoft.com/office/officeart/2005/8/layout/vList2"/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F3A997C-FBB9-405A-BEF2-EC5EA01241EB}" srcId="{D32F8FCF-EDF2-4321-B49C-D5DF3D295B52}" destId="{80CEC051-D73D-4153-992C-DE885F90A715}" srcOrd="2" destOrd="0" parTransId="{33D79060-E51F-43DF-92E7-A6DF18225933}" sibTransId="{2545E7A6-1DD0-4174-8B54-F63CD2241B39}"/>
    <dgm:cxn modelId="{73A39BA9-6E02-424A-8948-48E4F1CB12E6}" type="presOf" srcId="{CA7A1361-B9C6-48CC-8108-C8DF81913C68}" destId="{0C571DEC-BED2-40D9-8AFF-168AE829B055}" srcOrd="0" destOrd="0" presId="urn:microsoft.com/office/officeart/2005/8/layout/vList2"/>
    <dgm:cxn modelId="{665E094A-D4BE-47DA-A938-4A240292C990}" type="presParOf" srcId="{9FF9BD46-DE44-4B30-80ED-AC3A9E213A06}" destId="{388723AB-37EB-4EC2-B7B0-759657273835}" srcOrd="0" destOrd="0" presId="urn:microsoft.com/office/officeart/2005/8/layout/vList2"/>
    <dgm:cxn modelId="{436EFB22-F3F5-477C-91A0-FDC45C629F3E}" type="presParOf" srcId="{9FF9BD46-DE44-4B30-80ED-AC3A9E213A06}" destId="{840554CF-7206-48E6-9F76-055ADB387243}" srcOrd="1" destOrd="0" presId="urn:microsoft.com/office/officeart/2005/8/layout/vList2"/>
    <dgm:cxn modelId="{CE832EDA-95F2-47C5-ACA5-6F5E5BC054E8}" type="presParOf" srcId="{9FF9BD46-DE44-4B30-80ED-AC3A9E213A06}" destId="{0C571DEC-BED2-40D9-8AFF-168AE829B055}" srcOrd="2" destOrd="0" presId="urn:microsoft.com/office/officeart/2005/8/layout/vList2"/>
    <dgm:cxn modelId="{37F179AA-9F0C-4660-ADE4-8B16EE29C97F}" type="presParOf" srcId="{9FF9BD46-DE44-4B30-80ED-AC3A9E213A06}" destId="{E4C9B28E-019F-44A3-9A39-B1518A26C330}" srcOrd="3" destOrd="0" presId="urn:microsoft.com/office/officeart/2005/8/layout/vList2"/>
    <dgm:cxn modelId="{BCE9C853-347E-409D-A9BA-E29BDF2CDCC6}" type="presParOf" srcId="{9FF9BD46-DE44-4B30-80ED-AC3A9E213A06}" destId="{5A5FECB6-0BC6-41D6-827F-189A6E0A10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Are binary operators that perform logical operations on two operands.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en-US" sz="1800" dirty="0"/>
            <a:t>They belong to the category of relational operators, as they return a </a:t>
          </a:r>
          <a:r>
            <a:rPr lang="en-US" sz="1800" dirty="0" err="1"/>
            <a:t>boolean</a:t>
          </a:r>
          <a:r>
            <a:rPr lang="en-US" sz="1800" dirty="0"/>
            <a:t> value.</a:t>
          </a:r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 sz="1800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4450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2" custScaleY="52589" custLinFactNeighborY="-615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7FCD98-46D4-482C-90F3-6434D62E8E17}" type="presOf" srcId="{4E1CD5B7-2CF3-44AA-979B-6F420433627D}" destId="{388723AB-37EB-4EC2-B7B0-759657273835}" srcOrd="0" destOrd="0" presId="urn:microsoft.com/office/officeart/2005/8/layout/vList2"/>
    <dgm:cxn modelId="{7F0BCD36-14ED-4657-AE05-B05FB31972F6}" type="presOf" srcId="{CA7A1361-B9C6-48CC-8108-C8DF81913C68}" destId="{0C571DEC-BED2-40D9-8AFF-168AE829B05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6FAF6989-151C-4676-AE1F-9C4E8FED492D}" type="presOf" srcId="{D32F8FCF-EDF2-4321-B49C-D5DF3D295B52}" destId="{9FF9BD46-DE44-4B30-80ED-AC3A9E213A06}" srcOrd="0" destOrd="0" presId="urn:microsoft.com/office/officeart/2005/8/layout/vList2"/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A7E01497-DA17-4C8B-8B6B-F3E8C0B66450}" type="presParOf" srcId="{9FF9BD46-DE44-4B30-80ED-AC3A9E213A06}" destId="{388723AB-37EB-4EC2-B7B0-759657273835}" srcOrd="0" destOrd="0" presId="urn:microsoft.com/office/officeart/2005/8/layout/vList2"/>
    <dgm:cxn modelId="{60DC48A1-2FDF-4B47-938A-227607DDFAB5}" type="presParOf" srcId="{9FF9BD46-DE44-4B30-80ED-AC3A9E213A06}" destId="{840554CF-7206-48E6-9F76-055ADB387243}" srcOrd="1" destOrd="0" presId="urn:microsoft.com/office/officeart/2005/8/layout/vList2"/>
    <dgm:cxn modelId="{0DE0E6CB-796C-4557-A231-056BC873AD98}" type="presParOf" srcId="{9FF9BD46-DE44-4B30-80ED-AC3A9E213A06}" destId="{0C571DEC-BED2-40D9-8AFF-168AE829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Represent their operands in bits (zeros and ones) and perform operations on them.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en-US" sz="1800" dirty="0"/>
            <a:t>They return standard decimal values.</a:t>
          </a:r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 sz="1800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 sz="1800"/>
        </a:p>
      </dgm:t>
    </dgm:pt>
    <dgm:pt modelId="{6B44A73B-1679-4893-8DE3-BCC5C2D04ACF}">
      <dgm:prSet phldrT="[Text]" custT="1"/>
      <dgm:spPr/>
      <dgm:t>
        <a:bodyPr/>
        <a:lstStyle/>
        <a:p>
          <a:r>
            <a:rPr lang="en-US" sz="1800" dirty="0"/>
            <a:t>Compound assignment operator - Is formed by combining the simple assignment operator with the arithmetic operators.</a:t>
          </a:r>
        </a:p>
      </dgm:t>
    </dgm:pt>
    <dgm:pt modelId="{B9CA23D3-42DC-4D57-A2D2-522C56D3F772}" type="parTrans" cxnId="{AD0723AC-094C-4532-B6AD-641741319F60}">
      <dgm:prSet/>
      <dgm:spPr/>
      <dgm:t>
        <a:bodyPr/>
        <a:lstStyle/>
        <a:p>
          <a:endParaRPr lang="en-US" sz="1800"/>
        </a:p>
      </dgm:t>
    </dgm:pt>
    <dgm:pt modelId="{991CB93D-9050-45B7-B01A-6FA1A05F6C0E}" type="sibTrans" cxnId="{AD0723AC-094C-4532-B6AD-641741319F60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0455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3" custScaleY="67924" custLinFactNeighborY="-375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9B28E-019F-44A3-9A39-B1518A26C330}" type="pres">
      <dgm:prSet presAssocID="{F5AB466A-E8A9-47F2-89A5-36488258F7BE}" presName="spacer" presStyleCnt="0"/>
      <dgm:spPr/>
    </dgm:pt>
    <dgm:pt modelId="{1DF921F1-D4F9-41A9-BCA2-F2B9434B5B62}" type="pres">
      <dgm:prSet presAssocID="{6B44A73B-1679-4893-8DE3-BCC5C2D04ACF}" presName="parentText" presStyleLbl="node1" presStyleIdx="2" presStyleCnt="3" custScaleY="90835" custLinFactNeighborY="-615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3A3063-85C7-4301-BF4C-105651344EC7}" type="presOf" srcId="{4E1CD5B7-2CF3-44AA-979B-6F420433627D}" destId="{388723AB-37EB-4EC2-B7B0-759657273835}" srcOrd="0" destOrd="0" presId="urn:microsoft.com/office/officeart/2005/8/layout/vList2"/>
    <dgm:cxn modelId="{AD0723AC-094C-4532-B6AD-641741319F60}" srcId="{D32F8FCF-EDF2-4321-B49C-D5DF3D295B52}" destId="{6B44A73B-1679-4893-8DE3-BCC5C2D04ACF}" srcOrd="2" destOrd="0" parTransId="{B9CA23D3-42DC-4D57-A2D2-522C56D3F772}" sibTransId="{991CB93D-9050-45B7-B01A-6FA1A05F6C0E}"/>
    <dgm:cxn modelId="{2DB04752-6DAA-4DCE-8FAC-616C09B03648}" type="presOf" srcId="{6B44A73B-1679-4893-8DE3-BCC5C2D04ACF}" destId="{1DF921F1-D4F9-41A9-BCA2-F2B9434B5B62}" srcOrd="0" destOrd="0" presId="urn:microsoft.com/office/officeart/2005/8/layout/vList2"/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7A8A33F-BD2B-4978-BC5C-889FEA579849}" type="presOf" srcId="{D32F8FCF-EDF2-4321-B49C-D5DF3D295B52}" destId="{9FF9BD46-DE44-4B30-80ED-AC3A9E213A06}" srcOrd="0" destOrd="0" presId="urn:microsoft.com/office/officeart/2005/8/layout/vList2"/>
    <dgm:cxn modelId="{FA1B76DD-D88D-432F-BFCF-F6A3043679F8}" type="presOf" srcId="{CA7A1361-B9C6-48CC-8108-C8DF81913C68}" destId="{0C571DEC-BED2-40D9-8AFF-168AE829B055}" srcOrd="0" destOrd="0" presId="urn:microsoft.com/office/officeart/2005/8/layout/vList2"/>
    <dgm:cxn modelId="{F453242C-0964-4D07-BEBA-0F8F0593E2FD}" type="presParOf" srcId="{9FF9BD46-DE44-4B30-80ED-AC3A9E213A06}" destId="{388723AB-37EB-4EC2-B7B0-759657273835}" srcOrd="0" destOrd="0" presId="urn:microsoft.com/office/officeart/2005/8/layout/vList2"/>
    <dgm:cxn modelId="{1C86A6D7-DA6D-4A07-845C-50DD854CD43B}" type="presParOf" srcId="{9FF9BD46-DE44-4B30-80ED-AC3A9E213A06}" destId="{840554CF-7206-48E6-9F76-055ADB387243}" srcOrd="1" destOrd="0" presId="urn:microsoft.com/office/officeart/2005/8/layout/vList2"/>
    <dgm:cxn modelId="{5DF133B9-B892-41DF-A612-181B850465D8}" type="presParOf" srcId="{9FF9BD46-DE44-4B30-80ED-AC3A9E213A06}" destId="{0C571DEC-BED2-40D9-8AFF-168AE829B055}" srcOrd="2" destOrd="0" presId="urn:microsoft.com/office/officeart/2005/8/layout/vList2"/>
    <dgm:cxn modelId="{86767F59-7017-4509-AEB1-4C03634B6127}" type="presParOf" srcId="{9FF9BD46-DE44-4B30-80ED-AC3A9E213A06}" destId="{E4C9B28E-019F-44A3-9A39-B1518A26C330}" srcOrd="3" destOrd="0" presId="urn:microsoft.com/office/officeart/2005/8/layout/vList2"/>
    <dgm:cxn modelId="{84BF4C63-3B42-4EC9-A41E-7A0BFF8622E5}" type="presParOf" srcId="{9FF9BD46-DE44-4B30-80ED-AC3A9E213A06}" destId="{1DF921F1-D4F9-41A9-BCA2-F2B9434B5B6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49619"/>
          <a:ext cx="8382000" cy="788583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An operator specifies the type of operation to be performed on the values of variables and expressions.</a:t>
          </a:r>
        </a:p>
      </dsp:txBody>
      <dsp:txXfrm>
        <a:off x="38495" y="88114"/>
        <a:ext cx="8305010" cy="711593"/>
      </dsp:txXfrm>
    </dsp:sp>
    <dsp:sp modelId="{0256FAD6-365E-4CAB-8266-8CECC71F7F52}">
      <dsp:nvSpPr>
        <dsp:cNvPr id="0" name=""/>
        <dsp:cNvSpPr/>
      </dsp:nvSpPr>
      <dsp:spPr>
        <a:xfrm>
          <a:off x="0" y="1096060"/>
          <a:ext cx="8382000" cy="808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JavaScript provides different types of operators to perform simple to complex calculations and evaluations.</a:t>
          </a:r>
        </a:p>
      </dsp:txBody>
      <dsp:txXfrm>
        <a:off x="39489" y="1135549"/>
        <a:ext cx="8303022" cy="729962"/>
      </dsp:txXfrm>
    </dsp:sp>
    <dsp:sp modelId="{A6445519-E36D-458F-8F29-D286534B965D}">
      <dsp:nvSpPr>
        <dsp:cNvPr id="0" name=""/>
        <dsp:cNvSpPr/>
      </dsp:nvSpPr>
      <dsp:spPr>
        <a:xfrm>
          <a:off x="0" y="2209397"/>
          <a:ext cx="8382000" cy="853354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Certain operators are also used to construct relational and logical statements. These statements allow implementing decision and looping constructs.</a:t>
          </a:r>
        </a:p>
      </dsp:txBody>
      <dsp:txXfrm>
        <a:off x="41657" y="2251054"/>
        <a:ext cx="8298686" cy="77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610600" cy="7701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An operation is an action performed on one or more values stored in variables.</a:t>
          </a:r>
        </a:p>
      </dsp:txBody>
      <dsp:txXfrm>
        <a:off x="37594" y="37594"/>
        <a:ext cx="8535412" cy="694920"/>
      </dsp:txXfrm>
    </dsp:sp>
    <dsp:sp modelId="{0256FAD6-365E-4CAB-8266-8CECC71F7F52}">
      <dsp:nvSpPr>
        <dsp:cNvPr id="0" name=""/>
        <dsp:cNvSpPr/>
      </dsp:nvSpPr>
      <dsp:spPr>
        <a:xfrm>
          <a:off x="0" y="916337"/>
          <a:ext cx="8610600" cy="5849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 specified action either changes the value of the variable or generates a new value.</a:t>
          </a:r>
        </a:p>
      </dsp:txBody>
      <dsp:txXfrm>
        <a:off x="28554" y="944891"/>
        <a:ext cx="8553492" cy="527817"/>
      </dsp:txXfrm>
    </dsp:sp>
    <dsp:sp modelId="{A6445519-E36D-458F-8F29-D286534B965D}">
      <dsp:nvSpPr>
        <dsp:cNvPr id="0" name=""/>
        <dsp:cNvSpPr/>
      </dsp:nvSpPr>
      <dsp:spPr>
        <a:xfrm>
          <a:off x="0" y="1634776"/>
          <a:ext cx="8610600" cy="7461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An operation requires minimum one symbol and some value.</a:t>
          </a:r>
        </a:p>
      </dsp:txBody>
      <dsp:txXfrm>
        <a:off x="36424" y="1671200"/>
        <a:ext cx="8537752" cy="673302"/>
      </dsp:txXfrm>
    </dsp:sp>
    <dsp:sp modelId="{8A752F96-26E5-4BA9-82C5-29DB2F211C5D}">
      <dsp:nvSpPr>
        <dsp:cNvPr id="0" name=""/>
        <dsp:cNvSpPr/>
      </dsp:nvSpPr>
      <dsp:spPr>
        <a:xfrm>
          <a:off x="0" y="2520411"/>
          <a:ext cx="8610600" cy="7981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Symbol is called an operator and it specifies the type of action to be performed on the value.</a:t>
          </a:r>
        </a:p>
      </dsp:txBody>
      <dsp:txXfrm>
        <a:off x="38960" y="2559371"/>
        <a:ext cx="8532680" cy="720189"/>
      </dsp:txXfrm>
    </dsp:sp>
    <dsp:sp modelId="{520DEBED-ABA4-4405-A9C7-DB40F86DAFD3}">
      <dsp:nvSpPr>
        <dsp:cNvPr id="0" name=""/>
        <dsp:cNvSpPr/>
      </dsp:nvSpPr>
      <dsp:spPr>
        <a:xfrm>
          <a:off x="0" y="3465861"/>
          <a:ext cx="8610600" cy="79810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Value or variable on which the operation is performed is called an operand.</a:t>
          </a:r>
        </a:p>
      </dsp:txBody>
      <dsp:txXfrm>
        <a:off x="38960" y="3504821"/>
        <a:ext cx="8532680" cy="7201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986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Unary operators - Operates on a single operand.</a:t>
          </a:r>
        </a:p>
      </dsp:txBody>
      <dsp:txXfrm>
        <a:off x="34103" y="34103"/>
        <a:ext cx="8313794" cy="630407"/>
      </dsp:txXfrm>
    </dsp:sp>
    <dsp:sp modelId="{0256FAD6-365E-4CAB-8266-8CECC71F7F52}">
      <dsp:nvSpPr>
        <dsp:cNvPr id="0" name=""/>
        <dsp:cNvSpPr/>
      </dsp:nvSpPr>
      <dsp:spPr>
        <a:xfrm>
          <a:off x="0" y="947872"/>
          <a:ext cx="8382000" cy="7040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Binary operators - Operates on two operands.</a:t>
          </a:r>
        </a:p>
      </dsp:txBody>
      <dsp:txXfrm>
        <a:off x="34370" y="982242"/>
        <a:ext cx="8313260" cy="635336"/>
      </dsp:txXfrm>
    </dsp:sp>
    <dsp:sp modelId="{A6445519-E36D-458F-8F29-D286534B965D}">
      <dsp:nvSpPr>
        <dsp:cNvPr id="0" name=""/>
        <dsp:cNvSpPr/>
      </dsp:nvSpPr>
      <dsp:spPr>
        <a:xfrm>
          <a:off x="0" y="1856560"/>
          <a:ext cx="8382000" cy="7342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Ternary operators - Operates on three operands.</a:t>
          </a:r>
        </a:p>
      </dsp:txBody>
      <dsp:txXfrm>
        <a:off x="35843" y="1892403"/>
        <a:ext cx="8310314" cy="662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610600" cy="580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Operators help in simplifying expressions.</a:t>
          </a:r>
        </a:p>
      </dsp:txBody>
      <dsp:txXfrm>
        <a:off x="28332" y="28332"/>
        <a:ext cx="8553936" cy="523722"/>
      </dsp:txXfrm>
    </dsp:sp>
    <dsp:sp modelId="{0256FAD6-365E-4CAB-8266-8CECC71F7F52}">
      <dsp:nvSpPr>
        <dsp:cNvPr id="0" name=""/>
        <dsp:cNvSpPr/>
      </dsp:nvSpPr>
      <dsp:spPr>
        <a:xfrm>
          <a:off x="0" y="665255"/>
          <a:ext cx="8610600" cy="5849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JavaScript provides a predefined set of operators that allow performing different operations.</a:t>
          </a:r>
        </a:p>
      </dsp:txBody>
      <dsp:txXfrm>
        <a:off x="28554" y="693809"/>
        <a:ext cx="8553492" cy="527817"/>
      </dsp:txXfrm>
    </dsp:sp>
    <dsp:sp modelId="{A6445519-E36D-458F-8F29-D286534B965D}">
      <dsp:nvSpPr>
        <dsp:cNvPr id="0" name=""/>
        <dsp:cNvSpPr/>
      </dsp:nvSpPr>
      <dsp:spPr>
        <a:xfrm>
          <a:off x="0" y="1420165"/>
          <a:ext cx="8610600" cy="7219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JavaScript operators are classified into six categories based on the type of action they perform on operands.</a:t>
          </a:r>
        </a:p>
      </dsp:txBody>
      <dsp:txXfrm>
        <a:off x="35242" y="1455407"/>
        <a:ext cx="8540116" cy="651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534400" cy="3900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Are binary operators.</a:t>
          </a:r>
        </a:p>
      </dsp:txBody>
      <dsp:txXfrm>
        <a:off x="19041" y="19041"/>
        <a:ext cx="8496318" cy="351967"/>
      </dsp:txXfrm>
    </dsp:sp>
    <dsp:sp modelId="{0256FAD6-365E-4CAB-8266-8CECC71F7F52}">
      <dsp:nvSpPr>
        <dsp:cNvPr id="0" name=""/>
        <dsp:cNvSpPr/>
      </dsp:nvSpPr>
      <dsp:spPr>
        <a:xfrm>
          <a:off x="0" y="393422"/>
          <a:ext cx="8534400" cy="2995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Perform basic arithmetic operations on two operands.</a:t>
          </a:r>
        </a:p>
      </dsp:txBody>
      <dsp:txXfrm>
        <a:off x="14625" y="408047"/>
        <a:ext cx="8505150" cy="270343"/>
      </dsp:txXfrm>
    </dsp:sp>
    <dsp:sp modelId="{A6445519-E36D-458F-8F29-D286534B965D}">
      <dsp:nvSpPr>
        <dsp:cNvPr id="0" name=""/>
        <dsp:cNvSpPr/>
      </dsp:nvSpPr>
      <dsp:spPr>
        <a:xfrm>
          <a:off x="0" y="697240"/>
          <a:ext cx="8534400" cy="44353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Operator appears in between the two operands, which allow you to perform computations on numeric and string values.</a:t>
          </a:r>
        </a:p>
      </dsp:txBody>
      <dsp:txXfrm>
        <a:off x="21652" y="718892"/>
        <a:ext cx="8491096" cy="4002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686800" cy="3665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Are binary operators that make a comparison between two operands.</a:t>
          </a:r>
        </a:p>
      </dsp:txBody>
      <dsp:txXfrm>
        <a:off x="17894" y="17894"/>
        <a:ext cx="8651012" cy="330766"/>
      </dsp:txXfrm>
    </dsp:sp>
    <dsp:sp modelId="{0C571DEC-BED2-40D9-8AFF-168AE829B055}">
      <dsp:nvSpPr>
        <dsp:cNvPr id="0" name=""/>
        <dsp:cNvSpPr/>
      </dsp:nvSpPr>
      <dsp:spPr>
        <a:xfrm>
          <a:off x="0" y="421704"/>
          <a:ext cx="8686800" cy="4331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After making a comparison, they return a </a:t>
          </a:r>
          <a:r>
            <a:rPr lang="en-US" sz="1800" kern="1200" dirty="0" err="1"/>
            <a:t>boolean</a:t>
          </a:r>
          <a:r>
            <a:rPr lang="en-US" sz="1800" kern="1200" dirty="0"/>
            <a:t> value namely, true or false.</a:t>
          </a:r>
        </a:p>
      </dsp:txBody>
      <dsp:txXfrm>
        <a:off x="21145" y="442849"/>
        <a:ext cx="8644510" cy="390875"/>
      </dsp:txXfrm>
    </dsp:sp>
    <dsp:sp modelId="{5A5FECB6-0BC6-41D6-827F-189A6E0A107B}">
      <dsp:nvSpPr>
        <dsp:cNvPr id="0" name=""/>
        <dsp:cNvSpPr/>
      </dsp:nvSpPr>
      <dsp:spPr>
        <a:xfrm>
          <a:off x="0" y="997002"/>
          <a:ext cx="8686800" cy="38174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Expression consisting of a relational operator is called as the relational expression or conditional expression.</a:t>
          </a:r>
        </a:p>
      </dsp:txBody>
      <dsp:txXfrm>
        <a:off x="18635" y="1015637"/>
        <a:ext cx="8649530" cy="3444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763000" cy="324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Are binary operators that perform logical operations on two operands.</a:t>
          </a:r>
        </a:p>
      </dsp:txBody>
      <dsp:txXfrm>
        <a:off x="15860" y="15860"/>
        <a:ext cx="8731280" cy="293180"/>
      </dsp:txXfrm>
    </dsp:sp>
    <dsp:sp modelId="{0C571DEC-BED2-40D9-8AFF-168AE829B055}">
      <dsp:nvSpPr>
        <dsp:cNvPr id="0" name=""/>
        <dsp:cNvSpPr/>
      </dsp:nvSpPr>
      <dsp:spPr>
        <a:xfrm>
          <a:off x="0" y="376586"/>
          <a:ext cx="8763000" cy="3839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They belong to the category of relational operators, as they return a </a:t>
          </a:r>
          <a:r>
            <a:rPr lang="en-US" sz="1800" kern="1200" dirty="0" err="1"/>
            <a:t>boolean</a:t>
          </a:r>
          <a:r>
            <a:rPr lang="en-US" sz="1800" kern="1200" dirty="0"/>
            <a:t> value.</a:t>
          </a:r>
        </a:p>
      </dsp:txBody>
      <dsp:txXfrm>
        <a:off x="18742" y="395328"/>
        <a:ext cx="8725516" cy="3464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319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Represent their operands in bits (zeros and ones) and perform operations on them.</a:t>
          </a:r>
        </a:p>
      </dsp:txBody>
      <dsp:txXfrm>
        <a:off x="25966" y="25966"/>
        <a:ext cx="8330068" cy="479975"/>
      </dsp:txXfrm>
    </dsp:sp>
    <dsp:sp modelId="{0C571DEC-BED2-40D9-8AFF-168AE829B055}">
      <dsp:nvSpPr>
        <dsp:cNvPr id="0" name=""/>
        <dsp:cNvSpPr/>
      </dsp:nvSpPr>
      <dsp:spPr>
        <a:xfrm>
          <a:off x="0" y="621578"/>
          <a:ext cx="8382000" cy="5976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They return standard decimal values.</a:t>
          </a:r>
        </a:p>
      </dsp:txBody>
      <dsp:txXfrm>
        <a:off x="29174" y="650752"/>
        <a:ext cx="8323652" cy="539274"/>
      </dsp:txXfrm>
    </dsp:sp>
    <dsp:sp modelId="{1DF921F1-D4F9-41A9-BCA2-F2B9434B5B62}">
      <dsp:nvSpPr>
        <dsp:cNvPr id="0" name=""/>
        <dsp:cNvSpPr/>
      </dsp:nvSpPr>
      <dsp:spPr>
        <a:xfrm>
          <a:off x="0" y="1322085"/>
          <a:ext cx="8382000" cy="7992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Compound assignment operator - Is formed by combining the simple assignment operator with the arithmetic operators.</a:t>
          </a:r>
        </a:p>
      </dsp:txBody>
      <dsp:txXfrm>
        <a:off x="39014" y="1361099"/>
        <a:ext cx="8303972" cy="721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5F20535-BDC0-4351-8BA1-30702DAD557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527A4-CEE5-40A4-BA63-D5F0506F4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0535-BDC0-4351-8BA1-30702DAD557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27A4-CEE5-40A4-BA63-D5F0506F4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5F20535-BDC0-4351-8BA1-30702DAD557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67527A4-CEE5-40A4-BA63-D5F0506F4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36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36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36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36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36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77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77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77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0535-BDC0-4351-8BA1-30702DAD557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7527A4-CEE5-40A4-BA63-D5F0506F4E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77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77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77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77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77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0535-BDC0-4351-8BA1-30702DAD557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67527A4-CEE5-40A4-BA63-D5F0506F4E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5F20535-BDC0-4351-8BA1-30702DAD557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67527A4-CEE5-40A4-BA63-D5F0506F4E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5F20535-BDC0-4351-8BA1-30702DAD557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67527A4-CEE5-40A4-BA63-D5F0506F4E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0535-BDC0-4351-8BA1-30702DAD557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7527A4-CEE5-40A4-BA63-D5F0506F4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0535-BDC0-4351-8BA1-30702DAD557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527A4-CEE5-40A4-BA63-D5F0506F4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0535-BDC0-4351-8BA1-30702DAD557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7527A4-CEE5-40A4-BA63-D5F0506F4E2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5F20535-BDC0-4351-8BA1-30702DAD557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67527A4-CEE5-40A4-BA63-D5F0506F4E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F20535-BDC0-4351-8BA1-30702DAD557A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7527A4-CEE5-40A4-BA63-D5F0506F4E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addi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6764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572000"/>
            <a:ext cx="6705600" cy="685800"/>
          </a:xfrm>
        </p:spPr>
        <p:txBody>
          <a:bodyPr/>
          <a:lstStyle/>
          <a:p>
            <a:pPr algn="r"/>
            <a:r>
              <a:rPr lang="en-US" dirty="0" smtClean="0"/>
              <a:t>Faheem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52740"/>
              </p:ext>
            </p:extLst>
          </p:nvPr>
        </p:nvGraphicFramePr>
        <p:xfrm>
          <a:off x="990600" y="3505200"/>
          <a:ext cx="6629400" cy="289929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524000"/>
                <a:gridCol w="2619375"/>
                <a:gridCol w="2486025"/>
              </a:tblGrid>
              <a:tr h="453779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Expressions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+= 6;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12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-= 6;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6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*= 6;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6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36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%= 6;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 6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/= 6;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6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Assignment Operators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323596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assignment operators.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8686800" cy="15240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1600" dirty="0"/>
              <a:t>Assignment operators assign the value of the right side operand to the operand on the left side by using the equal to operator (=).</a:t>
            </a:r>
          </a:p>
          <a:p>
            <a:pPr lvl="0">
              <a:buChar char="•"/>
            </a:pPr>
            <a:r>
              <a:rPr lang="en-US" sz="1600" dirty="0"/>
              <a:t>Simple assignment operator - Is the ‘=’ operator which is used to assign a value or result of an expression to a variable.</a:t>
            </a:r>
          </a:p>
          <a:p>
            <a:pPr lvl="0">
              <a:buChar char="•"/>
            </a:pPr>
            <a:r>
              <a:rPr lang="en-US" sz="1600" dirty="0"/>
              <a:t>Compound assignment operator - Is formed by combining the simple assignment operator with the arithmetic operators.</a:t>
            </a:r>
          </a:p>
        </p:txBody>
      </p:sp>
    </p:spTree>
    <p:extLst>
      <p:ext uri="{BB962C8B-B14F-4D97-AF65-F5344CB8AC3E}">
        <p14:creationId xmlns:p14="http://schemas.microsoft.com/office/powerpoint/2010/main" val="143509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Bitwise Operators 1-2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05186319"/>
              </p:ext>
            </p:extLst>
          </p:nvPr>
        </p:nvGraphicFramePr>
        <p:xfrm>
          <a:off x="457200" y="1981200"/>
          <a:ext cx="8382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3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02327"/>
              </p:ext>
            </p:extLst>
          </p:nvPr>
        </p:nvGraphicFramePr>
        <p:xfrm>
          <a:off x="304800" y="1752600"/>
          <a:ext cx="8686800" cy="27330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47800"/>
                <a:gridCol w="5549900"/>
                <a:gridCol w="1689100"/>
              </a:tblGrid>
              <a:tr h="6623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Bitwise </a:t>
                      </a: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90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(Bitwise AND)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Compares two bits and returns 1 if both of them are 1 or else returns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00111000</a:t>
                      </a: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00011000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90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 (Bitwise NOT)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Inverts every bits of the operand and is a unary operator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~00010101</a:t>
                      </a: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11101010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56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 (Bitwise OR)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Compares two bits and returns 1 if the corresponding bits of either or both the operands is 1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00111000</a:t>
                      </a: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00111100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Bitwise Operators 2-2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bitwise operators in JavaScript.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4267200"/>
            <a:ext cx="8534400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use of bitwise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operators.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//(56 = 00111000 and 28 = 00011100)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alert(“56” + ‘ &amp; ‘ + “28” + ‘ = ‘ + (56 &amp; 28));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//(56 = 00111000 and 28 = 00011100)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alert(“56” + ‘ | ‘ + “28” + ‘ = ‘ + (56 | 28));</a:t>
            </a:r>
          </a:p>
        </p:txBody>
      </p:sp>
    </p:spTree>
    <p:extLst>
      <p:ext uri="{BB962C8B-B14F-4D97-AF65-F5344CB8AC3E}">
        <p14:creationId xmlns:p14="http://schemas.microsoft.com/office/powerpoint/2010/main" val="172255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67020"/>
              </p:ext>
            </p:extLst>
          </p:nvPr>
        </p:nvGraphicFramePr>
        <p:xfrm>
          <a:off x="762000" y="3429000"/>
          <a:ext cx="8001000" cy="289667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91862"/>
                <a:gridCol w="6109138"/>
              </a:tblGrid>
              <a:tr h="620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Special </a:t>
                      </a: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(comma)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Combines multiple expressions into a single expression, operates on them in the left to right order and returns the value of the expression on the right.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3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?: (conditional)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Operates on three operands where the result depends on a condition. It is also called as ternary operator and has the form condition, ? value1:value2. If the condition is true, the operator obtains value1 or else obtains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value2.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that indicates the type of the operand. The operand can be a string, variable, keyword, or an 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Special </a:t>
            </a:r>
            <a:r>
              <a:rPr lang="en-US" dirty="0" smtClean="0"/>
              <a:t>Operators </a:t>
            </a:r>
            <a:r>
              <a:rPr lang="en-US" dirty="0"/>
              <a:t>1-2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049409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special operators in JavaScript.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534400" cy="12192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1800" dirty="0"/>
              <a:t>There are some operators in JavaScript which do not belong to any of the categories of JavaScript operators.</a:t>
            </a:r>
          </a:p>
          <a:p>
            <a:pPr lvl="0">
              <a:buChar char="•"/>
            </a:pPr>
            <a:r>
              <a:rPr lang="en-US" sz="1800" dirty="0"/>
              <a:t>Such operators are referred to as the special operators.</a:t>
            </a:r>
          </a:p>
        </p:txBody>
      </p:sp>
    </p:spTree>
    <p:extLst>
      <p:ext uri="{BB962C8B-B14F-4D97-AF65-F5344CB8AC3E}">
        <p14:creationId xmlns:p14="http://schemas.microsoft.com/office/powerpoint/2010/main" val="113705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Operator Precedence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Following table lists the precedence of the operators from the highest to the lowest and their </a:t>
            </a:r>
            <a:r>
              <a:rPr lang="en-US" sz="2000" baseline="30000" dirty="0" err="1">
                <a:latin typeface="Calibri" pitchFamily="34" charset="0"/>
                <a:cs typeface="Calibri" pitchFamily="34" charset="0"/>
              </a:rPr>
              <a:t>associativity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.           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5828"/>
            <a:ext cx="6028107" cy="487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692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 Operators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867400"/>
            <a:ext cx="4763165" cy="714475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48184"/>
              </p:ext>
            </p:extLst>
          </p:nvPr>
        </p:nvGraphicFramePr>
        <p:xfrm>
          <a:off x="381000" y="2209800"/>
          <a:ext cx="8153400" cy="3232496"/>
        </p:xfrm>
        <a:graphic>
          <a:graphicData uri="http://schemas.openxmlformats.org/drawingml/2006/table">
            <a:tbl>
              <a:tblPr lastCol="1">
                <a:tableStyleId>{D113A9D2-9D6B-4929-AA2D-F23B5EE8CBE7}</a:tableStyleId>
              </a:tblPr>
              <a:tblGrid>
                <a:gridCol w="2029331"/>
                <a:gridCol w="6124069"/>
              </a:tblGrid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Operator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+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Addition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Subtraction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*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Multiplication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/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Division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%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Modulus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++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Increment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--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Decrement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800" y="1600200"/>
            <a:ext cx="8305800" cy="5795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JavaScript Arithmetic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Arithmetic operators are used to perform arithmetic on numbers (literals or variables).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60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3158625"/>
              </p:ext>
            </p:extLst>
          </p:nvPr>
        </p:nvGraphicFramePr>
        <p:xfrm>
          <a:off x="609600" y="3124200"/>
          <a:ext cx="8153400" cy="282843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029330"/>
                <a:gridCol w="3062035"/>
                <a:gridCol w="3062035"/>
              </a:tblGrid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Operator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Example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Same As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=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= y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= y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+=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+= y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= x + y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-=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-= y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= x - y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*=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*= y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= x * y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/=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/= y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= x / y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%=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%= y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 = x % y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1636373"/>
            <a:ext cx="8001000" cy="1025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JavaScript Assignment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Assignment operators assign values to JavaScript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assignment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operator (=) assigns a value to a variable.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2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64634335"/>
              </p:ext>
            </p:extLst>
          </p:nvPr>
        </p:nvGraphicFramePr>
        <p:xfrm>
          <a:off x="612775" y="2487613"/>
          <a:ext cx="8153400" cy="363588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974079"/>
                <a:gridCol w="7179321"/>
              </a:tblGrid>
              <a:tr h="1754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Operator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Description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==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equal to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===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equal value and equal type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!=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not equal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!==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not equal value or not equal type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&gt;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greater than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less than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&gt;=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greater than or equal to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&lt;=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less than or equal to</a:t>
                      </a:r>
                    </a:p>
                  </a:txBody>
                  <a:tcPr marL="72154" marR="72154" marT="72154" marB="721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1993" y="1676400"/>
            <a:ext cx="8074025" cy="7950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JavaScript Comparison and Logical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620000" cy="12525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Addition program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934200" y="1828800"/>
            <a:ext cx="16764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hlinkClick r:id="rId2" action="ppaction://hlinkfile"/>
              </a:rPr>
              <a:t>Output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3276600"/>
            <a:ext cx="7696200" cy="2971800"/>
          </a:xfrm>
          <a:prstGeom prst="rect">
            <a:avLst/>
          </a:prstGeom>
        </p:spPr>
        <p:txBody>
          <a:bodyPr lIns="54864" tIns="91440">
            <a:no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000" dirty="0">
                <a:latin typeface="+mn-lt"/>
              </a:rPr>
              <a:t>Since a prompt dialog returns the value typed by the user to the program as a string, use function </a:t>
            </a:r>
            <a:r>
              <a:rPr lang="en-US" sz="2000" b="1" i="1" dirty="0" err="1">
                <a:solidFill>
                  <a:srgbClr val="FF0000"/>
                </a:solidFill>
                <a:latin typeface="+mn-lt"/>
              </a:rPr>
              <a:t>parseInt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to convert the string arguments to an integer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lang="en-US" sz="2000" dirty="0">
              <a:latin typeface="+mn-lt"/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000" dirty="0">
                <a:latin typeface="+mn-lt"/>
              </a:rPr>
              <a:t>For this program, if user enters a non-integer value or clicks Cancel then sum will appear as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NaN</a:t>
            </a:r>
            <a:r>
              <a:rPr lang="en-US" sz="2000" dirty="0">
                <a:latin typeface="+mn-lt"/>
              </a:rPr>
              <a:t> (Not a number).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47800" y="1752600"/>
            <a:ext cx="525780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1148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Take two integers as input from the user</a:t>
            </a:r>
          </a:p>
          <a:p>
            <a:pPr marL="41148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Perform the addition</a:t>
            </a:r>
          </a:p>
          <a:p>
            <a:pPr marL="41148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Display the result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742640725"/>
              </p:ext>
            </p:extLst>
          </p:nvPr>
        </p:nvGraphicFramePr>
        <p:xfrm>
          <a:off x="381000" y="1828800"/>
          <a:ext cx="838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Basics of Operators 1-2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22834562"/>
              </p:ext>
            </p:extLst>
          </p:nvPr>
        </p:nvGraphicFramePr>
        <p:xfrm>
          <a:off x="228600" y="1600200"/>
          <a:ext cx="8610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84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 </a:t>
            </a:r>
            <a:r>
              <a:rPr lang="en-US" dirty="0"/>
              <a:t>Basics of Operators 2-2</a:t>
            </a:r>
            <a:endParaRPr lang="en-US" sz="30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45211290"/>
              </p:ext>
            </p:extLst>
          </p:nvPr>
        </p:nvGraphicFramePr>
        <p:xfrm>
          <a:off x="304800" y="1905000"/>
          <a:ext cx="8382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959778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Three main types of operators are as follows:</a:t>
            </a:r>
          </a:p>
        </p:txBody>
      </p:sp>
    </p:spTree>
    <p:extLst>
      <p:ext uri="{BB962C8B-B14F-4D97-AF65-F5344CB8AC3E}">
        <p14:creationId xmlns:p14="http://schemas.microsoft.com/office/powerpoint/2010/main" val="420939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 </a:t>
            </a:r>
            <a:r>
              <a:rPr lang="en-US" dirty="0"/>
              <a:t>Operators and their Types</a:t>
            </a:r>
            <a:endParaRPr lang="en-US" sz="30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270561578"/>
              </p:ext>
            </p:extLst>
          </p:nvPr>
        </p:nvGraphicFramePr>
        <p:xfrm>
          <a:off x="228600" y="1676400"/>
          <a:ext cx="86106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962400"/>
            <a:ext cx="8534400" cy="23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Six categories of operators are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Arithmetic operators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Relational operators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Logical operators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Assignment operators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Bitwise operators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287314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71796"/>
              </p:ext>
            </p:extLst>
          </p:nvPr>
        </p:nvGraphicFramePr>
        <p:xfrm>
          <a:off x="457200" y="2971800"/>
          <a:ext cx="8534400" cy="35465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47800"/>
                <a:gridCol w="6019800"/>
                <a:gridCol w="1066800"/>
              </a:tblGrid>
              <a:tr h="435973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Arithmetic Operator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(Addition)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Performs addition. In case of string values, it behaves as a string concatenation operator and appends a string at the end of the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 + 56</a:t>
                      </a:r>
                    </a:p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9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(Subtraction)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Performs subtraction. If a larger value is subtracted from a smaller value, it returns a negative numeric value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76-78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1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(Division)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Divides the first operand by the second operand and returns the quotient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 / 8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91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(Modulo)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Divides the first operand by the second operand and returns the remainder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90 % 20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9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(Multiplication)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Multiplies the two operands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 * 10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 </a:t>
            </a:r>
            <a:r>
              <a:rPr lang="en-US" dirty="0"/>
              <a:t>Arithmetic Operators 1-2</a:t>
            </a:r>
            <a:endParaRPr lang="en-US" sz="30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654040317"/>
              </p:ext>
            </p:extLst>
          </p:nvPr>
        </p:nvGraphicFramePr>
        <p:xfrm>
          <a:off x="304800" y="1524000"/>
          <a:ext cx="8534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27432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arithmetic operators.</a:t>
            </a:r>
          </a:p>
        </p:txBody>
      </p:sp>
    </p:spTree>
    <p:extLst>
      <p:ext uri="{BB962C8B-B14F-4D97-AF65-F5344CB8AC3E}">
        <p14:creationId xmlns:p14="http://schemas.microsoft.com/office/powerpoint/2010/main" val="354542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4973"/>
              </p:ext>
            </p:extLst>
          </p:nvPr>
        </p:nvGraphicFramePr>
        <p:xfrm>
          <a:off x="284018" y="3548113"/>
          <a:ext cx="8534400" cy="28041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752600"/>
                <a:gridCol w="5410200"/>
                <a:gridCol w="1371600"/>
              </a:tblGrid>
              <a:tr h="453779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Relational Operators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 (Equal)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two operands are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 == 91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5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!= (Not Equal)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two operands are unequal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 != 98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=== (Strict Equal)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two operands are equal and are of the same type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4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!== (Strict Not Equal)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two operands are unequal and whether are not of the same type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90 % 20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Relational </a:t>
            </a:r>
            <a:r>
              <a:rPr lang="en-US" dirty="0"/>
              <a:t>Operators </a:t>
            </a:r>
            <a:r>
              <a:rPr lang="en-US" dirty="0" smtClean="0"/>
              <a:t>1-3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31242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relational operators.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46188475"/>
              </p:ext>
            </p:extLst>
          </p:nvPr>
        </p:nvGraphicFramePr>
        <p:xfrm>
          <a:off x="152400" y="1676400"/>
          <a:ext cx="86868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2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70052"/>
              </p:ext>
            </p:extLst>
          </p:nvPr>
        </p:nvGraphicFramePr>
        <p:xfrm>
          <a:off x="326571" y="2362200"/>
          <a:ext cx="8534400" cy="30073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00200"/>
                <a:gridCol w="5791200"/>
                <a:gridCol w="1143000"/>
              </a:tblGrid>
              <a:tr h="453779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Relational Operators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(Greater Than)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left operand is greater than the right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 &gt; 95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5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(Less Than)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left operand is less than the right operand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 &lt; 96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 (Greater Than or Equal)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left operand is greater than or equal to the right operand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 &gt;= 93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4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&lt;= (Less Than or Equal)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left operand is less than or equal to the right operand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 &lt;= 100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Relational </a:t>
            </a:r>
            <a:r>
              <a:rPr lang="en-US" dirty="0"/>
              <a:t>Operators 2-3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9906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some more relational operators.</a:t>
            </a:r>
          </a:p>
        </p:txBody>
      </p:sp>
    </p:spTree>
    <p:extLst>
      <p:ext uri="{BB962C8B-B14F-4D97-AF65-F5344CB8AC3E}">
        <p14:creationId xmlns:p14="http://schemas.microsoft.com/office/powerpoint/2010/main" val="33300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71773"/>
              </p:ext>
            </p:extLst>
          </p:nvPr>
        </p:nvGraphicFramePr>
        <p:xfrm>
          <a:off x="457200" y="2778760"/>
          <a:ext cx="8534400" cy="27228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752600"/>
                <a:gridCol w="5410200"/>
                <a:gridCol w="1371600"/>
              </a:tblGrid>
              <a:tr h="453779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Logical Operators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&amp;&amp; (AND)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true, if either of the operands are evaluated to true. If first operand evaluates to true, it will ignore the second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 == 2) &amp;&amp;</a:t>
                      </a: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(y == 5)</a:t>
                      </a: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false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5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 (NOT)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false, if the expression is true and vice-versa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!(x == 3)</a:t>
                      </a: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|| (OR)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true, if either of the operands are evaluated to true. If first operand evaluates to true, it will ignore the second operand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 == 2) || (y == 5)</a:t>
                      </a: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Logical Operators 1-2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39776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logical operators.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74652"/>
              </p:ext>
            </p:extLst>
          </p:nvPr>
        </p:nvGraphicFramePr>
        <p:xfrm>
          <a:off x="76200" y="1524000"/>
          <a:ext cx="8763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67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8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</TotalTime>
  <Words>1595</Words>
  <Application>Microsoft Office PowerPoint</Application>
  <PresentationFormat>On-screen Show (4:3)</PresentationFormat>
  <Paragraphs>368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Operators</vt:lpstr>
      <vt:lpstr>Introduction</vt:lpstr>
      <vt:lpstr> Basics of Operators 1-2</vt:lpstr>
      <vt:lpstr> Basics of Operators 2-2</vt:lpstr>
      <vt:lpstr> Operators and their Types</vt:lpstr>
      <vt:lpstr> Arithmetic Operators 1-2</vt:lpstr>
      <vt:lpstr> Relational Operators 1-3</vt:lpstr>
      <vt:lpstr> Relational Operators 2-3</vt:lpstr>
      <vt:lpstr> Logical Operators 1-2</vt:lpstr>
      <vt:lpstr> Assignment Operators</vt:lpstr>
      <vt:lpstr> Bitwise Operators 1-2</vt:lpstr>
      <vt:lpstr> Bitwise Operators 2-2</vt:lpstr>
      <vt:lpstr> Special Operators 1-2</vt:lpstr>
      <vt:lpstr> Operator Precedence</vt:lpstr>
      <vt:lpstr>JavaScript Operators </vt:lpstr>
      <vt:lpstr>PowerPoint Presentation</vt:lpstr>
      <vt:lpstr>PowerPoint Presentation</vt:lpstr>
      <vt:lpstr>Addition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&amp; loops</dc:title>
  <dc:creator>faheem</dc:creator>
  <cp:lastModifiedBy>faheem</cp:lastModifiedBy>
  <cp:revision>8</cp:revision>
  <dcterms:created xsi:type="dcterms:W3CDTF">2015-11-16T15:15:22Z</dcterms:created>
  <dcterms:modified xsi:type="dcterms:W3CDTF">2015-11-19T11:39:27Z</dcterms:modified>
</cp:coreProperties>
</file>