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2617" autoAdjust="0"/>
  </p:normalViewPr>
  <p:slideViewPr>
    <p:cSldViewPr snapToObjects="1">
      <p:cViewPr varScale="1">
        <p:scale>
          <a:sx n="23" d="100"/>
          <a:sy n="23" d="100"/>
        </p:scale>
        <p:origin x="228" y="72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685800"/>
            <a:ext cx="6858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6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0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15" y="2458724"/>
            <a:ext cx="47404018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50" y="2458724"/>
            <a:ext cx="141480544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14102081"/>
            <a:ext cx="3730752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9301489"/>
            <a:ext cx="3730752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19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38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5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7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096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15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3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54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51" y="14335770"/>
            <a:ext cx="94442282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51" y="14335770"/>
            <a:ext cx="94442282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3" y="409898"/>
            <a:ext cx="28128686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11" y="3135090"/>
            <a:ext cx="13700762" cy="18200914"/>
          </a:xfrm>
        </p:spPr>
        <p:txBody>
          <a:bodyPr>
            <a:normAutofit/>
          </a:bodyPr>
          <a:lstStyle>
            <a:lvl1pPr marL="410247" indent="-410247">
              <a:buNone/>
              <a:defRPr sz="2900">
                <a:latin typeface="Arial"/>
                <a:cs typeface="Arial"/>
              </a:defRPr>
            </a:lvl1pPr>
            <a:lvl2pPr marL="793231" indent="-655616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46" indent="-546563">
              <a:defRPr sz="1900">
                <a:latin typeface="Arial"/>
                <a:cs typeface="Arial"/>
              </a:defRPr>
            </a:lvl3pPr>
            <a:lvl4pPr marL="1202176" indent="-655616">
              <a:defRPr sz="1600">
                <a:latin typeface="Arial"/>
                <a:cs typeface="Arial"/>
              </a:defRPr>
            </a:lvl4pPr>
            <a:lvl5pPr marL="1448845" indent="-144884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31" y="3135090"/>
            <a:ext cx="13700762" cy="18200914"/>
          </a:xfrm>
        </p:spPr>
        <p:txBody>
          <a:bodyPr>
            <a:normAutofit/>
          </a:bodyPr>
          <a:lstStyle>
            <a:lvl1pPr marL="410247" indent="-410247">
              <a:buNone/>
              <a:defRPr sz="2900">
                <a:latin typeface="Arial"/>
                <a:cs typeface="Arial"/>
              </a:defRPr>
            </a:lvl1pPr>
            <a:lvl2pPr marL="793231" indent="-655616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46" indent="-546563">
              <a:defRPr sz="1900">
                <a:latin typeface="Arial"/>
                <a:cs typeface="Arial"/>
              </a:defRPr>
            </a:lvl3pPr>
            <a:lvl4pPr marL="1202176" indent="-655616">
              <a:defRPr sz="1600">
                <a:latin typeface="Arial"/>
                <a:cs typeface="Arial"/>
              </a:defRPr>
            </a:lvl4pPr>
            <a:lvl5pPr marL="1448845" indent="-144884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51" y="3135090"/>
            <a:ext cx="13700762" cy="18200914"/>
          </a:xfrm>
        </p:spPr>
        <p:txBody>
          <a:bodyPr>
            <a:normAutofit/>
          </a:bodyPr>
          <a:lstStyle>
            <a:lvl1pPr marL="410247" indent="-410247">
              <a:buNone/>
              <a:defRPr sz="2900">
                <a:latin typeface="Arial"/>
                <a:cs typeface="Arial"/>
              </a:defRPr>
            </a:lvl1pPr>
            <a:lvl2pPr marL="793231" indent="-655616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46" indent="-546563">
              <a:defRPr sz="1900">
                <a:latin typeface="Arial"/>
                <a:cs typeface="Arial"/>
              </a:defRPr>
            </a:lvl3pPr>
            <a:lvl4pPr marL="1202176" indent="-655616">
              <a:defRPr sz="1600">
                <a:latin typeface="Arial"/>
                <a:cs typeface="Arial"/>
              </a:defRPr>
            </a:lvl4pPr>
            <a:lvl5pPr marL="1448845" indent="-144884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0CF5DD-FA94-A748-91FD-5520EED9C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41815" y="661155"/>
            <a:ext cx="7339798" cy="166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0" y="873760"/>
            <a:ext cx="14439904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873768"/>
            <a:ext cx="24536400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0" y="4592328"/>
            <a:ext cx="14439904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195" indent="0">
              <a:buNone/>
              <a:defRPr sz="3900"/>
            </a:lvl2pPr>
            <a:lvl3pPr marL="2948385" indent="0">
              <a:buNone/>
              <a:defRPr sz="3100"/>
            </a:lvl3pPr>
            <a:lvl4pPr marL="4422580" indent="0">
              <a:buNone/>
              <a:defRPr sz="2800"/>
            </a:lvl4pPr>
            <a:lvl5pPr marL="5896774" indent="0">
              <a:buNone/>
              <a:defRPr sz="2800"/>
            </a:lvl5pPr>
            <a:lvl6pPr marL="7370964" indent="0">
              <a:buNone/>
              <a:defRPr sz="2800"/>
            </a:lvl6pPr>
            <a:lvl7pPr marL="8845159" indent="0">
              <a:buNone/>
              <a:defRPr sz="2800"/>
            </a:lvl7pPr>
            <a:lvl8pPr marL="10319353" indent="0">
              <a:buNone/>
              <a:defRPr sz="2800"/>
            </a:lvl8pPr>
            <a:lvl9pPr marL="1179354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4" y="15361927"/>
            <a:ext cx="2633472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4" y="1960880"/>
            <a:ext cx="2633472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195" indent="0">
              <a:buNone/>
              <a:defRPr sz="9000"/>
            </a:lvl2pPr>
            <a:lvl3pPr marL="2948385" indent="0">
              <a:buNone/>
              <a:defRPr sz="7800"/>
            </a:lvl3pPr>
            <a:lvl4pPr marL="4422580" indent="0">
              <a:buNone/>
              <a:defRPr sz="6500"/>
            </a:lvl4pPr>
            <a:lvl5pPr marL="5896774" indent="0">
              <a:buNone/>
              <a:defRPr sz="6500"/>
            </a:lvl5pPr>
            <a:lvl6pPr marL="7370964" indent="0">
              <a:buNone/>
              <a:defRPr sz="6500"/>
            </a:lvl6pPr>
            <a:lvl7pPr marL="8845159" indent="0">
              <a:buNone/>
              <a:defRPr sz="6500"/>
            </a:lvl7pPr>
            <a:lvl8pPr marL="10319353" indent="0">
              <a:buNone/>
              <a:defRPr sz="6500"/>
            </a:lvl8pPr>
            <a:lvl9pPr marL="11793545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4" y="17175490"/>
            <a:ext cx="2633472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195" indent="0">
              <a:buNone/>
              <a:defRPr sz="3900"/>
            </a:lvl2pPr>
            <a:lvl3pPr marL="2948385" indent="0">
              <a:buNone/>
              <a:defRPr sz="3100"/>
            </a:lvl3pPr>
            <a:lvl4pPr marL="4422580" indent="0">
              <a:buNone/>
              <a:defRPr sz="2800"/>
            </a:lvl4pPr>
            <a:lvl5pPr marL="5896774" indent="0">
              <a:buNone/>
              <a:defRPr sz="2800"/>
            </a:lvl5pPr>
            <a:lvl6pPr marL="7370964" indent="0">
              <a:buNone/>
              <a:defRPr sz="2800"/>
            </a:lvl6pPr>
            <a:lvl7pPr marL="8845159" indent="0">
              <a:buNone/>
              <a:defRPr sz="2800"/>
            </a:lvl7pPr>
            <a:lvl8pPr marL="10319353" indent="0">
              <a:buNone/>
              <a:defRPr sz="2800"/>
            </a:lvl8pPr>
            <a:lvl9pPr marL="1179354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08" y="877957"/>
            <a:ext cx="3950078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08" y="5120311"/>
            <a:ext cx="39500784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10" y="20340434"/>
            <a:ext cx="10239984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7/6/2020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08" y="20340434"/>
            <a:ext cx="13897584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10" y="20340434"/>
            <a:ext cx="10239984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58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58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58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58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58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896" algn="ctr" defTabSz="1473511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790" algn="ctr" defTabSz="1473511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684" algn="ctr" defTabSz="1473511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580" algn="ctr" defTabSz="1473511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02" indent="-1101702" algn="l" defTabSz="14715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13" indent="-917557" algn="l" defTabSz="14715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335" indent="-733410" algn="l" defTabSz="14715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678" indent="-733410" algn="l" defTabSz="14715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258" indent="-733410" algn="l" defTabSz="14715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063" indent="-737096" algn="l" defTabSz="147419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257" indent="-737096" algn="l" defTabSz="147419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447" indent="-737096" algn="l" defTabSz="147419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642" indent="-737096" algn="l" defTabSz="147419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195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385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580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774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0964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159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353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545" algn="l" defTabSz="147419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tif"/><Relationship Id="rId5" Type="http://schemas.openxmlformats.org/officeDocument/2006/relationships/image" Target="../media/image4.png"/><Relationship Id="rId10" Type="http://schemas.openxmlformats.org/officeDocument/2006/relationships/image" Target="../media/image9.t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4754564" y="474213"/>
            <a:ext cx="34470976" cy="2891290"/>
          </a:xfrm>
        </p:spPr>
        <p:txBody>
          <a:bodyPr/>
          <a:lstStyle/>
          <a:p>
            <a:r>
              <a:rPr lang="en-US" sz="5400" b="1" dirty="0"/>
              <a:t>Detecting Planned and Unplanned Locality Using Satellite Imagery</a:t>
            </a:r>
            <a: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/>
              <a:t>Ahmed </a:t>
            </a:r>
            <a:r>
              <a:rPr lang="en-US" sz="4800" dirty="0" err="1"/>
              <a:t>Saleem</a:t>
            </a:r>
            <a:r>
              <a:rPr lang="en-US" sz="4800" dirty="0"/>
              <a:t> . </a:t>
            </a:r>
            <a:r>
              <a:rPr lang="en-US" sz="5400" dirty="0" err="1"/>
              <a:t>Haseeb</a:t>
            </a:r>
            <a:r>
              <a:rPr lang="en-US" sz="5400" dirty="0"/>
              <a:t> Ali . Usman Tariq . </a:t>
            </a:r>
            <a:r>
              <a:rPr lang="en-US" sz="5400" dirty="0" err="1"/>
              <a:t>Farrukh</a:t>
            </a:r>
            <a:r>
              <a:rPr lang="en-US" sz="5400" dirty="0"/>
              <a:t> Butt</a:t>
            </a:r>
            <a:br>
              <a:rPr lang="en-US" sz="5400" dirty="0"/>
            </a:br>
            <a:r>
              <a:rPr lang="en-US" sz="4800" dirty="0"/>
              <a:t>Deep Learning 2020 Course Project</a:t>
            </a:r>
            <a: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8315" y="4165827"/>
            <a:ext cx="14820902" cy="4316412"/>
          </a:xfrm>
        </p:spPr>
        <p:txBody>
          <a:bodyPr>
            <a:normAutofit/>
          </a:bodyPr>
          <a:lstStyle/>
          <a:p>
            <a:pPr marL="0" lvl="1" indent="0" defTabSz="2033545" eaLnBrk="1" hangingPunct="1">
              <a:buNone/>
              <a:defRPr/>
            </a:pPr>
            <a:r>
              <a:rPr lang="en-US" sz="3600" dirty="0"/>
              <a:t>Land usage patterns are very important for urban </a:t>
            </a:r>
            <a:r>
              <a:rPr lang="en-US" sz="3600" dirty="0" smtClean="0"/>
              <a:t>planning</a:t>
            </a:r>
            <a:r>
              <a:rPr lang="en-US" sz="3600" dirty="0"/>
              <a:t>. The land development applications require the knowledge of already built structures and their </a:t>
            </a:r>
            <a:r>
              <a:rPr lang="en-US" sz="3600" dirty="0" smtClean="0"/>
              <a:t>status. </a:t>
            </a:r>
          </a:p>
          <a:p>
            <a:pPr marL="0" lvl="1" indent="0" defTabSz="2033545" eaLnBrk="1" hangingPunct="1">
              <a:buNone/>
              <a:defRPr/>
            </a:pPr>
            <a:r>
              <a:rPr lang="en-US" sz="3600" dirty="0" smtClean="0"/>
              <a:t>Field surveys are costly and time consuming due to extensiveness of the unplanned areas. So with </a:t>
            </a:r>
            <a:r>
              <a:rPr lang="en-US" sz="3600" dirty="0"/>
              <a:t>the availability of satellite imagery, we can classify land up to much accuracy</a:t>
            </a:r>
            <a:endParaRPr lang="en-US" altLang="en-US" sz="3600" dirty="0">
              <a:solidFill>
                <a:srgbClr val="000000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410" y="26422"/>
            <a:ext cx="8305800" cy="3317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5" y="474213"/>
            <a:ext cx="8085138" cy="2857498"/>
          </a:xfrm>
          <a:prstGeom prst="rect">
            <a:avLst/>
          </a:prstGeom>
        </p:spPr>
      </p:pic>
      <p:sp>
        <p:nvSpPr>
          <p:cNvPr id="13" name="object 107"/>
          <p:cNvSpPr txBox="1"/>
          <p:nvPr/>
        </p:nvSpPr>
        <p:spPr>
          <a:xfrm rot="10800000" flipV="1">
            <a:off x="304800" y="3545394"/>
            <a:ext cx="13963196" cy="755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37793">
              <a:spcBef>
                <a:spcPts val="130"/>
              </a:spcBef>
              <a:tabLst>
                <a:tab pos="6897858" algn="l"/>
              </a:tabLst>
            </a:pPr>
            <a:r>
              <a:rPr lang="en-US" sz="4800" b="1" dirty="0"/>
              <a:t>Problem Statement</a:t>
            </a:r>
            <a:endParaRPr sz="4800" b="1" dirty="0">
              <a:latin typeface="LM Sans 10"/>
              <a:cs typeface="LM Sans 1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909" y="7772400"/>
            <a:ext cx="6520090" cy="5035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3" y="7772400"/>
            <a:ext cx="7181706" cy="5035689"/>
          </a:xfrm>
          <a:prstGeom prst="rect">
            <a:avLst/>
          </a:prstGeom>
        </p:spPr>
      </p:pic>
      <p:sp>
        <p:nvSpPr>
          <p:cNvPr id="20" name="object 107"/>
          <p:cNvSpPr txBox="1"/>
          <p:nvPr/>
        </p:nvSpPr>
        <p:spPr>
          <a:xfrm rot="10800000" flipV="1">
            <a:off x="304800" y="15468602"/>
            <a:ext cx="13963196" cy="755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37793">
              <a:spcBef>
                <a:spcPts val="130"/>
              </a:spcBef>
              <a:tabLst>
                <a:tab pos="6897858" algn="l"/>
              </a:tabLst>
            </a:pPr>
            <a:r>
              <a:rPr lang="en-US" sz="4800" b="1" dirty="0"/>
              <a:t>Data Set</a:t>
            </a:r>
            <a:endParaRPr sz="4800" b="1" dirty="0">
              <a:latin typeface="LM Sans 10"/>
              <a:cs typeface="LM Sans 1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956" y="13007845"/>
            <a:ext cx="7200000" cy="22610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7158" y="13007845"/>
            <a:ext cx="6001588" cy="2261001"/>
          </a:xfrm>
          <a:prstGeom prst="rect">
            <a:avLst/>
          </a:prstGeom>
        </p:spPr>
      </p:pic>
      <p:sp>
        <p:nvSpPr>
          <p:cNvPr id="28" name="object 107"/>
          <p:cNvSpPr txBox="1"/>
          <p:nvPr/>
        </p:nvSpPr>
        <p:spPr>
          <a:xfrm rot="10800000" flipV="1">
            <a:off x="14740188" y="3545395"/>
            <a:ext cx="13963196" cy="755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37793">
              <a:spcBef>
                <a:spcPts val="130"/>
              </a:spcBef>
              <a:tabLst>
                <a:tab pos="6897858" algn="l"/>
              </a:tabLst>
            </a:pPr>
            <a:r>
              <a:rPr lang="en-US" sz="4800" b="1" dirty="0">
                <a:latin typeface="LM Sans 10"/>
                <a:cs typeface="LM Sans 10"/>
              </a:rPr>
              <a:t>Experiments Conducted</a:t>
            </a:r>
            <a:endParaRPr sz="4800" b="1" dirty="0">
              <a:latin typeface="LM Sans 10"/>
              <a:cs typeface="LM Sans 10"/>
            </a:endParaRPr>
          </a:p>
        </p:txBody>
      </p:sp>
      <p:sp>
        <p:nvSpPr>
          <p:cNvPr id="32" name="object 107"/>
          <p:cNvSpPr txBox="1"/>
          <p:nvPr/>
        </p:nvSpPr>
        <p:spPr>
          <a:xfrm rot="10800000" flipV="1">
            <a:off x="29175576" y="3545394"/>
            <a:ext cx="14638744" cy="755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37793">
              <a:spcBef>
                <a:spcPts val="130"/>
              </a:spcBef>
              <a:tabLst>
                <a:tab pos="6897858" algn="l"/>
              </a:tabLst>
            </a:pPr>
            <a:r>
              <a:rPr lang="en-US" sz="4800" b="1" dirty="0">
                <a:latin typeface="LM Sans 10"/>
                <a:cs typeface="LM Sans 10"/>
              </a:rPr>
              <a:t>Results</a:t>
            </a:r>
            <a:endParaRPr sz="4800" b="1" dirty="0">
              <a:latin typeface="LM Sans 10"/>
              <a:cs typeface="LM Sans 10"/>
            </a:endParaRPr>
          </a:p>
        </p:txBody>
      </p:sp>
      <p:sp>
        <p:nvSpPr>
          <p:cNvPr id="33" name="Content Placeholder 16"/>
          <p:cNvSpPr txBox="1">
            <a:spLocks/>
          </p:cNvSpPr>
          <p:nvPr/>
        </p:nvSpPr>
        <p:spPr bwMode="auto">
          <a:xfrm>
            <a:off x="90295" y="16375439"/>
            <a:ext cx="14394651" cy="470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4" rIns="294846" bIns="147424" numCol="1" anchor="t" anchorCtr="0" compatLnSpc="1">
            <a:prstTxWarp prst="textNoShape">
              <a:avLst/>
            </a:prstTxWarp>
            <a:norm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defTabSz="2033545" eaLnBrk="1" hangingPunct="1">
              <a:defRPr/>
            </a:pPr>
            <a:r>
              <a:rPr lang="en-US" altLang="en-U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 satellite with zoom level 19 is used to download the satellite imagery</a:t>
            </a:r>
          </a:p>
          <a:p>
            <a:pPr marL="457200" lvl="1" indent="-457200" defTabSz="2033545" eaLnBrk="1" hangingPunct="1">
              <a:defRPr/>
            </a:pPr>
            <a:r>
              <a:rPr lang="en-US" altLang="en-U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Lahore, Peshawar and Hyderabad cities images are used in this project</a:t>
            </a:r>
          </a:p>
          <a:p>
            <a:pPr marL="457200" lvl="1" indent="-457200" defTabSz="2033545" eaLnBrk="1" hangingPunct="1">
              <a:defRPr/>
            </a:pPr>
            <a:r>
              <a:rPr lang="en-US" altLang="en-U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</a:t>
            </a:r>
            <a:r>
              <a:rPr lang="en-US" altLang="en-US" sz="3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6000 images </a:t>
            </a:r>
            <a:r>
              <a:rPr lang="en-US" altLang="en-U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resolution </a:t>
            </a:r>
            <a:r>
              <a:rPr lang="en-US" altLang="en-US" sz="3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256*256 </a:t>
            </a:r>
            <a:r>
              <a:rPr lang="en-US" altLang="en-U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selected from the collected dataset</a:t>
            </a:r>
          </a:p>
          <a:p>
            <a:pPr marL="457200" lvl="1" indent="-457200" defTabSz="2033545" eaLnBrk="1" hangingPunct="1">
              <a:defRPr/>
            </a:pPr>
            <a:r>
              <a:rPr lang="en-US" altLang="en-US" sz="3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Dataturk</a:t>
            </a:r>
            <a:r>
              <a:rPr lang="en-US" altLang="en-U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online software) is used for image labelling</a:t>
            </a:r>
          </a:p>
          <a:p>
            <a:pPr marL="457200" lvl="1" indent="-457200" defTabSz="2033545" eaLnBrk="1" hangingPunct="1"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38" lvl="1" indent="-565138" defTabSz="2033545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38" indent="-565138" defTabSz="2033545"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8510" y="417060"/>
            <a:ext cx="2948440" cy="2948440"/>
          </a:xfrm>
          <a:prstGeom prst="rect">
            <a:avLst/>
          </a:prstGeom>
        </p:spPr>
      </p:pic>
      <p:sp>
        <p:nvSpPr>
          <p:cNvPr id="30" name="Content Placeholder 14"/>
          <p:cNvSpPr>
            <a:spLocks noGrp="1"/>
          </p:cNvSpPr>
          <p:nvPr>
            <p:ph sz="half" idx="2"/>
          </p:nvPr>
        </p:nvSpPr>
        <p:spPr>
          <a:xfrm>
            <a:off x="14484946" y="4452229"/>
            <a:ext cx="14218438" cy="3094782"/>
          </a:xfrm>
        </p:spPr>
        <p:txBody>
          <a:bodyPr>
            <a:normAutofit/>
          </a:bodyPr>
          <a:lstStyle/>
          <a:p>
            <a:pPr marL="0" lvl="1" indent="0" defTabSz="2033570" eaLnBrk="1" hangingPunct="1">
              <a:buNone/>
              <a:defRPr/>
            </a:pPr>
            <a:r>
              <a:rPr lang="en-US" sz="3600" dirty="0"/>
              <a:t>We worked upon generating masks for satellite images to identify the buildup area. For that purpose, we </a:t>
            </a:r>
            <a:r>
              <a:rPr lang="en-US" sz="3600" dirty="0" smtClean="0"/>
              <a:t>used </a:t>
            </a:r>
            <a:r>
              <a:rPr lang="en-US" sz="3600" b="1" dirty="0" smtClean="0"/>
              <a:t>U-net</a:t>
            </a:r>
            <a:r>
              <a:rPr lang="en-US" sz="3600" dirty="0" smtClean="0"/>
              <a:t> </a:t>
            </a:r>
            <a:r>
              <a:rPr lang="en-US" sz="3600" dirty="0"/>
              <a:t>and achieved an accuracy of </a:t>
            </a:r>
            <a:r>
              <a:rPr lang="en-US" sz="3600" b="1" dirty="0"/>
              <a:t>95% </a:t>
            </a:r>
            <a:r>
              <a:rPr lang="en-US" sz="3600" dirty="0"/>
              <a:t>on training data. </a:t>
            </a:r>
            <a:r>
              <a:rPr lang="en-US" sz="3600" dirty="0" smtClean="0"/>
              <a:t>We </a:t>
            </a:r>
            <a:r>
              <a:rPr lang="en-US" sz="3600" dirty="0"/>
              <a:t>worked around image preprocessing to achieve better results also overcome some difficulties related to loading tiff image format.</a:t>
            </a:r>
            <a:endParaRPr lang="en-US" altLang="en-US" sz="3600" dirty="0">
              <a:solidFill>
                <a:srgbClr val="000000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928" y="7833413"/>
            <a:ext cx="6801267" cy="492133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893" y="7833413"/>
            <a:ext cx="6373298" cy="4974676"/>
          </a:xfrm>
          <a:prstGeom prst="rect">
            <a:avLst/>
          </a:prstGeom>
        </p:spPr>
      </p:pic>
      <p:sp>
        <p:nvSpPr>
          <p:cNvPr id="38" name="Content Placeholder 14"/>
          <p:cNvSpPr>
            <a:spLocks noGrp="1"/>
          </p:cNvSpPr>
          <p:nvPr>
            <p:ph sz="half" idx="2"/>
          </p:nvPr>
        </p:nvSpPr>
        <p:spPr>
          <a:xfrm>
            <a:off x="14740188" y="13007845"/>
            <a:ext cx="14670554" cy="8393909"/>
          </a:xfrm>
        </p:spPr>
        <p:txBody>
          <a:bodyPr>
            <a:noAutofit/>
          </a:bodyPr>
          <a:lstStyle/>
          <a:p>
            <a:pPr marL="0" lvl="1" indent="0" defTabSz="2033570" eaLnBrk="1" hangingPunct="1">
              <a:buNone/>
              <a:defRPr/>
            </a:pPr>
            <a:r>
              <a:rPr lang="en-US" sz="3600" b="1" dirty="0" smtClean="0"/>
              <a:t>Multi </a:t>
            </a:r>
            <a:r>
              <a:rPr lang="en-US" sz="3600" b="1" dirty="0"/>
              <a:t>Label </a:t>
            </a:r>
            <a:r>
              <a:rPr lang="en-US" sz="3600" b="1" dirty="0" smtClean="0"/>
              <a:t>classification </a:t>
            </a:r>
            <a:r>
              <a:rPr lang="en-US" sz="3600" dirty="0" smtClean="0"/>
              <a:t>is used for classification. We get the best results at </a:t>
            </a:r>
            <a:r>
              <a:rPr lang="en-US" sz="3600" b="1" dirty="0" smtClean="0"/>
              <a:t>10 conv. </a:t>
            </a:r>
            <a:r>
              <a:rPr lang="en-US" sz="3600" b="1" dirty="0"/>
              <a:t>l</a:t>
            </a:r>
            <a:r>
              <a:rPr lang="en-US" sz="3600" b="1" dirty="0" smtClean="0"/>
              <a:t>ayers and 5 pooling layers</a:t>
            </a:r>
            <a:r>
              <a:rPr lang="en-US" sz="3600" dirty="0" smtClean="0"/>
              <a:t>. </a:t>
            </a:r>
          </a:p>
          <a:p>
            <a:pPr marL="0" lvl="1" indent="0" defTabSz="2033570" eaLnBrk="1" hangingPunct="1">
              <a:buNone/>
              <a:defRPr/>
            </a:pPr>
            <a:endParaRPr lang="en-US" altLang="en-US" sz="3600" dirty="0">
              <a:solidFill>
                <a:srgbClr val="000000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Content Placeholder 14"/>
          <p:cNvSpPr>
            <a:spLocks noGrp="1"/>
          </p:cNvSpPr>
          <p:nvPr>
            <p:ph sz="half" idx="2"/>
          </p:nvPr>
        </p:nvSpPr>
        <p:spPr>
          <a:xfrm>
            <a:off x="29143766" y="4452228"/>
            <a:ext cx="14670554" cy="1186572"/>
          </a:xfrm>
        </p:spPr>
        <p:txBody>
          <a:bodyPr>
            <a:noAutofit/>
          </a:bodyPr>
          <a:lstStyle/>
          <a:p>
            <a:pPr marL="0" lvl="1" indent="0" defTabSz="2033570" eaLnBrk="1" hangingPunct="1">
              <a:buNone/>
              <a:defRPr/>
            </a:pPr>
            <a:r>
              <a:rPr lang="en-US" sz="3600" dirty="0" smtClean="0"/>
              <a:t>Current Results of Multi </a:t>
            </a:r>
            <a:r>
              <a:rPr lang="en-US" sz="3600" dirty="0"/>
              <a:t>Label </a:t>
            </a:r>
            <a:r>
              <a:rPr lang="en-US" sz="3600" dirty="0" smtClean="0"/>
              <a:t>classification Model</a:t>
            </a:r>
            <a:endParaRPr lang="en-US" altLang="en-US" sz="3600" dirty="0">
              <a:solidFill>
                <a:srgbClr val="000000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08156"/>
              </p:ext>
            </p:extLst>
          </p:nvPr>
        </p:nvGraphicFramePr>
        <p:xfrm>
          <a:off x="29180999" y="5638800"/>
          <a:ext cx="14629818" cy="14555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6606">
                  <a:extLst>
                    <a:ext uri="{9D8B030D-6E8A-4147-A177-3AD203B41FA5}">
                      <a16:colId xmlns="" xmlns:a16="http://schemas.microsoft.com/office/drawing/2014/main" val="569561112"/>
                    </a:ext>
                  </a:extLst>
                </a:gridCol>
                <a:gridCol w="4876606">
                  <a:extLst>
                    <a:ext uri="{9D8B030D-6E8A-4147-A177-3AD203B41FA5}">
                      <a16:colId xmlns="" xmlns:a16="http://schemas.microsoft.com/office/drawing/2014/main" val="2036693770"/>
                    </a:ext>
                  </a:extLst>
                </a:gridCol>
                <a:gridCol w="4876606">
                  <a:extLst>
                    <a:ext uri="{9D8B030D-6E8A-4147-A177-3AD203B41FA5}">
                      <a16:colId xmlns="" xmlns:a16="http://schemas.microsoft.com/office/drawing/2014/main" val="318892403"/>
                    </a:ext>
                  </a:extLst>
                </a:gridCol>
              </a:tblGrid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 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Loss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Accuracy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75675930"/>
                  </a:ext>
                </a:extLst>
              </a:tr>
              <a:tr h="1462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High Building Density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0.2849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0.4908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47065043"/>
                  </a:ext>
                </a:extLst>
              </a:tr>
              <a:tr h="1462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Moderate Building Density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0.5028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0.8849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00043292"/>
                  </a:ext>
                </a:extLst>
              </a:tr>
              <a:tr h="1462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Low Building Density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0.4356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0.7762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22486803"/>
                  </a:ext>
                </a:extLst>
              </a:tr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Regular Layout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0.5788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0.8725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46633208"/>
                  </a:ext>
                </a:extLst>
              </a:tr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Irregular Layout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0.5835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0.7300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27576395"/>
                  </a:ext>
                </a:extLst>
              </a:tr>
              <a:tr h="6601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Dense Greenery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0.3670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0.7200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09089630"/>
                  </a:ext>
                </a:extLst>
              </a:tr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Sparse Greenery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0.5877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0.9162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17102348"/>
                  </a:ext>
                </a:extLst>
              </a:tr>
              <a:tr h="1462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Very Sparse Greenery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0.3845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0.7024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46889807"/>
                  </a:ext>
                </a:extLst>
              </a:tr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Grass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0.3845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0.8562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01071744"/>
                  </a:ext>
                </a:extLst>
              </a:tr>
              <a:tr h="1462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Trees	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0.5712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0.7425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58936121"/>
                  </a:ext>
                </a:extLst>
              </a:tr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Large Buildings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0.4000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0.8525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46813354"/>
                  </a:ext>
                </a:extLst>
              </a:tr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Exposed Soil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0.5388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0.7887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2146282"/>
                  </a:ext>
                </a:extLst>
              </a:tr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 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 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42470355"/>
                  </a:ext>
                </a:extLst>
              </a:tr>
              <a:tr h="731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Average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5.7262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0.8187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DengXi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765242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850" y="15417108"/>
            <a:ext cx="8846870" cy="5574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68600" y="15468602"/>
            <a:ext cx="1951395" cy="56323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Pie chart showing the locality of Model Town Lahore with 12 labels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962" y="15468602"/>
            <a:ext cx="2275232" cy="4725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270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DengXian</vt:lpstr>
      <vt:lpstr>LM Sans 10</vt:lpstr>
      <vt:lpstr>Times</vt:lpstr>
      <vt:lpstr>Times New Roman</vt:lpstr>
      <vt:lpstr>Wingdings</vt:lpstr>
      <vt:lpstr>Office Theme</vt:lpstr>
      <vt:lpstr>Detecting Planned and Unplanned Locality Using Satellite Imagery Ahmed Saleem . Haseeb Ali . Usman Tariq . Farrukh Butt Deep Learning 2020 Course Project 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Chaudhary Usman</cp:lastModifiedBy>
  <cp:revision>90</cp:revision>
  <dcterms:created xsi:type="dcterms:W3CDTF">2014-05-29T01:41:03Z</dcterms:created>
  <dcterms:modified xsi:type="dcterms:W3CDTF">2020-07-06T17:10:55Z</dcterms:modified>
</cp:coreProperties>
</file>