
<file path=[Content_Types].xml><?xml version="1.0" encoding="utf-8"?>
<Types xmlns="http://schemas.openxmlformats.org/package/2006/content-types">
  <Default Extension="png" ContentType="image/png"/>
  <Default Extension="bin" ContentType="application/vnd.ms-office.activeX"/>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5" r:id="rId18"/>
    <p:sldId id="273" r:id="rId19"/>
    <p:sldId id="276" r:id="rId20"/>
    <p:sldId id="277" r:id="rId21"/>
    <p:sldId id="278" r:id="rId22"/>
    <p:sldId id="279" r:id="rId23"/>
    <p:sldId id="284" r:id="rId24"/>
    <p:sldId id="285" r:id="rId25"/>
    <p:sldId id="280" r:id="rId26"/>
    <p:sldId id="281" r:id="rId27"/>
    <p:sldId id="300" r:id="rId28"/>
    <p:sldId id="287" r:id="rId29"/>
    <p:sldId id="286" r:id="rId30"/>
    <p:sldId id="290" r:id="rId31"/>
    <p:sldId id="291" r:id="rId32"/>
    <p:sldId id="294" r:id="rId33"/>
    <p:sldId id="295" r:id="rId34"/>
    <p:sldId id="296" r:id="rId35"/>
    <p:sldId id="297" r:id="rId36"/>
    <p:sldId id="298" r:id="rId37"/>
    <p:sldId id="299" r:id="rId38"/>
    <p:sldId id="292" r:id="rId39"/>
    <p:sldId id="293" r:id="rId40"/>
    <p:sldId id="28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5512D118-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0C43F-7F82-4606-B4F9-A07D2E3ED933}" type="datetimeFigureOut">
              <a:rPr lang="en-US" smtClean="0"/>
              <a:t>5/4/2020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833EC-696C-4C62-B4D3-31C4D0EFBDA0}" type="slidenum">
              <a:rPr lang="en-US" smtClean="0"/>
              <a:t>‹#›</a:t>
            </a:fld>
            <a:endParaRPr lang="en-US"/>
          </a:p>
        </p:txBody>
      </p:sp>
    </p:spTree>
    <p:extLst>
      <p:ext uri="{BB962C8B-B14F-4D97-AF65-F5344CB8AC3E}">
        <p14:creationId xmlns:p14="http://schemas.microsoft.com/office/powerpoint/2010/main" val="3042401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Some old series switches, like the Catalyst 1900, use the old cost value. Cisco has already discontinued these old series switches. New series switches, like the 2960, use the new cost value. In the port selection process, the lower cost value is always preferred over the higher cost value. For example, if two ports; F0 and F1 have cost value 2 and 4 respectively. The port F0 will be selected.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91833EC-696C-4C62-B4D3-31C4D0EFBDA0}" type="slidenum">
              <a:rPr lang="en-US" smtClean="0"/>
              <a:t>32</a:t>
            </a:fld>
            <a:endParaRPr lang="en-US"/>
          </a:p>
        </p:txBody>
      </p:sp>
    </p:spTree>
    <p:extLst>
      <p:ext uri="{BB962C8B-B14F-4D97-AF65-F5344CB8AC3E}">
        <p14:creationId xmlns:p14="http://schemas.microsoft.com/office/powerpoint/2010/main" val="3514555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D93684-2EC0-4A70-B566-77C3C6A98EF3}"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2223249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D93684-2EC0-4A70-B566-77C3C6A98EF3}"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75571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D93684-2EC0-4A70-B566-77C3C6A98EF3}"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38173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D93684-2EC0-4A70-B566-77C3C6A98EF3}"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81174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D93684-2EC0-4A70-B566-77C3C6A98EF3}"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980653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D93684-2EC0-4A70-B566-77C3C6A98EF3}"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797017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D93684-2EC0-4A70-B566-77C3C6A98EF3}"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306259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D93684-2EC0-4A70-B566-77C3C6A98EF3}"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236016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D93684-2EC0-4A70-B566-77C3C6A98EF3}" type="datetimeFigureOut">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192832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D93684-2EC0-4A70-B566-77C3C6A98EF3}"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4129525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D93684-2EC0-4A70-B566-77C3C6A98EF3}"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445FE-E671-489C-A999-114F6C80CB09}" type="slidenum">
              <a:rPr lang="en-US" smtClean="0"/>
              <a:t>‹#›</a:t>
            </a:fld>
            <a:endParaRPr lang="en-US"/>
          </a:p>
        </p:txBody>
      </p:sp>
    </p:spTree>
    <p:extLst>
      <p:ext uri="{BB962C8B-B14F-4D97-AF65-F5344CB8AC3E}">
        <p14:creationId xmlns:p14="http://schemas.microsoft.com/office/powerpoint/2010/main" val="323002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93684-2EC0-4A70-B566-77C3C6A98EF3}" type="datetimeFigureOut">
              <a:rPr lang="en-US" smtClean="0"/>
              <a:t>5/4/2020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445FE-E671-489C-A999-114F6C80CB09}" type="slidenum">
              <a:rPr lang="en-US" smtClean="0"/>
              <a:t>‹#›</a:t>
            </a:fld>
            <a:endParaRPr lang="en-US"/>
          </a:p>
        </p:txBody>
      </p:sp>
    </p:spTree>
    <p:extLst>
      <p:ext uri="{BB962C8B-B14F-4D97-AF65-F5344CB8AC3E}">
        <p14:creationId xmlns:p14="http://schemas.microsoft.com/office/powerpoint/2010/main" val="215687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CCNA LAB</a:t>
            </a:r>
            <a:endParaRPr lang="en-US" dirty="0"/>
          </a:p>
        </p:txBody>
      </p:sp>
    </p:spTree>
    <p:extLst>
      <p:ext uri="{BB962C8B-B14F-4D97-AF65-F5344CB8AC3E}">
        <p14:creationId xmlns:p14="http://schemas.microsoft.com/office/powerpoint/2010/main" val="3005630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5: Configure an IP address on interface VLAN1.</a:t>
            </a:r>
            <a:endParaRPr lang="en-US" dirty="0"/>
          </a:p>
        </p:txBody>
      </p:sp>
      <p:sp>
        <p:nvSpPr>
          <p:cNvPr id="3" name="Content Placeholder 2"/>
          <p:cNvSpPr>
            <a:spLocks noGrp="1"/>
          </p:cNvSpPr>
          <p:nvPr>
            <p:ph idx="1"/>
          </p:nvPr>
        </p:nvSpPr>
        <p:spPr/>
        <p:txBody>
          <a:bodyPr/>
          <a:lstStyle/>
          <a:p>
            <a:r>
              <a:rPr lang="en-US" dirty="0"/>
              <a:t>From global configuration mode, switch to interface configuration mode for VLAN1, and assign the IP </a:t>
            </a:r>
            <a:r>
              <a:rPr lang="en-US" dirty="0" smtClean="0"/>
              <a:t>address 192.168.1.5 </a:t>
            </a:r>
            <a:r>
              <a:rPr lang="en-US" dirty="0"/>
              <a:t>with the subnet mask of 255.255.255.0.</a:t>
            </a:r>
          </a:p>
          <a:p>
            <a:r>
              <a:rPr lang="en-US" dirty="0" err="1"/>
              <a:t>CustomerSwitch</a:t>
            </a:r>
            <a:r>
              <a:rPr lang="en-US" dirty="0"/>
              <a:t>(</a:t>
            </a:r>
            <a:r>
              <a:rPr lang="en-US" dirty="0" err="1"/>
              <a:t>config</a:t>
            </a:r>
            <a:r>
              <a:rPr lang="en-US" dirty="0"/>
              <a:t>)#</a:t>
            </a:r>
            <a:r>
              <a:rPr lang="en-US" b="1" dirty="0"/>
              <a:t>interface </a:t>
            </a:r>
            <a:r>
              <a:rPr lang="en-US" b="1" dirty="0" err="1"/>
              <a:t>vlan</a:t>
            </a:r>
            <a:r>
              <a:rPr lang="en-US" b="1" dirty="0"/>
              <a:t> 1</a:t>
            </a:r>
          </a:p>
          <a:p>
            <a:r>
              <a:rPr lang="en-US" dirty="0" err="1"/>
              <a:t>CustomerSwitch</a:t>
            </a:r>
            <a:r>
              <a:rPr lang="en-US" dirty="0"/>
              <a:t>(</a:t>
            </a:r>
            <a:r>
              <a:rPr lang="en-US" dirty="0" err="1"/>
              <a:t>config</a:t>
            </a:r>
            <a:r>
              <a:rPr lang="en-US" dirty="0"/>
              <a:t>-if)#</a:t>
            </a:r>
            <a:r>
              <a:rPr lang="en-US" b="1" dirty="0" err="1"/>
              <a:t>ip</a:t>
            </a:r>
            <a:r>
              <a:rPr lang="en-US" b="1" dirty="0"/>
              <a:t> address 192.168.1.5 255.255.255.0</a:t>
            </a:r>
          </a:p>
          <a:p>
            <a:r>
              <a:rPr lang="en-US" dirty="0" err="1"/>
              <a:t>CustomerSwitch</a:t>
            </a:r>
            <a:r>
              <a:rPr lang="en-US" dirty="0"/>
              <a:t>(</a:t>
            </a:r>
            <a:r>
              <a:rPr lang="en-US" dirty="0" err="1"/>
              <a:t>config</a:t>
            </a:r>
            <a:r>
              <a:rPr lang="en-US" dirty="0"/>
              <a:t>-if)#</a:t>
            </a:r>
            <a:r>
              <a:rPr lang="en-US" b="1" dirty="0"/>
              <a:t>no shutdown</a:t>
            </a:r>
          </a:p>
          <a:p>
            <a:r>
              <a:rPr lang="en-US" dirty="0" err="1"/>
              <a:t>CustomerSwitch</a:t>
            </a:r>
            <a:r>
              <a:rPr lang="en-US" dirty="0"/>
              <a:t>(</a:t>
            </a:r>
            <a:r>
              <a:rPr lang="en-US" dirty="0" err="1"/>
              <a:t>config</a:t>
            </a:r>
            <a:r>
              <a:rPr lang="en-US" dirty="0"/>
              <a:t>-if)#</a:t>
            </a:r>
            <a:r>
              <a:rPr lang="en-US" b="1" dirty="0"/>
              <a:t>exit</a:t>
            </a:r>
            <a:endParaRPr lang="en-US" dirty="0"/>
          </a:p>
        </p:txBody>
      </p:sp>
    </p:spTree>
    <p:extLst>
      <p:ext uri="{BB962C8B-B14F-4D97-AF65-F5344CB8AC3E}">
        <p14:creationId xmlns:p14="http://schemas.microsoft.com/office/powerpoint/2010/main" val="2384213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Configure </a:t>
            </a:r>
            <a:r>
              <a:rPr lang="en-US" b="1" dirty="0" smtClean="0"/>
              <a:t>a </a:t>
            </a:r>
            <a:r>
              <a:rPr lang="en-US" b="1" dirty="0"/>
              <a:t>MOTD banner, and turn off domain server lookup</a:t>
            </a:r>
            <a:endParaRPr lang="en-US" dirty="0"/>
          </a:p>
        </p:txBody>
      </p:sp>
      <p:sp>
        <p:nvSpPr>
          <p:cNvPr id="3" name="Content Placeholder 2"/>
          <p:cNvSpPr>
            <a:spLocks noGrp="1"/>
          </p:cNvSpPr>
          <p:nvPr>
            <p:ph idx="1"/>
          </p:nvPr>
        </p:nvSpPr>
        <p:spPr/>
        <p:txBody>
          <a:bodyPr>
            <a:normAutofit/>
          </a:bodyPr>
          <a:lstStyle/>
          <a:p>
            <a:r>
              <a:rPr lang="en-US" dirty="0" err="1"/>
              <a:t>CustomerRouter</a:t>
            </a:r>
            <a:r>
              <a:rPr lang="en-US" dirty="0"/>
              <a:t>(</a:t>
            </a:r>
            <a:r>
              <a:rPr lang="en-US" dirty="0" err="1"/>
              <a:t>config</a:t>
            </a:r>
            <a:r>
              <a:rPr lang="en-US" dirty="0"/>
              <a:t>)#</a:t>
            </a:r>
            <a:r>
              <a:rPr lang="en-US" b="1" dirty="0"/>
              <a:t>banner </a:t>
            </a:r>
            <a:r>
              <a:rPr lang="en-US" b="1" dirty="0" err="1"/>
              <a:t>motd</a:t>
            </a:r>
            <a:r>
              <a:rPr lang="en-US" b="1" dirty="0"/>
              <a:t> $Authorized Access Only</a:t>
            </a:r>
            <a:r>
              <a:rPr lang="en-US" b="1" dirty="0" smtClean="0"/>
              <a:t>!$</a:t>
            </a:r>
          </a:p>
          <a:p>
            <a:endParaRPr lang="en-US" b="1" dirty="0"/>
          </a:p>
          <a:p>
            <a:r>
              <a:rPr lang="en-US" dirty="0" err="1" smtClean="0"/>
              <a:t>CustomerRouter</a:t>
            </a:r>
            <a:r>
              <a:rPr lang="en-US" dirty="0" smtClean="0"/>
              <a:t>&gt;</a:t>
            </a:r>
            <a:r>
              <a:rPr lang="en-US" b="1" dirty="0" err="1" smtClean="0"/>
              <a:t>emable</a:t>
            </a:r>
            <a:endParaRPr lang="en-US" b="1" dirty="0"/>
          </a:p>
          <a:p>
            <a:r>
              <a:rPr lang="en-US" dirty="0"/>
              <a:t>Translating "</a:t>
            </a:r>
            <a:r>
              <a:rPr lang="en-US" dirty="0" err="1"/>
              <a:t>emable</a:t>
            </a:r>
            <a:r>
              <a:rPr lang="en-US" dirty="0"/>
              <a:t>"...domain server (255.255.255.255)</a:t>
            </a:r>
          </a:p>
          <a:p>
            <a:r>
              <a:rPr lang="en-US" dirty="0"/>
              <a:t>To prevent this from happening, use the following command to stop all DNS lookups from the router</a:t>
            </a:r>
          </a:p>
          <a:p>
            <a:r>
              <a:rPr lang="en-US" dirty="0"/>
              <a:t>CLI.</a:t>
            </a:r>
          </a:p>
          <a:p>
            <a:r>
              <a:rPr lang="en-US" dirty="0" err="1"/>
              <a:t>CustomerRouter</a:t>
            </a:r>
            <a:r>
              <a:rPr lang="en-US" dirty="0"/>
              <a:t>(</a:t>
            </a:r>
            <a:r>
              <a:rPr lang="en-US" dirty="0" err="1"/>
              <a:t>config</a:t>
            </a:r>
            <a:r>
              <a:rPr lang="en-US" dirty="0"/>
              <a:t>)#</a:t>
            </a:r>
            <a:r>
              <a:rPr lang="en-US" b="1" dirty="0"/>
              <a:t>no </a:t>
            </a:r>
            <a:r>
              <a:rPr lang="en-US" b="1" dirty="0" err="1"/>
              <a:t>ip</a:t>
            </a:r>
            <a:r>
              <a:rPr lang="en-US" b="1" dirty="0"/>
              <a:t> domain-lookup</a:t>
            </a:r>
            <a:endParaRPr lang="en-US" b="1" dirty="0" smtClean="0"/>
          </a:p>
          <a:p>
            <a:endParaRPr lang="en-US" dirty="0"/>
          </a:p>
        </p:txBody>
      </p:sp>
    </p:spTree>
    <p:extLst>
      <p:ext uri="{BB962C8B-B14F-4D97-AF65-F5344CB8AC3E}">
        <p14:creationId xmlns:p14="http://schemas.microsoft.com/office/powerpoint/2010/main" val="3786040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Configure a </a:t>
            </a:r>
            <a:r>
              <a:rPr lang="en-US" b="1" dirty="0" smtClean="0"/>
              <a:t>Telnet in Switch..</a:t>
            </a:r>
            <a:endParaRPr lang="en-US" b="1" dirty="0"/>
          </a:p>
        </p:txBody>
      </p:sp>
      <p:sp>
        <p:nvSpPr>
          <p:cNvPr id="3" name="Content Placeholder 2"/>
          <p:cNvSpPr>
            <a:spLocks noGrp="1"/>
          </p:cNvSpPr>
          <p:nvPr>
            <p:ph idx="1"/>
          </p:nvPr>
        </p:nvSpPr>
        <p:spPr/>
        <p:txBody>
          <a:bodyPr/>
          <a:lstStyle/>
          <a:p>
            <a:r>
              <a:rPr lang="en-US" dirty="0" smtClean="0"/>
              <a:t>For telnet we follow the following steps.</a:t>
            </a:r>
          </a:p>
          <a:p>
            <a:pPr lvl="1"/>
            <a:r>
              <a:rPr lang="en-US" dirty="0" smtClean="0"/>
              <a:t>Sw1(</a:t>
            </a:r>
            <a:r>
              <a:rPr lang="en-US" dirty="0" err="1" smtClean="0"/>
              <a:t>config</a:t>
            </a:r>
            <a:r>
              <a:rPr lang="en-US" dirty="0" smtClean="0"/>
              <a:t>)# enable password cisco</a:t>
            </a:r>
          </a:p>
          <a:p>
            <a:pPr lvl="1"/>
            <a:r>
              <a:rPr lang="en-US" dirty="0"/>
              <a:t>Sw1(</a:t>
            </a:r>
            <a:r>
              <a:rPr lang="en-US" dirty="0" err="1"/>
              <a:t>config</a:t>
            </a:r>
            <a:r>
              <a:rPr lang="en-US" dirty="0" smtClean="0"/>
              <a:t>)#line </a:t>
            </a:r>
            <a:r>
              <a:rPr lang="en-US" dirty="0" err="1" smtClean="0"/>
              <a:t>vty</a:t>
            </a:r>
            <a:r>
              <a:rPr lang="en-US" dirty="0" smtClean="0"/>
              <a:t> 0 15</a:t>
            </a:r>
          </a:p>
          <a:p>
            <a:pPr lvl="1"/>
            <a:r>
              <a:rPr lang="en-US" dirty="0" smtClean="0"/>
              <a:t>Sw1(</a:t>
            </a:r>
            <a:r>
              <a:rPr lang="en-US" dirty="0" err="1" smtClean="0"/>
              <a:t>config</a:t>
            </a:r>
            <a:r>
              <a:rPr lang="en-US" dirty="0" smtClean="0"/>
              <a:t>-line)#password cisco</a:t>
            </a:r>
          </a:p>
          <a:p>
            <a:pPr lvl="1"/>
            <a:r>
              <a:rPr lang="en-US" dirty="0"/>
              <a:t>Sw1(</a:t>
            </a:r>
            <a:r>
              <a:rPr lang="en-US" dirty="0" err="1"/>
              <a:t>config</a:t>
            </a:r>
            <a:r>
              <a:rPr lang="en-US" dirty="0"/>
              <a:t>-line</a:t>
            </a:r>
            <a:r>
              <a:rPr lang="en-US" dirty="0" smtClean="0"/>
              <a:t>)#login</a:t>
            </a:r>
          </a:p>
          <a:p>
            <a:pPr lvl="1"/>
            <a:r>
              <a:rPr lang="en-US" dirty="0"/>
              <a:t>Sw1(</a:t>
            </a:r>
            <a:r>
              <a:rPr lang="en-US" dirty="0" err="1"/>
              <a:t>config</a:t>
            </a:r>
            <a:r>
              <a:rPr lang="en-US" dirty="0"/>
              <a:t>-line</a:t>
            </a:r>
            <a:r>
              <a:rPr lang="en-US" dirty="0" smtClean="0"/>
              <a:t>)#exit</a:t>
            </a:r>
          </a:p>
          <a:p>
            <a:pPr lvl="1"/>
            <a:r>
              <a:rPr lang="en-US" dirty="0" smtClean="0"/>
              <a:t>Sw1(</a:t>
            </a:r>
            <a:r>
              <a:rPr lang="en-US" dirty="0" err="1" smtClean="0"/>
              <a:t>config</a:t>
            </a:r>
            <a:r>
              <a:rPr lang="en-US" dirty="0" smtClean="0"/>
              <a:t>)#interface </a:t>
            </a:r>
            <a:r>
              <a:rPr lang="en-US" dirty="0" err="1" smtClean="0"/>
              <a:t>vlan</a:t>
            </a:r>
            <a:r>
              <a:rPr lang="en-US" dirty="0" smtClean="0"/>
              <a:t> 1</a:t>
            </a:r>
          </a:p>
          <a:p>
            <a:pPr lvl="1"/>
            <a:r>
              <a:rPr lang="en-US" dirty="0" smtClean="0"/>
              <a:t>Sw1(</a:t>
            </a:r>
            <a:r>
              <a:rPr lang="en-US" dirty="0" err="1" smtClean="0"/>
              <a:t>config</a:t>
            </a:r>
            <a:r>
              <a:rPr lang="en-US" dirty="0" smtClean="0"/>
              <a:t>-if)#</a:t>
            </a:r>
            <a:r>
              <a:rPr lang="en-US" dirty="0" err="1" smtClean="0"/>
              <a:t>ip</a:t>
            </a:r>
            <a:r>
              <a:rPr lang="en-US" dirty="0" smtClean="0"/>
              <a:t> address 192.168.16.1.1 255.255.255.0</a:t>
            </a:r>
          </a:p>
          <a:p>
            <a:pPr lvl="1"/>
            <a:r>
              <a:rPr lang="en-US" dirty="0"/>
              <a:t>Sw1(</a:t>
            </a:r>
            <a:r>
              <a:rPr lang="en-US" dirty="0" err="1"/>
              <a:t>config</a:t>
            </a:r>
            <a:r>
              <a:rPr lang="en-US" dirty="0"/>
              <a:t>-if</a:t>
            </a:r>
            <a:r>
              <a:rPr lang="en-US" dirty="0" smtClean="0"/>
              <a:t>)#no shutdown</a:t>
            </a:r>
          </a:p>
          <a:p>
            <a:pPr lvl="1"/>
            <a:endParaRPr lang="en-US" dirty="0" smtClean="0"/>
          </a:p>
        </p:txBody>
      </p:sp>
    </p:spTree>
    <p:extLst>
      <p:ext uri="{BB962C8B-B14F-4D97-AF65-F5344CB8AC3E}">
        <p14:creationId xmlns:p14="http://schemas.microsoft.com/office/powerpoint/2010/main" val="233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Configure a</a:t>
            </a:r>
            <a:r>
              <a:rPr lang="en-US" b="1" dirty="0" smtClean="0"/>
              <a:t> SSH in Switch..</a:t>
            </a:r>
            <a:endParaRPr lang="en-US" b="1" dirty="0"/>
          </a:p>
        </p:txBody>
      </p:sp>
      <p:sp>
        <p:nvSpPr>
          <p:cNvPr id="3" name="Content Placeholder 2"/>
          <p:cNvSpPr>
            <a:spLocks noGrp="1"/>
          </p:cNvSpPr>
          <p:nvPr>
            <p:ph idx="1"/>
          </p:nvPr>
        </p:nvSpPr>
        <p:spPr/>
        <p:txBody>
          <a:bodyPr>
            <a:normAutofit lnSpcReduction="10000"/>
          </a:bodyPr>
          <a:lstStyle/>
          <a:p>
            <a:r>
              <a:rPr lang="en-US" dirty="0" smtClean="0"/>
              <a:t>We have to configure following things to established SSH connection for Router or Switch.</a:t>
            </a:r>
          </a:p>
          <a:p>
            <a:pPr lvl="1"/>
            <a:r>
              <a:rPr lang="en-US" dirty="0"/>
              <a:t>Sw1(</a:t>
            </a:r>
            <a:r>
              <a:rPr lang="en-US" dirty="0" err="1"/>
              <a:t>config</a:t>
            </a:r>
            <a:r>
              <a:rPr lang="en-US" dirty="0"/>
              <a:t>)# </a:t>
            </a:r>
            <a:r>
              <a:rPr lang="en-US" dirty="0" smtClean="0"/>
              <a:t>hostname sw1</a:t>
            </a:r>
            <a:endParaRPr lang="en-US" dirty="0"/>
          </a:p>
          <a:p>
            <a:pPr lvl="1"/>
            <a:r>
              <a:rPr lang="en-US" dirty="0"/>
              <a:t>Sw1(</a:t>
            </a:r>
            <a:r>
              <a:rPr lang="en-US" dirty="0" err="1"/>
              <a:t>config</a:t>
            </a:r>
            <a:r>
              <a:rPr lang="en-US" dirty="0"/>
              <a:t>)# enable password cisco</a:t>
            </a:r>
          </a:p>
          <a:p>
            <a:pPr lvl="1"/>
            <a:r>
              <a:rPr lang="en-US" dirty="0"/>
              <a:t>Sw1(</a:t>
            </a:r>
            <a:r>
              <a:rPr lang="en-US" dirty="0" err="1"/>
              <a:t>config</a:t>
            </a:r>
            <a:r>
              <a:rPr lang="en-US" dirty="0"/>
              <a:t>)# </a:t>
            </a:r>
            <a:r>
              <a:rPr lang="en-US" dirty="0" err="1" smtClean="0"/>
              <a:t>ip</a:t>
            </a:r>
            <a:r>
              <a:rPr lang="en-US" dirty="0" smtClean="0"/>
              <a:t> domain-name axiom.com</a:t>
            </a:r>
          </a:p>
          <a:p>
            <a:pPr lvl="1"/>
            <a:r>
              <a:rPr lang="en-US" dirty="0"/>
              <a:t>Sw1(</a:t>
            </a:r>
            <a:r>
              <a:rPr lang="en-US" dirty="0" err="1"/>
              <a:t>config</a:t>
            </a:r>
            <a:r>
              <a:rPr lang="en-US" dirty="0"/>
              <a:t>)# </a:t>
            </a:r>
            <a:r>
              <a:rPr lang="en-US" dirty="0" smtClean="0"/>
              <a:t>crypto </a:t>
            </a:r>
            <a:r>
              <a:rPr lang="en-US" dirty="0"/>
              <a:t>key </a:t>
            </a:r>
            <a:r>
              <a:rPr lang="en-US" dirty="0" err="1"/>
              <a:t>genrate</a:t>
            </a:r>
            <a:r>
              <a:rPr lang="en-US" dirty="0"/>
              <a:t> </a:t>
            </a:r>
            <a:r>
              <a:rPr lang="en-US" dirty="0" err="1"/>
              <a:t>rsa</a:t>
            </a:r>
            <a:endParaRPr lang="en-US" dirty="0"/>
          </a:p>
          <a:p>
            <a:pPr lvl="1"/>
            <a:r>
              <a:rPr lang="en-US" dirty="0"/>
              <a:t>Sw1(</a:t>
            </a:r>
            <a:r>
              <a:rPr lang="en-US" dirty="0" err="1"/>
              <a:t>config</a:t>
            </a:r>
            <a:r>
              <a:rPr lang="en-US" dirty="0" smtClean="0"/>
              <a:t>)#username </a:t>
            </a:r>
            <a:r>
              <a:rPr lang="en-US" dirty="0" err="1" smtClean="0"/>
              <a:t>haseeb</a:t>
            </a:r>
            <a:r>
              <a:rPr lang="en-US" dirty="0" smtClean="0"/>
              <a:t> password axiom</a:t>
            </a:r>
          </a:p>
          <a:p>
            <a:pPr lvl="1"/>
            <a:r>
              <a:rPr lang="en-US" dirty="0"/>
              <a:t>Sw1(</a:t>
            </a:r>
            <a:r>
              <a:rPr lang="en-US" dirty="0" err="1"/>
              <a:t>config</a:t>
            </a:r>
            <a:r>
              <a:rPr lang="en-US" dirty="0"/>
              <a:t>)#line </a:t>
            </a:r>
            <a:r>
              <a:rPr lang="en-US" dirty="0" err="1"/>
              <a:t>vty</a:t>
            </a:r>
            <a:r>
              <a:rPr lang="en-US" dirty="0"/>
              <a:t> 0 15</a:t>
            </a:r>
          </a:p>
          <a:p>
            <a:pPr lvl="1"/>
            <a:r>
              <a:rPr lang="en-US" dirty="0" smtClean="0"/>
              <a:t>Sw1(</a:t>
            </a:r>
            <a:r>
              <a:rPr lang="en-US" dirty="0" err="1" smtClean="0"/>
              <a:t>config</a:t>
            </a:r>
            <a:r>
              <a:rPr lang="en-US" dirty="0" smtClean="0"/>
              <a:t>-line)#login local</a:t>
            </a:r>
          </a:p>
          <a:p>
            <a:pPr lvl="1"/>
            <a:r>
              <a:rPr lang="en-US" dirty="0"/>
              <a:t>Sw1(</a:t>
            </a:r>
            <a:r>
              <a:rPr lang="en-US" dirty="0" err="1"/>
              <a:t>config</a:t>
            </a:r>
            <a:r>
              <a:rPr lang="en-US" dirty="0"/>
              <a:t>-line</a:t>
            </a:r>
            <a:r>
              <a:rPr lang="en-US" dirty="0" smtClean="0"/>
              <a:t>)#transport input </a:t>
            </a:r>
            <a:r>
              <a:rPr lang="en-US" dirty="0" err="1" smtClean="0"/>
              <a:t>ssh</a:t>
            </a:r>
            <a:endParaRPr lang="en-US" dirty="0" smtClean="0"/>
          </a:p>
          <a:p>
            <a:pPr lvl="1"/>
            <a:r>
              <a:rPr lang="en-US" dirty="0" smtClean="0"/>
              <a:t>Go to the system and enter following </a:t>
            </a:r>
            <a:r>
              <a:rPr lang="en-US" dirty="0" err="1" smtClean="0"/>
              <a:t>cmd</a:t>
            </a:r>
            <a:endParaRPr lang="en-US" dirty="0" smtClean="0"/>
          </a:p>
          <a:p>
            <a:pPr lvl="1"/>
            <a:r>
              <a:rPr lang="en-US" dirty="0" err="1"/>
              <a:t>ssh</a:t>
            </a:r>
            <a:r>
              <a:rPr lang="en-US" dirty="0"/>
              <a:t> -l </a:t>
            </a:r>
            <a:r>
              <a:rPr lang="en-US" dirty="0" err="1" smtClean="0"/>
              <a:t>haseeb</a:t>
            </a:r>
            <a:r>
              <a:rPr lang="en-US" dirty="0" smtClean="0"/>
              <a:t> 192.168.16.1</a:t>
            </a:r>
          </a:p>
          <a:p>
            <a:pPr lvl="1"/>
            <a:endParaRPr lang="en-US" dirty="0" smtClean="0"/>
          </a:p>
          <a:p>
            <a:pPr lvl="1"/>
            <a:endParaRPr lang="en-US" dirty="0"/>
          </a:p>
        </p:txBody>
      </p:sp>
    </p:spTree>
    <p:extLst>
      <p:ext uri="{BB962C8B-B14F-4D97-AF65-F5344CB8AC3E}">
        <p14:creationId xmlns:p14="http://schemas.microsoft.com/office/powerpoint/2010/main" val="3706802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work</a:t>
            </a:r>
            <a:endParaRPr lang="en-US" dirty="0"/>
          </a:p>
        </p:txBody>
      </p:sp>
      <p:sp>
        <p:nvSpPr>
          <p:cNvPr id="3" name="Content Placeholder 2"/>
          <p:cNvSpPr>
            <a:spLocks noGrp="1"/>
          </p:cNvSpPr>
          <p:nvPr>
            <p:ph idx="1"/>
          </p:nvPr>
        </p:nvSpPr>
        <p:spPr/>
        <p:txBody>
          <a:bodyPr/>
          <a:lstStyle/>
          <a:p>
            <a:r>
              <a:rPr lang="en-US" dirty="0" smtClean="0"/>
              <a:t>Configure a Telnet and SSH in Router</a:t>
            </a:r>
          </a:p>
          <a:p>
            <a:r>
              <a:rPr lang="en-US" dirty="0" smtClean="0"/>
              <a:t>Hint. Same steps are followed the only different is router interface is used.</a:t>
            </a:r>
          </a:p>
          <a:p>
            <a:pPr marL="0" indent="0">
              <a:buNone/>
            </a:pPr>
            <a:endParaRPr lang="en-US" dirty="0"/>
          </a:p>
        </p:txBody>
      </p:sp>
    </p:spTree>
    <p:extLst>
      <p:ext uri="{BB962C8B-B14F-4D97-AF65-F5344CB8AC3E}">
        <p14:creationId xmlns:p14="http://schemas.microsoft.com/office/powerpoint/2010/main" val="2124496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VLAN</a:t>
            </a:r>
            <a:endParaRPr lang="en-US" dirty="0"/>
          </a:p>
        </p:txBody>
      </p:sp>
      <p:sp>
        <p:nvSpPr>
          <p:cNvPr id="3" name="Content Placeholder 2"/>
          <p:cNvSpPr>
            <a:spLocks noGrp="1"/>
          </p:cNvSpPr>
          <p:nvPr>
            <p:ph idx="1"/>
          </p:nvPr>
        </p:nvSpPr>
        <p:spPr/>
        <p:txBody>
          <a:bodyPr>
            <a:normAutofit lnSpcReduction="10000"/>
          </a:bodyPr>
          <a:lstStyle/>
          <a:p>
            <a:r>
              <a:rPr lang="en-US" dirty="0"/>
              <a:t>What is a VLAN?</a:t>
            </a:r>
          </a:p>
          <a:p>
            <a:r>
              <a:rPr lang="en-US" dirty="0"/>
              <a:t>Virtual Local Area Networks (VLANs) separate an existing physical network into multiple logical networks. Thus, each VLAN creates its own broadcast domain. Communication between two VLANs can only occur through a router that is connected to both. VLANs work as though they are created using independent </a:t>
            </a:r>
            <a:r>
              <a:rPr lang="en-US" dirty="0" smtClean="0"/>
              <a:t>switches.</a:t>
            </a:r>
          </a:p>
          <a:p>
            <a:pPr fontAlgn="base"/>
            <a:r>
              <a:rPr lang="en-US" b="1" dirty="0" smtClean="0"/>
              <a:t>Advantage of VLAN</a:t>
            </a:r>
          </a:p>
          <a:p>
            <a:pPr lvl="1" fontAlgn="base"/>
            <a:r>
              <a:rPr lang="en-US" b="1" dirty="0" smtClean="0"/>
              <a:t>Broadcast </a:t>
            </a:r>
            <a:r>
              <a:rPr lang="en-US" b="1" dirty="0"/>
              <a:t>Control</a:t>
            </a:r>
            <a:r>
              <a:rPr lang="en-US" b="1" dirty="0" smtClean="0"/>
              <a:t>:</a:t>
            </a:r>
          </a:p>
          <a:p>
            <a:pPr lvl="1" fontAlgn="base"/>
            <a:r>
              <a:rPr lang="en-US" b="1" dirty="0"/>
              <a:t>Security</a:t>
            </a:r>
            <a:r>
              <a:rPr lang="en-US" b="1" dirty="0" smtClean="0"/>
              <a:t>:</a:t>
            </a:r>
          </a:p>
          <a:p>
            <a:pPr lvl="1" fontAlgn="base"/>
            <a:r>
              <a:rPr lang="en-US" b="1" dirty="0"/>
              <a:t> Cost</a:t>
            </a:r>
            <a:r>
              <a:rPr lang="en-US" b="1" dirty="0" smtClean="0"/>
              <a:t>:</a:t>
            </a:r>
          </a:p>
          <a:p>
            <a:pPr lvl="1" fontAlgn="base"/>
            <a:r>
              <a:rPr lang="en-US" b="1" dirty="0"/>
              <a:t>Physical Layer Transparency</a:t>
            </a:r>
            <a:r>
              <a:rPr lang="en-US" b="1" dirty="0" smtClean="0"/>
              <a:t>:</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2343" y="4019731"/>
            <a:ext cx="6004559" cy="2292169"/>
          </a:xfrm>
          <a:prstGeom prst="rect">
            <a:avLst/>
          </a:prstGeom>
        </p:spPr>
      </p:pic>
    </p:spTree>
    <p:extLst>
      <p:ext uri="{BB962C8B-B14F-4D97-AF65-F5344CB8AC3E}">
        <p14:creationId xmlns:p14="http://schemas.microsoft.com/office/powerpoint/2010/main" val="37997450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a:t>
            </a:r>
            <a:r>
              <a:rPr lang="en-US" b="1" dirty="0"/>
              <a:t>of </a:t>
            </a:r>
            <a:r>
              <a:rPr lang="en-US" b="1" dirty="0" smtClean="0"/>
              <a:t>VLAN Connection</a:t>
            </a:r>
            <a:endParaRPr lang="en-US" b="1" dirty="0"/>
          </a:p>
        </p:txBody>
      </p:sp>
      <p:sp>
        <p:nvSpPr>
          <p:cNvPr id="3" name="Content Placeholder 2"/>
          <p:cNvSpPr>
            <a:spLocks noGrp="1"/>
          </p:cNvSpPr>
          <p:nvPr>
            <p:ph idx="1"/>
          </p:nvPr>
        </p:nvSpPr>
        <p:spPr>
          <a:xfrm>
            <a:off x="838200" y="1499054"/>
            <a:ext cx="10515600" cy="4351338"/>
          </a:xfrm>
        </p:spPr>
        <p:txBody>
          <a:bodyPr/>
          <a:lstStyle/>
          <a:p>
            <a:r>
              <a:rPr lang="en-US" dirty="0"/>
              <a:t>There are two types of </a:t>
            </a:r>
            <a:r>
              <a:rPr lang="en-US" dirty="0" smtClean="0"/>
              <a:t>VLAN</a:t>
            </a:r>
            <a:r>
              <a:rPr lang="en-US" dirty="0"/>
              <a:t> connection </a:t>
            </a:r>
            <a:r>
              <a:rPr lang="en-US" dirty="0" smtClean="0"/>
              <a:t>links.</a:t>
            </a:r>
          </a:p>
          <a:p>
            <a:pPr lvl="1"/>
            <a:r>
              <a:rPr lang="en-US" dirty="0" smtClean="0"/>
              <a:t>Access </a:t>
            </a:r>
            <a:r>
              <a:rPr lang="en-US" dirty="0"/>
              <a:t>link and </a:t>
            </a:r>
            <a:endParaRPr lang="en-US" dirty="0" smtClean="0"/>
          </a:p>
          <a:p>
            <a:pPr lvl="1"/>
            <a:r>
              <a:rPr lang="en-US" dirty="0" smtClean="0"/>
              <a:t>Trunk </a:t>
            </a:r>
            <a:r>
              <a:rPr lang="en-US" dirty="0"/>
              <a:t>link.</a:t>
            </a:r>
          </a:p>
          <a:p>
            <a:r>
              <a:rPr lang="en-US" b="1" dirty="0" smtClean="0"/>
              <a:t>Access </a:t>
            </a:r>
            <a:r>
              <a:rPr lang="en-US" b="1" dirty="0"/>
              <a:t>link:</a:t>
            </a:r>
            <a:r>
              <a:rPr lang="en-US" dirty="0"/>
              <a:t> An access link is a link that is part of only one </a:t>
            </a:r>
            <a:r>
              <a:rPr lang="en-US" dirty="0" err="1" smtClean="0"/>
              <a:t>vlan</a:t>
            </a:r>
            <a:r>
              <a:rPr lang="en-US" dirty="0" smtClean="0"/>
              <a:t>, and </a:t>
            </a:r>
            <a:r>
              <a:rPr lang="en-US" dirty="0"/>
              <a:t>normally access links are for end devices. Any device attached to an access link is unaware of </a:t>
            </a:r>
            <a:r>
              <a:rPr lang="en-US" dirty="0" smtClean="0"/>
              <a:t>a </a:t>
            </a:r>
            <a:r>
              <a:rPr lang="en-US" dirty="0" err="1" smtClean="0"/>
              <a:t>vlan</a:t>
            </a:r>
            <a:r>
              <a:rPr lang="en-US" dirty="0"/>
              <a:t> membership. An access-link connection can understand only standard </a:t>
            </a:r>
            <a:r>
              <a:rPr lang="en-US" dirty="0" smtClean="0"/>
              <a:t>Ethernet Frames. </a:t>
            </a:r>
            <a:r>
              <a:rPr lang="en-US" dirty="0"/>
              <a:t>Switches remove </a:t>
            </a:r>
            <a:r>
              <a:rPr lang="en-US" dirty="0" smtClean="0"/>
              <a:t>any </a:t>
            </a:r>
            <a:r>
              <a:rPr lang="en-US" dirty="0" err="1" smtClean="0"/>
              <a:t>vlan</a:t>
            </a:r>
            <a:r>
              <a:rPr lang="en-US" dirty="0"/>
              <a:t> information from the </a:t>
            </a:r>
            <a:r>
              <a:rPr lang="en-US" dirty="0" smtClean="0"/>
              <a:t>frame</a:t>
            </a:r>
            <a:r>
              <a:rPr lang="en-US" dirty="0"/>
              <a:t> before it is sent to an access-link device.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8526" y="4760527"/>
            <a:ext cx="7365274" cy="2179729"/>
          </a:xfrm>
          <a:prstGeom prst="rect">
            <a:avLst/>
          </a:prstGeom>
        </p:spPr>
      </p:pic>
    </p:spTree>
    <p:extLst>
      <p:ext uri="{BB962C8B-B14F-4D97-AF65-F5344CB8AC3E}">
        <p14:creationId xmlns:p14="http://schemas.microsoft.com/office/powerpoint/2010/main" val="31263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VLAN Continue…</a:t>
            </a:r>
            <a:endParaRPr lang="en-US" dirty="0"/>
          </a:p>
        </p:txBody>
      </p:sp>
      <p:sp>
        <p:nvSpPr>
          <p:cNvPr id="3" name="Content Placeholder 2"/>
          <p:cNvSpPr>
            <a:spLocks noGrp="1"/>
          </p:cNvSpPr>
          <p:nvPr>
            <p:ph idx="1"/>
          </p:nvPr>
        </p:nvSpPr>
        <p:spPr/>
        <p:txBody>
          <a:bodyPr/>
          <a:lstStyle/>
          <a:p>
            <a:r>
              <a:rPr lang="en-US" b="1" dirty="0"/>
              <a:t>Trunk link:</a:t>
            </a:r>
            <a:r>
              <a:rPr lang="en-US" dirty="0"/>
              <a:t> A Trunk link can carry multiple </a:t>
            </a:r>
            <a:r>
              <a:rPr lang="en-US" dirty="0" err="1" smtClean="0"/>
              <a:t>vlan</a:t>
            </a:r>
            <a:r>
              <a:rPr lang="en-US" dirty="0" smtClean="0"/>
              <a:t> traffic </a:t>
            </a:r>
            <a:r>
              <a:rPr lang="en-US" dirty="0"/>
              <a:t>and normally a trunk link is used to connect switches to other switches or to routers. To identify the </a:t>
            </a:r>
            <a:r>
              <a:rPr lang="en-US" dirty="0" err="1" smtClean="0"/>
              <a:t>vlan</a:t>
            </a:r>
            <a:r>
              <a:rPr lang="en-US" dirty="0"/>
              <a:t> that </a:t>
            </a:r>
            <a:r>
              <a:rPr lang="en-US" dirty="0" smtClean="0"/>
              <a:t>a frame</a:t>
            </a:r>
            <a:r>
              <a:rPr lang="en-US" dirty="0"/>
              <a:t> belongs to, Cisco switches support different identification techniques </a:t>
            </a:r>
            <a:r>
              <a:rPr lang="en-US" dirty="0" smtClean="0"/>
              <a:t>(</a:t>
            </a:r>
            <a:r>
              <a:rPr lang="en-US" dirty="0" err="1" smtClean="0"/>
              <a:t>vlan</a:t>
            </a:r>
            <a:r>
              <a:rPr lang="en-US" dirty="0" smtClean="0"/>
              <a:t> frame tagging). </a:t>
            </a:r>
            <a:r>
              <a:rPr lang="en-US" dirty="0"/>
              <a:t>Our focus for CCNA Routing and Switching examination is on IEEE 802.1Q.</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85" y="4078830"/>
            <a:ext cx="8360229" cy="2779170"/>
          </a:xfrm>
          <a:prstGeom prst="rect">
            <a:avLst/>
          </a:prstGeom>
        </p:spPr>
      </p:pic>
    </p:spTree>
    <p:extLst>
      <p:ext uri="{BB962C8B-B14F-4D97-AF65-F5344CB8AC3E}">
        <p14:creationId xmlns:p14="http://schemas.microsoft.com/office/powerpoint/2010/main" val="2298054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VTP(VLAN Trunking  Protocol Version 2)</a:t>
            </a:r>
            <a:endParaRPr lang="en-US" dirty="0"/>
          </a:p>
        </p:txBody>
      </p:sp>
      <p:sp>
        <p:nvSpPr>
          <p:cNvPr id="3" name="Content Placeholder 2"/>
          <p:cNvSpPr>
            <a:spLocks noGrp="1"/>
          </p:cNvSpPr>
          <p:nvPr>
            <p:ph idx="1"/>
          </p:nvPr>
        </p:nvSpPr>
        <p:spPr/>
        <p:txBody>
          <a:bodyPr>
            <a:normAutofit fontScale="92500" lnSpcReduction="10000"/>
          </a:bodyPr>
          <a:lstStyle/>
          <a:p>
            <a:r>
              <a:rPr lang="en-US" dirty="0"/>
              <a:t>VTP is a Layer 2 messaging protocol that maintains VLAN configuration consistency by managing the addition, deletion, and renaming of VLANs within a VTP domain. A VTP domain (also called a VLAN management domain) is made up of one or more network devices that share the same VTP domain name and that are interconnected with trunks. VTP minimizes misconfigurations and configuration inconsistencies that can result in a number of problems, such as duplicate VLAN names, incorrect VLAN-type specifications, and security violations. Before you create VLANs, you must decide whether to use VTP in your network. With VTP, you can make configuration changes centrally on one or more network devices and have those changes automatically communicated to all the other network devices in the </a:t>
            </a:r>
            <a:r>
              <a:rPr lang="en-US" dirty="0" smtClean="0"/>
              <a:t>network</a:t>
            </a:r>
            <a:endParaRPr lang="en-US" dirty="0"/>
          </a:p>
        </p:txBody>
      </p:sp>
    </p:spTree>
    <p:extLst>
      <p:ext uri="{BB962C8B-B14F-4D97-AF65-F5344CB8AC3E}">
        <p14:creationId xmlns:p14="http://schemas.microsoft.com/office/powerpoint/2010/main" val="746336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VTP modes</a:t>
            </a:r>
            <a:endParaRPr lang="en-US" dirty="0"/>
          </a:p>
        </p:txBody>
      </p:sp>
      <p:sp>
        <p:nvSpPr>
          <p:cNvPr id="3" name="Content Placeholder 2"/>
          <p:cNvSpPr>
            <a:spLocks noGrp="1"/>
          </p:cNvSpPr>
          <p:nvPr>
            <p:ph idx="1"/>
          </p:nvPr>
        </p:nvSpPr>
        <p:spPr/>
        <p:txBody>
          <a:bodyPr/>
          <a:lstStyle/>
          <a:p>
            <a:r>
              <a:rPr lang="en-US" b="1" dirty="0"/>
              <a:t>Server</a:t>
            </a:r>
            <a:r>
              <a:rPr lang="en-US" dirty="0"/>
              <a:t>—In VTP server mode, you can create, modify, and delete VLANs and specify other configuration parameters (such as VTP version and VTP pruning) for the entire VTP domain. VTP servers advertise their VLAN configuration to other network devices in the same VTP domain and synchronize their VLAN configuration with other network devices based on advertisements received over trunk links. VTP </a:t>
            </a:r>
            <a:r>
              <a:rPr lang="en-US" dirty="0" smtClean="0"/>
              <a:t>server </a:t>
            </a:r>
            <a:r>
              <a:rPr lang="en-US" dirty="0"/>
              <a:t>is the default mode</a:t>
            </a:r>
            <a:r>
              <a:rPr lang="en-US" dirty="0" smtClean="0"/>
              <a:t>.</a:t>
            </a:r>
          </a:p>
          <a:p>
            <a:r>
              <a:rPr lang="en-US" b="1" dirty="0"/>
              <a:t>Client</a:t>
            </a:r>
            <a:r>
              <a:rPr lang="en-US" dirty="0"/>
              <a:t>—VTP clients behave the same way as VTP servers, but you cannot create, change, or delete VLANs on a VTP </a:t>
            </a:r>
            <a:r>
              <a:rPr lang="en-US" dirty="0" smtClean="0"/>
              <a:t>client.</a:t>
            </a:r>
            <a:endParaRPr lang="en-US" dirty="0"/>
          </a:p>
        </p:txBody>
      </p:sp>
    </p:spTree>
    <p:extLst>
      <p:ext uri="{BB962C8B-B14F-4D97-AF65-F5344CB8AC3E}">
        <p14:creationId xmlns:p14="http://schemas.microsoft.com/office/powerpoint/2010/main" val="305921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Accessories need for LAB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719" y="2271917"/>
            <a:ext cx="3102354" cy="18478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369458"/>
            <a:ext cx="2143125" cy="21431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5495" y="2271917"/>
            <a:ext cx="2466975" cy="18478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2750" y="4664733"/>
            <a:ext cx="3143250" cy="145732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98453" y="4769508"/>
            <a:ext cx="2619375" cy="174307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13739" y="4664733"/>
            <a:ext cx="2466975" cy="1847850"/>
          </a:xfrm>
          <a:prstGeom prst="rect">
            <a:avLst/>
          </a:prstGeom>
        </p:spPr>
      </p:pic>
      <p:pic>
        <p:nvPicPr>
          <p:cNvPr id="13" name="Content Placeholder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54957" y="1815393"/>
            <a:ext cx="4146914" cy="2954115"/>
          </a:xfrm>
          <a:prstGeom prst="rect">
            <a:avLst/>
          </a:prstGeom>
        </p:spPr>
      </p:pic>
    </p:spTree>
    <p:extLst>
      <p:ext uri="{BB962C8B-B14F-4D97-AF65-F5344CB8AC3E}">
        <p14:creationId xmlns:p14="http://schemas.microsoft.com/office/powerpoint/2010/main" val="4218455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VTP </a:t>
            </a:r>
            <a:r>
              <a:rPr lang="en-US" dirty="0" smtClean="0"/>
              <a:t>modes Continue….</a:t>
            </a:r>
            <a:endParaRPr lang="en-US" dirty="0"/>
          </a:p>
        </p:txBody>
      </p:sp>
      <p:sp>
        <p:nvSpPr>
          <p:cNvPr id="3" name="Content Placeholder 2"/>
          <p:cNvSpPr>
            <a:spLocks noGrp="1"/>
          </p:cNvSpPr>
          <p:nvPr>
            <p:ph idx="1"/>
          </p:nvPr>
        </p:nvSpPr>
        <p:spPr/>
        <p:txBody>
          <a:bodyPr/>
          <a:lstStyle/>
          <a:p>
            <a:r>
              <a:rPr lang="en-US" b="1" dirty="0"/>
              <a:t>Transparent</a:t>
            </a:r>
            <a:r>
              <a:rPr lang="en-US" dirty="0"/>
              <a:t>—VTP transparent network devices do not participate in VTP. A VTP transparent network device does not advertise its VLAN configuration and does not synchronize its VLAN configuration based on received advertisements. </a:t>
            </a:r>
            <a:endParaRPr lang="en-US" dirty="0" smtClean="0"/>
          </a:p>
          <a:p>
            <a:r>
              <a:rPr lang="en-US" b="1" dirty="0"/>
              <a:t>Off</a:t>
            </a:r>
            <a:r>
              <a:rPr lang="en-US" dirty="0"/>
              <a:t>—In VTP off mode, a network device functions in the same manner as a VTP transparent device except that it does not forward VTP advertisements.</a:t>
            </a:r>
          </a:p>
        </p:txBody>
      </p:sp>
    </p:spTree>
    <p:extLst>
      <p:ext uri="{BB962C8B-B14F-4D97-AF65-F5344CB8AC3E}">
        <p14:creationId xmlns:p14="http://schemas.microsoft.com/office/powerpoint/2010/main" val="662137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VTP LAB</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Sw1</a:t>
            </a:r>
          </a:p>
          <a:p>
            <a:r>
              <a:rPr lang="en-US" dirty="0" smtClean="0"/>
              <a:t>Sw1(</a:t>
            </a:r>
            <a:r>
              <a:rPr lang="en-US" dirty="0" err="1" smtClean="0"/>
              <a:t>config</a:t>
            </a:r>
            <a:r>
              <a:rPr lang="en-US" dirty="0"/>
              <a:t>)# </a:t>
            </a:r>
            <a:r>
              <a:rPr lang="en-US" dirty="0" err="1" smtClean="0"/>
              <a:t>Vtp</a:t>
            </a:r>
            <a:r>
              <a:rPr lang="en-US" dirty="0" smtClean="0"/>
              <a:t> mode server</a:t>
            </a:r>
          </a:p>
          <a:p>
            <a:r>
              <a:rPr lang="en-US" dirty="0"/>
              <a:t>Sw1(</a:t>
            </a:r>
            <a:r>
              <a:rPr lang="en-US" dirty="0" err="1"/>
              <a:t>config</a:t>
            </a:r>
            <a:r>
              <a:rPr lang="en-US" dirty="0"/>
              <a:t>)# </a:t>
            </a:r>
            <a:r>
              <a:rPr lang="en-US" dirty="0" err="1" smtClean="0"/>
              <a:t>Vtp</a:t>
            </a:r>
            <a:r>
              <a:rPr lang="en-US" dirty="0" smtClean="0"/>
              <a:t> domain cisco</a:t>
            </a:r>
          </a:p>
          <a:p>
            <a:r>
              <a:rPr lang="en-US" dirty="0"/>
              <a:t>Sw1(</a:t>
            </a:r>
            <a:r>
              <a:rPr lang="en-US" dirty="0" err="1"/>
              <a:t>config</a:t>
            </a:r>
            <a:r>
              <a:rPr lang="en-US" dirty="0"/>
              <a:t>)# </a:t>
            </a:r>
            <a:r>
              <a:rPr lang="en-US" dirty="0" err="1" smtClean="0"/>
              <a:t>Vtp</a:t>
            </a:r>
            <a:r>
              <a:rPr lang="en-US" dirty="0" smtClean="0"/>
              <a:t> password cisco</a:t>
            </a:r>
          </a:p>
          <a:p>
            <a:r>
              <a:rPr lang="en-US" dirty="0" smtClean="0"/>
              <a:t>Show </a:t>
            </a:r>
            <a:r>
              <a:rPr lang="en-US" dirty="0" err="1" smtClean="0"/>
              <a:t>vtp</a:t>
            </a:r>
            <a:r>
              <a:rPr lang="en-US" dirty="0" smtClean="0"/>
              <a:t> status</a:t>
            </a:r>
          </a:p>
          <a:p>
            <a:pPr marL="0" indent="0">
              <a:buNone/>
            </a:pPr>
            <a:r>
              <a:rPr lang="en-US" dirty="0" smtClean="0"/>
              <a:t>SW#2</a:t>
            </a:r>
          </a:p>
          <a:p>
            <a:r>
              <a:rPr lang="en-US" dirty="0"/>
              <a:t>Sw1(</a:t>
            </a:r>
            <a:r>
              <a:rPr lang="en-US" dirty="0" err="1"/>
              <a:t>config</a:t>
            </a:r>
            <a:r>
              <a:rPr lang="en-US" dirty="0"/>
              <a:t>)# </a:t>
            </a:r>
            <a:r>
              <a:rPr lang="en-US" dirty="0" err="1"/>
              <a:t>Vtp</a:t>
            </a:r>
            <a:r>
              <a:rPr lang="en-US" dirty="0"/>
              <a:t> mode </a:t>
            </a:r>
            <a:r>
              <a:rPr lang="en-US" dirty="0" smtClean="0"/>
              <a:t>transparent</a:t>
            </a:r>
            <a:endParaRPr lang="en-US" dirty="0"/>
          </a:p>
          <a:p>
            <a:r>
              <a:rPr lang="en-US" dirty="0"/>
              <a:t>Sw1(</a:t>
            </a:r>
            <a:r>
              <a:rPr lang="en-US" dirty="0" err="1"/>
              <a:t>config</a:t>
            </a:r>
            <a:r>
              <a:rPr lang="en-US" dirty="0"/>
              <a:t>)# </a:t>
            </a:r>
            <a:r>
              <a:rPr lang="en-US" dirty="0" err="1"/>
              <a:t>Vtp</a:t>
            </a:r>
            <a:r>
              <a:rPr lang="en-US" dirty="0"/>
              <a:t> domain cisco</a:t>
            </a:r>
          </a:p>
          <a:p>
            <a:r>
              <a:rPr lang="en-US" dirty="0"/>
              <a:t>Sw1(</a:t>
            </a:r>
            <a:r>
              <a:rPr lang="en-US" dirty="0" err="1"/>
              <a:t>config</a:t>
            </a:r>
            <a:r>
              <a:rPr lang="en-US" dirty="0"/>
              <a:t>)# </a:t>
            </a:r>
            <a:r>
              <a:rPr lang="en-US" dirty="0" err="1"/>
              <a:t>Vtp</a:t>
            </a:r>
            <a:r>
              <a:rPr lang="en-US" dirty="0"/>
              <a:t> password </a:t>
            </a:r>
            <a:r>
              <a:rPr lang="en-US" dirty="0" smtClean="0"/>
              <a:t>cisco</a:t>
            </a:r>
            <a:endParaRPr lang="en-US" dirty="0"/>
          </a:p>
        </p:txBody>
      </p:sp>
    </p:spTree>
    <p:extLst>
      <p:ext uri="{BB962C8B-B14F-4D97-AF65-F5344CB8AC3E}">
        <p14:creationId xmlns:p14="http://schemas.microsoft.com/office/powerpoint/2010/main" val="1435597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Sw3</a:t>
            </a:r>
            <a:endParaRPr lang="en-US" dirty="0"/>
          </a:p>
          <a:p>
            <a:r>
              <a:rPr lang="en-US" dirty="0"/>
              <a:t>Sw1(</a:t>
            </a:r>
            <a:r>
              <a:rPr lang="en-US" dirty="0" err="1"/>
              <a:t>config</a:t>
            </a:r>
            <a:r>
              <a:rPr lang="en-US" dirty="0"/>
              <a:t>)# </a:t>
            </a:r>
            <a:r>
              <a:rPr lang="en-US" dirty="0" err="1"/>
              <a:t>Vtp</a:t>
            </a:r>
            <a:r>
              <a:rPr lang="en-US" dirty="0"/>
              <a:t> mode </a:t>
            </a:r>
            <a:r>
              <a:rPr lang="en-US" dirty="0" smtClean="0"/>
              <a:t>client</a:t>
            </a:r>
            <a:endParaRPr lang="en-US" dirty="0"/>
          </a:p>
          <a:p>
            <a:r>
              <a:rPr lang="en-US" dirty="0"/>
              <a:t>Sw1(</a:t>
            </a:r>
            <a:r>
              <a:rPr lang="en-US" dirty="0" err="1"/>
              <a:t>config</a:t>
            </a:r>
            <a:r>
              <a:rPr lang="en-US" dirty="0"/>
              <a:t>)# </a:t>
            </a:r>
            <a:r>
              <a:rPr lang="en-US" dirty="0" err="1"/>
              <a:t>Vtp</a:t>
            </a:r>
            <a:r>
              <a:rPr lang="en-US" dirty="0"/>
              <a:t> domain cisco</a:t>
            </a:r>
          </a:p>
          <a:p>
            <a:r>
              <a:rPr lang="en-US" dirty="0"/>
              <a:t>Sw1(</a:t>
            </a:r>
            <a:r>
              <a:rPr lang="en-US" dirty="0" err="1"/>
              <a:t>config</a:t>
            </a:r>
            <a:r>
              <a:rPr lang="en-US" dirty="0"/>
              <a:t>)# </a:t>
            </a:r>
            <a:r>
              <a:rPr lang="en-US" dirty="0" err="1"/>
              <a:t>Vtp</a:t>
            </a:r>
            <a:r>
              <a:rPr lang="en-US" dirty="0"/>
              <a:t> password cisco</a:t>
            </a:r>
          </a:p>
          <a:p>
            <a:r>
              <a:rPr lang="en-US" dirty="0"/>
              <a:t>Show </a:t>
            </a:r>
            <a:r>
              <a:rPr lang="en-US" dirty="0" err="1"/>
              <a:t>vtp</a:t>
            </a:r>
            <a:r>
              <a:rPr lang="en-US" dirty="0"/>
              <a:t> status</a:t>
            </a:r>
          </a:p>
          <a:p>
            <a:endParaRPr lang="en-US" dirty="0"/>
          </a:p>
        </p:txBody>
      </p:sp>
      <p:sp>
        <p:nvSpPr>
          <p:cNvPr id="5" name="Rectangle 2"/>
          <p:cNvSpPr>
            <a:spLocks noChangeArrowheads="1"/>
          </p:cNvSpPr>
          <p:nvPr/>
        </p:nvSpPr>
        <p:spPr bwMode="auto">
          <a:xfrm>
            <a:off x="0" y="0"/>
            <a:ext cx="12192000" cy="0"/>
          </a:xfrm>
          <a:prstGeom prst="rect">
            <a:avLst/>
          </a:prstGeom>
          <a:solidFill>
            <a:srgbClr val="DEF2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F6473"/>
                </a:solidFill>
                <a:effectLst/>
                <a:latin typeface="-apple-system"/>
              </a:rPr>
              <a:t>CIOs have the shortest tenures among C-level executives.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ontrols>
      <mc:AlternateContent xmlns:mc="http://schemas.openxmlformats.org/markup-compatibility/2006">
        <mc:Choice xmlns:v="urn:schemas-microsoft-com:vml" Requires="v">
          <p:control spid="1052" name="HTMLOption1" r:id="rId2" imgW="257040" imgH="304920"/>
        </mc:Choice>
        <mc:Fallback>
          <p:control name="HTMLOption1" r:id="rId2" imgW="257040" imgH="304920">
            <p:pic>
              <p:nvPicPr>
                <p:cNvPr id="4" name="HTMLOption1"/>
                <p:cNvPicPr preferRelativeResize="0">
                  <a:picLocks noChangeArrowheads="1" noChangeShapeType="1"/>
                </p:cNvPicPr>
                <p:nvPr/>
              </p:nvPicPr>
              <p:blipFill>
                <a:blip r:embed="rId4"/>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096471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DTP Protocol</a:t>
            </a:r>
            <a:endParaRPr lang="en-US" dirty="0"/>
          </a:p>
        </p:txBody>
      </p:sp>
      <p:sp>
        <p:nvSpPr>
          <p:cNvPr id="3" name="Content Placeholder 2"/>
          <p:cNvSpPr>
            <a:spLocks noGrp="1"/>
          </p:cNvSpPr>
          <p:nvPr>
            <p:ph idx="1"/>
          </p:nvPr>
        </p:nvSpPr>
        <p:spPr/>
        <p:txBody>
          <a:bodyPr>
            <a:normAutofit lnSpcReduction="10000"/>
          </a:bodyPr>
          <a:lstStyle/>
          <a:p>
            <a:r>
              <a:rPr lang="en-US" dirty="0" smtClean="0"/>
              <a:t>Dynamic </a:t>
            </a:r>
            <a:r>
              <a:rPr lang="en-US" dirty="0" err="1" smtClean="0"/>
              <a:t>Trunking</a:t>
            </a:r>
            <a:r>
              <a:rPr lang="en-US" dirty="0" smtClean="0"/>
              <a:t> protocol is a protocol that automatically manages trunk negotiation.</a:t>
            </a:r>
          </a:p>
          <a:p>
            <a:r>
              <a:rPr lang="en-US" dirty="0" smtClean="0"/>
              <a:t>It is Cisco Proprietary protocol and enable by default</a:t>
            </a:r>
          </a:p>
          <a:p>
            <a:r>
              <a:rPr lang="en-US" dirty="0" smtClean="0"/>
              <a:t>Ports Modes </a:t>
            </a:r>
          </a:p>
          <a:p>
            <a:pPr lvl="1"/>
            <a:r>
              <a:rPr lang="en-US" dirty="0" err="1" smtClean="0"/>
              <a:t>Switchport</a:t>
            </a:r>
            <a:r>
              <a:rPr lang="en-US" dirty="0" smtClean="0"/>
              <a:t> mode dynamic auto – (Wait for other end to ask to become trunk)</a:t>
            </a:r>
          </a:p>
          <a:p>
            <a:pPr lvl="1"/>
            <a:r>
              <a:rPr lang="en-US" dirty="0" err="1" smtClean="0"/>
              <a:t>Switchport</a:t>
            </a:r>
            <a:r>
              <a:rPr lang="en-US" dirty="0" smtClean="0"/>
              <a:t> mode dynamic desirable – (forces other end to become trunk)</a:t>
            </a:r>
          </a:p>
          <a:p>
            <a:pPr lvl="1"/>
            <a:r>
              <a:rPr lang="en-US" dirty="0" err="1" smtClean="0"/>
              <a:t>Switchport</a:t>
            </a:r>
            <a:r>
              <a:rPr lang="en-US" dirty="0" smtClean="0"/>
              <a:t> mode trunk</a:t>
            </a:r>
          </a:p>
          <a:p>
            <a:pPr lvl="1"/>
            <a:r>
              <a:rPr lang="en-US" dirty="0" err="1" smtClean="0"/>
              <a:t>Switchport</a:t>
            </a:r>
            <a:r>
              <a:rPr lang="en-US" dirty="0" smtClean="0"/>
              <a:t> </a:t>
            </a:r>
            <a:r>
              <a:rPr lang="en-US" dirty="0" err="1" smtClean="0"/>
              <a:t>nonegotiate</a:t>
            </a:r>
            <a:r>
              <a:rPr lang="en-US" dirty="0" smtClean="0"/>
              <a:t>(Disable DTP)</a:t>
            </a:r>
          </a:p>
          <a:p>
            <a:pPr lvl="1"/>
            <a:r>
              <a:rPr lang="en-US" dirty="0" err="1"/>
              <a:t>Switchport</a:t>
            </a:r>
            <a:r>
              <a:rPr lang="en-US" dirty="0"/>
              <a:t> mode </a:t>
            </a:r>
            <a:r>
              <a:rPr lang="en-US" dirty="0" smtClean="0"/>
              <a:t>Access</a:t>
            </a:r>
            <a:endParaRPr lang="en-US" dirty="0"/>
          </a:p>
          <a:p>
            <a:pPr lvl="1"/>
            <a:endParaRPr lang="en-US" dirty="0"/>
          </a:p>
          <a:p>
            <a:pPr marL="457200" lvl="1" indent="0">
              <a:buNone/>
            </a:pPr>
            <a:r>
              <a:rPr lang="en-US" dirty="0" smtClean="0"/>
              <a:t>Show interface fa0/1 </a:t>
            </a:r>
            <a:r>
              <a:rPr lang="en-US" dirty="0" err="1" smtClean="0"/>
              <a:t>switchport</a:t>
            </a:r>
            <a:endParaRPr lang="en-US" dirty="0" smtClean="0"/>
          </a:p>
        </p:txBody>
      </p:sp>
    </p:spTree>
    <p:extLst>
      <p:ext uri="{BB962C8B-B14F-4D97-AF65-F5344CB8AC3E}">
        <p14:creationId xmlns:p14="http://schemas.microsoft.com/office/powerpoint/2010/main" val="2336644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128" y="365125"/>
            <a:ext cx="10893743" cy="6235476"/>
          </a:xfrm>
        </p:spPr>
      </p:pic>
    </p:spTree>
    <p:extLst>
      <p:ext uri="{BB962C8B-B14F-4D97-AF65-F5344CB8AC3E}">
        <p14:creationId xmlns:p14="http://schemas.microsoft.com/office/powerpoint/2010/main" val="722513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Port based Security on Switches</a:t>
            </a:r>
            <a:endParaRPr lang="en-US" dirty="0"/>
          </a:p>
        </p:txBody>
      </p:sp>
      <p:sp>
        <p:nvSpPr>
          <p:cNvPr id="3" name="Content Placeholder 2"/>
          <p:cNvSpPr>
            <a:spLocks noGrp="1"/>
          </p:cNvSpPr>
          <p:nvPr>
            <p:ph idx="1"/>
          </p:nvPr>
        </p:nvSpPr>
        <p:spPr/>
        <p:txBody>
          <a:bodyPr>
            <a:normAutofit fontScale="92500"/>
          </a:bodyPr>
          <a:lstStyle/>
          <a:p>
            <a:r>
              <a:rPr lang="en-US" dirty="0"/>
              <a:t>Sw1(</a:t>
            </a:r>
            <a:r>
              <a:rPr lang="en-US" dirty="0" err="1"/>
              <a:t>config</a:t>
            </a:r>
            <a:r>
              <a:rPr lang="en-US" dirty="0" smtClean="0"/>
              <a:t>)#interface range fa0/1 -2</a:t>
            </a:r>
          </a:p>
          <a:p>
            <a:r>
              <a:rPr lang="en-US" dirty="0" smtClean="0"/>
              <a:t>Sw1(</a:t>
            </a:r>
            <a:r>
              <a:rPr lang="en-US" dirty="0" err="1" smtClean="0"/>
              <a:t>config</a:t>
            </a:r>
            <a:r>
              <a:rPr lang="en-US" dirty="0" smtClean="0"/>
              <a:t>-if)#</a:t>
            </a:r>
            <a:r>
              <a:rPr lang="en-US" dirty="0" err="1" smtClean="0"/>
              <a:t>switchport</a:t>
            </a:r>
            <a:r>
              <a:rPr lang="en-US" dirty="0" smtClean="0"/>
              <a:t> mode access</a:t>
            </a:r>
          </a:p>
          <a:p>
            <a:r>
              <a:rPr lang="en-US" dirty="0"/>
              <a:t>Sw1(</a:t>
            </a:r>
            <a:r>
              <a:rPr lang="en-US" dirty="0" err="1"/>
              <a:t>config</a:t>
            </a:r>
            <a:r>
              <a:rPr lang="en-US" dirty="0"/>
              <a:t>-if</a:t>
            </a:r>
            <a:r>
              <a:rPr lang="en-US" dirty="0" smtClean="0"/>
              <a:t>)#</a:t>
            </a:r>
            <a:r>
              <a:rPr lang="en-US" dirty="0"/>
              <a:t> </a:t>
            </a:r>
            <a:r>
              <a:rPr lang="en-US" dirty="0" err="1" smtClean="0"/>
              <a:t>switchport</a:t>
            </a:r>
            <a:r>
              <a:rPr lang="en-US" dirty="0" smtClean="0"/>
              <a:t> port-security</a:t>
            </a:r>
          </a:p>
          <a:p>
            <a:r>
              <a:rPr lang="en-US" dirty="0" smtClean="0"/>
              <a:t>Sw1(</a:t>
            </a:r>
            <a:r>
              <a:rPr lang="en-US" dirty="0" err="1" smtClean="0"/>
              <a:t>config</a:t>
            </a:r>
            <a:r>
              <a:rPr lang="en-US" dirty="0" smtClean="0"/>
              <a:t>-if</a:t>
            </a:r>
            <a:r>
              <a:rPr lang="en-US" dirty="0"/>
              <a:t>)# </a:t>
            </a:r>
            <a:r>
              <a:rPr lang="en-US" dirty="0" err="1" smtClean="0"/>
              <a:t>switchport</a:t>
            </a:r>
            <a:r>
              <a:rPr lang="en-US" dirty="0" smtClean="0"/>
              <a:t> port-security mac-address sticky</a:t>
            </a:r>
            <a:endParaRPr lang="en-US" dirty="0"/>
          </a:p>
          <a:p>
            <a:r>
              <a:rPr lang="en-US" dirty="0"/>
              <a:t>Sw1(</a:t>
            </a:r>
            <a:r>
              <a:rPr lang="en-US" dirty="0" err="1"/>
              <a:t>config</a:t>
            </a:r>
            <a:r>
              <a:rPr lang="en-US" dirty="0"/>
              <a:t>-if)# </a:t>
            </a:r>
            <a:r>
              <a:rPr lang="en-US" dirty="0" err="1"/>
              <a:t>switchport</a:t>
            </a:r>
            <a:r>
              <a:rPr lang="en-US" dirty="0"/>
              <a:t> </a:t>
            </a:r>
            <a:r>
              <a:rPr lang="en-US" dirty="0" smtClean="0"/>
              <a:t>port-security maximum 1</a:t>
            </a:r>
          </a:p>
          <a:p>
            <a:r>
              <a:rPr lang="en-US" dirty="0"/>
              <a:t>Sw1(</a:t>
            </a:r>
            <a:r>
              <a:rPr lang="en-US" dirty="0" err="1"/>
              <a:t>config</a:t>
            </a:r>
            <a:r>
              <a:rPr lang="en-US" dirty="0"/>
              <a:t>-if)# </a:t>
            </a:r>
            <a:r>
              <a:rPr lang="en-US" dirty="0" err="1"/>
              <a:t>switchport</a:t>
            </a:r>
            <a:r>
              <a:rPr lang="en-US" dirty="0"/>
              <a:t> </a:t>
            </a:r>
            <a:r>
              <a:rPr lang="en-US" dirty="0" smtClean="0"/>
              <a:t>port-security violation shutdown</a:t>
            </a:r>
          </a:p>
          <a:p>
            <a:r>
              <a:rPr lang="en-US" dirty="0"/>
              <a:t>Sw1(</a:t>
            </a:r>
            <a:r>
              <a:rPr lang="en-US" dirty="0" err="1"/>
              <a:t>config</a:t>
            </a:r>
            <a:r>
              <a:rPr lang="en-US" dirty="0"/>
              <a:t>-if</a:t>
            </a:r>
            <a:r>
              <a:rPr lang="en-US" dirty="0" smtClean="0"/>
              <a:t>)#exit</a:t>
            </a:r>
          </a:p>
          <a:p>
            <a:r>
              <a:rPr lang="en-US" dirty="0" smtClean="0"/>
              <a:t>Note: when a port is shutdown you need to manually shutdown the port then again no shut, other wise port will remain in error disable mode.</a:t>
            </a:r>
            <a:endParaRPr lang="en-US" dirty="0"/>
          </a:p>
        </p:txBody>
      </p:sp>
    </p:spTree>
    <p:extLst>
      <p:ext uri="{BB962C8B-B14F-4D97-AF65-F5344CB8AC3E}">
        <p14:creationId xmlns:p14="http://schemas.microsoft.com/office/powerpoint/2010/main" val="139207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IEEE(802.1d)STP and (802.1w)RSTP</a:t>
            </a:r>
            <a:endParaRPr lang="en-US" dirty="0"/>
          </a:p>
        </p:txBody>
      </p:sp>
      <p:sp>
        <p:nvSpPr>
          <p:cNvPr id="3" name="Content Placeholder 2"/>
          <p:cNvSpPr>
            <a:spLocks noGrp="1"/>
          </p:cNvSpPr>
          <p:nvPr>
            <p:ph idx="1"/>
          </p:nvPr>
        </p:nvSpPr>
        <p:spPr>
          <a:xfrm>
            <a:off x="838200" y="1825625"/>
            <a:ext cx="10515600" cy="4705804"/>
          </a:xfrm>
        </p:spPr>
        <p:txBody>
          <a:bodyPr>
            <a:normAutofit lnSpcReduction="10000"/>
          </a:bodyPr>
          <a:lstStyle/>
          <a:p>
            <a:r>
              <a:rPr lang="en-US" dirty="0" smtClean="0"/>
              <a:t>STP </a:t>
            </a:r>
            <a:r>
              <a:rPr lang="en-US" dirty="0"/>
              <a:t>is a protocol. It actively monitors all links of the network. To finds a redundant link, it uses an algorithm, known as the STA (spanning-tree algorithm). The STA algorithm first creates a topology database then it finds and disables the redundant links. Once redundant links are disabled, only the STP-chosen links remain active. If a new link is added or an existing link is removed, the STP re-runs the STA algorithm and re-adjusts all links to reflect the change.</a:t>
            </a:r>
          </a:p>
          <a:p>
            <a:r>
              <a:rPr lang="en-US" dirty="0" smtClean="0"/>
              <a:t>Implement </a:t>
            </a:r>
            <a:r>
              <a:rPr lang="en-US" dirty="0"/>
              <a:t>STP </a:t>
            </a:r>
            <a:r>
              <a:rPr lang="en-US" dirty="0" smtClean="0"/>
              <a:t>in </a:t>
            </a:r>
            <a:r>
              <a:rPr lang="en-US" dirty="0"/>
              <a:t>order to prevent loops in the </a:t>
            </a:r>
            <a:r>
              <a:rPr lang="en-US" dirty="0" smtClean="0"/>
              <a:t>network. </a:t>
            </a:r>
            <a:r>
              <a:rPr lang="en-US" dirty="0"/>
              <a:t>STP </a:t>
            </a:r>
            <a:r>
              <a:rPr lang="en-US" dirty="0" smtClean="0"/>
              <a:t>is used in </a:t>
            </a:r>
            <a:r>
              <a:rPr lang="en-US" dirty="0"/>
              <a:t>situations where </a:t>
            </a:r>
            <a:r>
              <a:rPr lang="en-US" dirty="0" smtClean="0"/>
              <a:t>we </a:t>
            </a:r>
            <a:r>
              <a:rPr lang="en-US" dirty="0"/>
              <a:t>want redundant links, but not loops. Redundant links are as important as backups in the case of a failover in a </a:t>
            </a:r>
            <a:r>
              <a:rPr lang="en-US" dirty="0" smtClean="0"/>
              <a:t>network.</a:t>
            </a:r>
            <a:r>
              <a:rPr lang="en-US" dirty="0"/>
              <a:t> A failure of your primary activates the backup links so that users can continue to use the network</a:t>
            </a:r>
            <a:r>
              <a:rPr lang="en-US" dirty="0" smtClean="0"/>
              <a:t>.</a:t>
            </a:r>
          </a:p>
        </p:txBody>
      </p:sp>
    </p:spTree>
    <p:extLst>
      <p:ext uri="{BB962C8B-B14F-4D97-AF65-F5344CB8AC3E}">
        <p14:creationId xmlns:p14="http://schemas.microsoft.com/office/powerpoint/2010/main" val="1951073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BPDUs(Hello massages)</a:t>
            </a:r>
            <a:endParaRPr lang="en-US" dirty="0"/>
          </a:p>
        </p:txBody>
      </p:sp>
      <p:sp>
        <p:nvSpPr>
          <p:cNvPr id="3" name="Content Placeholder 2"/>
          <p:cNvSpPr>
            <a:spLocks noGrp="1"/>
          </p:cNvSpPr>
          <p:nvPr>
            <p:ph idx="1"/>
          </p:nvPr>
        </p:nvSpPr>
        <p:spPr/>
        <p:txBody>
          <a:bodyPr/>
          <a:lstStyle/>
          <a:p>
            <a:r>
              <a:rPr lang="en-US" dirty="0" smtClean="0"/>
              <a:t>BPDUs </a:t>
            </a:r>
            <a:r>
              <a:rPr lang="en-US" dirty="0"/>
              <a:t>(Bridge Protocol Data Unit) are multicast frames which switches use to share information about themselves and their connections. Besides sharing information, switches also use BPDUs to learn the network topology, to learn which switch is connected with which switches, and to learn whether any layer 2 switching loop exists in the learned topology or not.</a:t>
            </a:r>
          </a:p>
        </p:txBody>
      </p:sp>
    </p:spTree>
    <p:extLst>
      <p:ext uri="{BB962C8B-B14F-4D97-AF65-F5344CB8AC3E}">
        <p14:creationId xmlns:p14="http://schemas.microsoft.com/office/powerpoint/2010/main" val="3213385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STP operation in </a:t>
            </a:r>
            <a:r>
              <a:rPr lang="en-US" dirty="0" smtClean="0"/>
              <a:t>nutshell</a:t>
            </a:r>
            <a:endParaRPr lang="en-US" dirty="0"/>
          </a:p>
        </p:txBody>
      </p:sp>
      <p:sp>
        <p:nvSpPr>
          <p:cNvPr id="3" name="Content Placeholder 2"/>
          <p:cNvSpPr>
            <a:spLocks noGrp="1"/>
          </p:cNvSpPr>
          <p:nvPr>
            <p:ph idx="1"/>
          </p:nvPr>
        </p:nvSpPr>
        <p:spPr/>
        <p:txBody>
          <a:bodyPr>
            <a:normAutofit fontScale="92500" lnSpcReduction="20000"/>
          </a:bodyPr>
          <a:lstStyle/>
          <a:p>
            <a:r>
              <a:rPr lang="en-US" dirty="0"/>
              <a:t>All switches of the STP domain, first elect a root bridge. The root bridge acts as a point of reference for all other switches in the network. All ports of the root bridge remain in the forwarding mode.</a:t>
            </a:r>
          </a:p>
          <a:p>
            <a:r>
              <a:rPr lang="en-US" dirty="0"/>
              <a:t>Once the root bridge is elected, all remaining switches select a single port that has the shortest path cost to reach the root bridge and marked it as the root port.</a:t>
            </a:r>
          </a:p>
          <a:p>
            <a:r>
              <a:rPr lang="en-US" dirty="0"/>
              <a:t>After selecting the root port, switches determine a single designated port for each connection.</a:t>
            </a:r>
          </a:p>
          <a:p>
            <a:r>
              <a:rPr lang="en-US" dirty="0"/>
              <a:t>If multiple ports are connected with the same switch or LAN segment, the switch select only one port that has the lowest path cost and marks it as the designated port.</a:t>
            </a:r>
          </a:p>
          <a:p>
            <a:r>
              <a:rPr lang="en-US" dirty="0"/>
              <a:t>Once the root port and designated ports are selected, the switch blocks all remaining ports to remove any possible or existing loop from the network</a:t>
            </a:r>
            <a:r>
              <a:rPr lang="en-US" dirty="0" smtClean="0"/>
              <a:t>.</a:t>
            </a:r>
            <a:endParaRPr lang="en-US" dirty="0"/>
          </a:p>
        </p:txBody>
      </p:sp>
    </p:spTree>
    <p:extLst>
      <p:ext uri="{BB962C8B-B14F-4D97-AF65-F5344CB8AC3E}">
        <p14:creationId xmlns:p14="http://schemas.microsoft.com/office/powerpoint/2010/main" val="2294987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omponents </a:t>
            </a:r>
            <a:r>
              <a:rPr lang="en-US" dirty="0"/>
              <a:t>the STP uses in its </a:t>
            </a:r>
            <a:r>
              <a:rPr lang="en-US" dirty="0" smtClean="0"/>
              <a:t>operation	</a:t>
            </a:r>
            <a:endParaRPr lang="en-US" dirty="0"/>
          </a:p>
        </p:txBody>
      </p:sp>
      <p:sp>
        <p:nvSpPr>
          <p:cNvPr id="3" name="Content Placeholder 2"/>
          <p:cNvSpPr>
            <a:spLocks noGrp="1"/>
          </p:cNvSpPr>
          <p:nvPr>
            <p:ph idx="1"/>
          </p:nvPr>
        </p:nvSpPr>
        <p:spPr/>
        <p:txBody>
          <a:bodyPr>
            <a:normAutofit/>
          </a:bodyPr>
          <a:lstStyle/>
          <a:p>
            <a:pPr marL="0" indent="0">
              <a:buNone/>
            </a:pPr>
            <a:r>
              <a:rPr lang="en-US" dirty="0"/>
              <a:t>The following three method is used in </a:t>
            </a:r>
            <a:r>
              <a:rPr lang="en-US" dirty="0" smtClean="0"/>
              <a:t>STP.</a:t>
            </a:r>
          </a:p>
          <a:p>
            <a:pPr marL="914400" lvl="1" indent="-457200">
              <a:buFont typeface="+mj-lt"/>
              <a:buAutoNum type="arabicPeriod"/>
            </a:pPr>
            <a:r>
              <a:rPr lang="en-US" dirty="0" smtClean="0"/>
              <a:t>Selecting </a:t>
            </a:r>
            <a:r>
              <a:rPr lang="en-US" dirty="0"/>
              <a:t>the Root Bridge.</a:t>
            </a:r>
          </a:p>
          <a:p>
            <a:pPr marL="914400" lvl="1" indent="-457200">
              <a:buFont typeface="+mj-lt"/>
              <a:buAutoNum type="arabicPeriod"/>
            </a:pPr>
            <a:r>
              <a:rPr lang="en-US" dirty="0"/>
              <a:t>Selecting the root port.</a:t>
            </a:r>
          </a:p>
          <a:p>
            <a:pPr marL="914400" lvl="1" indent="-457200">
              <a:buFont typeface="+mj-lt"/>
              <a:buAutoNum type="arabicPeriod"/>
            </a:pPr>
            <a:r>
              <a:rPr lang="en-US" dirty="0"/>
              <a:t>Selecting the designated port and non designated port</a:t>
            </a:r>
            <a:r>
              <a:rPr lang="en-US" dirty="0" smtClean="0"/>
              <a:t>.</a:t>
            </a:r>
          </a:p>
          <a:p>
            <a:r>
              <a:rPr lang="en-US" dirty="0" smtClean="0"/>
              <a:t>Selecting Root Bridge:</a:t>
            </a:r>
          </a:p>
          <a:p>
            <a:pPr marL="457200" lvl="1" indent="0">
              <a:buNone/>
            </a:pPr>
            <a:r>
              <a:rPr lang="en-US" dirty="0"/>
              <a:t>A Root Bridge is the starting point of the STP network topology. To elect a Root Bridge from all switches of the network, STP uses two parameters; a variable known as bridge priority and the MAC addresses of participating switches. A switch that has the lowest bridge priority value, is elected as the root bridge. If the bridge priority value is the same in all switches, the switch which has the lowest MAC address is elected as the Root Bridge.</a:t>
            </a:r>
            <a:endParaRPr lang="en-US" dirty="0" smtClean="0"/>
          </a:p>
        </p:txBody>
      </p:sp>
    </p:spTree>
    <p:extLst>
      <p:ext uri="{BB962C8B-B14F-4D97-AF65-F5344CB8AC3E}">
        <p14:creationId xmlns:p14="http://schemas.microsoft.com/office/powerpoint/2010/main" val="1526903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Connectivity with Putty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67800" y="365125"/>
            <a:ext cx="1669869" cy="166986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933304"/>
            <a:ext cx="6045926" cy="4713134"/>
          </a:xfrm>
          <a:prstGeom prst="rect">
            <a:avLst/>
          </a:prstGeom>
        </p:spPr>
      </p:pic>
      <p:sp>
        <p:nvSpPr>
          <p:cNvPr id="10" name="Down Arrow 9"/>
          <p:cNvSpPr/>
          <p:nvPr/>
        </p:nvSpPr>
        <p:spPr>
          <a:xfrm>
            <a:off x="5891348" y="2978331"/>
            <a:ext cx="274320" cy="48201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0000" y="2672613"/>
            <a:ext cx="4953691" cy="3419952"/>
          </a:xfrm>
          <a:prstGeom prst="rect">
            <a:avLst/>
          </a:prstGeom>
        </p:spPr>
      </p:pic>
      <p:sp>
        <p:nvSpPr>
          <p:cNvPr id="12" name="TextBox 11"/>
          <p:cNvSpPr txBox="1"/>
          <p:nvPr/>
        </p:nvSpPr>
        <p:spPr>
          <a:xfrm>
            <a:off x="3157445" y="3025703"/>
            <a:ext cx="784189" cy="369332"/>
          </a:xfrm>
          <a:prstGeom prst="rect">
            <a:avLst/>
          </a:prstGeom>
          <a:noFill/>
        </p:spPr>
        <p:txBody>
          <a:bodyPr wrap="none" rtlCol="0">
            <a:spAutoFit/>
          </a:bodyPr>
          <a:lstStyle/>
          <a:p>
            <a:r>
              <a:rPr lang="en-US" dirty="0" smtClean="0">
                <a:solidFill>
                  <a:srgbClr val="FF0000"/>
                </a:solidFill>
              </a:rPr>
              <a:t>Com 1</a:t>
            </a:r>
            <a:endParaRPr lang="en-US" dirty="0">
              <a:solidFill>
                <a:srgbClr val="FF0000"/>
              </a:solidFill>
            </a:endParaRPr>
          </a:p>
        </p:txBody>
      </p:sp>
    </p:spTree>
    <p:extLst>
      <p:ext uri="{BB962C8B-B14F-4D97-AF65-F5344CB8AC3E}">
        <p14:creationId xmlns:p14="http://schemas.microsoft.com/office/powerpoint/2010/main" val="1001254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STP Continue…. (Selecting Root Bridge)</a:t>
            </a:r>
            <a:endParaRPr lang="en-US" dirty="0"/>
          </a:p>
        </p:txBody>
      </p:sp>
      <p:sp>
        <p:nvSpPr>
          <p:cNvPr id="3" name="Content Placeholder 2"/>
          <p:cNvSpPr>
            <a:spLocks noGrp="1"/>
          </p:cNvSpPr>
          <p:nvPr>
            <p:ph idx="1"/>
          </p:nvPr>
        </p:nvSpPr>
        <p:spPr/>
        <p:txBody>
          <a:bodyPr/>
          <a:lstStyle/>
          <a:p>
            <a:r>
              <a:rPr lang="en-US" dirty="0" smtClean="0"/>
              <a:t>Bridge Id = bridge priority + Mac address of SW.</a:t>
            </a:r>
          </a:p>
          <a:p>
            <a:r>
              <a:rPr lang="en-US" dirty="0"/>
              <a:t>BY default bridge priority is 32768 in all Cisco Switches.</a:t>
            </a:r>
          </a:p>
          <a:p>
            <a:r>
              <a:rPr lang="en-US" dirty="0" smtClean="0"/>
              <a:t>Only one Root Bridge in the Network</a:t>
            </a:r>
            <a:r>
              <a:rPr lang="en-US" dirty="0" smtClean="0"/>
              <a:t>.</a:t>
            </a:r>
          </a:p>
          <a:p>
            <a:endParaRPr lang="en-US" u="sng" dirty="0" smtClean="0"/>
          </a:p>
          <a:p>
            <a:r>
              <a:rPr lang="en-US" u="sng" dirty="0" smtClean="0"/>
              <a:t>Non-Root Bridge:</a:t>
            </a:r>
            <a:endParaRPr lang="en-US" u="sng" dirty="0"/>
          </a:p>
          <a:p>
            <a:pPr marL="457200" lvl="1" indent="0">
              <a:buNone/>
            </a:pPr>
            <a:r>
              <a:rPr lang="en-US" dirty="0"/>
              <a:t>Except the Root Bridge, all remaining switches of the network are considered as the Non-Root Bridges. Non-Root Bridges receive updates from the Root Bridge and update their STP databases relatively.</a:t>
            </a:r>
          </a:p>
          <a:p>
            <a:endParaRPr lang="en-US" dirty="0"/>
          </a:p>
        </p:txBody>
      </p:sp>
    </p:spTree>
    <p:extLst>
      <p:ext uri="{BB962C8B-B14F-4D97-AF65-F5344CB8AC3E}">
        <p14:creationId xmlns:p14="http://schemas.microsoft.com/office/powerpoint/2010/main" val="5317310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STP Continue…. (Selecting </a:t>
            </a:r>
            <a:r>
              <a:rPr lang="en-US" dirty="0" smtClean="0"/>
              <a:t>Root Port)</a:t>
            </a:r>
            <a:endParaRPr lang="en-US" dirty="0"/>
          </a:p>
        </p:txBody>
      </p:sp>
      <p:sp>
        <p:nvSpPr>
          <p:cNvPr id="3" name="Content Placeholder 2"/>
          <p:cNvSpPr>
            <a:spLocks noGrp="1"/>
          </p:cNvSpPr>
          <p:nvPr>
            <p:ph idx="1"/>
          </p:nvPr>
        </p:nvSpPr>
        <p:spPr/>
        <p:txBody>
          <a:bodyPr/>
          <a:lstStyle/>
          <a:p>
            <a:r>
              <a:rPr lang="en-US" dirty="0"/>
              <a:t>Root </a:t>
            </a:r>
            <a:r>
              <a:rPr lang="en-US" dirty="0" smtClean="0"/>
              <a:t>Port:</a:t>
            </a:r>
            <a:endParaRPr lang="en-US" dirty="0"/>
          </a:p>
          <a:p>
            <a:pPr marL="457200" lvl="1" indent="0">
              <a:buNone/>
            </a:pPr>
            <a:r>
              <a:rPr lang="en-US" dirty="0"/>
              <a:t>The Root port is the port that directly connects to the Root Bridge, or has the shortest path to the Root Bridge. The shortest path is the path that has the lowest path cost value. Remember that, a switch can go through many other switches to get the root bridge. So it’s not always the shortest path but it is the fastest path.</a:t>
            </a:r>
          </a:p>
          <a:p>
            <a:pPr marL="514350" indent="-514350">
              <a:buFont typeface="+mj-lt"/>
              <a:buAutoNum type="arabicPeriod"/>
            </a:pPr>
            <a:r>
              <a:rPr lang="en-US" dirty="0" smtClean="0"/>
              <a:t>Least cost speed </a:t>
            </a:r>
          </a:p>
          <a:p>
            <a:pPr marL="514350" indent="-514350">
              <a:buFont typeface="+mj-lt"/>
              <a:buAutoNum type="arabicPeriod"/>
            </a:pPr>
            <a:r>
              <a:rPr lang="en-US" dirty="0" smtClean="0"/>
              <a:t>The lowest forwarding switch id(priority + MAC Address)</a:t>
            </a:r>
          </a:p>
          <a:p>
            <a:pPr marL="514350" indent="-514350">
              <a:buFont typeface="+mj-lt"/>
              <a:buAutoNum type="arabicPeriod"/>
            </a:pPr>
            <a:r>
              <a:rPr lang="en-US" dirty="0" smtClean="0"/>
              <a:t>Lowest forwarding physical port number</a:t>
            </a:r>
            <a:endParaRPr lang="en-US" dirty="0"/>
          </a:p>
        </p:txBody>
      </p:sp>
    </p:spTree>
    <p:extLst>
      <p:ext uri="{BB962C8B-B14F-4D97-AF65-F5344CB8AC3E}">
        <p14:creationId xmlns:p14="http://schemas.microsoft.com/office/powerpoint/2010/main" val="2823273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a:t>
            </a:r>
            <a:r>
              <a:rPr lang="en-US" dirty="0" smtClean="0"/>
              <a:t>Cost</a:t>
            </a:r>
            <a:endParaRPr lang="en-US" dirty="0"/>
          </a:p>
        </p:txBody>
      </p:sp>
      <p:sp>
        <p:nvSpPr>
          <p:cNvPr id="3" name="Content Placeholder 2"/>
          <p:cNvSpPr>
            <a:spLocks noGrp="1"/>
          </p:cNvSpPr>
          <p:nvPr>
            <p:ph idx="1"/>
          </p:nvPr>
        </p:nvSpPr>
        <p:spPr/>
        <p:txBody>
          <a:bodyPr>
            <a:normAutofit/>
          </a:bodyPr>
          <a:lstStyle/>
          <a:p>
            <a:r>
              <a:rPr lang="en-US" dirty="0" smtClean="0"/>
              <a:t>Based </a:t>
            </a:r>
            <a:r>
              <a:rPr lang="en-US" dirty="0"/>
              <a:t>on the connected media link, STP assigns a value to each port of the network. This value is known as the port cost value. STP uses this value to choose the single best path when multiple links are available between two switches. It selects the port which has the lowest port cost value</a:t>
            </a:r>
            <a:r>
              <a:rPr lang="en-US" dirty="0" smtClean="0"/>
              <a:t>.</a:t>
            </a:r>
            <a:endParaRPr lang="en-US" dirty="0"/>
          </a:p>
          <a:p>
            <a:r>
              <a:rPr lang="en-US" dirty="0"/>
              <a:t>There are two sets of the port cost value. The following table lists both</a:t>
            </a:r>
            <a:r>
              <a:rPr lang="en-US" dirty="0" smtClean="0"/>
              <a:t>.</a:t>
            </a:r>
            <a:endParaRPr lang="en-US" dirty="0"/>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0650059"/>
              </p:ext>
            </p:extLst>
          </p:nvPr>
        </p:nvGraphicFramePr>
        <p:xfrm>
          <a:off x="2032000" y="4716901"/>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12392559"/>
                    </a:ext>
                  </a:extLst>
                </a:gridCol>
                <a:gridCol w="2709333">
                  <a:extLst>
                    <a:ext uri="{9D8B030D-6E8A-4147-A177-3AD203B41FA5}">
                      <a16:colId xmlns:a16="http://schemas.microsoft.com/office/drawing/2014/main" val="837665675"/>
                    </a:ext>
                  </a:extLst>
                </a:gridCol>
                <a:gridCol w="2709333">
                  <a:extLst>
                    <a:ext uri="{9D8B030D-6E8A-4147-A177-3AD203B41FA5}">
                      <a16:colId xmlns:a16="http://schemas.microsoft.com/office/drawing/2014/main" val="969660082"/>
                    </a:ext>
                  </a:extLst>
                </a:gridCol>
              </a:tblGrid>
              <a:tr h="370840">
                <a:tc>
                  <a:txBody>
                    <a:bodyPr/>
                    <a:lstStyle/>
                    <a:p>
                      <a:r>
                        <a:rPr lang="en-US" dirty="0" smtClean="0"/>
                        <a:t>Bandwidth</a:t>
                      </a:r>
                      <a:endParaRPr lang="en-US" dirty="0"/>
                    </a:p>
                  </a:txBody>
                  <a:tcPr/>
                </a:tc>
                <a:tc>
                  <a:txBody>
                    <a:bodyPr/>
                    <a:lstStyle/>
                    <a:p>
                      <a:r>
                        <a:rPr lang="en-US" dirty="0" smtClean="0"/>
                        <a:t>Old Cost Value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New Cost Value</a:t>
                      </a:r>
                    </a:p>
                  </a:txBody>
                  <a:tcPr/>
                </a:tc>
                <a:extLst>
                  <a:ext uri="{0D108BD9-81ED-4DB2-BD59-A6C34878D82A}">
                    <a16:rowId xmlns:a16="http://schemas.microsoft.com/office/drawing/2014/main" val="2064514694"/>
                  </a:ext>
                </a:extLst>
              </a:tr>
              <a:tr h="370840">
                <a:tc>
                  <a:txBody>
                    <a:bodyPr/>
                    <a:lstStyle/>
                    <a:p>
                      <a:r>
                        <a:rPr lang="en-US" dirty="0" smtClean="0"/>
                        <a:t>10 </a:t>
                      </a:r>
                      <a:r>
                        <a:rPr lang="en-US" dirty="0" err="1" smtClean="0"/>
                        <a:t>Gbps</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2522856218"/>
                  </a:ext>
                </a:extLst>
              </a:tr>
              <a:tr h="370840">
                <a:tc>
                  <a:txBody>
                    <a:bodyPr/>
                    <a:lstStyle/>
                    <a:p>
                      <a:r>
                        <a:rPr lang="en-US" dirty="0" smtClean="0"/>
                        <a:t>1 </a:t>
                      </a:r>
                      <a:r>
                        <a:rPr lang="en-US" dirty="0" err="1" smtClean="0"/>
                        <a:t>Gbps</a:t>
                      </a:r>
                      <a:endParaRPr lang="en-US" dirty="0"/>
                    </a:p>
                  </a:txBody>
                  <a:tcPr/>
                </a:tc>
                <a:tc>
                  <a:txBody>
                    <a:bodyPr/>
                    <a:lstStyle/>
                    <a:p>
                      <a:r>
                        <a:rPr lang="en-US" dirty="0" smtClean="0"/>
                        <a:t>1</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val="973310622"/>
                  </a:ext>
                </a:extLst>
              </a:tr>
              <a:tr h="370840">
                <a:tc>
                  <a:txBody>
                    <a:bodyPr/>
                    <a:lstStyle/>
                    <a:p>
                      <a:r>
                        <a:rPr lang="en-US" dirty="0" smtClean="0"/>
                        <a:t>100 Mbps</a:t>
                      </a:r>
                      <a:endParaRPr lang="en-US" dirty="0"/>
                    </a:p>
                  </a:txBody>
                  <a:tcPr/>
                </a:tc>
                <a:tc>
                  <a:txBody>
                    <a:bodyPr/>
                    <a:lstStyle/>
                    <a:p>
                      <a:r>
                        <a:rPr lang="en-US" dirty="0" smtClean="0"/>
                        <a:t>10</a:t>
                      </a:r>
                      <a:endParaRPr lang="en-US" dirty="0"/>
                    </a:p>
                  </a:txBody>
                  <a:tcPr/>
                </a:tc>
                <a:tc>
                  <a:txBody>
                    <a:bodyPr/>
                    <a:lstStyle/>
                    <a:p>
                      <a:r>
                        <a:rPr lang="en-US" dirty="0" smtClean="0"/>
                        <a:t>19</a:t>
                      </a:r>
                      <a:endParaRPr lang="en-US" dirty="0"/>
                    </a:p>
                  </a:txBody>
                  <a:tcPr/>
                </a:tc>
                <a:extLst>
                  <a:ext uri="{0D108BD9-81ED-4DB2-BD59-A6C34878D82A}">
                    <a16:rowId xmlns:a16="http://schemas.microsoft.com/office/drawing/2014/main" val="3867884120"/>
                  </a:ext>
                </a:extLst>
              </a:tr>
              <a:tr h="370840">
                <a:tc>
                  <a:txBody>
                    <a:bodyPr/>
                    <a:lstStyle/>
                    <a:p>
                      <a:r>
                        <a:rPr lang="en-US" dirty="0" smtClean="0"/>
                        <a:t>10 Mbps</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extLst>
                  <a:ext uri="{0D108BD9-81ED-4DB2-BD59-A6C34878D82A}">
                    <a16:rowId xmlns:a16="http://schemas.microsoft.com/office/drawing/2014/main" val="87075138"/>
                  </a:ext>
                </a:extLst>
              </a:tr>
            </a:tbl>
          </a:graphicData>
        </a:graphic>
      </p:graphicFrame>
    </p:spTree>
    <p:extLst>
      <p:ext uri="{BB962C8B-B14F-4D97-AF65-F5344CB8AC3E}">
        <p14:creationId xmlns:p14="http://schemas.microsoft.com/office/powerpoint/2010/main" val="4232417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STP Continue…</a:t>
            </a:r>
            <a:endParaRPr lang="en-US" dirty="0"/>
          </a:p>
        </p:txBody>
      </p:sp>
      <p:sp>
        <p:nvSpPr>
          <p:cNvPr id="3" name="Content Placeholder 2"/>
          <p:cNvSpPr>
            <a:spLocks noGrp="1"/>
          </p:cNvSpPr>
          <p:nvPr>
            <p:ph idx="1"/>
          </p:nvPr>
        </p:nvSpPr>
        <p:spPr/>
        <p:txBody>
          <a:bodyPr/>
          <a:lstStyle/>
          <a:p>
            <a:r>
              <a:rPr lang="en-US" dirty="0"/>
              <a:t>The lowest forwarding switch id(priority + MAC </a:t>
            </a:r>
            <a:r>
              <a:rPr lang="en-US" dirty="0" smtClean="0"/>
              <a:t>Address)</a:t>
            </a:r>
            <a:endParaRPr lang="en-US" dirty="0"/>
          </a:p>
          <a:p>
            <a:pPr marL="457200" lvl="1" indent="0">
              <a:buNone/>
            </a:pPr>
            <a:r>
              <a:rPr lang="en-US" dirty="0" smtClean="0"/>
              <a:t>Switch Id  = priority + Mac address</a:t>
            </a:r>
          </a:p>
          <a:p>
            <a:r>
              <a:rPr lang="en-US" dirty="0" smtClean="0"/>
              <a:t>Lowest Forwarding physical port number</a:t>
            </a:r>
          </a:p>
          <a:p>
            <a:pPr marL="457200" lvl="1" indent="0">
              <a:buNone/>
            </a:pPr>
            <a:r>
              <a:rPr lang="en-US" dirty="0" smtClean="0"/>
              <a:t>In one connected port is Fa 0/1 and other port is fa 0/2, so fa 0/1is lower then fa0/2, according to the role fa0/1 is selected</a:t>
            </a:r>
            <a:endParaRPr lang="en-US" dirty="0"/>
          </a:p>
        </p:txBody>
      </p:sp>
    </p:spTree>
    <p:extLst>
      <p:ext uri="{BB962C8B-B14F-4D97-AF65-F5344CB8AC3E}">
        <p14:creationId xmlns:p14="http://schemas.microsoft.com/office/powerpoint/2010/main" val="3861402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Selecting the designated port and non designated port</a:t>
            </a:r>
            <a:r>
              <a:rPr lang="en-US" dirty="0" smtClean="0"/>
              <a:t>.</a:t>
            </a:r>
            <a:endParaRPr lang="en-US" dirty="0"/>
          </a:p>
        </p:txBody>
      </p:sp>
      <p:sp>
        <p:nvSpPr>
          <p:cNvPr id="3" name="Content Placeholder 2"/>
          <p:cNvSpPr>
            <a:spLocks noGrp="1"/>
          </p:cNvSpPr>
          <p:nvPr>
            <p:ph idx="1"/>
          </p:nvPr>
        </p:nvSpPr>
        <p:spPr/>
        <p:txBody>
          <a:bodyPr/>
          <a:lstStyle/>
          <a:p>
            <a:r>
              <a:rPr lang="en-US" dirty="0"/>
              <a:t>A </a:t>
            </a:r>
            <a:r>
              <a:rPr lang="en-US" u="sng" dirty="0"/>
              <a:t>designated port </a:t>
            </a:r>
            <a:r>
              <a:rPr lang="en-US" dirty="0"/>
              <a:t>is the port that has the lowest port cost value to get on a given network, compared to other ports on that segment. STP marks the designated ports as the forwarding ports. Forwarding ports are used to forward the frames</a:t>
            </a:r>
            <a:r>
              <a:rPr lang="en-US" dirty="0" smtClean="0"/>
              <a:t>.</a:t>
            </a:r>
          </a:p>
          <a:p>
            <a:endParaRPr lang="en-US" dirty="0"/>
          </a:p>
          <a:p>
            <a:r>
              <a:rPr lang="en-US" dirty="0"/>
              <a:t>A </a:t>
            </a:r>
            <a:r>
              <a:rPr lang="en-US" u="sng" dirty="0"/>
              <a:t>non-designated</a:t>
            </a:r>
            <a:r>
              <a:rPr lang="en-US" dirty="0"/>
              <a:t> port is a port that has the higher port cost than the designated port. STP marks the non-designated port as the blocking port. Blocking ports are used to remove loops.</a:t>
            </a:r>
            <a:endParaRPr lang="en-US" dirty="0"/>
          </a:p>
        </p:txBody>
      </p:sp>
    </p:spTree>
    <p:extLst>
      <p:ext uri="{BB962C8B-B14F-4D97-AF65-F5344CB8AC3E}">
        <p14:creationId xmlns:p14="http://schemas.microsoft.com/office/powerpoint/2010/main" val="3611745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STP Port States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All ports on a STP running switch, go through the four different </a:t>
            </a:r>
            <a:r>
              <a:rPr lang="en-US" dirty="0" smtClean="0"/>
              <a:t>states.</a:t>
            </a:r>
          </a:p>
          <a:p>
            <a:pPr marL="514350" indent="-514350">
              <a:buFont typeface="+mj-lt"/>
              <a:buAutoNum type="arabicPeriod"/>
            </a:pPr>
            <a:r>
              <a:rPr lang="en-US" dirty="0" smtClean="0"/>
              <a:t>Blocking</a:t>
            </a:r>
            <a:r>
              <a:rPr lang="en-US" dirty="0"/>
              <a:t>, </a:t>
            </a:r>
            <a:endParaRPr lang="en-US" dirty="0" smtClean="0"/>
          </a:p>
          <a:p>
            <a:pPr marL="514350" indent="-514350">
              <a:buFont typeface="+mj-lt"/>
              <a:buAutoNum type="arabicPeriod"/>
            </a:pPr>
            <a:r>
              <a:rPr lang="en-US" dirty="0"/>
              <a:t>L</a:t>
            </a:r>
            <a:r>
              <a:rPr lang="en-US" dirty="0" smtClean="0"/>
              <a:t>istening</a:t>
            </a:r>
            <a:r>
              <a:rPr lang="en-US" dirty="0"/>
              <a:t>, </a:t>
            </a:r>
            <a:endParaRPr lang="en-US" dirty="0" smtClean="0"/>
          </a:p>
          <a:p>
            <a:pPr marL="514350" indent="-514350">
              <a:buFont typeface="+mj-lt"/>
              <a:buAutoNum type="arabicPeriod"/>
            </a:pPr>
            <a:r>
              <a:rPr lang="en-US" dirty="0"/>
              <a:t>L</a:t>
            </a:r>
            <a:r>
              <a:rPr lang="en-US" dirty="0" smtClean="0"/>
              <a:t>earning</a:t>
            </a:r>
            <a:r>
              <a:rPr lang="en-US" dirty="0"/>
              <a:t>, and </a:t>
            </a:r>
            <a:endParaRPr lang="en-US" dirty="0" smtClean="0"/>
          </a:p>
          <a:p>
            <a:pPr marL="514350" indent="-514350">
              <a:buFont typeface="+mj-lt"/>
              <a:buAutoNum type="arabicPeriod"/>
            </a:pPr>
            <a:r>
              <a:rPr lang="en-US" dirty="0"/>
              <a:t>F</a:t>
            </a:r>
            <a:r>
              <a:rPr lang="en-US" dirty="0" smtClean="0"/>
              <a:t>orwarding</a:t>
            </a:r>
            <a:r>
              <a:rPr lang="en-US" dirty="0"/>
              <a:t>. </a:t>
            </a:r>
            <a:endParaRPr lang="en-US" dirty="0" smtClean="0"/>
          </a:p>
          <a:p>
            <a:r>
              <a:rPr lang="en-US" dirty="0" smtClean="0"/>
              <a:t>Through </a:t>
            </a:r>
            <a:r>
              <a:rPr lang="en-US" dirty="0"/>
              <a:t>these states, the switch not only understands the network topology but also calculates the path cost value and based on that value elects the designated and non-designated ports. After these states, the switch is considered as the STP convergent switch. Let’s understand each state in detail.</a:t>
            </a:r>
            <a:endParaRPr lang="en-US" dirty="0"/>
          </a:p>
        </p:txBody>
      </p:sp>
    </p:spTree>
    <p:extLst>
      <p:ext uri="{BB962C8B-B14F-4D97-AF65-F5344CB8AC3E}">
        <p14:creationId xmlns:p14="http://schemas.microsoft.com/office/powerpoint/2010/main" val="1224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STP port </a:t>
            </a:r>
            <a:r>
              <a:rPr lang="en-US" dirty="0" smtClean="0"/>
              <a:t>states</a:t>
            </a:r>
            <a:r>
              <a:rPr lang="en-US" dirty="0"/>
              <a:t> </a:t>
            </a:r>
            <a:r>
              <a:rPr lang="en-US" dirty="0" smtClean="0"/>
              <a:t>Continue…</a:t>
            </a:r>
            <a:endParaRPr lang="en-US" dirty="0"/>
          </a:p>
        </p:txBody>
      </p:sp>
      <p:sp>
        <p:nvSpPr>
          <p:cNvPr id="3" name="Content Placeholder 2"/>
          <p:cNvSpPr>
            <a:spLocks noGrp="1"/>
          </p:cNvSpPr>
          <p:nvPr>
            <p:ph idx="1"/>
          </p:nvPr>
        </p:nvSpPr>
        <p:spPr/>
        <p:txBody>
          <a:bodyPr/>
          <a:lstStyle/>
          <a:p>
            <a:r>
              <a:rPr lang="en-US" dirty="0"/>
              <a:t>STP Blocking state</a:t>
            </a:r>
          </a:p>
          <a:p>
            <a:pPr marL="457200" lvl="1" indent="0">
              <a:buNone/>
            </a:pPr>
            <a:r>
              <a:rPr lang="en-US" dirty="0"/>
              <a:t>When we power on a switch, the switch puts all of its ports in this state. In this state, the switch only listens and processes the BPDUs. Except the BPDUs, it drops all other frames. From the incoming BPDUs, it learns the network topology and determines the ports which will work as the root ports, as the designated ports, and as the blocked ports.</a:t>
            </a:r>
          </a:p>
          <a:p>
            <a:pPr marL="457200" lvl="1" indent="0">
              <a:buNone/>
            </a:pPr>
            <a:r>
              <a:rPr lang="en-US" dirty="0"/>
              <a:t>All ports remain in this state for twenty seconds. After twenty seconds, only the root port and designated ports move into the next state. Remaining ports stay in this state</a:t>
            </a:r>
          </a:p>
          <a:p>
            <a:endParaRPr lang="en-US" dirty="0"/>
          </a:p>
        </p:txBody>
      </p:sp>
    </p:spTree>
    <p:extLst>
      <p:ext uri="{BB962C8B-B14F-4D97-AF65-F5344CB8AC3E}">
        <p14:creationId xmlns:p14="http://schemas.microsoft.com/office/powerpoint/2010/main" val="4240371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STP port states Continue…</a:t>
            </a:r>
            <a:endParaRPr lang="en-US" dirty="0"/>
          </a:p>
        </p:txBody>
      </p:sp>
      <p:sp>
        <p:nvSpPr>
          <p:cNvPr id="3" name="Content Placeholder 2"/>
          <p:cNvSpPr>
            <a:spLocks noGrp="1"/>
          </p:cNvSpPr>
          <p:nvPr>
            <p:ph idx="1"/>
          </p:nvPr>
        </p:nvSpPr>
        <p:spPr/>
        <p:txBody>
          <a:bodyPr>
            <a:normAutofit/>
          </a:bodyPr>
          <a:lstStyle/>
          <a:p>
            <a:r>
              <a:rPr lang="en-US" dirty="0"/>
              <a:t>STP Listening </a:t>
            </a:r>
            <a:r>
              <a:rPr lang="en-US" dirty="0" smtClean="0"/>
              <a:t>state:</a:t>
            </a:r>
            <a:endParaRPr lang="en-US" dirty="0"/>
          </a:p>
          <a:p>
            <a:pPr marL="457200" lvl="1" indent="0">
              <a:buNone/>
            </a:pPr>
            <a:r>
              <a:rPr lang="en-US" dirty="0"/>
              <a:t>In this state, ports still listen and process only BPDUs. All other frames except BPDUs are dropped. The switch double checks the layer 2 topology to make sure that no loops occur in the network before processing the data frames. Ports remain in this state for fifteen </a:t>
            </a:r>
            <a:r>
              <a:rPr lang="en-US" dirty="0" smtClean="0"/>
              <a:t>seconds.</a:t>
            </a:r>
          </a:p>
          <a:p>
            <a:r>
              <a:rPr lang="en-US" dirty="0" smtClean="0"/>
              <a:t>STP </a:t>
            </a:r>
            <a:r>
              <a:rPr lang="en-US" dirty="0"/>
              <a:t>Learning </a:t>
            </a:r>
            <a:r>
              <a:rPr lang="en-US" dirty="0" smtClean="0"/>
              <a:t>state:</a:t>
            </a:r>
            <a:endParaRPr lang="en-US" dirty="0"/>
          </a:p>
          <a:p>
            <a:pPr marL="457200" lvl="1" indent="0">
              <a:buNone/>
            </a:pPr>
            <a:r>
              <a:rPr lang="en-US" dirty="0"/>
              <a:t>Only the root port and designated ports enter into the learning state from the listening state. In this state, ports still listen and process BPDUs. However, in this state, ports start processing user frames. Switch examines the source address of user frames and updates its CAM table but it does not forward any user frame to the destination port. Ports stay in this state for fifteen seconds.</a:t>
            </a:r>
          </a:p>
          <a:p>
            <a:pPr marL="457200" lvl="1" indent="0">
              <a:buNone/>
            </a:pPr>
            <a:endParaRPr lang="en-US" dirty="0"/>
          </a:p>
          <a:p>
            <a:endParaRPr lang="en-US" dirty="0"/>
          </a:p>
        </p:txBody>
      </p:sp>
    </p:spTree>
    <p:extLst>
      <p:ext uri="{BB962C8B-B14F-4D97-AF65-F5344CB8AC3E}">
        <p14:creationId xmlns:p14="http://schemas.microsoft.com/office/powerpoint/2010/main" val="446485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STP port states Continue…</a:t>
            </a:r>
            <a:endParaRPr lang="en-US" dirty="0"/>
          </a:p>
        </p:txBody>
      </p:sp>
      <p:sp>
        <p:nvSpPr>
          <p:cNvPr id="3" name="Content Placeholder 2"/>
          <p:cNvSpPr>
            <a:spLocks noGrp="1"/>
          </p:cNvSpPr>
          <p:nvPr>
            <p:ph idx="1"/>
          </p:nvPr>
        </p:nvSpPr>
        <p:spPr/>
        <p:txBody>
          <a:bodyPr/>
          <a:lstStyle/>
          <a:p>
            <a:r>
              <a:rPr lang="en-US" dirty="0"/>
              <a:t>STP Forwarding state</a:t>
            </a:r>
          </a:p>
          <a:p>
            <a:pPr marL="457200" lvl="1" indent="0">
              <a:buNone/>
            </a:pPr>
            <a:r>
              <a:rPr lang="en-US" dirty="0" smtClean="0"/>
              <a:t>In </a:t>
            </a:r>
            <a:r>
              <a:rPr lang="en-US" dirty="0"/>
              <a:t>this state, the switch listens and processes both BPDUs and user frames. It uses BPDUs to monitor the network topology. By reading the source address field of users’ frames it also builds and updates CAM table entries. This state is also referred as the convergence</a:t>
            </a:r>
            <a:r>
              <a:rPr lang="en-US" dirty="0" smtClean="0"/>
              <a:t>.</a:t>
            </a:r>
          </a:p>
          <a:p>
            <a:r>
              <a:rPr lang="en-US" dirty="0"/>
              <a:t>STP Disable state</a:t>
            </a:r>
          </a:p>
          <a:p>
            <a:pPr marL="457200" lvl="1" indent="0">
              <a:buNone/>
            </a:pPr>
            <a:r>
              <a:rPr lang="en-US" dirty="0"/>
              <a:t>This state applies to all ports which are either manually shut down or removed from the STP by an administrator. All unplugged ports also remain in this state. Any port which belongs to this state does not participate in the STP operation.</a:t>
            </a:r>
          </a:p>
          <a:p>
            <a:pPr marL="457200" lvl="1" indent="0">
              <a:buNone/>
            </a:pPr>
            <a:endParaRPr lang="en-US" dirty="0"/>
          </a:p>
        </p:txBody>
      </p:sp>
    </p:spTree>
    <p:extLst>
      <p:ext uri="{BB962C8B-B14F-4D97-AF65-F5344CB8AC3E}">
        <p14:creationId xmlns:p14="http://schemas.microsoft.com/office/powerpoint/2010/main" val="35647492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 name="Content Placeholder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6243493"/>
          </a:xfrm>
        </p:spPr>
      </p:pic>
    </p:spTree>
    <p:extLst>
      <p:ext uri="{BB962C8B-B14F-4D97-AF65-F5344CB8AC3E}">
        <p14:creationId xmlns:p14="http://schemas.microsoft.com/office/powerpoint/2010/main" val="3784200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939" y="1463040"/>
            <a:ext cx="11483295" cy="5055326"/>
          </a:xfrm>
        </p:spPr>
      </p:pic>
    </p:spTree>
    <p:extLst>
      <p:ext uri="{BB962C8B-B14F-4D97-AF65-F5344CB8AC3E}">
        <p14:creationId xmlns:p14="http://schemas.microsoft.com/office/powerpoint/2010/main" val="35715998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in physical and logical after STP</a:t>
            </a:r>
            <a:endParaRPr lang="en-US"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3522830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lab</a:t>
            </a:r>
            <a:endParaRPr lang="en-US" dirty="0"/>
          </a:p>
        </p:txBody>
      </p:sp>
      <p:sp>
        <p:nvSpPr>
          <p:cNvPr id="3" name="Content Placeholder 2"/>
          <p:cNvSpPr>
            <a:spLocks noGrp="1"/>
          </p:cNvSpPr>
          <p:nvPr>
            <p:ph idx="1"/>
          </p:nvPr>
        </p:nvSpPr>
        <p:spPr/>
        <p:txBody>
          <a:bodyPr/>
          <a:lstStyle/>
          <a:p>
            <a:r>
              <a:rPr lang="en-US" dirty="0" smtClean="0"/>
              <a:t>Host </a:t>
            </a:r>
            <a:r>
              <a:rPr lang="en-US" dirty="0"/>
              <a:t>name</a:t>
            </a:r>
          </a:p>
          <a:p>
            <a:r>
              <a:rPr lang="en-US" dirty="0" smtClean="0"/>
              <a:t>Console </a:t>
            </a:r>
            <a:r>
              <a:rPr lang="en-US" dirty="0"/>
              <a:t>password</a:t>
            </a:r>
          </a:p>
          <a:p>
            <a:r>
              <a:rPr lang="en-US" dirty="0" err="1" smtClean="0"/>
              <a:t>vty</a:t>
            </a:r>
            <a:r>
              <a:rPr lang="en-US" dirty="0" smtClean="0"/>
              <a:t> </a:t>
            </a:r>
            <a:r>
              <a:rPr lang="en-US" dirty="0"/>
              <a:t>password</a:t>
            </a:r>
          </a:p>
          <a:p>
            <a:r>
              <a:rPr lang="en-US" dirty="0" smtClean="0"/>
              <a:t>Privileged </a:t>
            </a:r>
            <a:r>
              <a:rPr lang="en-US" dirty="0"/>
              <a:t>mode password</a:t>
            </a:r>
          </a:p>
          <a:p>
            <a:r>
              <a:rPr lang="en-US" dirty="0" smtClean="0"/>
              <a:t>Privileged mode </a:t>
            </a:r>
            <a:r>
              <a:rPr lang="en-US" dirty="0"/>
              <a:t>secret</a:t>
            </a:r>
          </a:p>
          <a:p>
            <a:r>
              <a:rPr lang="en-US" dirty="0" smtClean="0"/>
              <a:t>IP </a:t>
            </a:r>
            <a:r>
              <a:rPr lang="en-US" dirty="0"/>
              <a:t>address on VLAN1 interface</a:t>
            </a:r>
          </a:p>
        </p:txBody>
      </p:sp>
    </p:spTree>
    <p:extLst>
      <p:ext uri="{BB962C8B-B14F-4D97-AF65-F5344CB8AC3E}">
        <p14:creationId xmlns:p14="http://schemas.microsoft.com/office/powerpoint/2010/main" val="2655586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1: Configure the switch host name.</a:t>
            </a:r>
            <a:endParaRPr lang="en-US" dirty="0"/>
          </a:p>
        </p:txBody>
      </p:sp>
      <p:sp>
        <p:nvSpPr>
          <p:cNvPr id="3" name="Content Placeholder 2"/>
          <p:cNvSpPr>
            <a:spLocks noGrp="1"/>
          </p:cNvSpPr>
          <p:nvPr>
            <p:ph idx="1"/>
          </p:nvPr>
        </p:nvSpPr>
        <p:spPr/>
        <p:txBody>
          <a:bodyPr/>
          <a:lstStyle/>
          <a:p>
            <a:r>
              <a:rPr lang="en-US" dirty="0"/>
              <a:t>Switch&gt;</a:t>
            </a:r>
            <a:r>
              <a:rPr lang="en-US" b="1" dirty="0"/>
              <a:t>enable</a:t>
            </a:r>
          </a:p>
          <a:p>
            <a:r>
              <a:rPr lang="en-US" dirty="0" err="1"/>
              <a:t>Switch#</a:t>
            </a:r>
            <a:r>
              <a:rPr lang="en-US" b="1" dirty="0" err="1"/>
              <a:t>configure</a:t>
            </a:r>
            <a:r>
              <a:rPr lang="en-US" b="1" dirty="0"/>
              <a:t> terminal</a:t>
            </a:r>
          </a:p>
          <a:p>
            <a:r>
              <a:rPr lang="en-US" dirty="0"/>
              <a:t>Switch(</a:t>
            </a:r>
            <a:r>
              <a:rPr lang="en-US" dirty="0" err="1"/>
              <a:t>config</a:t>
            </a:r>
            <a:r>
              <a:rPr lang="en-US" dirty="0"/>
              <a:t>)#</a:t>
            </a:r>
            <a:r>
              <a:rPr lang="en-US" b="1" dirty="0"/>
              <a:t>hostname </a:t>
            </a:r>
            <a:r>
              <a:rPr lang="en-US" b="1" dirty="0" err="1" smtClean="0"/>
              <a:t>CustomerSwitch</a:t>
            </a:r>
            <a:endParaRPr lang="en-US" dirty="0"/>
          </a:p>
        </p:txBody>
      </p:sp>
    </p:spTree>
    <p:extLst>
      <p:ext uri="{BB962C8B-B14F-4D97-AF65-F5344CB8AC3E}">
        <p14:creationId xmlns:p14="http://schemas.microsoft.com/office/powerpoint/2010/main" val="2431704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2: Configure the privileged mode password and secret.</a:t>
            </a:r>
            <a:endParaRPr lang="en-US" dirty="0"/>
          </a:p>
        </p:txBody>
      </p:sp>
      <p:sp>
        <p:nvSpPr>
          <p:cNvPr id="3" name="Content Placeholder 2"/>
          <p:cNvSpPr>
            <a:spLocks noGrp="1"/>
          </p:cNvSpPr>
          <p:nvPr>
            <p:ph idx="1"/>
          </p:nvPr>
        </p:nvSpPr>
        <p:spPr/>
        <p:txBody>
          <a:bodyPr/>
          <a:lstStyle/>
          <a:p>
            <a:r>
              <a:rPr lang="en-US" dirty="0" err="1"/>
              <a:t>CustomerSwitch</a:t>
            </a:r>
            <a:r>
              <a:rPr lang="en-US" dirty="0"/>
              <a:t>(</a:t>
            </a:r>
            <a:r>
              <a:rPr lang="en-US" dirty="0" err="1"/>
              <a:t>config</a:t>
            </a:r>
            <a:r>
              <a:rPr lang="en-US" dirty="0"/>
              <a:t>)#</a:t>
            </a:r>
            <a:r>
              <a:rPr lang="en-US" b="1" dirty="0"/>
              <a:t>enable password </a:t>
            </a:r>
            <a:r>
              <a:rPr lang="en-US" b="1" dirty="0" smtClean="0"/>
              <a:t>cisco</a:t>
            </a:r>
          </a:p>
          <a:p>
            <a:r>
              <a:rPr lang="en-US" dirty="0" err="1"/>
              <a:t>CustomerSwitch</a:t>
            </a:r>
            <a:r>
              <a:rPr lang="en-US" dirty="0"/>
              <a:t>(</a:t>
            </a:r>
            <a:r>
              <a:rPr lang="en-US" dirty="0" err="1"/>
              <a:t>config</a:t>
            </a:r>
            <a:r>
              <a:rPr lang="en-US" dirty="0"/>
              <a:t>)#</a:t>
            </a:r>
            <a:r>
              <a:rPr lang="en-US" b="1" dirty="0"/>
              <a:t>enable secret </a:t>
            </a:r>
            <a:r>
              <a:rPr lang="en-US" b="1" dirty="0" smtClean="0"/>
              <a:t>cisco123</a:t>
            </a:r>
          </a:p>
          <a:p>
            <a:endParaRPr lang="en-US" dirty="0" smtClean="0"/>
          </a:p>
          <a:p>
            <a:r>
              <a:rPr lang="en-US" dirty="0" smtClean="0"/>
              <a:t>To </a:t>
            </a:r>
            <a:r>
              <a:rPr lang="en-US" dirty="0"/>
              <a:t>avoid the security risk of someone looking over your shoulder and reading the passwords, </a:t>
            </a:r>
            <a:r>
              <a:rPr lang="en-US" dirty="0" smtClean="0"/>
              <a:t>encrypt all </a:t>
            </a:r>
            <a:r>
              <a:rPr lang="en-US" dirty="0"/>
              <a:t>clear text passwords.</a:t>
            </a:r>
            <a:endParaRPr lang="en-US" b="1" dirty="0"/>
          </a:p>
          <a:p>
            <a:r>
              <a:rPr lang="en-US" dirty="0" err="1"/>
              <a:t>CustomerRouter</a:t>
            </a:r>
            <a:r>
              <a:rPr lang="en-US" dirty="0"/>
              <a:t>(</a:t>
            </a:r>
            <a:r>
              <a:rPr lang="en-US" dirty="0" err="1"/>
              <a:t>config</a:t>
            </a:r>
            <a:r>
              <a:rPr lang="en-US" dirty="0"/>
              <a:t>)#</a:t>
            </a:r>
            <a:r>
              <a:rPr lang="en-US" b="1" dirty="0"/>
              <a:t>service password-encryption</a:t>
            </a:r>
            <a:endParaRPr lang="en-US" dirty="0"/>
          </a:p>
        </p:txBody>
      </p:sp>
    </p:spTree>
    <p:extLst>
      <p:ext uri="{BB962C8B-B14F-4D97-AF65-F5344CB8AC3E}">
        <p14:creationId xmlns:p14="http://schemas.microsoft.com/office/powerpoint/2010/main" val="3957216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3: Configure the console password.</a:t>
            </a:r>
            <a:endParaRPr lang="en-US" dirty="0"/>
          </a:p>
        </p:txBody>
      </p:sp>
      <p:sp>
        <p:nvSpPr>
          <p:cNvPr id="3" name="Content Placeholder 2"/>
          <p:cNvSpPr>
            <a:spLocks noGrp="1"/>
          </p:cNvSpPr>
          <p:nvPr>
            <p:ph idx="1"/>
          </p:nvPr>
        </p:nvSpPr>
        <p:spPr/>
        <p:txBody>
          <a:bodyPr/>
          <a:lstStyle/>
          <a:p>
            <a:r>
              <a:rPr lang="en-US" dirty="0" err="1"/>
              <a:t>CustomerSwitch</a:t>
            </a:r>
            <a:r>
              <a:rPr lang="en-US" dirty="0"/>
              <a:t>(</a:t>
            </a:r>
            <a:r>
              <a:rPr lang="en-US" dirty="0" err="1"/>
              <a:t>config</a:t>
            </a:r>
            <a:r>
              <a:rPr lang="en-US" dirty="0"/>
              <a:t>)#</a:t>
            </a:r>
            <a:r>
              <a:rPr lang="en-US" b="1" dirty="0"/>
              <a:t>line console </a:t>
            </a:r>
            <a:r>
              <a:rPr lang="en-US" b="1" dirty="0" smtClean="0"/>
              <a:t>0</a:t>
            </a:r>
          </a:p>
          <a:p>
            <a:r>
              <a:rPr lang="en-US" dirty="0"/>
              <a:t>From line configuration mode, set the password to </a:t>
            </a:r>
            <a:r>
              <a:rPr lang="en-US" b="1" dirty="0"/>
              <a:t>cisco </a:t>
            </a:r>
            <a:r>
              <a:rPr lang="en-US" dirty="0"/>
              <a:t>and require the password to be entered </a:t>
            </a:r>
            <a:r>
              <a:rPr lang="en-US" dirty="0" smtClean="0"/>
              <a:t>at login</a:t>
            </a:r>
            <a:r>
              <a:rPr lang="en-US" dirty="0"/>
              <a:t>.</a:t>
            </a:r>
          </a:p>
          <a:p>
            <a:r>
              <a:rPr lang="en-US" dirty="0" err="1"/>
              <a:t>CustomerSwitch</a:t>
            </a:r>
            <a:r>
              <a:rPr lang="en-US" dirty="0"/>
              <a:t>(</a:t>
            </a:r>
            <a:r>
              <a:rPr lang="en-US" dirty="0" err="1"/>
              <a:t>config</a:t>
            </a:r>
            <a:r>
              <a:rPr lang="en-US" dirty="0"/>
              <a:t>-line)#</a:t>
            </a:r>
            <a:r>
              <a:rPr lang="en-US" b="1" dirty="0"/>
              <a:t>password cisco</a:t>
            </a:r>
          </a:p>
          <a:p>
            <a:r>
              <a:rPr lang="en-US" dirty="0" err="1"/>
              <a:t>CustomerSwitch</a:t>
            </a:r>
            <a:r>
              <a:rPr lang="en-US" dirty="0"/>
              <a:t>(</a:t>
            </a:r>
            <a:r>
              <a:rPr lang="en-US" dirty="0" err="1"/>
              <a:t>config</a:t>
            </a:r>
            <a:r>
              <a:rPr lang="en-US" dirty="0"/>
              <a:t>-line)#</a:t>
            </a:r>
            <a:r>
              <a:rPr lang="en-US" b="1" dirty="0"/>
              <a:t>login</a:t>
            </a:r>
          </a:p>
          <a:p>
            <a:r>
              <a:rPr lang="en-US" dirty="0" err="1"/>
              <a:t>CustomerSwitch</a:t>
            </a:r>
            <a:r>
              <a:rPr lang="en-US" dirty="0"/>
              <a:t>(</a:t>
            </a:r>
            <a:r>
              <a:rPr lang="en-US" dirty="0" err="1"/>
              <a:t>config</a:t>
            </a:r>
            <a:r>
              <a:rPr lang="en-US" dirty="0"/>
              <a:t>-line)#</a:t>
            </a:r>
            <a:r>
              <a:rPr lang="en-US" b="1" dirty="0"/>
              <a:t>exit</a:t>
            </a:r>
            <a:endParaRPr lang="en-US" dirty="0"/>
          </a:p>
        </p:txBody>
      </p:sp>
    </p:spTree>
    <p:extLst>
      <p:ext uri="{BB962C8B-B14F-4D97-AF65-F5344CB8AC3E}">
        <p14:creationId xmlns:p14="http://schemas.microsoft.com/office/powerpoint/2010/main" val="1883482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4: Configure the </a:t>
            </a:r>
            <a:r>
              <a:rPr lang="en-US" b="1" dirty="0" err="1"/>
              <a:t>vty</a:t>
            </a:r>
            <a:r>
              <a:rPr lang="en-US" b="1" dirty="0"/>
              <a:t> password.</a:t>
            </a:r>
            <a:endParaRPr lang="en-US" dirty="0"/>
          </a:p>
        </p:txBody>
      </p:sp>
      <p:sp>
        <p:nvSpPr>
          <p:cNvPr id="3" name="Content Placeholder 2"/>
          <p:cNvSpPr>
            <a:spLocks noGrp="1"/>
          </p:cNvSpPr>
          <p:nvPr>
            <p:ph idx="1"/>
          </p:nvPr>
        </p:nvSpPr>
        <p:spPr/>
        <p:txBody>
          <a:bodyPr/>
          <a:lstStyle/>
          <a:p>
            <a:r>
              <a:rPr lang="en-US" dirty="0" err="1"/>
              <a:t>CustomerSwitch</a:t>
            </a:r>
            <a:r>
              <a:rPr lang="en-US" dirty="0"/>
              <a:t>(</a:t>
            </a:r>
            <a:r>
              <a:rPr lang="en-US" dirty="0" err="1"/>
              <a:t>config</a:t>
            </a:r>
            <a:r>
              <a:rPr lang="en-US" dirty="0"/>
              <a:t>)#</a:t>
            </a:r>
            <a:r>
              <a:rPr lang="en-US" b="1" dirty="0"/>
              <a:t>line </a:t>
            </a:r>
            <a:r>
              <a:rPr lang="en-US" b="1" dirty="0" err="1"/>
              <a:t>vty</a:t>
            </a:r>
            <a:r>
              <a:rPr lang="en-US" b="1" dirty="0"/>
              <a:t> 0 </a:t>
            </a:r>
            <a:r>
              <a:rPr lang="en-US" b="1" dirty="0" smtClean="0"/>
              <a:t>15</a:t>
            </a:r>
          </a:p>
          <a:p>
            <a:r>
              <a:rPr lang="en-US" dirty="0"/>
              <a:t>From line configuration mode, set the password to </a:t>
            </a:r>
            <a:r>
              <a:rPr lang="en-US" b="1" dirty="0"/>
              <a:t>cisco </a:t>
            </a:r>
            <a:r>
              <a:rPr lang="en-US" dirty="0"/>
              <a:t>and require the password to be entered </a:t>
            </a:r>
            <a:r>
              <a:rPr lang="en-US" dirty="0" smtClean="0"/>
              <a:t>at login</a:t>
            </a:r>
            <a:r>
              <a:rPr lang="en-US" dirty="0"/>
              <a:t>.</a:t>
            </a:r>
          </a:p>
          <a:p>
            <a:r>
              <a:rPr lang="en-US" dirty="0" err="1"/>
              <a:t>CustomerSwitch</a:t>
            </a:r>
            <a:r>
              <a:rPr lang="en-US" dirty="0"/>
              <a:t>(</a:t>
            </a:r>
            <a:r>
              <a:rPr lang="en-US" dirty="0" err="1"/>
              <a:t>config</a:t>
            </a:r>
            <a:r>
              <a:rPr lang="en-US" dirty="0"/>
              <a:t>-line)#</a:t>
            </a:r>
            <a:r>
              <a:rPr lang="en-US" b="1" dirty="0"/>
              <a:t>password cisco</a:t>
            </a:r>
          </a:p>
          <a:p>
            <a:r>
              <a:rPr lang="en-US" dirty="0" err="1"/>
              <a:t>CustomerSwitch</a:t>
            </a:r>
            <a:r>
              <a:rPr lang="en-US" dirty="0"/>
              <a:t>(</a:t>
            </a:r>
            <a:r>
              <a:rPr lang="en-US" dirty="0" err="1"/>
              <a:t>config</a:t>
            </a:r>
            <a:r>
              <a:rPr lang="en-US" dirty="0"/>
              <a:t>-line)#</a:t>
            </a:r>
            <a:r>
              <a:rPr lang="en-US" b="1" dirty="0"/>
              <a:t>login</a:t>
            </a:r>
          </a:p>
          <a:p>
            <a:r>
              <a:rPr lang="en-US" dirty="0" err="1"/>
              <a:t>CustomerSwitch</a:t>
            </a:r>
            <a:r>
              <a:rPr lang="en-US" dirty="0"/>
              <a:t>(</a:t>
            </a:r>
            <a:r>
              <a:rPr lang="en-US" dirty="0" err="1"/>
              <a:t>config</a:t>
            </a:r>
            <a:r>
              <a:rPr lang="en-US" dirty="0"/>
              <a:t>-line)#</a:t>
            </a:r>
            <a:r>
              <a:rPr lang="en-US" b="1" dirty="0"/>
              <a:t>exit</a:t>
            </a:r>
            <a:endParaRPr lang="en-US" dirty="0"/>
          </a:p>
        </p:txBody>
      </p:sp>
    </p:spTree>
    <p:extLst>
      <p:ext uri="{BB962C8B-B14F-4D97-AF65-F5344CB8AC3E}">
        <p14:creationId xmlns:p14="http://schemas.microsoft.com/office/powerpoint/2010/main" val="467851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TotalTime>
  <Words>2437</Words>
  <Application>Microsoft Office PowerPoint</Application>
  <PresentationFormat>Widescreen</PresentationFormat>
  <Paragraphs>215</Paragraphs>
  <Slides>40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-apple-system</vt:lpstr>
      <vt:lpstr>Arial</vt:lpstr>
      <vt:lpstr>Calibri</vt:lpstr>
      <vt:lpstr>Calibri Light</vt:lpstr>
      <vt:lpstr>Office Theme</vt:lpstr>
      <vt:lpstr>CCNA LAB</vt:lpstr>
      <vt:lpstr>Accessories need for LAB</vt:lpstr>
      <vt:lpstr>Connectivity with Putty</vt:lpstr>
      <vt:lpstr>PowerPoint Presentation</vt:lpstr>
      <vt:lpstr>Start lab</vt:lpstr>
      <vt:lpstr>Step 1: Configure the switch host name.</vt:lpstr>
      <vt:lpstr>Step 2: Configure the privileged mode password and secret.</vt:lpstr>
      <vt:lpstr>Step 3: Configure the console password.</vt:lpstr>
      <vt:lpstr>Step 4: Configure the vty password.</vt:lpstr>
      <vt:lpstr>Step 5: Configure an IP address on interface VLAN1.</vt:lpstr>
      <vt:lpstr>Configure a MOTD banner, and turn off domain server lookup</vt:lpstr>
      <vt:lpstr>Configure a Telnet in Switch..</vt:lpstr>
      <vt:lpstr>Configure a SSH in Switch..</vt:lpstr>
      <vt:lpstr>Home work</vt:lpstr>
      <vt:lpstr>VLAN</vt:lpstr>
      <vt:lpstr>Types of VLAN Connection</vt:lpstr>
      <vt:lpstr>VLAN Continue…</vt:lpstr>
      <vt:lpstr>VTP(VLAN Trunking  Protocol Version 2)</vt:lpstr>
      <vt:lpstr>VTP modes</vt:lpstr>
      <vt:lpstr>VTP modes Continue….</vt:lpstr>
      <vt:lpstr>VTP LAB</vt:lpstr>
      <vt:lpstr>PowerPoint Presentation</vt:lpstr>
      <vt:lpstr>DTP Protocol</vt:lpstr>
      <vt:lpstr>PowerPoint Presentation</vt:lpstr>
      <vt:lpstr>Implementation Port based Security on Switches</vt:lpstr>
      <vt:lpstr>Implementation IEEE(802.1d)STP and (802.1w)RSTP</vt:lpstr>
      <vt:lpstr>BPDUs(Hello massages)</vt:lpstr>
      <vt:lpstr>STP operation in nutshell</vt:lpstr>
      <vt:lpstr>Components the STP uses in its operation </vt:lpstr>
      <vt:lpstr>STP Continue…. (Selecting Root Bridge)</vt:lpstr>
      <vt:lpstr>STP Continue…. (Selecting Root Port)</vt:lpstr>
      <vt:lpstr>Port Cost</vt:lpstr>
      <vt:lpstr>STP Continue…</vt:lpstr>
      <vt:lpstr>Selecting the designated port and non designated port.</vt:lpstr>
      <vt:lpstr>STP Port States</vt:lpstr>
      <vt:lpstr>STP port states Continue…</vt:lpstr>
      <vt:lpstr>STP port states Continue…</vt:lpstr>
      <vt:lpstr>STP port states Continue…</vt:lpstr>
      <vt:lpstr>PowerPoint Presentation</vt:lpstr>
      <vt:lpstr>Different in physical and logical after STP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 LAB</dc:title>
  <dc:creator>Windows User</dc:creator>
  <cp:lastModifiedBy>Windows User</cp:lastModifiedBy>
  <cp:revision>73</cp:revision>
  <dcterms:created xsi:type="dcterms:W3CDTF">2020-04-16T15:40:20Z</dcterms:created>
  <dcterms:modified xsi:type="dcterms:W3CDTF">2020-05-04T19:38:05Z</dcterms:modified>
</cp:coreProperties>
</file>