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6" r:id="rId16"/>
    <p:sldId id="287" r:id="rId17"/>
    <p:sldId id="269" r:id="rId18"/>
    <p:sldId id="270" r:id="rId19"/>
    <p:sldId id="271" r:id="rId20"/>
    <p:sldId id="288" r:id="rId21"/>
    <p:sldId id="272" r:id="rId22"/>
    <p:sldId id="273" r:id="rId23"/>
    <p:sldId id="274" r:id="rId24"/>
    <p:sldId id="275" r:id="rId25"/>
    <p:sldId id="276" r:id="rId26"/>
    <p:sldId id="289" r:id="rId27"/>
    <p:sldId id="278" r:id="rId28"/>
    <p:sldId id="290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831" autoAdjust="0"/>
  </p:normalViewPr>
  <p:slideViewPr>
    <p:cSldViewPr>
      <p:cViewPr varScale="1">
        <p:scale>
          <a:sx n="104" d="100"/>
          <a:sy n="104" d="100"/>
        </p:scale>
        <p:origin x="133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3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25" y="55752"/>
            <a:ext cx="141668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70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5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9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deep19singh/icc-mens-world-cup-20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pardeep19singh/icc-mens-world-cup-2023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rows.app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088684" y="895350"/>
            <a:ext cx="7202456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sz="2400" spc="-90" dirty="0"/>
              <a:t>DATABASE </a:t>
            </a:r>
            <a:r>
              <a:rPr sz="2400" spc="-50" dirty="0"/>
              <a:t>2</a:t>
            </a:r>
            <a:endParaRPr lang="en-US" sz="2400" spc="-50" dirty="0"/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endParaRPr sz="2400" spc="-50" dirty="0"/>
          </a:p>
          <a:p>
            <a:pPr marL="0" indent="0" algn="ctr">
              <a:lnSpc>
                <a:spcPct val="100000"/>
              </a:lnSpc>
              <a:buNone/>
            </a:pPr>
            <a:r>
              <a:rPr sz="2400" b="0" dirty="0">
                <a:latin typeface="Times New Roman"/>
                <a:cs typeface="Times New Roman"/>
              </a:rPr>
              <a:t>RDF</a:t>
            </a:r>
            <a:r>
              <a:rPr sz="2400" b="0" spc="-10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Group</a:t>
            </a:r>
            <a:r>
              <a:rPr sz="2400" b="0" spc="-9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9712" y="2272950"/>
            <a:ext cx="3200399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80" dirty="0">
                <a:solidFill>
                  <a:srgbClr val="674EA7"/>
                </a:solidFill>
                <a:latin typeface="Times New Roman"/>
                <a:cs typeface="Times New Roman"/>
              </a:rPr>
              <a:t>Team</a:t>
            </a:r>
            <a:r>
              <a:rPr sz="3800" spc="-200" dirty="0">
                <a:solidFill>
                  <a:srgbClr val="674EA7"/>
                </a:solidFill>
                <a:latin typeface="Times New Roman"/>
                <a:cs typeface="Times New Roman"/>
              </a:rPr>
              <a:t> </a:t>
            </a:r>
            <a:r>
              <a:rPr lang="en-US" sz="3800" spc="-25" dirty="0" err="1">
                <a:solidFill>
                  <a:srgbClr val="674EA7"/>
                </a:solidFill>
                <a:latin typeface="Times New Roman"/>
                <a:cs typeface="Times New Roman"/>
              </a:rPr>
              <a:t>Protegers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0200" y="3181350"/>
            <a:ext cx="393942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Muhammad Ali</a:t>
            </a:r>
          </a:p>
          <a:p>
            <a:pPr marL="12700" marR="5080" indent="825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Abdur Rehman</a:t>
            </a:r>
          </a:p>
          <a:p>
            <a:pPr marL="12700" marR="5080" indent="825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Muhammad Hashsham Ullah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72796"/>
            <a:ext cx="1729105" cy="434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10"/>
              </a:spcBef>
            </a:pPr>
            <a:r>
              <a:rPr sz="3200" spc="-10" dirty="0">
                <a:latin typeface="Times New Roman"/>
                <a:cs typeface="Times New Roman"/>
              </a:rPr>
              <a:t>Dataset Graph </a:t>
            </a:r>
            <a:r>
              <a:rPr sz="3400" b="1" spc="-10" dirty="0">
                <a:solidFill>
                  <a:srgbClr val="674EA7"/>
                </a:solidFill>
                <a:latin typeface="Times New Roman"/>
                <a:cs typeface="Times New Roman"/>
              </a:rPr>
              <a:t>Ontology </a:t>
            </a:r>
            <a:r>
              <a:rPr sz="3200" spc="-10" dirty="0">
                <a:latin typeface="Times New Roman"/>
                <a:cs typeface="Times New Roman"/>
              </a:rPr>
              <a:t>Notebook </a:t>
            </a:r>
            <a:r>
              <a:rPr sz="3200" dirty="0">
                <a:latin typeface="Times New Roman"/>
                <a:cs typeface="Times New Roman"/>
              </a:rPr>
              <a:t>RDF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110" dirty="0"/>
              <a:t> </a:t>
            </a:r>
            <a:r>
              <a:rPr sz="2400" dirty="0"/>
              <a:t>(Classes</a:t>
            </a:r>
            <a:r>
              <a:rPr sz="2400" spc="-80" dirty="0"/>
              <a:t> </a:t>
            </a:r>
            <a:r>
              <a:rPr sz="2400" dirty="0"/>
              <a:t>&amp;</a:t>
            </a:r>
            <a:r>
              <a:rPr sz="2400" spc="-70" dirty="0"/>
              <a:t> </a:t>
            </a:r>
            <a:r>
              <a:rPr sz="2400" dirty="0"/>
              <a:t>Data</a:t>
            </a:r>
            <a:r>
              <a:rPr sz="2400" spc="-75" dirty="0"/>
              <a:t> </a:t>
            </a:r>
            <a:r>
              <a:rPr sz="2400" spc="-10" dirty="0"/>
              <a:t>Properties)</a:t>
            </a:r>
            <a:endParaRPr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8BBB01-649E-01B8-1452-661A1C59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2" y="1181674"/>
            <a:ext cx="4191000" cy="324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50405E2-6BEB-54AE-82AD-8D1BB2D0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81674"/>
            <a:ext cx="4517408" cy="32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85" dirty="0"/>
              <a:t> </a:t>
            </a:r>
            <a:r>
              <a:rPr sz="2400" dirty="0"/>
              <a:t>(Object</a:t>
            </a:r>
            <a:r>
              <a:rPr sz="2400" spc="-55" dirty="0"/>
              <a:t> </a:t>
            </a:r>
            <a:r>
              <a:rPr sz="2400" spc="-10" dirty="0"/>
              <a:t>Properties)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BEE667-5114-DD7F-488A-42C5A00C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0150"/>
            <a:ext cx="4343400" cy="3219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B8075F-0813-4516-D7E7-ECAAE51C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9202"/>
            <a:ext cx="4343400" cy="32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85" dirty="0"/>
              <a:t> </a:t>
            </a:r>
            <a:r>
              <a:rPr sz="2400" dirty="0"/>
              <a:t>(Object</a:t>
            </a:r>
            <a:r>
              <a:rPr sz="2400" spc="-55" dirty="0"/>
              <a:t> </a:t>
            </a:r>
            <a:r>
              <a:rPr sz="2400" spc="-10" dirty="0"/>
              <a:t>Properties)</a:t>
            </a:r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13168F-A316-6AFD-73D1-1589FCE3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4" y="1329737"/>
            <a:ext cx="4196566" cy="321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7BE347-B686-812B-0972-743FFC74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82105"/>
            <a:ext cx="3872716" cy="325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85" dirty="0"/>
              <a:t> </a:t>
            </a:r>
            <a:r>
              <a:rPr sz="2400" dirty="0"/>
              <a:t>(Object</a:t>
            </a:r>
            <a:r>
              <a:rPr sz="2400" spc="-55" dirty="0"/>
              <a:t> </a:t>
            </a:r>
            <a:r>
              <a:rPr sz="2400" spc="-10" dirty="0"/>
              <a:t>Properties)</a:t>
            </a:r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64351B-BA21-CFA7-5CE1-9D61AB77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6350"/>
            <a:ext cx="4399821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CFA31A2-28DC-D571-D907-DF1F268E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71" y="1276350"/>
            <a:ext cx="4267929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85" dirty="0"/>
              <a:t> </a:t>
            </a:r>
            <a:r>
              <a:rPr sz="2400" dirty="0"/>
              <a:t>(Object</a:t>
            </a:r>
            <a:r>
              <a:rPr sz="2400" spc="-55" dirty="0"/>
              <a:t> </a:t>
            </a:r>
            <a:r>
              <a:rPr sz="2400" spc="-10" dirty="0"/>
              <a:t>Properties)</a:t>
            </a:r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2D84B4-CA66-3735-FE7D-0AEDD6B8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1" y="1191606"/>
            <a:ext cx="3925114" cy="32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531B48-0E5C-07F1-D1A5-D27B58DF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191606"/>
            <a:ext cx="42628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Ontology</a:t>
            </a:r>
            <a:r>
              <a:rPr sz="3400" spc="-85" dirty="0"/>
              <a:t> </a:t>
            </a:r>
            <a:r>
              <a:rPr sz="2400" dirty="0"/>
              <a:t>(Object</a:t>
            </a:r>
            <a:r>
              <a:rPr sz="2400" spc="-55" dirty="0"/>
              <a:t> </a:t>
            </a:r>
            <a:r>
              <a:rPr sz="2400" spc="-10" dirty="0"/>
              <a:t>Properties)</a:t>
            </a:r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AC41B7-34F7-DFDC-20D1-7CA0994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80" y="1200150"/>
            <a:ext cx="620164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72796"/>
            <a:ext cx="1800225" cy="434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10"/>
              </a:spcBef>
            </a:pPr>
            <a:r>
              <a:rPr sz="3200" spc="-10" dirty="0">
                <a:latin typeface="Times New Roman"/>
                <a:cs typeface="Times New Roman"/>
              </a:rPr>
              <a:t>Dataset Graph Ontology </a:t>
            </a:r>
            <a:r>
              <a:rPr sz="3400" b="1" spc="-10" dirty="0">
                <a:solidFill>
                  <a:srgbClr val="674EA7"/>
                </a:solidFill>
                <a:latin typeface="Times New Roman"/>
                <a:cs typeface="Times New Roman"/>
              </a:rPr>
              <a:t>Notebook </a:t>
            </a:r>
            <a:r>
              <a:rPr sz="3200" dirty="0">
                <a:latin typeface="Times New Roman"/>
                <a:cs typeface="Times New Roman"/>
              </a:rPr>
              <a:t>RDF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Notebook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5AA7A-5422-7549-3B7A-C35B79D8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1550"/>
            <a:ext cx="4302468" cy="3134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24B8D7-5BB3-EF10-4C9A-75F7051C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68" y="1171550"/>
            <a:ext cx="4460532" cy="313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Notebook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4483D5-3DBE-8F87-35F7-6B688130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148959"/>
            <a:ext cx="7811590" cy="3826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51745"/>
            <a:ext cx="1683385" cy="43611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60"/>
              </a:spcBef>
            </a:pPr>
            <a:r>
              <a:rPr sz="3400" b="1" spc="-10" dirty="0">
                <a:solidFill>
                  <a:srgbClr val="674EA7"/>
                </a:solidFill>
                <a:latin typeface="Times New Roman"/>
                <a:cs typeface="Times New Roman"/>
              </a:rPr>
              <a:t>Dataset </a:t>
            </a:r>
            <a:r>
              <a:rPr sz="3200" spc="-10" dirty="0">
                <a:latin typeface="Times New Roman"/>
                <a:cs typeface="Times New Roman"/>
              </a:rPr>
              <a:t>Graph Ontology Notebook </a:t>
            </a:r>
            <a:r>
              <a:rPr sz="3200" dirty="0">
                <a:latin typeface="Times New Roman"/>
                <a:cs typeface="Times New Roman"/>
              </a:rPr>
              <a:t>RDF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Queries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Notebook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C09130-9FB9-23AD-072F-A6BB1FC1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1177534"/>
            <a:ext cx="790685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72796"/>
            <a:ext cx="1891664" cy="434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10"/>
              </a:spcBef>
            </a:pPr>
            <a:r>
              <a:rPr sz="3200" spc="-10" dirty="0">
                <a:latin typeface="Times New Roman"/>
                <a:cs typeface="Times New Roman"/>
              </a:rPr>
              <a:t>Dataset Graph Ontology Notebook </a:t>
            </a:r>
            <a:r>
              <a:rPr sz="3400" b="1" dirty="0">
                <a:solidFill>
                  <a:srgbClr val="674EA7"/>
                </a:solidFill>
                <a:latin typeface="Times New Roman"/>
                <a:cs typeface="Times New Roman"/>
              </a:rPr>
              <a:t>RDF</a:t>
            </a:r>
            <a:r>
              <a:rPr sz="3400" b="1" spc="-140" dirty="0">
                <a:solidFill>
                  <a:srgbClr val="674EA7"/>
                </a:solidFill>
                <a:latin typeface="Times New Roman"/>
                <a:cs typeface="Times New Roman"/>
              </a:rPr>
              <a:t> </a:t>
            </a:r>
            <a:r>
              <a:rPr sz="3400" b="1" spc="-20" dirty="0">
                <a:solidFill>
                  <a:srgbClr val="674EA7"/>
                </a:solidFill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RDF</a:t>
            </a:r>
            <a:r>
              <a:rPr sz="3400" spc="-140" dirty="0"/>
              <a:t> </a:t>
            </a:r>
            <a:r>
              <a:rPr sz="3400" spc="-20" dirty="0"/>
              <a:t>Data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2200197" y="4129918"/>
            <a:ext cx="7817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Players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032" y="4129918"/>
            <a:ext cx="13009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latin typeface="Times New Roman"/>
                <a:cs typeface="Times New Roman"/>
              </a:rPr>
              <a:t>Deliveries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5817A1-924C-1925-13C2-506DE5BE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92564"/>
            <a:ext cx="3658111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50C9B3-D061-AAF5-9280-9A003AE4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46" y="1497275"/>
            <a:ext cx="3425004" cy="2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RDF</a:t>
            </a:r>
            <a:r>
              <a:rPr sz="3400" spc="-140" dirty="0"/>
              <a:t> </a:t>
            </a:r>
            <a:r>
              <a:rPr sz="3400" spc="-20" dirty="0"/>
              <a:t>Data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1826759" y="4129918"/>
            <a:ext cx="104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Matches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973" y="4129918"/>
            <a:ext cx="13394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Points Table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89C670-76C7-8A13-543D-92B33B5B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" y="1350300"/>
            <a:ext cx="4544059" cy="2514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8C101EE-BC8D-F358-D947-77A5CDEA4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350299"/>
            <a:ext cx="4264160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75082"/>
            <a:ext cx="1683385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200"/>
              </a:lnSpc>
              <a:spcBef>
                <a:spcPts val="100"/>
              </a:spcBef>
            </a:pPr>
            <a:r>
              <a:rPr sz="3200" spc="-10" dirty="0">
                <a:latin typeface="Times New Roman"/>
                <a:cs typeface="Times New Roman"/>
              </a:rPr>
              <a:t>Dataset Graph Ontology Notebook </a:t>
            </a:r>
            <a:r>
              <a:rPr sz="3200" dirty="0">
                <a:latin typeface="Times New Roman"/>
                <a:cs typeface="Times New Roman"/>
              </a:rPr>
              <a:t>RDF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400" b="1" spc="-10" dirty="0">
                <a:solidFill>
                  <a:srgbClr val="674EA7"/>
                </a:solidFill>
                <a:latin typeface="Times New Roman"/>
                <a:cs typeface="Times New Roman"/>
              </a:rPr>
              <a:t>Queries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816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sz="2800" dirty="0" smtClean="0"/>
              <a:t>Queries</a:t>
            </a:r>
            <a:r>
              <a:rPr sz="3400" spc="-60" dirty="0" smtClean="0"/>
              <a:t> </a:t>
            </a:r>
            <a:r>
              <a:rPr sz="2800" dirty="0" smtClean="0"/>
              <a:t>#1</a:t>
            </a:r>
            <a:r>
              <a:rPr dirty="0" smtClean="0"/>
              <a:t>:</a:t>
            </a:r>
            <a:r>
              <a:rPr spc="-65" dirty="0" smtClean="0"/>
              <a:t> </a:t>
            </a:r>
            <a:r>
              <a:rPr lang="en-US" dirty="0"/>
              <a:t>Top 5 Players who have scored a century in the most number of matches: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32416"/>
            <a:ext cx="427519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79353"/>
            <a:ext cx="4275190" cy="542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816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sz="2800" dirty="0" smtClean="0"/>
              <a:t>Queries</a:t>
            </a:r>
            <a:r>
              <a:rPr sz="3400" spc="-60" dirty="0" smtClean="0"/>
              <a:t> </a:t>
            </a:r>
            <a:r>
              <a:rPr sz="2800" dirty="0" smtClean="0"/>
              <a:t>#1</a:t>
            </a:r>
            <a:r>
              <a:rPr dirty="0" smtClean="0"/>
              <a:t>:</a:t>
            </a:r>
            <a:r>
              <a:rPr spc="-65" dirty="0" smtClean="0"/>
              <a:t> </a:t>
            </a:r>
            <a:r>
              <a:rPr lang="en-US" dirty="0"/>
              <a:t>Top 5 Players who have scored a century in the most number of matches: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9144000" cy="19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677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sz="2800" dirty="0"/>
              <a:t>Queries</a:t>
            </a:r>
            <a:r>
              <a:rPr sz="2800" spc="-80" dirty="0"/>
              <a:t> </a:t>
            </a:r>
            <a:r>
              <a:rPr sz="2800" dirty="0"/>
              <a:t>#2:</a:t>
            </a:r>
            <a:r>
              <a:rPr sz="2800" spc="-40" dirty="0"/>
              <a:t> </a:t>
            </a:r>
            <a:r>
              <a:rPr lang="en-US" sz="2000" dirty="0"/>
              <a:t>Players who have scored the most runs in matches played at a specific venue: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8750"/>
            <a:ext cx="5547841" cy="323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677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sz="2800" dirty="0"/>
              <a:t>Queries</a:t>
            </a:r>
            <a:r>
              <a:rPr sz="2800" spc="-80" dirty="0"/>
              <a:t> </a:t>
            </a:r>
            <a:r>
              <a:rPr sz="2800" dirty="0"/>
              <a:t>#2:</a:t>
            </a:r>
            <a:r>
              <a:rPr sz="2800" spc="-40" dirty="0"/>
              <a:t> </a:t>
            </a:r>
            <a:r>
              <a:rPr lang="en-US" sz="2000" dirty="0"/>
              <a:t>Players who have scored the most runs in matches played at a specific venue: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913549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Queries</a:t>
            </a:r>
            <a:r>
              <a:rPr spc="-75" dirty="0"/>
              <a:t> </a:t>
            </a:r>
            <a:r>
              <a:rPr sz="1600" dirty="0"/>
              <a:t>#3:</a:t>
            </a:r>
            <a:r>
              <a:rPr lang="en-US" sz="1600" dirty="0"/>
              <a:t>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 5 Batsmen with respect to their Average Runs Scored:</a:t>
            </a:r>
            <a:endParaRPr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D83268-4EC6-91C4-8FCD-5A574ACB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16433"/>
            <a:ext cx="4039164" cy="3123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1161"/>
            <a:ext cx="720245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669011"/>
            <a:ext cx="3886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u="sng" spc="-10" dirty="0">
                <a:solidFill>
                  <a:schemeClr val="bg1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Get The Data Here</a:t>
            </a:r>
            <a:endParaRPr lang="en-US"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0B3ED3-FA4A-FA76-54D5-BCD652A7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8" y="611336"/>
            <a:ext cx="8017943" cy="3974319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xmlns="" id="{3A320697-D3FD-1505-23C1-AC23DBC8B132}"/>
              </a:ext>
            </a:extLst>
          </p:cNvPr>
          <p:cNvSpPr txBox="1"/>
          <p:nvPr/>
        </p:nvSpPr>
        <p:spPr>
          <a:xfrm>
            <a:off x="228600" y="4835723"/>
            <a:ext cx="3886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u="sng" spc="-10" dirty="0">
                <a:solidFill>
                  <a:schemeClr val="bg1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https://www.kaggle.com/datasets/pardeep19singh/icc-mens-world-cup-2023</a:t>
            </a:r>
            <a:endParaRPr lang="en-US"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772" y="590550"/>
            <a:ext cx="720245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Queries</a:t>
            </a:r>
            <a:r>
              <a:rPr sz="2800" spc="-75" dirty="0"/>
              <a:t> </a:t>
            </a:r>
            <a:r>
              <a:rPr sz="2800" dirty="0"/>
              <a:t>#3:</a:t>
            </a:r>
            <a:r>
              <a:rPr sz="2800" spc="-35" dirty="0"/>
              <a:t>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 5 Batsmen with respect to their Average Runs Scored: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5061B2-5D83-CB3F-FCDD-775B8F9B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252"/>
            <a:ext cx="9144000" cy="2772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Queries</a:t>
            </a:r>
            <a:r>
              <a:rPr sz="2800" spc="-80" dirty="0"/>
              <a:t> </a:t>
            </a:r>
            <a:r>
              <a:rPr sz="2800" spc="-10" dirty="0"/>
              <a:t>#4:</a:t>
            </a:r>
            <a:r>
              <a:rPr lang="en-US" sz="2800" spc="-10" dirty="0"/>
              <a:t>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number of runs scored in a single match in each city: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8B511D-986A-C55E-BFF5-F0B6DEEC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1416432"/>
            <a:ext cx="4706007" cy="312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772" y="438150"/>
            <a:ext cx="720245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Queries</a:t>
            </a:r>
            <a:r>
              <a:rPr lang="en-US" sz="2800" spc="-80" dirty="0"/>
              <a:t> </a:t>
            </a:r>
            <a:r>
              <a:rPr lang="en-US" sz="2800" spc="-10" dirty="0"/>
              <a:t>#4:</a:t>
            </a:r>
            <a:r>
              <a:rPr lang="en-US" sz="2800" spc="-100" dirty="0"/>
              <a:t> 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number of runs scored in a single match in each city</a:t>
            </a: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4EA2BF-1EA6-0619-2956-76707068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82110"/>
            <a:ext cx="8991600" cy="291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588" y="1960626"/>
            <a:ext cx="409003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800" spc="-20" dirty="0"/>
              <a:t>Thank</a:t>
            </a:r>
            <a:r>
              <a:rPr sz="3800" spc="-185" dirty="0"/>
              <a:t> </a:t>
            </a:r>
            <a:r>
              <a:rPr sz="3800" spc="-25" dirty="0"/>
              <a:t>You</a:t>
            </a:r>
            <a:r>
              <a:rPr sz="3800" spc="-10" dirty="0"/>
              <a:t>!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7331274" y="429674"/>
            <a:ext cx="1363980" cy="1289685"/>
          </a:xfrm>
          <a:custGeom>
            <a:avLst/>
            <a:gdLst/>
            <a:ahLst/>
            <a:cxnLst/>
            <a:rect l="l" t="t" r="r" b="b"/>
            <a:pathLst>
              <a:path w="1363979" h="1289685">
                <a:moveTo>
                  <a:pt x="1363499" y="0"/>
                </a:moveTo>
                <a:lnTo>
                  <a:pt x="1363499" y="1289099"/>
                </a:lnTo>
              </a:path>
              <a:path w="1363979" h="1289685">
                <a:moveTo>
                  <a:pt x="1363499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075" y="3400199"/>
            <a:ext cx="1363980" cy="1289685"/>
          </a:xfrm>
          <a:custGeom>
            <a:avLst/>
            <a:gdLst/>
            <a:ahLst/>
            <a:cxnLst/>
            <a:rect l="l" t="t" r="r" b="b"/>
            <a:pathLst>
              <a:path w="1363980" h="1289685">
                <a:moveTo>
                  <a:pt x="1363499" y="1289099"/>
                </a:moveTo>
                <a:lnTo>
                  <a:pt x="0" y="1289099"/>
                </a:lnTo>
              </a:path>
              <a:path w="1363980" h="1289685">
                <a:moveTo>
                  <a:pt x="0" y="0"/>
                </a:moveTo>
                <a:lnTo>
                  <a:pt x="0" y="1289099"/>
                </a:lnTo>
              </a:path>
            </a:pathLst>
          </a:custGeom>
          <a:ln w="2857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41" y="0"/>
            <a:ext cx="720245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669011"/>
            <a:ext cx="3886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u="sng" spc="-10" dirty="0">
                <a:solidFill>
                  <a:schemeClr val="bg1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Get The Data Here</a:t>
            </a:r>
            <a:endParaRPr lang="en-US"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xmlns="" id="{3A320697-D3FD-1505-23C1-AC23DBC8B132}"/>
              </a:ext>
            </a:extLst>
          </p:cNvPr>
          <p:cNvSpPr txBox="1"/>
          <p:nvPr/>
        </p:nvSpPr>
        <p:spPr>
          <a:xfrm>
            <a:off x="228600" y="4835723"/>
            <a:ext cx="3886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u="sng" spc="-10" dirty="0">
                <a:solidFill>
                  <a:schemeClr val="bg1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https://www.kaggle.com/datasets/pardeep19singh/icc-mens-world-cup-2023</a:t>
            </a:r>
            <a:endParaRPr lang="en-US"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32BB4F-8E8A-1B2E-360B-C374637C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" y="570619"/>
            <a:ext cx="7706801" cy="40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025" y="55752"/>
            <a:ext cx="2189083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Dataset</a:t>
            </a:r>
            <a:endParaRPr sz="3400" dirty="0"/>
          </a:p>
        </p:txBody>
      </p:sp>
      <p:sp>
        <p:nvSpPr>
          <p:cNvPr id="21" name="object 21"/>
          <p:cNvSpPr txBox="1"/>
          <p:nvPr/>
        </p:nvSpPr>
        <p:spPr>
          <a:xfrm>
            <a:off x="3653333" y="533862"/>
            <a:ext cx="18373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deliveries</a:t>
            </a:r>
            <a:r>
              <a:rPr sz="2400" spc="-10" dirty="0">
                <a:latin typeface="Times New Roman"/>
                <a:cs typeface="Times New Roman"/>
              </a:rPr>
              <a:t>.csv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CD6D7B8-0261-128B-E009-17408BE7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6018"/>
            <a:ext cx="8686800" cy="3311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025" y="55752"/>
            <a:ext cx="2212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Dataset</a:t>
            </a:r>
            <a:endParaRPr sz="3400" dirty="0"/>
          </a:p>
        </p:txBody>
      </p:sp>
      <p:sp>
        <p:nvSpPr>
          <p:cNvPr id="15" name="object 15"/>
          <p:cNvSpPr txBox="1"/>
          <p:nvPr/>
        </p:nvSpPr>
        <p:spPr>
          <a:xfrm>
            <a:off x="4114800" y="408234"/>
            <a:ext cx="1761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matches</a:t>
            </a:r>
            <a:r>
              <a:rPr sz="2400" spc="-10" dirty="0">
                <a:latin typeface="Times New Roman"/>
                <a:cs typeface="Times New Roman"/>
              </a:rPr>
              <a:t>.csv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47BD2A8-D4C5-91CF-B0A7-C1F1D763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65"/>
            <a:ext cx="8839200" cy="3310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025" y="55752"/>
            <a:ext cx="19843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Dataset</a:t>
            </a:r>
            <a:endParaRPr sz="3400" dirty="0"/>
          </a:p>
        </p:txBody>
      </p:sp>
      <p:sp>
        <p:nvSpPr>
          <p:cNvPr id="15" name="object 15"/>
          <p:cNvSpPr txBox="1"/>
          <p:nvPr/>
        </p:nvSpPr>
        <p:spPr>
          <a:xfrm>
            <a:off x="3484153" y="365632"/>
            <a:ext cx="2175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points_table</a:t>
            </a:r>
            <a:r>
              <a:rPr sz="2400" spc="-10" dirty="0">
                <a:latin typeface="Times New Roman"/>
                <a:cs typeface="Times New Roman"/>
              </a:rPr>
              <a:t>.csv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6BDBAD7-FC18-F429-C1EB-C08EED74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8989"/>
            <a:ext cx="8068801" cy="3215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04" y="2269401"/>
            <a:ext cx="224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525" y="287020"/>
            <a:ext cx="1683385" cy="432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900"/>
              </a:lnSpc>
            </a:pPr>
            <a:r>
              <a:rPr sz="3200" spc="-10" dirty="0">
                <a:latin typeface="Times New Roman"/>
                <a:cs typeface="Times New Roman"/>
              </a:rPr>
              <a:t>Dataset </a:t>
            </a:r>
            <a:r>
              <a:rPr sz="3400" b="1" spc="-10" dirty="0">
                <a:solidFill>
                  <a:srgbClr val="674EA7"/>
                </a:solidFill>
                <a:latin typeface="Times New Roman"/>
                <a:cs typeface="Times New Roman"/>
              </a:rPr>
              <a:t>Graph </a:t>
            </a:r>
            <a:r>
              <a:rPr sz="3200" spc="-10" dirty="0">
                <a:latin typeface="Times New Roman"/>
                <a:cs typeface="Times New Roman"/>
              </a:rPr>
              <a:t>Ontology Notebook </a:t>
            </a:r>
            <a:r>
              <a:rPr sz="3200" dirty="0">
                <a:latin typeface="Times New Roman"/>
                <a:cs typeface="Times New Roman"/>
              </a:rPr>
              <a:t>RDF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Graph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3025" y="4877895"/>
            <a:ext cx="97281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A1641B8-4B3B-5876-1E37-5AE8AAB4CA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1123950"/>
            <a:ext cx="9144000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276</Words>
  <Application>Microsoft Office PowerPoint</Application>
  <PresentationFormat>On-screen Show (16:9)</PresentationFormat>
  <Paragraphs>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Gallery</vt:lpstr>
      <vt:lpstr>PowerPoint Presentation</vt:lpstr>
      <vt:lpstr>PowerPoint Presentation</vt:lpstr>
      <vt:lpstr>Dataset</vt:lpstr>
      <vt:lpstr>Dataset</vt:lpstr>
      <vt:lpstr>Dataset</vt:lpstr>
      <vt:lpstr>Dataset</vt:lpstr>
      <vt:lpstr>Dataset</vt:lpstr>
      <vt:lpstr>PowerPoint Presentation</vt:lpstr>
      <vt:lpstr>Graph</vt:lpstr>
      <vt:lpstr>PowerPoint Presentation</vt:lpstr>
      <vt:lpstr>Ontology (Classes &amp; Data Properties)</vt:lpstr>
      <vt:lpstr>Ontology (Object Properties)</vt:lpstr>
      <vt:lpstr>Ontology (Object Properties)</vt:lpstr>
      <vt:lpstr>Ontology (Object Properties)</vt:lpstr>
      <vt:lpstr>Ontology (Object Properties)</vt:lpstr>
      <vt:lpstr>Ontology (Object Properties)</vt:lpstr>
      <vt:lpstr>PowerPoint Presentation</vt:lpstr>
      <vt:lpstr>Notebook</vt:lpstr>
      <vt:lpstr>Notebook</vt:lpstr>
      <vt:lpstr>Notebook</vt:lpstr>
      <vt:lpstr>PowerPoint Presentation</vt:lpstr>
      <vt:lpstr>RDF Data</vt:lpstr>
      <vt:lpstr>RDF Data</vt:lpstr>
      <vt:lpstr>PowerPoint Presentation</vt:lpstr>
      <vt:lpstr>Queries #1: Top 5 Players who have scored a century in the most number of matches:</vt:lpstr>
      <vt:lpstr>Queries #1: Top 5 Players who have scored a century in the most number of matches:</vt:lpstr>
      <vt:lpstr>Queries #2: Players who have scored the most runs in matches played at a specific venue:</vt:lpstr>
      <vt:lpstr>Queries #2: Players who have scored the most runs in matches played at a specific venue:</vt:lpstr>
      <vt:lpstr>Queries #3: Top 5 Batsmen with respect to their Average Runs Scored:</vt:lpstr>
      <vt:lpstr>Queries #3: Top 5 Batsmen with respect to their Average Runs Scored:</vt:lpstr>
      <vt:lpstr>Queries #4: Average number of runs scored in a single match in each city:</vt:lpstr>
      <vt:lpstr>Queries #4: Average number of runs scored in a single match in each city: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DB2 Final Presentation</dc:title>
  <cp:lastModifiedBy>Microsoft account</cp:lastModifiedBy>
  <cp:revision>9</cp:revision>
  <dcterms:created xsi:type="dcterms:W3CDTF">2023-12-13T15:21:11Z</dcterms:created>
  <dcterms:modified xsi:type="dcterms:W3CDTF">2023-12-13T22:57:23Z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