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0" r:id="rId4"/>
    <p:sldId id="258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1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0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2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9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4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25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3E2B26-6FFD-4C4B-B703-5EFAFAEF9206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25E5937-B1A3-424B-B8D7-C6E4C172579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1D57-D0CF-F674-714D-1F6DEA930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Introduction to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4D864-7B75-9E70-6367-FDB6BE6C9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Jani Khan</a:t>
            </a:r>
          </a:p>
          <a:p>
            <a:pPr algn="l"/>
            <a:r>
              <a:rPr lang="en-US" sz="1600" dirty="0"/>
              <a:t>Lecturer (Science and Humanities)</a:t>
            </a:r>
          </a:p>
        </p:txBody>
      </p:sp>
    </p:spTree>
    <p:extLst>
      <p:ext uri="{BB962C8B-B14F-4D97-AF65-F5344CB8AC3E}">
        <p14:creationId xmlns:p14="http://schemas.microsoft.com/office/powerpoint/2010/main" val="208309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CDE9-76BD-C12E-314A-18602F0C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6E8B4-37BA-FD45-7B2C-D919B0EC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Contributions of Major Psychological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40F2A-484E-A87E-04E8-08BB9616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8958"/>
            <a:ext cx="9720073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2. Gestalt Psychology (Max Wertheimer, Wolfgang Köhler, Kurt Koffka)</a:t>
            </a:r>
          </a:p>
          <a:p>
            <a:pPr marL="457200" indent="-60325"/>
            <a:r>
              <a:rPr lang="en-US" sz="1400" b="1" dirty="0"/>
              <a:t>Key Contributions:</a:t>
            </a:r>
            <a:endParaRPr lang="en-US" sz="1400" dirty="0"/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"The Whole is Greater than the Sum of Its Parts"</a:t>
            </a:r>
            <a:r>
              <a:rPr lang="en-US" sz="1400" dirty="0"/>
              <a:t>: Perception and experiences should be understood holistically rather than as isolated elements.</a:t>
            </a:r>
          </a:p>
          <a:p>
            <a:pPr marL="514350" indent="-285750">
              <a:buFont typeface="Wingdings" panose="05000000000000000000" pitchFamily="2" charset="2"/>
              <a:buChar char="§"/>
            </a:pPr>
            <a:r>
              <a:rPr lang="en-US" sz="1400" b="1" dirty="0"/>
              <a:t>Principles of Perceptual Organization</a:t>
            </a:r>
            <a:r>
              <a:rPr lang="en-US" sz="1400" dirty="0"/>
              <a:t>: Developed key Gestalt laws such as: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Figure-Ground Relationship</a:t>
            </a:r>
            <a:r>
              <a:rPr lang="en-US" sz="1400" dirty="0"/>
              <a:t>: Differentiating between the main object and background.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Closure</a:t>
            </a:r>
            <a:r>
              <a:rPr lang="en-US" sz="1400" dirty="0"/>
              <a:t>: The mind fills in missing information to create a complete image.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Proximity &amp; Similarity</a:t>
            </a:r>
            <a:r>
              <a:rPr lang="en-US" sz="1400" dirty="0"/>
              <a:t>: Grouping objects based on closeness and resemblance.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Insight Learning</a:t>
            </a:r>
            <a:r>
              <a:rPr lang="en-US" sz="1400" dirty="0"/>
              <a:t>: Köhler’s chimpanzee studies demonstrated that learning occurs through sudden insights rather than trial and error.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Influence on Cognitive Psychology</a:t>
            </a:r>
            <a:r>
              <a:rPr lang="en-US" sz="1400" dirty="0"/>
              <a:t>: Paved the way for studies on pattern recognition and problem-solving.</a:t>
            </a:r>
          </a:p>
          <a:p>
            <a:pPr marL="0" indent="0">
              <a:buNone/>
            </a:pPr>
            <a:r>
              <a:rPr lang="en-US" sz="1400" b="1" dirty="0"/>
              <a:t>Major Statements:</a:t>
            </a:r>
            <a:endParaRPr lang="en-US" sz="1400" dirty="0"/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400" dirty="0"/>
              <a:t>"Perception is not merely a reaction to stimuli but an active process of organization."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400" dirty="0"/>
              <a:t>"There is a difference between perceiving individual elements and perceiving structured wholes."</a:t>
            </a:r>
          </a:p>
        </p:txBody>
      </p:sp>
    </p:spTree>
    <p:extLst>
      <p:ext uri="{BB962C8B-B14F-4D97-AF65-F5344CB8AC3E}">
        <p14:creationId xmlns:p14="http://schemas.microsoft.com/office/powerpoint/2010/main" val="655336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E766D-3AF8-D839-0D89-C8461D65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AEFA-8E87-5BD8-F4A1-964A0DD3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Contributions of Major Psychological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9FA6-3955-414E-1ECE-D8DBBBF7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8958"/>
            <a:ext cx="9720073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/>
              <a:t>3. Humanistic Psychology (Carl Rogers &amp; Abraham Maslow)</a:t>
            </a:r>
          </a:p>
          <a:p>
            <a:pPr marL="457200" indent="-228600"/>
            <a:r>
              <a:rPr lang="en-US" sz="1000" b="1" dirty="0"/>
              <a:t>Key Contributions:</a:t>
            </a:r>
            <a:endParaRPr lang="en-US" sz="1000" dirty="0"/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Emphasis on Free Will &amp; Self-Actualization</a:t>
            </a:r>
            <a:r>
              <a:rPr lang="en-US" sz="1000" dirty="0"/>
              <a:t>: Humans are inherently good and have a natural drive toward growth.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Client-Centered Therapy (Carl Rogers)</a:t>
            </a:r>
            <a:r>
              <a:rPr lang="en-US" sz="1000" dirty="0"/>
              <a:t>: Therapy should be </a:t>
            </a:r>
            <a:r>
              <a:rPr lang="en-US" sz="1000" b="1" dirty="0"/>
              <a:t>non-directive</a:t>
            </a:r>
            <a:r>
              <a:rPr lang="en-US" sz="1000" dirty="0"/>
              <a:t>, allowing individuals to explore their own solutions in a supportive environment.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Conditions for Growth</a:t>
            </a:r>
            <a:r>
              <a:rPr lang="en-US" sz="1000" dirty="0"/>
              <a:t>: For individuals to reach their full potential, they need: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Unconditional Positive Regard</a:t>
            </a:r>
            <a:r>
              <a:rPr lang="en-US" sz="1000" dirty="0"/>
              <a:t> (acceptance without judgment)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Empathy</a:t>
            </a:r>
            <a:r>
              <a:rPr lang="en-US" sz="1000" dirty="0"/>
              <a:t> (deep understanding of client’s emotions)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Genuineness</a:t>
            </a:r>
            <a:r>
              <a:rPr lang="en-US" sz="1000" dirty="0"/>
              <a:t> (authenticity in communication).</a:t>
            </a:r>
          </a:p>
          <a:p>
            <a:pPr marL="0" indent="0">
              <a:buNone/>
            </a:pPr>
            <a:r>
              <a:rPr lang="en-US" sz="1000" b="1" dirty="0"/>
              <a:t>Maslow’s Hierarchy of Needs</a:t>
            </a:r>
            <a:r>
              <a:rPr lang="en-US" sz="1000" dirty="0"/>
              <a:t>: A five-stage model explaining motivation: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Physiological Needs</a:t>
            </a:r>
            <a:r>
              <a:rPr lang="en-US" sz="1000" dirty="0"/>
              <a:t> (food, water, shelter)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Safety Needs</a:t>
            </a:r>
            <a:r>
              <a:rPr lang="en-US" sz="1000" dirty="0"/>
              <a:t> (security, stability)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Love &amp; Belongingness</a:t>
            </a:r>
            <a:r>
              <a:rPr lang="en-US" sz="1000" dirty="0"/>
              <a:t> (relationships, community)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Esteem Needs</a:t>
            </a:r>
            <a:r>
              <a:rPr lang="en-US" sz="1000" dirty="0"/>
              <a:t> (respect, recognition)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000" b="1" dirty="0"/>
              <a:t>Self-Actualization</a:t>
            </a:r>
            <a:r>
              <a:rPr lang="en-US" sz="1000" dirty="0"/>
              <a:t> (achieving one’s fullest potential).</a:t>
            </a:r>
          </a:p>
          <a:p>
            <a:pPr marL="0" indent="0">
              <a:buNone/>
            </a:pPr>
            <a:r>
              <a:rPr lang="en-US" sz="1000" b="1" dirty="0"/>
              <a:t>Major Statements:</a:t>
            </a:r>
            <a:endParaRPr lang="en-US" sz="1000" dirty="0"/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000" dirty="0"/>
              <a:t>"The good life is a process, not a state of being. It is a direction, not a destination." – Carl Rogers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000" dirty="0"/>
              <a:t>"What a man can be, he must be." – Abraham Maslow</a:t>
            </a:r>
          </a:p>
        </p:txBody>
      </p:sp>
    </p:spTree>
    <p:extLst>
      <p:ext uri="{BB962C8B-B14F-4D97-AF65-F5344CB8AC3E}">
        <p14:creationId xmlns:p14="http://schemas.microsoft.com/office/powerpoint/2010/main" val="174570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DF034-C9F3-05F6-66D1-439BE932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4C48-DBB7-49B2-E8B6-F05A9662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Contributions of Major Psychological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FF27-4270-4941-D537-D5D9B6B7D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8958"/>
            <a:ext cx="9720073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4. Cognitive Psychology (Jean Piaget, Albert Bandura, Ulric Neisser)</a:t>
            </a:r>
          </a:p>
          <a:p>
            <a:pPr marL="457200" indent="-90488"/>
            <a:r>
              <a:rPr lang="en-US" sz="1400" b="1" dirty="0"/>
              <a:t>Key Contributions:</a:t>
            </a:r>
            <a:endParaRPr lang="en-US" sz="1400" dirty="0"/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Mental Processes Shape Behavior</a:t>
            </a:r>
            <a:r>
              <a:rPr lang="en-US" sz="1400" dirty="0"/>
              <a:t>: Unlike behaviorism, cognitive psychology focuses on how people think, perceive, remember, and solve problems.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Information-Processing Model</a:t>
            </a:r>
            <a:r>
              <a:rPr lang="en-US" sz="1400" dirty="0"/>
              <a:t>: The human mind functions like a computer, receiving, storing, and retrieving information.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Cognitive Development (Piaget)</a:t>
            </a:r>
            <a:r>
              <a:rPr lang="en-US" sz="1400" dirty="0"/>
              <a:t>: Identified </a:t>
            </a:r>
            <a:r>
              <a:rPr lang="en-US" sz="1400" b="1" dirty="0"/>
              <a:t>four stages of cognitive development</a:t>
            </a:r>
            <a:r>
              <a:rPr lang="en-US" sz="1400" dirty="0"/>
              <a:t> in children—Sensorimotor, Preoperational, Concrete Operational, and Formal Operational.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Social Learning Theory (Bandura)</a:t>
            </a:r>
            <a:r>
              <a:rPr lang="en-US" sz="1400" dirty="0"/>
              <a:t>: Behavior is learned through observation, imitation, and modeling (e.g., Bobo doll experiment).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b="1" dirty="0"/>
              <a:t>Cognitive-Behavioral Therapy (CBT)</a:t>
            </a:r>
            <a:r>
              <a:rPr lang="en-US" sz="1400" dirty="0"/>
              <a:t>: A combination of cognitive and behavioral approaches used for treating psychological disorders.</a:t>
            </a:r>
          </a:p>
          <a:p>
            <a:pPr marL="0" indent="0">
              <a:buNone/>
            </a:pPr>
            <a:r>
              <a:rPr lang="en-US" sz="1400" b="1" dirty="0"/>
              <a:t>Major Statements:</a:t>
            </a:r>
            <a:endParaRPr lang="en-US" sz="1400" dirty="0"/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dirty="0"/>
              <a:t>"Intelligence is what you use when you don’t know what to do." – Jean Piaget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400" dirty="0"/>
              <a:t>"Most human behavior is learned observationally through modeling." – Albert Bandura</a:t>
            </a:r>
          </a:p>
        </p:txBody>
      </p:sp>
    </p:spTree>
    <p:extLst>
      <p:ext uri="{BB962C8B-B14F-4D97-AF65-F5344CB8AC3E}">
        <p14:creationId xmlns:p14="http://schemas.microsoft.com/office/powerpoint/2010/main" val="2708082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053D-E995-455C-7748-C2660DB0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A6D1-3A0E-3018-E04A-7C583ECD7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Psychology is a broad and dynamic field that touches every aspect of life.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Its scientific approach helps us understand, predict, and improve behaviors.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Continues to evolve, addressing pressing global and societal challenges.</a:t>
            </a:r>
          </a:p>
        </p:txBody>
      </p:sp>
    </p:spTree>
    <p:extLst>
      <p:ext uri="{BB962C8B-B14F-4D97-AF65-F5344CB8AC3E}">
        <p14:creationId xmlns:p14="http://schemas.microsoft.com/office/powerpoint/2010/main" val="89823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9F50-E1ED-1444-EFA5-3EE47A2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D476-5883-D11A-0D02-F0EE295A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algn="ctr"/>
            <a:r>
              <a:rPr lang="en-US" sz="4000" dirty="0"/>
              <a:t>Thank you for your time and attention!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Hopefully, I will see you in the next class. Until then, take care and have a great day!</a:t>
            </a:r>
          </a:p>
        </p:txBody>
      </p:sp>
    </p:spTree>
    <p:extLst>
      <p:ext uri="{BB962C8B-B14F-4D97-AF65-F5344CB8AC3E}">
        <p14:creationId xmlns:p14="http://schemas.microsoft.com/office/powerpoint/2010/main" val="34528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A219-E620-E933-5F34-B2AB177A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2411-3470-3620-24FE-D1EA04E5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and identify:</a:t>
            </a:r>
          </a:p>
          <a:p>
            <a:pPr marL="0" indent="0">
              <a:buNone/>
            </a:pPr>
            <a:endParaRPr lang="en-US" dirty="0"/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Definition and Introduction of Psychology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Psychology as a Science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Scope and Goals of Psychology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Psychology in Everyday Life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Key Debates in Psychology</a:t>
            </a:r>
          </a:p>
          <a:p>
            <a:pPr marL="1165860" indent="-342900">
              <a:buFont typeface="Wingdings" panose="05000000000000000000" pitchFamily="2" charset="2"/>
              <a:buChar char="§"/>
            </a:pPr>
            <a:r>
              <a:rPr lang="en-US" dirty="0"/>
              <a:t>Branches of Psychology</a:t>
            </a:r>
          </a:p>
        </p:txBody>
      </p:sp>
    </p:spTree>
    <p:extLst>
      <p:ext uri="{BB962C8B-B14F-4D97-AF65-F5344CB8AC3E}">
        <p14:creationId xmlns:p14="http://schemas.microsoft.com/office/powerpoint/2010/main" val="11682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C848-D8A7-DC64-293D-861876E3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7E63-D593-E5E3-DAF5-BF4604E3F4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Introduction:</a:t>
            </a:r>
          </a:p>
          <a:p>
            <a:pPr marL="0" indent="0">
              <a:buNone/>
            </a:pPr>
            <a:r>
              <a:rPr lang="en-US" dirty="0"/>
              <a:t>The word "psychology" comes from two Greek words:</a:t>
            </a:r>
          </a:p>
          <a:p>
            <a:pPr marL="914400" lvl="1" indent="-220663"/>
            <a:r>
              <a:rPr lang="en-US" i="1" dirty="0"/>
              <a:t>Psyche</a:t>
            </a:r>
            <a:r>
              <a:rPr lang="en-US" dirty="0"/>
              <a:t> meaning “soul” or “spirit.”</a:t>
            </a:r>
          </a:p>
          <a:p>
            <a:pPr marL="914400" lvl="1" indent="-220663"/>
            <a:r>
              <a:rPr lang="en-US" i="1" dirty="0"/>
              <a:t>Logos</a:t>
            </a:r>
            <a:r>
              <a:rPr lang="en-US" dirty="0"/>
              <a:t> meaning “study” or “discourse.”</a:t>
            </a:r>
          </a:p>
          <a:p>
            <a:pPr marL="0" indent="0">
              <a:buNone/>
            </a:pPr>
            <a:r>
              <a:rPr lang="en-US" dirty="0"/>
              <a:t>While people have been curious about human behavior for thousands of years, psychology as a formal scientific field is relatively new.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dirty="0"/>
              <a:t>It became an official discipline in the late 19th century when Wilhelm Wundt established the first psychology laboratory in 1879 in Germany.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0D32-5C15-55DE-031C-56D285B8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826135" indent="-342900">
              <a:buFont typeface="Wingdings" panose="05000000000000000000" pitchFamily="2" charset="2"/>
              <a:buChar char="§"/>
            </a:pPr>
            <a:r>
              <a:rPr lang="en-US" dirty="0"/>
              <a:t>Psychology is the scientific study of the organism’s behavior and mental processes.</a:t>
            </a:r>
          </a:p>
          <a:p>
            <a:pPr marL="826135" indent="-342900">
              <a:buFont typeface="Wingdings" panose="05000000000000000000" pitchFamily="2" charset="2"/>
              <a:buChar char="§"/>
            </a:pPr>
            <a:r>
              <a:rPr lang="en-US" dirty="0"/>
              <a:t>It focuses on understanding how people think, feel, and act in various situations, providing insights into why people behave the way they do.</a:t>
            </a:r>
          </a:p>
        </p:txBody>
      </p:sp>
    </p:spTree>
    <p:extLst>
      <p:ext uri="{BB962C8B-B14F-4D97-AF65-F5344CB8AC3E}">
        <p14:creationId xmlns:p14="http://schemas.microsoft.com/office/powerpoint/2010/main" val="377160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97E1-9934-14B4-D59F-23A306C3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as 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6AC2-EEA8-D6D8-073A-2BEA77CE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Empirical Evidence:</a:t>
            </a:r>
            <a:endParaRPr lang="en-US" dirty="0"/>
          </a:p>
          <a:p>
            <a:pPr marL="914400" indent="-220663"/>
            <a:r>
              <a:rPr lang="en-US" dirty="0"/>
              <a:t>Psychology relies on </a:t>
            </a:r>
            <a:r>
              <a:rPr lang="en-US" b="1" dirty="0"/>
              <a:t>empirical evidence</a:t>
            </a:r>
            <a:r>
              <a:rPr lang="en-US" dirty="0"/>
              <a:t>, meaning information gathered through careful observation and experimentation.</a:t>
            </a:r>
          </a:p>
          <a:p>
            <a:pPr marL="0" indent="0">
              <a:buNone/>
            </a:pPr>
            <a:r>
              <a:rPr lang="en-US" b="1" dirty="0"/>
              <a:t>Scientific Methods in Psychology:</a:t>
            </a:r>
            <a:endParaRPr lang="en-US" dirty="0"/>
          </a:p>
          <a:p>
            <a:pPr marL="914400" indent="-220663">
              <a:buFont typeface="+mj-lt"/>
              <a:buAutoNum type="arabicPeriod"/>
            </a:pPr>
            <a:r>
              <a:rPr lang="en-US" b="1" dirty="0"/>
              <a:t>Hypothesis Formulation:</a:t>
            </a:r>
            <a:r>
              <a:rPr lang="en-US" dirty="0"/>
              <a:t> Creating a clear statement to test, like “Listening to music improves focus during studying.”</a:t>
            </a:r>
          </a:p>
          <a:p>
            <a:pPr marL="914400" indent="-220663">
              <a:buFont typeface="+mj-lt"/>
              <a:buAutoNum type="arabicPeriod"/>
            </a:pPr>
            <a:r>
              <a:rPr lang="en-US" b="1" dirty="0"/>
              <a:t>Conducting Experiments:</a:t>
            </a:r>
            <a:r>
              <a:rPr lang="en-US" dirty="0"/>
              <a:t> Designing studies to observe behavior under controlled conditions.</a:t>
            </a:r>
          </a:p>
          <a:p>
            <a:pPr marL="914400" indent="-220663">
              <a:buFont typeface="+mj-lt"/>
              <a:buAutoNum type="arabicPeriod"/>
            </a:pPr>
            <a:r>
              <a:rPr lang="en-US" b="1" dirty="0"/>
              <a:t>Analyzing Results:</a:t>
            </a:r>
            <a:r>
              <a:rPr lang="en-US" dirty="0"/>
              <a:t> Using statistics to interpret findings and confirm or reject the hypothesis.</a:t>
            </a:r>
          </a:p>
          <a:p>
            <a:pPr marL="0" indent="0">
              <a:buNone/>
            </a:pPr>
            <a:r>
              <a:rPr lang="en-US" b="1" dirty="0"/>
              <a:t>Interdisciplinary Nature: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Psychology is unique because it bridges multiple fields.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Biology:</a:t>
            </a:r>
            <a:r>
              <a:rPr lang="en-US" dirty="0"/>
              <a:t> Explains how the brain and nervous system influence behavior.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Sociology:</a:t>
            </a:r>
            <a:r>
              <a:rPr lang="en-US" dirty="0"/>
              <a:t> Examines how group dynamics impact individuals.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Philosophy:</a:t>
            </a:r>
            <a:r>
              <a:rPr lang="en-US" dirty="0"/>
              <a:t> Explores questions about consciousness and morality.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1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C449-4304-9AAD-6C5D-BD36DFD3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and Goals of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6FB4-1EDD-09D2-9234-4C91C002CE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Psychology has applications in many areas of life: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Education:</a:t>
            </a:r>
            <a:r>
              <a:rPr lang="en-US" dirty="0"/>
              <a:t> Helps teachers develop effective teaching strategies.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Healthcare:</a:t>
            </a:r>
            <a:r>
              <a:rPr lang="en-US" dirty="0"/>
              <a:t> Supports mental health therapy and coping strategies for patients.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Business:</a:t>
            </a:r>
            <a:r>
              <a:rPr lang="en-US" dirty="0"/>
              <a:t> Improves workplace productivity and employee well-being.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Law:</a:t>
            </a:r>
            <a:r>
              <a:rPr lang="en-US" dirty="0"/>
              <a:t> Assists in understanding criminal behavior and witness testimony.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Sports:</a:t>
            </a:r>
            <a:r>
              <a:rPr lang="en-US" dirty="0"/>
              <a:t> Enhances athletes’ performance by addressing mental blocks or motivation issues.</a:t>
            </a:r>
          </a:p>
          <a:p>
            <a:pPr marL="220663" indent="-220663">
              <a:buNone/>
            </a:pPr>
            <a:r>
              <a:rPr lang="en-US" b="1" dirty="0"/>
              <a:t>Settings: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Psychologists work in a variety of environments: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Clinical:</a:t>
            </a:r>
            <a:r>
              <a:rPr lang="en-US" dirty="0"/>
              <a:t> Treating mental health disorders.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Educational:</a:t>
            </a:r>
            <a:r>
              <a:rPr lang="en-US" dirty="0"/>
              <a:t> Helping students overcome learning challenges.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Organizational:</a:t>
            </a:r>
            <a:r>
              <a:rPr lang="en-US" dirty="0"/>
              <a:t> Advising companies on employee satisfaction.</a:t>
            </a:r>
          </a:p>
          <a:p>
            <a:pPr marL="979487" lvl="1" indent="-285750">
              <a:buFont typeface="Wingdings" panose="05000000000000000000" pitchFamily="2" charset="2"/>
              <a:buChar char="§"/>
            </a:pPr>
            <a:r>
              <a:rPr lang="en-US" b="1" dirty="0"/>
              <a:t>Forensic:</a:t>
            </a:r>
            <a:r>
              <a:rPr lang="en-US" dirty="0"/>
              <a:t> Providing expert opinions in legal cases.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3B3A9-28FF-BC96-624E-623C5E0F75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/>
              <a:t>Goals of Psychology: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Description: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Observing and understanding behaviors, such as why people feel anxious in certain situations.</a:t>
            </a:r>
          </a:p>
          <a:p>
            <a:pPr marL="0" indent="0">
              <a:buNone/>
            </a:pPr>
            <a:r>
              <a:rPr lang="en-US" b="1" dirty="0"/>
              <a:t>Explanation: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Identifying causes, for instance, discovering that stress contributes to anxiety.</a:t>
            </a:r>
          </a:p>
          <a:p>
            <a:pPr marL="0" indent="0">
              <a:buNone/>
            </a:pPr>
            <a:r>
              <a:rPr lang="en-US" b="1" dirty="0"/>
              <a:t>Prediction: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Anticipating future behaviors, like understanding who might develop anxiety based on their current stress levels.</a:t>
            </a:r>
          </a:p>
          <a:p>
            <a:pPr marL="0" indent="0">
              <a:buNone/>
            </a:pPr>
            <a:r>
              <a:rPr lang="en-US" b="1" dirty="0"/>
              <a:t>Control: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Offering tools to change behaviors, such as teaching relaxation techniques to reduce anxiety.</a:t>
            </a:r>
          </a:p>
        </p:txBody>
      </p:sp>
    </p:spTree>
    <p:extLst>
      <p:ext uri="{BB962C8B-B14F-4D97-AF65-F5344CB8AC3E}">
        <p14:creationId xmlns:p14="http://schemas.microsoft.com/office/powerpoint/2010/main" val="11348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37C74-85ED-0076-5827-87CC9D41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Psychology in Everyday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A842-2947-5937-F6B2-0C450652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Stress Management and Mental Health Awareness: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Techniques like mindfulness and counseling help people manage everyday stress.</a:t>
            </a:r>
          </a:p>
          <a:p>
            <a:pPr marL="0" indent="0">
              <a:buNone/>
            </a:pPr>
            <a:r>
              <a:rPr lang="en-US" b="1" dirty="0"/>
              <a:t>Decision-Making and Problem-Solving: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Psychology explains how we make choices and provides strategies for better decision-making.</a:t>
            </a:r>
          </a:p>
          <a:p>
            <a:pPr marL="0" indent="0">
              <a:buNone/>
            </a:pPr>
            <a:r>
              <a:rPr lang="en-US" b="1" dirty="0"/>
              <a:t>Communication Skills and Relationships: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Helps people improve communication and build healthier relationships.</a:t>
            </a:r>
          </a:p>
          <a:p>
            <a:pPr marL="0" indent="0">
              <a:buNone/>
            </a:pPr>
            <a:r>
              <a:rPr lang="en-US" b="1" dirty="0"/>
              <a:t>Advertising and Consumer Behavior: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Marketers use psychological principles to design ads that influence buying decisions.</a:t>
            </a:r>
          </a:p>
          <a:p>
            <a:pPr marL="0" indent="0">
              <a:buNone/>
            </a:pPr>
            <a:r>
              <a:rPr lang="en-US" b="1" dirty="0"/>
              <a:t>Education:</a:t>
            </a:r>
            <a:endParaRPr lang="en-US" dirty="0"/>
          </a:p>
          <a:p>
            <a:pPr marL="976312" lvl="1" indent="-285750">
              <a:buFont typeface="Wingdings" panose="05000000000000000000" pitchFamily="2" charset="2"/>
              <a:buChar char="§"/>
            </a:pPr>
            <a:r>
              <a:rPr lang="en-US" dirty="0"/>
              <a:t>Understanding how students learn helps teachers create more effective lesson plans.</a:t>
            </a:r>
          </a:p>
        </p:txBody>
      </p:sp>
    </p:spTree>
    <p:extLst>
      <p:ext uri="{BB962C8B-B14F-4D97-AF65-F5344CB8AC3E}">
        <p14:creationId xmlns:p14="http://schemas.microsoft.com/office/powerpoint/2010/main" val="18229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7F21-677F-E9E5-D07E-E3DE116C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Debates in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DA13-6941-5CE7-6A90-5ADB0E6FA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Nature vs. Nurture:</a:t>
            </a:r>
            <a:endParaRPr lang="en-US" dirty="0"/>
          </a:p>
          <a:p>
            <a:pPr marL="1033462" indent="-342900">
              <a:buFont typeface="Wingdings" panose="05000000000000000000" pitchFamily="2" charset="2"/>
              <a:buChar char="§"/>
            </a:pPr>
            <a:r>
              <a:rPr lang="en-US" dirty="0"/>
              <a:t>Are our behaviors shaped more by genetics (</a:t>
            </a:r>
            <a:r>
              <a:rPr lang="en-US" i="1" dirty="0"/>
              <a:t>nature</a:t>
            </a:r>
            <a:r>
              <a:rPr lang="en-US" dirty="0"/>
              <a:t>) or by our environment (</a:t>
            </a:r>
            <a:r>
              <a:rPr lang="en-US" i="1" dirty="0"/>
              <a:t>nurture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b="1" dirty="0"/>
              <a:t>Free Will vs. Determinism:</a:t>
            </a:r>
            <a:endParaRPr lang="en-US" dirty="0"/>
          </a:p>
          <a:p>
            <a:pPr marL="1033462" indent="-342900">
              <a:buFont typeface="Wingdings" panose="05000000000000000000" pitchFamily="2" charset="2"/>
              <a:buChar char="§"/>
            </a:pPr>
            <a:r>
              <a:rPr lang="en-US" dirty="0"/>
              <a:t>Do we control our actions (</a:t>
            </a:r>
            <a:r>
              <a:rPr lang="en-US" i="1" dirty="0"/>
              <a:t>free will</a:t>
            </a:r>
            <a:r>
              <a:rPr lang="en-US" dirty="0"/>
              <a:t>) or are they shaped by factors outside our control (</a:t>
            </a:r>
            <a:r>
              <a:rPr lang="en-US" i="1" dirty="0"/>
              <a:t>determinism</a:t>
            </a:r>
            <a:r>
              <a:rPr lang="en-US" dirty="0"/>
              <a:t>)?</a:t>
            </a:r>
          </a:p>
          <a:p>
            <a:pPr marL="0" indent="0">
              <a:buNone/>
            </a:pPr>
            <a:r>
              <a:rPr lang="en-US" b="1" dirty="0"/>
              <a:t>Conscious vs. Unconscious Mind:</a:t>
            </a:r>
            <a:endParaRPr lang="en-US" dirty="0"/>
          </a:p>
          <a:p>
            <a:pPr marL="1033462" indent="-342900">
              <a:buFont typeface="Wingdings" panose="05000000000000000000" pitchFamily="2" charset="2"/>
              <a:buChar char="§"/>
            </a:pPr>
            <a:r>
              <a:rPr lang="en-US" dirty="0"/>
              <a:t>How much of our behavior is influenced by conscious decisions versus unconscious thoughts?</a:t>
            </a:r>
          </a:p>
          <a:p>
            <a:pPr marL="0" indent="0">
              <a:buNone/>
            </a:pPr>
            <a:r>
              <a:rPr lang="en-US" b="1" dirty="0"/>
              <a:t>Stability vs. Change:</a:t>
            </a:r>
            <a:endParaRPr lang="en-US" dirty="0"/>
          </a:p>
          <a:p>
            <a:pPr marL="1033462" indent="-342900">
              <a:buFont typeface="Wingdings" panose="05000000000000000000" pitchFamily="2" charset="2"/>
              <a:buChar char="§"/>
            </a:pPr>
            <a:r>
              <a:rPr lang="en-US" dirty="0"/>
              <a:t>Do people’s traits remain stable over time, or can they change?</a:t>
            </a:r>
          </a:p>
          <a:p>
            <a:pPr marL="0" indent="0">
              <a:buNone/>
            </a:pPr>
            <a:r>
              <a:rPr lang="en-US" b="1" dirty="0"/>
              <a:t>Individual Differences vs. Universal Principles:</a:t>
            </a:r>
            <a:endParaRPr lang="en-US" dirty="0"/>
          </a:p>
          <a:p>
            <a:pPr marL="1033462" indent="-342900">
              <a:buFont typeface="Wingdings" panose="05000000000000000000" pitchFamily="2" charset="2"/>
              <a:buChar char="§"/>
            </a:pPr>
            <a:r>
              <a:rPr lang="en-US" dirty="0"/>
              <a:t>How unique is human behavior, and are there universal principles that apply to everyone?</a:t>
            </a:r>
          </a:p>
        </p:txBody>
      </p:sp>
    </p:spTree>
    <p:extLst>
      <p:ext uri="{BB962C8B-B14F-4D97-AF65-F5344CB8AC3E}">
        <p14:creationId xmlns:p14="http://schemas.microsoft.com/office/powerpoint/2010/main" val="323830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C7F0-342D-8066-E5E2-883F5C48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of Psychology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B83-E4DC-B39B-F851-1AF1F741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8925" indent="-288925">
              <a:buFont typeface="+mj-lt"/>
              <a:buAutoNum type="arabicPeriod"/>
            </a:pPr>
            <a:r>
              <a:rPr lang="en-US" b="1" dirty="0"/>
              <a:t>Clinical Psychology:</a:t>
            </a:r>
            <a:endParaRPr lang="en-US" dirty="0"/>
          </a:p>
          <a:p>
            <a:pPr marL="914400" lvl="1"/>
            <a:r>
              <a:rPr lang="en-US" dirty="0"/>
              <a:t>Focuses on diagnosing and treating mental health disorders.</a:t>
            </a:r>
          </a:p>
          <a:p>
            <a:pPr marL="288925" indent="-288925">
              <a:buFont typeface="+mj-lt"/>
              <a:buAutoNum type="arabicPeriod"/>
              <a:tabLst>
                <a:tab pos="336550" algn="l"/>
              </a:tabLst>
            </a:pPr>
            <a:r>
              <a:rPr lang="en-US" b="1" dirty="0"/>
              <a:t>Developmental Psychology:</a:t>
            </a:r>
            <a:endParaRPr lang="en-US" dirty="0"/>
          </a:p>
          <a:p>
            <a:pPr marL="914400" lvl="1"/>
            <a:r>
              <a:rPr lang="en-US" dirty="0"/>
              <a:t>Studies human growth from infancy to old age.</a:t>
            </a:r>
          </a:p>
          <a:p>
            <a:pPr marL="288925" indent="-288925">
              <a:buFont typeface="+mj-lt"/>
              <a:buAutoNum type="arabicPeriod"/>
            </a:pPr>
            <a:r>
              <a:rPr lang="en-US" b="1" dirty="0"/>
              <a:t>Cognitive Psychology:</a:t>
            </a:r>
            <a:endParaRPr lang="en-US" dirty="0"/>
          </a:p>
          <a:p>
            <a:pPr marL="914400" lvl="1"/>
            <a:r>
              <a:rPr lang="en-US" dirty="0"/>
              <a:t>Explores mental processes like thinking, memory, and problem-solving.</a:t>
            </a:r>
          </a:p>
          <a:p>
            <a:pPr marL="288925" indent="-288925">
              <a:buFont typeface="+mj-lt"/>
              <a:buAutoNum type="arabicPeriod"/>
            </a:pPr>
            <a:r>
              <a:rPr lang="en-US" b="1" dirty="0"/>
              <a:t>Industrial-Organizational Psychology:</a:t>
            </a:r>
            <a:endParaRPr lang="en-US" dirty="0"/>
          </a:p>
          <a:p>
            <a:pPr marL="914400" lvl="1"/>
            <a:r>
              <a:rPr lang="en-US" dirty="0"/>
              <a:t>Applies psychology in workplaces to improve productivity and employee satisfaction.</a:t>
            </a:r>
          </a:p>
          <a:p>
            <a:pPr marL="288925" indent="-288925">
              <a:buFont typeface="+mj-lt"/>
              <a:buAutoNum type="arabicPeriod"/>
            </a:pPr>
            <a:r>
              <a:rPr lang="en-US" b="1" dirty="0"/>
              <a:t>Social Psychology:</a:t>
            </a:r>
            <a:endParaRPr lang="en-US" dirty="0"/>
          </a:p>
          <a:p>
            <a:pPr marL="914400" lvl="1"/>
            <a:r>
              <a:rPr lang="en-US" dirty="0"/>
              <a:t>Examines how people influence and interact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336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B5D-227B-1BE8-8B10-BB0C0652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Contributions of Major Psychological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BD7F-4836-EAB6-19EC-7FE294D8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97242"/>
            <a:ext cx="9720073" cy="4312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1. Psychoanalysis (Sigmund Freud)</a:t>
            </a:r>
          </a:p>
          <a:p>
            <a:pPr marL="457200" indent="-90488"/>
            <a:r>
              <a:rPr lang="en-US" sz="1100" b="1" dirty="0"/>
              <a:t>Key Contributions:</a:t>
            </a:r>
            <a:endParaRPr lang="en-US" sz="1100" dirty="0"/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Unconscious Mind</a:t>
            </a:r>
            <a:r>
              <a:rPr lang="en-US" sz="1100" dirty="0"/>
              <a:t>: Freud proposed that much of human behavior is influenced by unconscious thoughts, desires, and memories.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Psychosexual Stages of Development</a:t>
            </a:r>
            <a:r>
              <a:rPr lang="en-US" sz="1100" dirty="0"/>
              <a:t>: Personality develops through five stages (Oral, Anal, Phallic, Latency, and Genital), where unresolved conflicts can shape adult personality.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Id, Ego, and Superego</a:t>
            </a:r>
            <a:r>
              <a:rPr lang="en-US" sz="1100" dirty="0"/>
              <a:t>: Introduced the three-part personality model: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Id</a:t>
            </a:r>
            <a:r>
              <a:rPr lang="en-US" sz="1100" dirty="0"/>
              <a:t> (pleasure principle, instinctual desires)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Ego</a:t>
            </a:r>
            <a:r>
              <a:rPr lang="en-US" sz="1100" dirty="0"/>
              <a:t> (reality principle, mediator)</a:t>
            </a:r>
          </a:p>
          <a:p>
            <a:pPr marL="914400" lvl="1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Superego</a:t>
            </a:r>
            <a:r>
              <a:rPr lang="en-US" sz="1100" dirty="0"/>
              <a:t> (moral conscience).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Defense Mechanisms</a:t>
            </a:r>
            <a:r>
              <a:rPr lang="en-US" sz="1100" dirty="0"/>
              <a:t>: Proposed mechanisms like repression, denial, and projection to explain how individuals cope with anxiety and internal conflict.</a:t>
            </a:r>
          </a:p>
          <a:p>
            <a:pPr marL="457200" indent="-228600">
              <a:buFont typeface="Wingdings" panose="05000000000000000000" pitchFamily="2" charset="2"/>
              <a:buChar char="§"/>
            </a:pPr>
            <a:r>
              <a:rPr lang="en-US" sz="1100" b="1" dirty="0"/>
              <a:t>Dream Analysis</a:t>
            </a:r>
            <a:r>
              <a:rPr lang="en-US" sz="1100" dirty="0"/>
              <a:t>: Suggested that dreams are the "royal road to the unconscious" and represent repressed thoughts and desires.</a:t>
            </a:r>
          </a:p>
          <a:p>
            <a:pPr marL="0" indent="0">
              <a:buNone/>
            </a:pPr>
            <a:r>
              <a:rPr lang="en-US" sz="1100" b="1" dirty="0"/>
              <a:t>Major Statements:</a:t>
            </a:r>
            <a:endParaRPr lang="en-US" sz="1100" dirty="0"/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100" dirty="0"/>
              <a:t>"The mind is like an iceberg, it floats with one-seventh of its bulk above water."</a:t>
            </a:r>
          </a:p>
          <a:p>
            <a:pPr marL="914400" indent="-228600">
              <a:buFont typeface="Wingdings" panose="05000000000000000000" pitchFamily="2" charset="2"/>
              <a:buChar char="§"/>
            </a:pPr>
            <a:r>
              <a:rPr lang="en-US" sz="1100" dirty="0"/>
              <a:t>"Dreams are the disguised fulfillment of a repressed wish."</a:t>
            </a:r>
          </a:p>
        </p:txBody>
      </p:sp>
    </p:spTree>
    <p:extLst>
      <p:ext uri="{BB962C8B-B14F-4D97-AF65-F5344CB8AC3E}">
        <p14:creationId xmlns:p14="http://schemas.microsoft.com/office/powerpoint/2010/main" val="20851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1503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Wingdings</vt:lpstr>
      <vt:lpstr>Wingdings 3</vt:lpstr>
      <vt:lpstr>Integral</vt:lpstr>
      <vt:lpstr>Introduction to Psychology</vt:lpstr>
      <vt:lpstr>Learning Objectives</vt:lpstr>
      <vt:lpstr>Definition and Introduction</vt:lpstr>
      <vt:lpstr>Psychology as a Science</vt:lpstr>
      <vt:lpstr>Scope and Goals of Psychology</vt:lpstr>
      <vt:lpstr>Psychology in Everyday Life</vt:lpstr>
      <vt:lpstr>The Key Debates in Psychology</vt:lpstr>
      <vt:lpstr>Branches of Psychology</vt:lpstr>
      <vt:lpstr>Key Contributions of Major Psychological Approaches</vt:lpstr>
      <vt:lpstr>Key Contributions of Major Psychological Approaches</vt:lpstr>
      <vt:lpstr>Key Contributions of Major Psychological Approaches</vt:lpstr>
      <vt:lpstr>Key Contributions of Major Psychological Approaches</vt:lpstr>
      <vt:lpstr>Conclusion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 Khan</dc:creator>
  <cp:lastModifiedBy>Jani Khan</cp:lastModifiedBy>
  <cp:revision>29</cp:revision>
  <dcterms:created xsi:type="dcterms:W3CDTF">2025-01-21T22:11:38Z</dcterms:created>
  <dcterms:modified xsi:type="dcterms:W3CDTF">2025-02-22T19:34:20Z</dcterms:modified>
</cp:coreProperties>
</file>