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5" r:id="rId6"/>
    <p:sldId id="277" r:id="rId7"/>
    <p:sldId id="278" r:id="rId8"/>
    <p:sldId id="292" r:id="rId9"/>
    <p:sldId id="280" r:id="rId10"/>
    <p:sldId id="297" r:id="rId11"/>
    <p:sldId id="296" r:id="rId12"/>
    <p:sldId id="29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Leadership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278D3-E1BC-A870-1567-0BDB301E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E21A-F3C1-0A73-CA9F-DB9BCB78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Authoritarian Leadership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A74E-756C-A90F-D7D2-80EC602B6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The leader makes decisions alone and expects everyone to follow.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Advantages:</a:t>
            </a:r>
            <a:endParaRPr lang="en-US" dirty="0"/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Quick decision-making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Clear authority makes some people feel secure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Good for confidential matters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8CC4B-408B-369C-6933-DFB34A24A1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Disadvantages:</a:t>
            </a:r>
            <a:endParaRPr lang="en-US" dirty="0"/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Subordinates don’t know the “why” behind actions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Creativity is not encouraged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Everything depends on the leader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Team may not learn or grow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Weak leadership threatens organization continuity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Example: </a:t>
            </a:r>
            <a:r>
              <a:rPr lang="en-US" dirty="0"/>
              <a:t>Military-style leadership where orders are followed strictly.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7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82F7-2B08-0FF9-04C6-686334BD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Democratic Leadership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61F1-70A8-E6A0-CCB4-613DBF57D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The leader involves the team in decision-making.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Sub-types:</a:t>
            </a:r>
            <a:endParaRPr lang="en-US" dirty="0"/>
          </a:p>
          <a:p>
            <a:pPr marL="57785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Consultative:</a:t>
            </a:r>
            <a:r>
              <a:rPr lang="en-US" dirty="0"/>
              <a:t> Seeks opinions before deciding</a:t>
            </a:r>
          </a:p>
          <a:p>
            <a:pPr marL="57785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Persuasive:</a:t>
            </a:r>
            <a:r>
              <a:rPr lang="en-US" dirty="0"/>
              <a:t> Makes decision but explains reasoning to gain support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Advantages:</a:t>
            </a:r>
            <a:endParaRPr lang="en-US" dirty="0"/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Works well in most organizations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Solves complex problems effectively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Encourages creativity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Builds a strong, collaborative team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E8CBB-E62A-642A-8555-5F11128B5E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Disadvantages:</a:t>
            </a:r>
            <a:endParaRPr lang="en-US" dirty="0"/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Can be too apologetic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Takes time to make decisions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May lead to confusion or uncertainty</a:t>
            </a:r>
          </a:p>
          <a:p>
            <a:pPr marL="12065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Example: </a:t>
            </a:r>
            <a:r>
              <a:rPr lang="en-US" dirty="0"/>
              <a:t>A manager holds team meetings to decide project strategies.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3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FFA51-B3CA-55CE-29F6-27B32F4F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47D0-71DD-6C97-296B-ACC346BD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Laissez-Faire (Free-Rein) Leadership Style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EDB9-81A4-F71D-6DB9-763D02FE8B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The leader gives full freedom to the team to make decisions and do tasks.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Advantages:</a:t>
            </a:r>
            <a:endParaRPr lang="en-US" dirty="0"/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Works well when the team is skilled and independent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Encourages innovation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Suitable for expert-level teams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E9824-A51D-5C20-06C4-141F643DF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Disadvantages:</a:t>
            </a:r>
            <a:endParaRPr lang="en-US" dirty="0"/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Team may not understand roles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Low involvement from leader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Lack of accountability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Can lead to confusion or inactivity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Example: </a:t>
            </a:r>
            <a:r>
              <a:rPr lang="en-US" dirty="0"/>
              <a:t>A research supervisor allows PhD students to set their own goals and work freely.</a:t>
            </a:r>
          </a:p>
        </p:txBody>
      </p:sp>
    </p:spTree>
    <p:extLst>
      <p:ext uri="{BB962C8B-B14F-4D97-AF65-F5344CB8AC3E}">
        <p14:creationId xmlns:p14="http://schemas.microsoft.com/office/powerpoint/2010/main" val="11020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400" dirty="0"/>
              <a:t>Leadership is not just about giving orders, it's about influencing and empowering others.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400" dirty="0"/>
              <a:t>A good leader adapts to the situation, motivates the team, and leads by example.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400" dirty="0"/>
              <a:t>Different leadership theories and styles show that one size doesn’t fit all.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400" dirty="0"/>
              <a:t>The key is to understand the team’s needs and apply the right approach with vision and heart.</a:t>
            </a:r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leadership and understand its core components.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Identify and explain the key qualities of effective leadership.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Analyze major leadership theories with relevant examples.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Evaluate different leadership styles along with their advantages and disadvantages.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Reflect on the application of leadership principles in real-life situations.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 to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31799" cy="4224528"/>
          </a:xfrm>
        </p:spPr>
        <p:txBody>
          <a:bodyPr>
            <a:normAutofit/>
          </a:bodyPr>
          <a:lstStyle/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Leadership is the process of influencing people and creating a positive environment for them to achieve team or organizational goals.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Simple Formula:</a:t>
            </a:r>
            <a:r>
              <a:rPr lang="en-US" sz="2000" dirty="0"/>
              <a:t> Vision + Fellowship + Influence = Leadership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In human terms: </a:t>
            </a:r>
            <a:r>
              <a:rPr lang="en-US" sz="2000" dirty="0"/>
              <a:t>A leader guides, supports, and inspires others toward a common purpose.</a:t>
            </a:r>
          </a:p>
          <a:p>
            <a:pPr algn="just"/>
            <a:r>
              <a:rPr lang="en-US" sz="2000" b="1" dirty="0"/>
              <a:t>Example:</a:t>
            </a:r>
            <a:r>
              <a:rPr lang="en-US" sz="2000" dirty="0"/>
              <a:t> A school principal creating a shared mission for students and teachers to improve academic results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of Leadership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Influence:</a:t>
            </a:r>
            <a:r>
              <a:rPr lang="en-US" sz="2800" dirty="0"/>
              <a:t> Not forcing but guiding others.</a:t>
            </a:r>
          </a:p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Environment:</a:t>
            </a:r>
            <a:r>
              <a:rPr lang="en-US" sz="2800" dirty="0"/>
              <a:t> Creating trust and motivation.</a:t>
            </a:r>
          </a:p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Achievement:</a:t>
            </a:r>
            <a:r>
              <a:rPr lang="en-US" sz="2800" dirty="0"/>
              <a:t> Helping others succeed.</a:t>
            </a:r>
          </a:p>
          <a:p>
            <a:pPr algn="just"/>
            <a:r>
              <a:rPr lang="en-US" sz="2800" b="1" dirty="0"/>
              <a:t>Quote:</a:t>
            </a:r>
            <a:r>
              <a:rPr lang="en-US" sz="2800" dirty="0"/>
              <a:t> “Leadership is not about titles or positions, it’s about impact, influence, and inspiration.”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58986-ADF4-7C1D-459A-0BE55AAC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1C29-86F0-ECED-290C-5E98E67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Qualities of Good Leadership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8064-354E-92F7-E498-1277A717D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1"/>
            <a:ext cx="9720073" cy="4405909"/>
          </a:xfrm>
        </p:spPr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Shared Vision:</a:t>
            </a:r>
            <a:r>
              <a:rPr lang="en-US" sz="1800" dirty="0"/>
              <a:t> A leader sees the bigger picture and shares it with others. </a:t>
            </a:r>
          </a:p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Leading Change:</a:t>
            </a:r>
            <a:r>
              <a:rPr lang="en-US" sz="1800" dirty="0"/>
              <a:t> Embraces innovation and helps others through transitions. </a:t>
            </a:r>
          </a:p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Inspire People:</a:t>
            </a:r>
            <a:r>
              <a:rPr lang="en-US" sz="1800" dirty="0"/>
              <a:t> Motivates and energizes the team. </a:t>
            </a:r>
          </a:p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Honest:</a:t>
            </a:r>
            <a:r>
              <a:rPr lang="en-US" sz="1800" dirty="0"/>
              <a:t> Builds trust through transparency and truthfulness. </a:t>
            </a:r>
          </a:p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Set Example:</a:t>
            </a:r>
            <a:r>
              <a:rPr lang="en-US" sz="1800" dirty="0"/>
              <a:t> Practices what they preach. </a:t>
            </a:r>
          </a:p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Empower People:</a:t>
            </a:r>
            <a:r>
              <a:rPr lang="en-US" sz="1800" dirty="0"/>
              <a:t> Gives others the tools and confidence to succeed. </a:t>
            </a:r>
          </a:p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Forward Looking:</a:t>
            </a:r>
            <a:r>
              <a:rPr lang="en-US" sz="1800" dirty="0"/>
              <a:t> Thinks ahead and prepares for the future. </a:t>
            </a:r>
          </a:p>
          <a:p>
            <a:pPr marL="455612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/>
              <a:t>Competent:</a:t>
            </a:r>
            <a:r>
              <a:rPr lang="en-US" sz="1800" dirty="0"/>
              <a:t> Skilled and knowledgeable in their field.</a:t>
            </a:r>
          </a:p>
          <a:p>
            <a:pPr algn="just"/>
            <a:r>
              <a:rPr lang="en-US" sz="1800" b="1" dirty="0"/>
              <a:t>Example:</a:t>
            </a:r>
            <a:r>
              <a:rPr lang="en-US" sz="1800" dirty="0"/>
              <a:t> Nelson Mandela leading South Africa with vision, integrity, and empowerment.</a:t>
            </a:r>
          </a:p>
        </p:txBody>
      </p:sp>
    </p:spTree>
    <p:extLst>
      <p:ext uri="{BB962C8B-B14F-4D97-AF65-F5344CB8AC3E}">
        <p14:creationId xmlns:p14="http://schemas.microsoft.com/office/powerpoint/2010/main" val="39073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6365-9C4C-3642-8DA3-570134A1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9FF7-3E3B-143A-8D0B-073F20D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Trait Theory of Leadership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59B4-1392-1105-1D9B-3BA9AE09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Suggests leaders are born with specific traits that make them good leaders.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/>
              <a:t>Common Traits:</a:t>
            </a:r>
            <a:endParaRPr lang="en-US" sz="1600" dirty="0"/>
          </a:p>
          <a:p>
            <a:pPr marL="855662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Confidence</a:t>
            </a:r>
          </a:p>
          <a:p>
            <a:pPr marL="855662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Honesty</a:t>
            </a:r>
          </a:p>
          <a:p>
            <a:pPr marL="855662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Intelligence</a:t>
            </a:r>
          </a:p>
          <a:p>
            <a:pPr marL="855662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Determination</a:t>
            </a:r>
          </a:p>
          <a:p>
            <a:pPr marL="855662" indent="-285750" algn="just">
              <a:buFont typeface="Wingdings" panose="05000000000000000000" pitchFamily="2" charset="2"/>
              <a:buChar char="ü"/>
            </a:pPr>
            <a:r>
              <a:rPr lang="en-US" sz="1600" dirty="0"/>
              <a:t>Communication Skills</a:t>
            </a:r>
          </a:p>
          <a:p>
            <a:pPr algn="just">
              <a:buNone/>
            </a:pPr>
            <a:r>
              <a:rPr lang="en-US" sz="1600" b="1" dirty="0"/>
              <a:t>In Simple Words:</a:t>
            </a:r>
            <a:r>
              <a:rPr lang="en-US" sz="1600" dirty="0"/>
              <a:t> “Some people naturally have the qualities that make them good leaders.”</a:t>
            </a:r>
          </a:p>
          <a:p>
            <a:pPr algn="just">
              <a:buNone/>
            </a:pPr>
            <a:r>
              <a:rPr lang="en-US" sz="1600" b="1" dirty="0"/>
              <a:t>Example:</a:t>
            </a:r>
            <a:r>
              <a:rPr lang="en-US" sz="1600" dirty="0"/>
              <a:t> Martin Luther King Jr. had charisma, confidence, and strong communication skills.</a:t>
            </a:r>
          </a:p>
          <a:p>
            <a:pPr marL="0" indent="0" algn="just">
              <a:buNone/>
            </a:pPr>
            <a:r>
              <a:rPr lang="en-US" sz="1600" b="1" dirty="0"/>
              <a:t>Criticism:</a:t>
            </a:r>
            <a:r>
              <a:rPr lang="en-US" sz="1600" dirty="0"/>
              <a:t> Not all leaders are born, many develop leadership skills over time.</a:t>
            </a:r>
          </a:p>
        </p:txBody>
      </p:sp>
    </p:spTree>
    <p:extLst>
      <p:ext uri="{BB962C8B-B14F-4D97-AF65-F5344CB8AC3E}">
        <p14:creationId xmlns:p14="http://schemas.microsoft.com/office/powerpoint/2010/main" val="264113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C501-18A9-EA91-10C7-0DADE617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2081-5278-BB64-2923-E1B96478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 Situational Leadership Theory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CF13-033F-9ECC-608B-D3A9B3AA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Leadership style should depend on the situation and the people involved.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/>
              <a:t>Key Ideas:</a:t>
            </a:r>
            <a:endParaRPr lang="en-US" sz="1800" dirty="0"/>
          </a:p>
          <a:p>
            <a:pPr marL="1379538" indent="-344488">
              <a:buFont typeface="Wingdings" panose="05000000000000000000" pitchFamily="2" charset="2"/>
              <a:buChar char="ü"/>
            </a:pPr>
            <a:r>
              <a:rPr lang="en-US" sz="1800" dirty="0"/>
              <a:t>New or confused team → Leader gives more direction.</a:t>
            </a:r>
          </a:p>
          <a:p>
            <a:pPr marL="1379538" indent="-344488">
              <a:buFont typeface="Wingdings" panose="05000000000000000000" pitchFamily="2" charset="2"/>
              <a:buChar char="ü"/>
            </a:pPr>
            <a:r>
              <a:rPr lang="en-US" sz="1800" dirty="0"/>
              <a:t>Experienced and confident team → Leader offers freedom.</a:t>
            </a:r>
          </a:p>
          <a:p>
            <a:pPr>
              <a:buNone/>
            </a:pPr>
            <a:r>
              <a:rPr lang="en-US" sz="1800" b="1" dirty="0"/>
              <a:t>Example:</a:t>
            </a:r>
            <a:r>
              <a:rPr lang="en-US" sz="1800" dirty="0"/>
              <a:t> A new employee needs close guidance, but a senior staff member can work independently.</a:t>
            </a:r>
          </a:p>
          <a:p>
            <a:pPr marL="0" indent="0">
              <a:buNone/>
            </a:pPr>
            <a:r>
              <a:rPr lang="en-US" sz="1800" b="1" dirty="0"/>
              <a:t>In Human Terms:</a:t>
            </a:r>
            <a:r>
              <a:rPr lang="en-US" sz="1800" dirty="0"/>
              <a:t> “Good leaders are flexible. They change their approach based on what the team needs.”</a:t>
            </a:r>
          </a:p>
        </p:txBody>
      </p:sp>
    </p:spTree>
    <p:extLst>
      <p:ext uri="{BB962C8B-B14F-4D97-AF65-F5344CB8AC3E}">
        <p14:creationId xmlns:p14="http://schemas.microsoft.com/office/powerpoint/2010/main" val="6022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9CC36-B3FF-978C-D417-F5CFB944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9E2B-C51C-D546-089B-D90C7ECE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Transformational Leadership Theory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0C7D-10BD-7DA6-4CE8-1FB64D40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Leaders who inspire and uplift others to become the best versions of themselves.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Traits:</a:t>
            </a:r>
          </a:p>
          <a:p>
            <a:pPr marL="137795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Inspires with vision</a:t>
            </a:r>
          </a:p>
          <a:p>
            <a:pPr marL="13779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Builds trust and relationships</a:t>
            </a:r>
          </a:p>
          <a:p>
            <a:pPr marL="13779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Encourages innovation</a:t>
            </a:r>
          </a:p>
          <a:p>
            <a:pPr marL="137795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Focuses on growth and development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Steve Jobs motivating Apple employees to create revolutionary products.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Human Words: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“It’s not just about leading, it’s about lifting others.”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705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DFEE-BA2F-9EF9-64CB-67619BD4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F844-04A3-5352-CD75-E7B01E9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Leadership Styles Overview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6A41-BA8E-1992-A561-5F88FCF9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Authoritarian (Autocratic):</a:t>
            </a:r>
            <a:r>
              <a:rPr lang="en-US" dirty="0"/>
              <a:t> “Do this.”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Democratic:</a:t>
            </a:r>
            <a:r>
              <a:rPr lang="en-US" dirty="0"/>
              <a:t> “What do you think we should do?”</a:t>
            </a:r>
          </a:p>
          <a:p>
            <a:pPr marL="1379538" lvl="1" indent="-46513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Consultative:</a:t>
            </a:r>
            <a:r>
              <a:rPr lang="en-US" dirty="0"/>
              <a:t> Asks for input before deciding</a:t>
            </a:r>
          </a:p>
          <a:p>
            <a:pPr marL="1379538" lvl="1" indent="-465138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Persuasive:</a:t>
            </a:r>
            <a:r>
              <a:rPr lang="en-US" dirty="0"/>
              <a:t> Makes a decision, then explains it to gain support</a:t>
            </a:r>
          </a:p>
          <a:p>
            <a:pPr marL="465138" indent="-3444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Free-Rein (Laissez-Faire):</a:t>
            </a:r>
            <a:r>
              <a:rPr lang="en-US" dirty="0"/>
              <a:t> “Do this or that as you see fit.”</a:t>
            </a:r>
          </a:p>
        </p:txBody>
      </p:sp>
    </p:spTree>
    <p:extLst>
      <p:ext uri="{BB962C8B-B14F-4D97-AF65-F5344CB8AC3E}">
        <p14:creationId xmlns:p14="http://schemas.microsoft.com/office/powerpoint/2010/main" val="371987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603</TotalTime>
  <Words>876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Leadership</vt:lpstr>
      <vt:lpstr>Learning Objectives</vt:lpstr>
      <vt:lpstr>Introduction to leadership</vt:lpstr>
      <vt:lpstr>Definition of Leadership</vt:lpstr>
      <vt:lpstr>Qualities of Good Leadership</vt:lpstr>
      <vt:lpstr>Trait Theory of Leadership</vt:lpstr>
      <vt:lpstr> Situational Leadership Theory</vt:lpstr>
      <vt:lpstr>Transformational Leadership Theory</vt:lpstr>
      <vt:lpstr>Leadership Styles Overview</vt:lpstr>
      <vt:lpstr>Authoritarian Leadership Style</vt:lpstr>
      <vt:lpstr>Democratic Leadership Style</vt:lpstr>
      <vt:lpstr>Laissez-Faire (Free-Rein) Leadership Style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187</cp:revision>
  <dcterms:created xsi:type="dcterms:W3CDTF">2025-01-29T06:39:17Z</dcterms:created>
  <dcterms:modified xsi:type="dcterms:W3CDTF">2025-05-06T22:26:55Z</dcterms:modified>
</cp:coreProperties>
</file>