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73" r:id="rId8"/>
    <p:sldId id="261" r:id="rId9"/>
    <p:sldId id="263" r:id="rId10"/>
    <p:sldId id="270" r:id="rId11"/>
    <p:sldId id="271" r:id="rId12"/>
    <p:sldId id="272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D6CE14-1845-41BD-AD6A-A26D821A26C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Emotional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Jani</a:t>
            </a:r>
            <a:r>
              <a:rPr lang="en-US" dirty="0"/>
              <a:t> Khan</a:t>
            </a:r>
          </a:p>
          <a:p>
            <a:r>
              <a:rPr lang="en-US" dirty="0"/>
              <a:t>Lecturer (Science &amp; Humanities)</a:t>
            </a:r>
          </a:p>
        </p:txBody>
      </p:sp>
    </p:spTree>
    <p:extLst>
      <p:ext uri="{BB962C8B-B14F-4D97-AF65-F5344CB8AC3E}">
        <p14:creationId xmlns:p14="http://schemas.microsoft.com/office/powerpoint/2010/main" val="10374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58FDD-F73D-790B-D0BD-DCA30AA6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Understanding Emotional Intelligence (EI)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C1F6-59EF-4EBF-BAF6-0CCC5DC4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dirty="0"/>
              <a:t>EI helps individuals navigate interpersonal relationships and decision-making effectively.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dirty="0"/>
              <a:t>It enables people to handle stress, resolve conflicts, and communicate efficiently.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dirty="0"/>
              <a:t>High EI is linked to better leadership, teamwork, and overall well-being.</a:t>
            </a:r>
          </a:p>
          <a:p>
            <a:pPr marL="111125" indent="0">
              <a:buNone/>
            </a:pPr>
            <a:r>
              <a:rPr lang="en-US" b="1" dirty="0"/>
              <a:t>Real-World Application:</a:t>
            </a:r>
            <a:r>
              <a:rPr lang="en-US" dirty="0"/>
              <a:t> Leaders with high EI foster positive work environments, enhance teamwork, and inspire motivation.</a:t>
            </a:r>
          </a:p>
        </p:txBody>
      </p:sp>
    </p:spTree>
    <p:extLst>
      <p:ext uri="{BB962C8B-B14F-4D97-AF65-F5344CB8AC3E}">
        <p14:creationId xmlns:p14="http://schemas.microsoft.com/office/powerpoint/2010/main" val="326693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8D39E-8645-92BF-3369-0FE13C2C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74D0-5B32-F971-8D25-CB9DCFBC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Components of Emotional Intelligence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0E62-FAFB-E149-2D95-739D20458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46075">
              <a:buFont typeface="+mj-lt"/>
              <a:buAutoNum type="arabicPeriod"/>
            </a:pPr>
            <a:r>
              <a:rPr lang="en-US" sz="2000" b="1" dirty="0"/>
              <a:t>Self-Awareness</a:t>
            </a:r>
            <a:r>
              <a:rPr lang="en-US" sz="2000" dirty="0"/>
              <a:t> – Recognizing one's emotions and their impact.</a:t>
            </a:r>
          </a:p>
          <a:p>
            <a:pPr marL="914400" lvl="1" indent="0">
              <a:buNone/>
            </a:pPr>
            <a:r>
              <a:rPr lang="en-US" sz="2000" dirty="0"/>
              <a:t>Example: A student feeling anxious before an exam and identifying the cause.</a:t>
            </a:r>
          </a:p>
          <a:p>
            <a:pPr marL="457200" indent="-346075">
              <a:buFont typeface="+mj-lt"/>
              <a:buAutoNum type="arabicPeriod"/>
            </a:pPr>
            <a:r>
              <a:rPr lang="en-US" sz="2000" b="1" dirty="0"/>
              <a:t>Self-Management</a:t>
            </a:r>
            <a:r>
              <a:rPr lang="en-US" sz="2000" dirty="0"/>
              <a:t> – Controlling emotional reactions appropriately.</a:t>
            </a:r>
          </a:p>
          <a:p>
            <a:pPr marL="914400" lvl="1" indent="0">
              <a:buNone/>
            </a:pPr>
            <a:r>
              <a:rPr lang="en-US" sz="2000" dirty="0"/>
              <a:t>Example: Staying calm in a stressful situation at work.</a:t>
            </a:r>
          </a:p>
          <a:p>
            <a:pPr marL="457200" indent="-346075">
              <a:buFont typeface="+mj-lt"/>
              <a:buAutoNum type="arabicPeriod"/>
            </a:pPr>
            <a:r>
              <a:rPr lang="en-US" sz="2000" b="1" dirty="0"/>
              <a:t>Social Awareness (Empathy)</a:t>
            </a:r>
            <a:r>
              <a:rPr lang="en-US" sz="2000" dirty="0"/>
              <a:t> – Understanding others' emotions.</a:t>
            </a:r>
          </a:p>
          <a:p>
            <a:pPr marL="914400" lvl="1" indent="0">
              <a:buNone/>
            </a:pPr>
            <a:r>
              <a:rPr lang="en-US" sz="2000" dirty="0"/>
              <a:t>Example: Noticing when a friend is feeling down and offering support.</a:t>
            </a:r>
          </a:p>
          <a:p>
            <a:pPr marL="457200" indent="-346075">
              <a:buFont typeface="+mj-lt"/>
              <a:buAutoNum type="arabicPeriod"/>
            </a:pPr>
            <a:r>
              <a:rPr lang="en-US" sz="2000" b="1" dirty="0"/>
              <a:t>Relationship Management (Social Skills)</a:t>
            </a:r>
            <a:r>
              <a:rPr lang="en-US" sz="2000" dirty="0"/>
              <a:t> – Managing interactions effectively.</a:t>
            </a:r>
          </a:p>
          <a:p>
            <a:pPr marL="914400" lvl="1" indent="0">
              <a:buNone/>
            </a:pPr>
            <a:r>
              <a:rPr lang="en-US" sz="2000" dirty="0"/>
              <a:t>Example: Resolving conflicts peacefully and maintaining positive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2570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AC3-6B63-3A5F-4498-6102A13D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5A40-A439-52F6-06FE-CA0BE594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Why Emotional Intelligence Matters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0373C-F5E6-ECBC-9E1E-2534B953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000" dirty="0"/>
              <a:t>Enhances personal and professional relationships.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000" dirty="0"/>
              <a:t>Helps in stress management and mental well-being.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000" dirty="0"/>
              <a:t>Increases leadership and teamwork abilities.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000" dirty="0"/>
              <a:t>Improves adaptability and decision-making skills.</a:t>
            </a:r>
          </a:p>
          <a:p>
            <a:pPr marL="0" indent="0">
              <a:buNone/>
            </a:pPr>
            <a:r>
              <a:rPr lang="en-US" sz="2000" b="1" dirty="0"/>
              <a:t>Examples of High EI in Action:</a:t>
            </a:r>
            <a:endParaRPr lang="en-US" sz="2000" dirty="0"/>
          </a:p>
          <a:p>
            <a:pPr marL="91440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manager who listens to employees and provides constructive feedback.</a:t>
            </a:r>
          </a:p>
          <a:p>
            <a:pPr marL="91440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doctor who shows empathy towards patients and reassures them.</a:t>
            </a:r>
          </a:p>
          <a:p>
            <a:pPr marL="91440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A student who remains calm and focused during an exam.</a:t>
            </a:r>
          </a:p>
        </p:txBody>
      </p:sp>
    </p:spTree>
    <p:extLst>
      <p:ext uri="{BB962C8B-B14F-4D97-AF65-F5344CB8AC3E}">
        <p14:creationId xmlns:p14="http://schemas.microsoft.com/office/powerpoint/2010/main" val="30523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000" dirty="0"/>
              <a:t>Emotional Intelligence is a crucial life skill that influences personal and professional success.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000" dirty="0"/>
              <a:t>Recognizing and managing emotions effectively leads to better interactions and overall well-being.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000" dirty="0"/>
              <a:t>Developing EI can enhance leadership skills, social interactions, and resilience in challenging situations.</a:t>
            </a:r>
          </a:p>
          <a:p>
            <a:pPr marL="0" indent="0">
              <a:buNone/>
            </a:pPr>
            <a:r>
              <a:rPr lang="en-US" sz="2000" b="1" dirty="0"/>
              <a:t>Key Takeaways:</a:t>
            </a:r>
            <a:endParaRPr lang="en-US" sz="2000" dirty="0"/>
          </a:p>
          <a:p>
            <a:pPr marL="91440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Emotions are powerful drivers of behavior.</a:t>
            </a:r>
          </a:p>
          <a:p>
            <a:pPr marL="91440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Emotional intelligence improves personal growth and social success.</a:t>
            </a:r>
          </a:p>
          <a:p>
            <a:pPr marL="91440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Practicing EI skills can lead to more meaningful relationships and better decision-making.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99492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Hopefully, I will see you in the next class. Until then, take care and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7266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the end of this lecture, students will be able to: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Define emotional intelligence and its significance.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Identify different emotions and their functions.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Understand the components of emotions.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Explain the key components of emotional intelligence.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Recognize the importance of emotional intelligence in daily life and professional settings.</a:t>
            </a:r>
          </a:p>
        </p:txBody>
      </p:sp>
    </p:spTree>
    <p:extLst>
      <p:ext uri="{BB962C8B-B14F-4D97-AF65-F5344CB8AC3E}">
        <p14:creationId xmlns:p14="http://schemas.microsoft.com/office/powerpoint/2010/main" val="37424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is Emotional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800" b="1" dirty="0"/>
              <a:t>Definition:</a:t>
            </a:r>
            <a:r>
              <a:rPr lang="en-US" sz="2800" dirty="0"/>
              <a:t> Emotional Intelligence (EI) refers to the ability to recognize, understand, manage, and influence emotions in oneself and others.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800" b="1" dirty="0"/>
              <a:t>Meaning:</a:t>
            </a:r>
            <a:r>
              <a:rPr lang="en-US" sz="2800" dirty="0"/>
              <a:t> It is a crucial skill that affects personal and professional success, influencing how individuals navigate social complexities and make decisions.</a:t>
            </a:r>
          </a:p>
          <a:p>
            <a:pPr marL="111125" indent="0">
              <a:buNone/>
            </a:pPr>
            <a:r>
              <a:rPr lang="en-US" sz="2800" b="1" dirty="0"/>
              <a:t>Importance:</a:t>
            </a:r>
            <a:r>
              <a:rPr lang="en-US" sz="2800" dirty="0"/>
              <a:t> Research suggests that people with high EI tend to have better mental health, job performance, and leadership skills.</a:t>
            </a:r>
          </a:p>
        </p:txBody>
      </p:sp>
    </p:spTree>
    <p:extLst>
      <p:ext uri="{BB962C8B-B14F-4D97-AF65-F5344CB8AC3E}">
        <p14:creationId xmlns:p14="http://schemas.microsoft.com/office/powerpoint/2010/main" val="427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are Emotions?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>
              <a:buFont typeface="Wingdings" panose="05000000000000000000" pitchFamily="2" charset="2"/>
              <a:buChar char="§"/>
            </a:pPr>
            <a:r>
              <a:rPr lang="en-US" sz="2000" dirty="0"/>
              <a:t>Emotions are complex psychological states that influence thoughts, behaviors, and interactions.</a:t>
            </a:r>
          </a:p>
          <a:p>
            <a:pPr marL="455612" indent="-342900">
              <a:buFont typeface="Wingdings" panose="05000000000000000000" pitchFamily="2" charset="2"/>
              <a:buChar char="§"/>
            </a:pPr>
            <a:r>
              <a:rPr lang="en-US" sz="2000" dirty="0"/>
              <a:t>They help in adapting to situations, guiding decision-making, and fostering relationships.</a:t>
            </a:r>
          </a:p>
          <a:p>
            <a:pPr marL="0" indent="0">
              <a:buNone/>
            </a:pPr>
            <a:r>
              <a:rPr lang="en-US" sz="2000" b="1" dirty="0"/>
              <a:t>Importance of Emotions:</a:t>
            </a:r>
          </a:p>
          <a:p>
            <a:pPr marL="747713" indent="-290513">
              <a:buFont typeface="Wingdings" panose="05000000000000000000" pitchFamily="2" charset="2"/>
              <a:buChar char="§"/>
            </a:pPr>
            <a:r>
              <a:rPr lang="en-US" sz="2000" dirty="0"/>
              <a:t>Influence motivation and behavior.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Help in understanding oneself and others.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/>
              <a:t>Play a critical role in survival and adaptation.</a:t>
            </a:r>
          </a:p>
          <a:p>
            <a:pPr marL="11271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Types of Emotions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 fontScale="47500" lnSpcReduction="20000"/>
          </a:bodyPr>
          <a:lstStyle/>
          <a:p>
            <a:pPr marL="568325" indent="-222250">
              <a:lnSpc>
                <a:spcPct val="150000"/>
              </a:lnSpc>
              <a:buFont typeface="+mj-lt"/>
              <a:buAutoNum type="arabicPeriod"/>
            </a:pPr>
            <a:r>
              <a:rPr lang="en-US" sz="4800" b="1" dirty="0"/>
              <a:t>Anger</a:t>
            </a:r>
            <a:r>
              <a:rPr lang="en-US" sz="4800" dirty="0"/>
              <a:t> – Signals injustice or frustration; motivates action.</a:t>
            </a:r>
          </a:p>
          <a:p>
            <a:pPr marL="1371600" indent="0">
              <a:lnSpc>
                <a:spcPct val="150000"/>
              </a:lnSpc>
              <a:buNone/>
            </a:pPr>
            <a:r>
              <a:rPr lang="en-US" sz="4800" dirty="0"/>
              <a:t>Example: Feeling angry when treated unfairly can drive change.</a:t>
            </a:r>
          </a:p>
          <a:p>
            <a:pPr marL="568325" indent="-222250">
              <a:lnSpc>
                <a:spcPct val="150000"/>
              </a:lnSpc>
              <a:buFont typeface="+mj-lt"/>
              <a:buAutoNum type="arabicPeriod" startAt="2"/>
            </a:pPr>
            <a:r>
              <a:rPr lang="en-US" sz="4800" b="1" dirty="0"/>
              <a:t>Fear</a:t>
            </a:r>
            <a:r>
              <a:rPr lang="en-US" sz="4800" dirty="0"/>
              <a:t> – Alerts to danger; prepares for fight or flight.</a:t>
            </a:r>
          </a:p>
          <a:p>
            <a:pPr marL="1371600" indent="0">
              <a:lnSpc>
                <a:spcPct val="150000"/>
              </a:lnSpc>
              <a:buNone/>
            </a:pPr>
            <a:r>
              <a:rPr lang="en-US" sz="4800" dirty="0"/>
              <a:t>Example: Fear of failure can motivate preparation and effort.</a:t>
            </a:r>
          </a:p>
          <a:p>
            <a:pPr marL="568325" indent="-222250">
              <a:lnSpc>
                <a:spcPct val="150000"/>
              </a:lnSpc>
              <a:buFont typeface="+mj-lt"/>
              <a:buAutoNum type="arabicPeriod" startAt="3"/>
            </a:pPr>
            <a:r>
              <a:rPr lang="en-US" sz="4800" b="1" dirty="0"/>
              <a:t>Sadness</a:t>
            </a:r>
            <a:r>
              <a:rPr lang="en-US" sz="4800" dirty="0"/>
              <a:t> – Reflects loss; helps in emotional processing.</a:t>
            </a:r>
          </a:p>
          <a:p>
            <a:pPr marL="1371600" indent="0">
              <a:lnSpc>
                <a:spcPct val="150000"/>
              </a:lnSpc>
              <a:buNone/>
            </a:pPr>
            <a:r>
              <a:rPr lang="en-US" sz="4800" dirty="0"/>
              <a:t>Example: Grieving a loss allows emotional healing.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990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2E48-6E2D-85E3-7A53-EEF74231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Types of Emotions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1E6E-0479-F759-004C-359FDFC34E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346075" indent="-23495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/>
              <a:t>Anger</a:t>
            </a:r>
            <a:r>
              <a:rPr lang="en-US" sz="2400" dirty="0"/>
              <a:t> – Signals injustice or frustration; motivates action.</a:t>
            </a:r>
          </a:p>
          <a:p>
            <a:pPr marL="692150" indent="0">
              <a:lnSpc>
                <a:spcPct val="150000"/>
              </a:lnSpc>
              <a:buNone/>
            </a:pPr>
            <a:r>
              <a:rPr lang="en-US" sz="2400" dirty="0"/>
              <a:t>Example: Feeling angry when treated unfairly can drive change.</a:t>
            </a:r>
          </a:p>
          <a:p>
            <a:pPr marL="346075" indent="-234950">
              <a:lnSpc>
                <a:spcPct val="150000"/>
              </a:lnSpc>
              <a:buFont typeface="+mj-lt"/>
              <a:buAutoNum type="arabicPeriod" startAt="2"/>
            </a:pPr>
            <a:r>
              <a:rPr lang="en-US" sz="2400" b="1" dirty="0"/>
              <a:t>Fear</a:t>
            </a:r>
            <a:r>
              <a:rPr lang="en-US" sz="2400" dirty="0"/>
              <a:t> – Alerts to danger; prepares for fight or flight.</a:t>
            </a:r>
          </a:p>
          <a:p>
            <a:pPr marL="692150" indent="0">
              <a:lnSpc>
                <a:spcPct val="150000"/>
              </a:lnSpc>
              <a:buNone/>
            </a:pPr>
            <a:r>
              <a:rPr lang="en-US" sz="2400" dirty="0"/>
              <a:t>Example: Fear of failure can motivate preparation and effort.</a:t>
            </a:r>
          </a:p>
          <a:p>
            <a:pPr marL="346075" indent="-234950">
              <a:lnSpc>
                <a:spcPct val="150000"/>
              </a:lnSpc>
              <a:buFont typeface="+mj-lt"/>
              <a:buAutoNum type="arabicPeriod" startAt="3"/>
            </a:pPr>
            <a:r>
              <a:rPr lang="en-US" sz="2400" b="1" dirty="0"/>
              <a:t>Sadness</a:t>
            </a:r>
            <a:r>
              <a:rPr lang="en-US" sz="2400" dirty="0"/>
              <a:t> – Reflects loss; helps in emotional processing.</a:t>
            </a:r>
          </a:p>
          <a:p>
            <a:pPr marL="692150" indent="0">
              <a:lnSpc>
                <a:spcPct val="150000"/>
              </a:lnSpc>
              <a:buNone/>
            </a:pPr>
            <a:r>
              <a:rPr lang="en-US" sz="2400" dirty="0"/>
              <a:t>Example: Grieving a loss allows emotional healing.</a:t>
            </a:r>
          </a:p>
          <a:p>
            <a:pPr marL="0" indent="20638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091C3-7469-20AC-B902-F92D8ED289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346075" indent="-222250">
              <a:lnSpc>
                <a:spcPct val="150000"/>
              </a:lnSpc>
              <a:buFont typeface="+mj-lt"/>
              <a:buAutoNum type="arabicPeriod" startAt="4"/>
            </a:pPr>
            <a:r>
              <a:rPr lang="en-US" sz="2400" b="1" dirty="0"/>
              <a:t>Disgust</a:t>
            </a:r>
            <a:r>
              <a:rPr lang="en-US" sz="2400" dirty="0"/>
              <a:t> – Prevents harmful experiences; protects health.</a:t>
            </a:r>
          </a:p>
          <a:p>
            <a:pPr marL="692150" indent="0">
              <a:lnSpc>
                <a:spcPct val="150000"/>
              </a:lnSpc>
              <a:buNone/>
            </a:pPr>
            <a:r>
              <a:rPr lang="en-US" sz="2400" dirty="0"/>
              <a:t>Example: Feeling disgusted by spoiled food prevents consumption.</a:t>
            </a:r>
          </a:p>
          <a:p>
            <a:pPr marL="346075" indent="-222250">
              <a:lnSpc>
                <a:spcPct val="150000"/>
              </a:lnSpc>
              <a:buFont typeface="+mj-lt"/>
              <a:buAutoNum type="arabicPeriod" startAt="5"/>
            </a:pPr>
            <a:r>
              <a:rPr lang="en-US" sz="2400" b="1" dirty="0"/>
              <a:t>Surprise</a:t>
            </a:r>
            <a:r>
              <a:rPr lang="en-US" sz="2400" dirty="0"/>
              <a:t> – Enhances alertness; facilitates learning.</a:t>
            </a:r>
          </a:p>
          <a:p>
            <a:pPr marL="692150" indent="0">
              <a:lnSpc>
                <a:spcPct val="150000"/>
              </a:lnSpc>
              <a:buNone/>
            </a:pPr>
            <a:r>
              <a:rPr lang="en-US" sz="2400" dirty="0"/>
              <a:t>Example: A sudden change in plans can trigger adaptability.</a:t>
            </a:r>
          </a:p>
        </p:txBody>
      </p:sp>
    </p:spTree>
    <p:extLst>
      <p:ext uri="{BB962C8B-B14F-4D97-AF65-F5344CB8AC3E}">
        <p14:creationId xmlns:p14="http://schemas.microsoft.com/office/powerpoint/2010/main" val="38037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BE9F9-DC6F-9D10-6452-C276DBC3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4092F-DF98-77FF-2435-FAA13138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Functions of emotions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B766-B7A2-F0E7-9836-F5C04495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400" b="1" dirty="0"/>
              <a:t>Survival Mechanism:</a:t>
            </a:r>
            <a:r>
              <a:rPr lang="en-US" sz="2400" dirty="0"/>
              <a:t> Emotions help us respond to threats.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400" b="1" dirty="0"/>
              <a:t>Decision-Making:</a:t>
            </a:r>
            <a:r>
              <a:rPr lang="en-US" sz="2400" dirty="0"/>
              <a:t> Emotions influence our choices and problem-solving abilities.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400" b="1" dirty="0"/>
              <a:t>Social Communication:</a:t>
            </a:r>
            <a:r>
              <a:rPr lang="en-US" sz="2400" dirty="0"/>
              <a:t> They help us connect with others by expressing how we feel.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2400" b="1" dirty="0"/>
              <a:t>Motivation:</a:t>
            </a:r>
            <a:r>
              <a:rPr lang="en-US" sz="2400" dirty="0"/>
              <a:t> Emotions drive behaviors.</a:t>
            </a:r>
          </a:p>
        </p:txBody>
      </p:sp>
    </p:spTree>
    <p:extLst>
      <p:ext uri="{BB962C8B-B14F-4D97-AF65-F5344CB8AC3E}">
        <p14:creationId xmlns:p14="http://schemas.microsoft.com/office/powerpoint/2010/main" val="79076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Components of Emotions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>
            <a:normAutofit/>
          </a:bodyPr>
          <a:lstStyle/>
          <a:p>
            <a:pPr marL="346075" indent="-234950">
              <a:buFont typeface="Wingdings" panose="05000000000000000000" pitchFamily="2" charset="2"/>
              <a:buChar char="§"/>
            </a:pPr>
            <a:r>
              <a:rPr lang="en-US" sz="2000" b="1" dirty="0"/>
              <a:t>Subjective Experience</a:t>
            </a:r>
            <a:r>
              <a:rPr lang="en-US" sz="2000" dirty="0"/>
              <a:t> – Emotions are felt differently by each individual based on personal experiences and interpretations.</a:t>
            </a:r>
          </a:p>
          <a:p>
            <a:pPr marL="914400" indent="0">
              <a:buNone/>
            </a:pPr>
            <a:r>
              <a:rPr lang="en-US" sz="2000" dirty="0"/>
              <a:t>Example: The same situation can make one person anxious and another excited.</a:t>
            </a:r>
          </a:p>
          <a:p>
            <a:pPr marL="346075" indent="-234950">
              <a:buFont typeface="Wingdings" panose="05000000000000000000" pitchFamily="2" charset="2"/>
              <a:buChar char="§"/>
            </a:pPr>
            <a:r>
              <a:rPr lang="en-US" sz="2000" b="1" dirty="0"/>
              <a:t>Physiological Responses</a:t>
            </a:r>
            <a:r>
              <a:rPr lang="en-US" sz="2000" dirty="0"/>
              <a:t> – Emotions trigger bodily changes such as increased heart rate, sweating, or changes in breathing.</a:t>
            </a:r>
          </a:p>
          <a:p>
            <a:pPr marL="914400" indent="0">
              <a:buNone/>
            </a:pPr>
            <a:r>
              <a:rPr lang="en-US" sz="2000" dirty="0"/>
              <a:t>Example: Fear may cause rapid heartbeat and sweating, while happiness may lead to a relaxed body state.</a:t>
            </a:r>
          </a:p>
          <a:p>
            <a:pPr marL="346075" indent="-234950">
              <a:buFont typeface="Wingdings" panose="05000000000000000000" pitchFamily="2" charset="2"/>
              <a:buChar char="§"/>
            </a:pPr>
            <a:r>
              <a:rPr lang="en-US" sz="2000" b="1" dirty="0"/>
              <a:t>Expressive Behavior</a:t>
            </a:r>
            <a:r>
              <a:rPr lang="en-US" sz="2000" dirty="0"/>
              <a:t> – Emotions are often communicated through facial expressions, body language, and tone of voice.</a:t>
            </a:r>
          </a:p>
          <a:p>
            <a:pPr marL="914400" indent="0">
              <a:buNone/>
            </a:pPr>
            <a:r>
              <a:rPr lang="en-US" sz="2000" dirty="0"/>
              <a:t>Example: A smile expresses happiness, while a frown signals sadness or displeasure.</a:t>
            </a:r>
          </a:p>
        </p:txBody>
      </p:sp>
    </p:spTree>
    <p:extLst>
      <p:ext uri="{BB962C8B-B14F-4D97-AF65-F5344CB8AC3E}">
        <p14:creationId xmlns:p14="http://schemas.microsoft.com/office/powerpoint/2010/main" val="309552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Important Facts About Emotions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3"/>
            <a:ext cx="9720073" cy="4155546"/>
          </a:xfrm>
        </p:spPr>
        <p:txBody>
          <a:bodyPr>
            <a:noAutofit/>
          </a:bodyPr>
          <a:lstStyle/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Emotions come and go; they are not permanent.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Emotions vary in intensity, from mild to extreme.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There are no inherently good or bad emotions; only appropriate or inappropriate ways to express them.</a:t>
            </a:r>
          </a:p>
          <a:p>
            <a:pPr marL="457200" indent="-346075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Emotional experiences differ among individuals based on culture, personality, and past experiences.</a:t>
            </a:r>
          </a:p>
        </p:txBody>
      </p:sp>
    </p:spTree>
    <p:extLst>
      <p:ext uri="{BB962C8B-B14F-4D97-AF65-F5344CB8AC3E}">
        <p14:creationId xmlns:p14="http://schemas.microsoft.com/office/powerpoint/2010/main" val="961042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241</TotalTime>
  <Words>912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</vt:lpstr>
      <vt:lpstr>Wingdings 3</vt:lpstr>
      <vt:lpstr>Integral</vt:lpstr>
      <vt:lpstr>Emotional Intelligence</vt:lpstr>
      <vt:lpstr>Learning Objectives</vt:lpstr>
      <vt:lpstr>What is Emotional Intelligence?</vt:lpstr>
      <vt:lpstr>What are Emotions?</vt:lpstr>
      <vt:lpstr>Types of Emotions</vt:lpstr>
      <vt:lpstr>Types of Emotions</vt:lpstr>
      <vt:lpstr>Functions of emotions</vt:lpstr>
      <vt:lpstr>Components of Emotions</vt:lpstr>
      <vt:lpstr>Important Facts About Emotions</vt:lpstr>
      <vt:lpstr>Understanding Emotional Intelligence (EI)</vt:lpstr>
      <vt:lpstr>Components of Emotional Intelligence</vt:lpstr>
      <vt:lpstr>Why Emotional Intelligence Matters</vt:lpstr>
      <vt:lpstr>Conclusion</vt:lpstr>
      <vt:lpstr>Q &amp; A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</dc:title>
  <dc:creator>Faculty</dc:creator>
  <cp:lastModifiedBy>Jani Khan</cp:lastModifiedBy>
  <cp:revision>90</cp:revision>
  <dcterms:created xsi:type="dcterms:W3CDTF">2025-01-29T06:39:17Z</dcterms:created>
  <dcterms:modified xsi:type="dcterms:W3CDTF">2025-03-04T21:39:53Z</dcterms:modified>
</cp:coreProperties>
</file>