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75" r:id="rId6"/>
    <p:sldId id="274" r:id="rId7"/>
    <p:sldId id="266" r:id="rId8"/>
    <p:sldId id="26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6" autoAdjust="0"/>
    <p:restoredTop sz="94660"/>
  </p:normalViewPr>
  <p:slideViewPr>
    <p:cSldViewPr snapToGrid="0">
      <p:cViewPr varScale="1">
        <p:scale>
          <a:sx n="69" d="100"/>
          <a:sy n="69" d="100"/>
        </p:scale>
        <p:origin x="57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ACD6CE14-1845-41BD-AD6A-A26D821A26C2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75746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534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96830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96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756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415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417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76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057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760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6CE14-1845-41BD-AD6A-A26D821A26C2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60111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ACD6CE14-1845-41BD-AD6A-A26D821A26C2}" type="datetimeFigureOut">
              <a:rPr lang="en-US" smtClean="0"/>
              <a:t>3/16/2025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99177C07-B194-4EAB-9E1B-89F69731FC23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8741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Attitude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err="1"/>
              <a:t>Jani</a:t>
            </a:r>
            <a:r>
              <a:rPr lang="en-US" dirty="0"/>
              <a:t> Khan</a:t>
            </a:r>
          </a:p>
          <a:p>
            <a:r>
              <a:rPr lang="en-US" dirty="0"/>
              <a:t>Lecturer (Science &amp; Humanities)</a:t>
            </a:r>
          </a:p>
        </p:txBody>
      </p:sp>
    </p:spTree>
    <p:extLst>
      <p:ext uri="{BB962C8B-B14F-4D97-AF65-F5344CB8AC3E}">
        <p14:creationId xmlns:p14="http://schemas.microsoft.com/office/powerpoint/2010/main" val="1037425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By the end of this lecture, students will be able to:</a:t>
            </a:r>
          </a:p>
          <a:p>
            <a:pPr marL="803275" indent="-34607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Define attitude and understand its significance in social psychology.</a:t>
            </a:r>
          </a:p>
          <a:p>
            <a:pPr marL="803275" indent="-34607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Explain the components of attitudes.</a:t>
            </a:r>
          </a:p>
          <a:p>
            <a:pPr marL="803275" indent="-34607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Describe how attitudes develop and change.</a:t>
            </a:r>
          </a:p>
          <a:p>
            <a:pPr marL="803275" indent="-34607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Analyze the impact of attitudes on behavior.</a:t>
            </a:r>
          </a:p>
          <a:p>
            <a:pPr marL="803275" indent="-346075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dirty="0"/>
              <a:t>Apply key psychological theories and experiments to real-world scenarios.</a:t>
            </a:r>
          </a:p>
        </p:txBody>
      </p:sp>
    </p:spTree>
    <p:extLst>
      <p:ext uri="{BB962C8B-B14F-4D97-AF65-F5344CB8AC3E}">
        <p14:creationId xmlns:p14="http://schemas.microsoft.com/office/powerpoint/2010/main" val="3742492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What is Attitude?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24128" y="2084832"/>
            <a:ext cx="10031799" cy="4224528"/>
          </a:xfrm>
        </p:spPr>
        <p:txBody>
          <a:bodyPr>
            <a:normAutofit fontScale="55000" lnSpcReduction="20000"/>
          </a:bodyPr>
          <a:lstStyle/>
          <a:p>
            <a:pPr marL="457200" indent="-346075"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800" b="1" dirty="0"/>
              <a:t>Definition:</a:t>
            </a:r>
            <a:r>
              <a:rPr lang="en-US" sz="2800" dirty="0"/>
              <a:t> An attitude involves making a decision or an evaluation concerning liking vs. disliking, approving vs. disapproving, or favoring vs. disfavoring a particular issue, object, or person. </a:t>
            </a:r>
          </a:p>
          <a:p>
            <a:pPr marL="914400" indent="-346075"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800" dirty="0"/>
              <a:t>Different people can have different attitudes toward the same things or ideas.</a:t>
            </a:r>
          </a:p>
          <a:p>
            <a:pPr marL="457200" indent="-346075"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800" b="1" dirty="0"/>
              <a:t>Social Psychology Relevance [Gordon Allport’s Statement]:</a:t>
            </a:r>
            <a:r>
              <a:rPr lang="en-US" sz="2800" dirty="0"/>
              <a:t> Attitudes are </a:t>
            </a:r>
            <a:r>
              <a:rPr lang="en-US" sz="2800" i="1" dirty="0"/>
              <a:t>"The most important and unique idea in today's social psychology.”</a:t>
            </a:r>
          </a:p>
          <a:p>
            <a:pPr marL="914400" indent="-222250" algn="just">
              <a:lnSpc>
                <a:spcPct val="170000"/>
              </a:lnSpc>
              <a:buFont typeface="Wingdings" panose="05000000000000000000" pitchFamily="2" charset="2"/>
              <a:buChar char="ü"/>
            </a:pPr>
            <a:r>
              <a:rPr lang="en-US" sz="2800" i="1" dirty="0"/>
              <a:t>“How the thoughts, feelings, and behavior of individuals are influenced by the actual, imagined, or implied presence of other human beings.”</a:t>
            </a:r>
          </a:p>
          <a:p>
            <a:pPr marL="457200" indent="-346075" algn="just">
              <a:lnSpc>
                <a:spcPct val="170000"/>
              </a:lnSpc>
              <a:buFont typeface="Wingdings" panose="05000000000000000000" pitchFamily="2" charset="2"/>
              <a:buChar char="§"/>
            </a:pPr>
            <a:r>
              <a:rPr lang="en-US" sz="2800" b="1" dirty="0"/>
              <a:t>Individual vs. Society: </a:t>
            </a:r>
            <a:r>
              <a:rPr lang="en-US" sz="2800" dirty="0"/>
              <a:t>While individuals form attitudes based on personal experiences, societal norms and cultural influences play a crucial role in shaping attitudes collectively.</a:t>
            </a:r>
          </a:p>
        </p:txBody>
      </p:sp>
    </p:spTree>
    <p:extLst>
      <p:ext uri="{BB962C8B-B14F-4D97-AF65-F5344CB8AC3E}">
        <p14:creationId xmlns:p14="http://schemas.microsoft.com/office/powerpoint/2010/main" val="42709264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Components of Attitudes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5612" indent="-342900" algn="just">
              <a:buFont typeface="Wingdings" panose="05000000000000000000" pitchFamily="2" charset="2"/>
              <a:buChar char="§"/>
            </a:pPr>
            <a:r>
              <a:rPr lang="en-US" sz="2400" b="1" dirty="0"/>
              <a:t>Cognitive Component: </a:t>
            </a:r>
            <a:r>
              <a:rPr lang="en-US" sz="2400" dirty="0"/>
              <a:t>The thoughts and beliefs associated with an object or idea.</a:t>
            </a:r>
          </a:p>
          <a:p>
            <a:pPr marL="914400" indent="0" algn="just">
              <a:buNone/>
            </a:pPr>
            <a:r>
              <a:rPr lang="en-US" sz="2400" i="1" dirty="0"/>
              <a:t>Example:</a:t>
            </a:r>
            <a:r>
              <a:rPr lang="en-US" sz="2400" dirty="0"/>
              <a:t> "Smoking is harmful to health.“</a:t>
            </a:r>
          </a:p>
          <a:p>
            <a:pPr marL="455612" indent="-342900" algn="just">
              <a:buFont typeface="Wingdings" panose="05000000000000000000" pitchFamily="2" charset="2"/>
              <a:buChar char="§"/>
            </a:pPr>
            <a:r>
              <a:rPr lang="en-US" sz="2400" b="1" dirty="0"/>
              <a:t>Affective Component: </a:t>
            </a:r>
            <a:r>
              <a:rPr lang="en-US" sz="2400" dirty="0"/>
              <a:t>The emotional reaction towards an object or idea.</a:t>
            </a:r>
          </a:p>
          <a:p>
            <a:pPr marL="914400" indent="0" algn="just">
              <a:buNone/>
            </a:pPr>
            <a:r>
              <a:rPr lang="en-US" sz="2400" i="1" dirty="0"/>
              <a:t>Example:</a:t>
            </a:r>
            <a:r>
              <a:rPr lang="en-US" sz="2400" dirty="0"/>
              <a:t> "I feel disgusted when I see people smoking.“</a:t>
            </a:r>
          </a:p>
          <a:p>
            <a:pPr marL="455612" indent="-342900" algn="just">
              <a:buFont typeface="Wingdings" panose="05000000000000000000" pitchFamily="2" charset="2"/>
              <a:buChar char="§"/>
            </a:pPr>
            <a:r>
              <a:rPr lang="en-US" sz="2400" b="1" dirty="0"/>
              <a:t>Behavioral Component: </a:t>
            </a:r>
            <a:r>
              <a:rPr lang="en-US" sz="2400" dirty="0"/>
              <a:t>The way a person behaves based on their attitude.</a:t>
            </a:r>
          </a:p>
          <a:p>
            <a:pPr marL="914400" indent="0" algn="just">
              <a:buNone/>
            </a:pPr>
            <a:r>
              <a:rPr lang="en-US" sz="2400" i="1" dirty="0"/>
              <a:t>Example:</a:t>
            </a:r>
            <a:r>
              <a:rPr lang="en-US" sz="2400" dirty="0"/>
              <a:t> "I avoid being around smokers."</a:t>
            </a:r>
          </a:p>
        </p:txBody>
      </p:sp>
    </p:spTree>
    <p:extLst>
      <p:ext uri="{BB962C8B-B14F-4D97-AF65-F5344CB8AC3E}">
        <p14:creationId xmlns:p14="http://schemas.microsoft.com/office/powerpoint/2010/main" val="135655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CA614-47BA-DEE4-F78D-7C9224DC4F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How Attitudes Develop and Change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F5008D-7ADA-3657-3366-78000D9E94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4182" y="2084832"/>
            <a:ext cx="5224825" cy="4224528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buNone/>
            </a:pPr>
            <a:r>
              <a:rPr lang="en-US" sz="1400" b="1" dirty="0"/>
              <a:t>1. Mere Exposure Effect (Robert Zajonc, 1968)</a:t>
            </a:r>
          </a:p>
          <a:p>
            <a:pPr marL="457200" indent="-22225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Repeated exposure to a stimulus increases our preference for it.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400" i="1" dirty="0"/>
              <a:t>Example:</a:t>
            </a:r>
            <a:r>
              <a:rPr lang="en-US" sz="1400" dirty="0"/>
              <a:t> A person develops a liking for a song after hearing it multiple times.</a:t>
            </a:r>
          </a:p>
          <a:p>
            <a:pPr algn="just">
              <a:lnSpc>
                <a:spcPct val="100000"/>
              </a:lnSpc>
              <a:buNone/>
            </a:pPr>
            <a:r>
              <a:rPr lang="en-US" sz="1400" b="1" dirty="0"/>
              <a:t>2. Self-Perception Theory (Daryl Bem, 1965)</a:t>
            </a:r>
          </a:p>
          <a:p>
            <a:pPr marL="457200" indent="-22225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We infer our attitudes by observing our behavior.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400" i="1" dirty="0"/>
              <a:t>Example:</a:t>
            </a:r>
            <a:r>
              <a:rPr lang="en-US" sz="1400" dirty="0"/>
              <a:t> If someone frequently donates to charity, they may conclude, "I am a generous person."</a:t>
            </a:r>
          </a:p>
          <a:p>
            <a:pPr algn="just">
              <a:lnSpc>
                <a:spcPct val="100000"/>
              </a:lnSpc>
              <a:buNone/>
            </a:pPr>
            <a:r>
              <a:rPr lang="en-US" sz="1400" b="1" dirty="0"/>
              <a:t>3. Facial Feedback Theory (Strack, Martin, &amp; Stepper, 1988)</a:t>
            </a:r>
          </a:p>
          <a:p>
            <a:pPr marL="457200" indent="-22225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400" dirty="0"/>
              <a:t>Facial expressions can influence our emotions and attitudes.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400" i="1" dirty="0"/>
              <a:t>Example:</a:t>
            </a:r>
            <a:r>
              <a:rPr lang="en-US" sz="1400" dirty="0"/>
              <a:t> Smiling can make a person feel happier.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317AC3-8C7A-BA7B-6D89-0920E66D6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89319" y="2084833"/>
            <a:ext cx="5759336" cy="439909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00000"/>
              </a:lnSpc>
              <a:buNone/>
            </a:pPr>
            <a:r>
              <a:rPr lang="en-US" sz="1000" b="1" dirty="0"/>
              <a:t>4. Cognitive Dissonance Theory (Leon Festinger, 1957)</a:t>
            </a:r>
          </a:p>
          <a:p>
            <a:pPr marL="457200" indent="-22225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000" dirty="0"/>
              <a:t>When attitudes and behaviors are inconsistent, individuals feel discomfort and try to resolve it.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000" i="1" dirty="0"/>
              <a:t>Example:</a:t>
            </a:r>
            <a:r>
              <a:rPr lang="en-US" sz="1000" dirty="0"/>
              <a:t> A person who smokes but knows it's unhealthy may either quit smoking or downplay its risks.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000" b="1" dirty="0"/>
              <a:t>5. Persuasion</a:t>
            </a:r>
          </a:p>
          <a:p>
            <a:pPr marL="457200" indent="-22225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000" dirty="0"/>
              <a:t>Changing attitudes through communication and messaging.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000" i="1" dirty="0"/>
              <a:t>Example</a:t>
            </a:r>
            <a:r>
              <a:rPr lang="en-US" sz="1000" dirty="0"/>
              <a:t>: Advertisements persuade consumers to buy products.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000" b="1" dirty="0"/>
              <a:t>6. Conformity</a:t>
            </a:r>
          </a:p>
          <a:p>
            <a:pPr marL="457200" indent="-22225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000" dirty="0"/>
              <a:t>Adjusting behavior or attitudes based on group influence.</a:t>
            </a:r>
          </a:p>
          <a:p>
            <a:pPr marL="692150" indent="-123825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000" i="1" dirty="0"/>
              <a:t>Normative Conformity</a:t>
            </a:r>
            <a:r>
              <a:rPr lang="en-US" sz="1000" dirty="0"/>
              <a:t>: Conforming to be liked or accepted.</a:t>
            </a:r>
          </a:p>
          <a:p>
            <a:pPr marL="692150" indent="-123825" algn="just"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n-US" sz="1000" i="1" dirty="0"/>
              <a:t>Informational Conformity</a:t>
            </a:r>
            <a:r>
              <a:rPr lang="en-US" sz="1000" dirty="0"/>
              <a:t>: Conforming because others are perceived as more knowledgeable.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000" b="1" dirty="0"/>
              <a:t>7. Solomon Asch’s Line Experiment (1951)</a:t>
            </a:r>
          </a:p>
          <a:p>
            <a:pPr marL="457200" indent="-222250" algn="just">
              <a:lnSpc>
                <a:spcPct val="100000"/>
              </a:lnSpc>
              <a:buFont typeface="Wingdings" panose="05000000000000000000" pitchFamily="2" charset="2"/>
              <a:buChar char="§"/>
            </a:pPr>
            <a:r>
              <a:rPr lang="en-US" sz="1000" dirty="0"/>
              <a:t>Demonstrated how people conform to group pressure even when the group is wrong.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US" sz="1000" i="1" dirty="0"/>
              <a:t>Example:</a:t>
            </a:r>
            <a:r>
              <a:rPr lang="en-US" sz="1000" dirty="0"/>
              <a:t> Participants agreed with incorrect answers just because others did.</a:t>
            </a:r>
          </a:p>
        </p:txBody>
      </p:sp>
    </p:spTree>
    <p:extLst>
      <p:ext uri="{BB962C8B-B14F-4D97-AF65-F5344CB8AC3E}">
        <p14:creationId xmlns:p14="http://schemas.microsoft.com/office/powerpoint/2010/main" val="962584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52E48-6E2D-85E3-7A53-EEF742314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800" b="1" dirty="0"/>
              <a:t>How Attitudes Influence Behavior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21E6E-0479-F759-004C-359FDFC34E0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62500" lnSpcReduction="20000"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2300" b="1" dirty="0"/>
              <a:t>1. Compliance</a:t>
            </a:r>
          </a:p>
          <a:p>
            <a:pPr marL="457200" indent="-22225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300" dirty="0"/>
              <a:t>Changing behavior in response to a direct request.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300" i="1" dirty="0"/>
              <a:t>Example:</a:t>
            </a:r>
            <a:r>
              <a:rPr lang="en-US" sz="2300" dirty="0"/>
              <a:t> Buying a product after a salesperson’s pitch.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2300" b="1" dirty="0"/>
              <a:t>2. Obedience</a:t>
            </a:r>
          </a:p>
          <a:p>
            <a:pPr marL="457200" indent="-22225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300" dirty="0"/>
              <a:t>Following orders from an authority figure.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300" i="1" dirty="0"/>
              <a:t>Example:</a:t>
            </a:r>
            <a:r>
              <a:rPr lang="en-US" sz="2300" dirty="0"/>
              <a:t> Milgram’s shock experiment on obedience to authority.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2300" b="1" dirty="0"/>
              <a:t>3. Prejudice</a:t>
            </a:r>
          </a:p>
          <a:p>
            <a:pPr marL="457200" indent="-22225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2300" dirty="0"/>
              <a:t>A negative attitude towards a group based on stereotypes.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2300" i="1" dirty="0"/>
              <a:t>Example:</a:t>
            </a:r>
            <a:r>
              <a:rPr lang="en-US" sz="2300" dirty="0"/>
              <a:t> Assuming all members of a certain nationality behave in the same way.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0091C3-7469-20AC-B902-F92D8ED2895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algn="just">
              <a:lnSpc>
                <a:spcPct val="120000"/>
              </a:lnSpc>
              <a:buNone/>
            </a:pPr>
            <a:r>
              <a:rPr lang="en-US" sz="1600" b="1" dirty="0"/>
              <a:t>4. Discrimination</a:t>
            </a:r>
          </a:p>
          <a:p>
            <a:pPr marL="457200" indent="-22225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Acting unfairly towards individuals based on prejudice.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600" i="1" dirty="0"/>
              <a:t>Example:</a:t>
            </a:r>
            <a:r>
              <a:rPr lang="en-US" sz="1600" dirty="0"/>
              <a:t> Not hiring someone because of their gender or race.</a:t>
            </a:r>
          </a:p>
          <a:p>
            <a:pPr algn="just">
              <a:lnSpc>
                <a:spcPct val="120000"/>
              </a:lnSpc>
              <a:buNone/>
            </a:pPr>
            <a:r>
              <a:rPr lang="en-US" sz="1600" b="1" dirty="0"/>
              <a:t>5. Stereotypes</a:t>
            </a:r>
          </a:p>
          <a:p>
            <a:pPr marL="457200" indent="-222250" algn="just">
              <a:lnSpc>
                <a:spcPct val="120000"/>
              </a:lnSpc>
              <a:buFont typeface="Wingdings" panose="05000000000000000000" pitchFamily="2" charset="2"/>
              <a:buChar char="§"/>
            </a:pPr>
            <a:r>
              <a:rPr lang="en-US" sz="1600" dirty="0"/>
              <a:t>Generalized beliefs about a group of people.</a:t>
            </a:r>
          </a:p>
          <a:p>
            <a:pPr marL="0" indent="0" algn="just">
              <a:lnSpc>
                <a:spcPct val="120000"/>
              </a:lnSpc>
              <a:buNone/>
            </a:pPr>
            <a:r>
              <a:rPr lang="en-US" sz="1600" i="1" dirty="0"/>
              <a:t>Example:</a:t>
            </a:r>
            <a:r>
              <a:rPr lang="en-US" sz="1600" dirty="0"/>
              <a:t> "Women are bad at driving."</a:t>
            </a:r>
          </a:p>
        </p:txBody>
      </p:sp>
    </p:spTree>
    <p:extLst>
      <p:ext uri="{BB962C8B-B14F-4D97-AF65-F5344CB8AC3E}">
        <p14:creationId xmlns:p14="http://schemas.microsoft.com/office/powerpoint/2010/main" val="3803794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457200" indent="-346075" algn="just">
              <a:buFont typeface="Wingdings" panose="05000000000000000000" pitchFamily="2" charset="2"/>
              <a:buChar char="§"/>
            </a:pPr>
            <a:r>
              <a:rPr lang="en-US" sz="2400" dirty="0"/>
              <a:t>Attitudes are fundamental to social interactions and influence thoughts, emotions, and behaviors.</a:t>
            </a:r>
          </a:p>
          <a:p>
            <a:pPr marL="457200" indent="-346075" algn="just">
              <a:buFont typeface="Wingdings" panose="05000000000000000000" pitchFamily="2" charset="2"/>
              <a:buChar char="§"/>
            </a:pPr>
            <a:r>
              <a:rPr lang="en-US" sz="2400" dirty="0"/>
              <a:t>Attitudes develop through exposure, experiences, and social influence.</a:t>
            </a:r>
          </a:p>
          <a:p>
            <a:pPr marL="457200" indent="-346075" algn="just">
              <a:buFont typeface="Wingdings" panose="05000000000000000000" pitchFamily="2" charset="2"/>
              <a:buChar char="§"/>
            </a:pPr>
            <a:r>
              <a:rPr lang="en-US" sz="2400" dirty="0"/>
              <a:t>They can be changed through persuasion, conformity, and cognitive dissonance.</a:t>
            </a:r>
          </a:p>
          <a:p>
            <a:pPr marL="457200" indent="-346075" algn="just">
              <a:buFont typeface="Wingdings" panose="05000000000000000000" pitchFamily="2" charset="2"/>
              <a:buChar char="§"/>
            </a:pPr>
            <a:r>
              <a:rPr lang="en-US" sz="2400" dirty="0"/>
              <a:t>Attitudes significantly shape societal norms, prejudice, and discrimination.</a:t>
            </a:r>
          </a:p>
          <a:p>
            <a:pPr marL="457200" indent="-346075" algn="just">
              <a:buFont typeface="Wingdings" panose="05000000000000000000" pitchFamily="2" charset="2"/>
              <a:buChar char="§"/>
            </a:pPr>
            <a:r>
              <a:rPr lang="en-US" sz="2400" dirty="0"/>
              <a:t>Understanding attitudes helps in personal growth, effective communication, and promoting positive social change.</a:t>
            </a:r>
          </a:p>
        </p:txBody>
      </p:sp>
    </p:spTree>
    <p:extLst>
      <p:ext uri="{BB962C8B-B14F-4D97-AF65-F5344CB8AC3E}">
        <p14:creationId xmlns:p14="http://schemas.microsoft.com/office/powerpoint/2010/main" val="7994920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Q &amp; A Session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b="1" dirty="0"/>
              <a:t>Thank you for your attention!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Hopefully, I will see you in the next class. Until then, take care and have a good day!</a:t>
            </a:r>
          </a:p>
        </p:txBody>
      </p:sp>
    </p:spTree>
    <p:extLst>
      <p:ext uri="{BB962C8B-B14F-4D97-AF65-F5344CB8AC3E}">
        <p14:creationId xmlns:p14="http://schemas.microsoft.com/office/powerpoint/2010/main" val="172669148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299</TotalTime>
  <Words>734</Words>
  <Application>Microsoft Office PowerPoint</Application>
  <PresentationFormat>Widescreen</PresentationFormat>
  <Paragraphs>73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Tw Cen MT</vt:lpstr>
      <vt:lpstr>Tw Cen MT Condensed</vt:lpstr>
      <vt:lpstr>Wingdings</vt:lpstr>
      <vt:lpstr>Wingdings 3</vt:lpstr>
      <vt:lpstr>Integral</vt:lpstr>
      <vt:lpstr>Attitude</vt:lpstr>
      <vt:lpstr>Learning Objectives</vt:lpstr>
      <vt:lpstr>What is Attitude?</vt:lpstr>
      <vt:lpstr>Components of Attitudes</vt:lpstr>
      <vt:lpstr>How Attitudes Develop and Change</vt:lpstr>
      <vt:lpstr>How Attitudes Influence Behavior</vt:lpstr>
      <vt:lpstr>Conclusion</vt:lpstr>
      <vt:lpstr>Q &amp; A Session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Methodology in Psychology</dc:title>
  <dc:creator>Faculty</dc:creator>
  <cp:lastModifiedBy>Jani Khan</cp:lastModifiedBy>
  <cp:revision>108</cp:revision>
  <dcterms:created xsi:type="dcterms:W3CDTF">2025-01-29T06:39:17Z</dcterms:created>
  <dcterms:modified xsi:type="dcterms:W3CDTF">2025-03-16T19:52:57Z</dcterms:modified>
</cp:coreProperties>
</file>