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84" r:id="rId11"/>
    <p:sldId id="281" r:id="rId12"/>
    <p:sldId id="282" r:id="rId13"/>
    <p:sldId id="275" r:id="rId14"/>
    <p:sldId id="266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D6CE14-1845-41BD-AD6A-A26D821A26C2}" type="datetimeFigureOut">
              <a:rPr lang="en-US" smtClean="0"/>
              <a:t>3/27/2025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Personality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Jani</a:t>
            </a:r>
            <a:r>
              <a:rPr lang="en-US" dirty="0"/>
              <a:t> Khan</a:t>
            </a:r>
          </a:p>
          <a:p>
            <a:r>
              <a:rPr lang="en-US" dirty="0"/>
              <a:t>Lecturer (Science &amp; Humanities)</a:t>
            </a:r>
          </a:p>
        </p:txBody>
      </p:sp>
    </p:spTree>
    <p:extLst>
      <p:ext uri="{BB962C8B-B14F-4D97-AF65-F5344CB8AC3E}">
        <p14:creationId xmlns:p14="http://schemas.microsoft.com/office/powerpoint/2010/main" val="1037425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5400" b="1" dirty="0"/>
              <a:t>Humanistic Theory – Carl Rogers (1951)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5432" y="2285999"/>
            <a:ext cx="5233575" cy="4243137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1100" b="1" dirty="0" smtClean="0"/>
              <a:t>1. The </a:t>
            </a:r>
            <a:r>
              <a:rPr lang="en-US" sz="1100" b="1" dirty="0"/>
              <a:t>Self-Concept</a:t>
            </a:r>
          </a:p>
          <a:p>
            <a:pPr marL="465138" indent="-2413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The </a:t>
            </a:r>
            <a:r>
              <a:rPr lang="en-US" sz="1100" b="1" dirty="0"/>
              <a:t>self-concept</a:t>
            </a:r>
            <a:r>
              <a:rPr lang="en-US" sz="1100" dirty="0"/>
              <a:t> is a central part of Rogers’ theory, referring to the organized, consistent set of beliefs and perceptions about oneself.</a:t>
            </a:r>
          </a:p>
          <a:p>
            <a:pPr marL="465138" indent="-2413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It includes the </a:t>
            </a:r>
            <a:r>
              <a:rPr lang="en-US" sz="1100" b="1" dirty="0"/>
              <a:t>real self</a:t>
            </a:r>
            <a:r>
              <a:rPr lang="en-US" sz="1100" dirty="0"/>
              <a:t> (how a person actually is) and the </a:t>
            </a:r>
            <a:r>
              <a:rPr lang="en-US" sz="1100" b="1" dirty="0"/>
              <a:t>ideal self</a:t>
            </a:r>
            <a:r>
              <a:rPr lang="en-US" sz="1100" dirty="0"/>
              <a:t> (how a person wants to be).</a:t>
            </a:r>
          </a:p>
          <a:p>
            <a:pPr marL="465138" indent="-2413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A discrepancy between the real and ideal self can lead to </a:t>
            </a:r>
            <a:r>
              <a:rPr lang="en-US" sz="1100" b="1" dirty="0"/>
              <a:t>incongruence</a:t>
            </a:r>
            <a:r>
              <a:rPr lang="en-US" sz="1100" dirty="0"/>
              <a:t>, causing psychological distress.</a:t>
            </a:r>
          </a:p>
          <a:p>
            <a:pPr>
              <a:spcBef>
                <a:spcPts val="200"/>
              </a:spcBef>
            </a:pPr>
            <a:r>
              <a:rPr lang="en-US" sz="1100" b="1" dirty="0"/>
              <a:t>2. The Actualizing Tendency</a:t>
            </a:r>
          </a:p>
          <a:p>
            <a:pPr marL="465138" indent="-2413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Rogers believed that every individual has an </a:t>
            </a:r>
            <a:r>
              <a:rPr lang="en-US" sz="1100" b="1" dirty="0"/>
              <a:t>innate drive</a:t>
            </a:r>
            <a:r>
              <a:rPr lang="en-US" sz="1100" dirty="0"/>
              <a:t> to grow, develop, and reach their full potential, known as the </a:t>
            </a:r>
            <a:r>
              <a:rPr lang="en-US" sz="1100" b="1" dirty="0"/>
              <a:t>self-actualizing tendency</a:t>
            </a:r>
            <a:r>
              <a:rPr lang="en-US" sz="1100" dirty="0"/>
              <a:t>.</a:t>
            </a:r>
          </a:p>
          <a:p>
            <a:pPr marL="465138" indent="-2413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100" dirty="0"/>
              <a:t>This tendency leads people toward personal growth, fulfillment, and the realization of their capabilities.</a:t>
            </a:r>
          </a:p>
          <a:p>
            <a:pPr>
              <a:spcBef>
                <a:spcPts val="200"/>
              </a:spcBef>
            </a:pPr>
            <a:r>
              <a:rPr lang="en-US" sz="1100" b="1" dirty="0"/>
              <a:t>3. Unconditional vs. Conditional Positive Regard</a:t>
            </a:r>
          </a:p>
          <a:p>
            <a:pPr marL="465138" indent="-2413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100" b="1" dirty="0"/>
              <a:t>Unconditional Positive Regard</a:t>
            </a:r>
            <a:r>
              <a:rPr lang="en-US" sz="1100" dirty="0"/>
              <a:t>: Accepting and valuing a person without conditions fosters self-worth and psychological well-being.</a:t>
            </a:r>
          </a:p>
          <a:p>
            <a:pPr marL="465138" indent="-2413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100" b="1" dirty="0"/>
              <a:t>Conditional Positive Regard</a:t>
            </a:r>
            <a:r>
              <a:rPr lang="en-US" sz="1100" dirty="0"/>
              <a:t>: When love and acceptance are dependent on meeting certain conditions, individuals may develop </a:t>
            </a:r>
            <a:r>
              <a:rPr lang="en-US" sz="1100" b="1" dirty="0"/>
              <a:t>conditions of worth</a:t>
            </a:r>
            <a:r>
              <a:rPr lang="en-US" sz="1100" dirty="0"/>
              <a:t>, leading to self-doubt and incongruence.</a:t>
            </a:r>
          </a:p>
          <a:p>
            <a:pPr>
              <a:spcBef>
                <a:spcPts val="200"/>
              </a:spcBef>
            </a:pPr>
            <a:r>
              <a:rPr lang="en-US" sz="1100" b="1" dirty="0"/>
              <a:t>4. Congruence and Incongruence</a:t>
            </a:r>
          </a:p>
          <a:p>
            <a:pPr marL="465138" indent="-2413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100" b="1" dirty="0"/>
              <a:t>Congruence</a:t>
            </a:r>
            <a:r>
              <a:rPr lang="en-US" sz="1100" dirty="0"/>
              <a:t>: When a person’s self-concept aligns with their actual experiences, leading to a sense of authenticity.</a:t>
            </a:r>
          </a:p>
          <a:p>
            <a:pPr marL="465138" indent="-241300">
              <a:spcBef>
                <a:spcPts val="200"/>
              </a:spcBef>
              <a:buFont typeface="Wingdings" panose="05000000000000000000" pitchFamily="2" charset="2"/>
              <a:buChar char="§"/>
            </a:pPr>
            <a:r>
              <a:rPr lang="en-US" sz="1100" b="1" dirty="0"/>
              <a:t>Incongruence</a:t>
            </a:r>
            <a:r>
              <a:rPr lang="en-US" sz="1100" dirty="0"/>
              <a:t>: When there is a mismatch between self-concept and experiences, leading to anxiety and maladjustment</a:t>
            </a:r>
            <a:r>
              <a:rPr lang="en-US" sz="1100" dirty="0" smtClean="0"/>
              <a:t>.</a:t>
            </a:r>
            <a:endParaRPr lang="en-US" sz="11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5593080" cy="4023360"/>
          </a:xfrm>
        </p:spPr>
        <p:txBody>
          <a:bodyPr>
            <a:normAutofit fontScale="62500" lnSpcReduction="20000"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5. Fully Functioning Person</a:t>
            </a:r>
          </a:p>
          <a:p>
            <a:pPr>
              <a:spcBef>
                <a:spcPts val="600"/>
              </a:spcBef>
            </a:pPr>
            <a:r>
              <a:rPr lang="en-US" dirty="0"/>
              <a:t>Rogers described a </a:t>
            </a:r>
            <a:r>
              <a:rPr lang="en-US" b="1" dirty="0"/>
              <a:t>fully functioning person</a:t>
            </a:r>
            <a:r>
              <a:rPr lang="en-US" dirty="0"/>
              <a:t> as one who:</a:t>
            </a:r>
          </a:p>
          <a:p>
            <a:pPr marL="465138" indent="-2413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Is open to experiences.</a:t>
            </a:r>
          </a:p>
          <a:p>
            <a:pPr marL="465138" indent="-2413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Lives in the present moment.</a:t>
            </a:r>
          </a:p>
          <a:p>
            <a:pPr marL="465138" indent="-2413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Trusts their own feelings and judgments.</a:t>
            </a:r>
          </a:p>
          <a:p>
            <a:pPr marL="465138" indent="-2413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Experiences personal growth and creativity.</a:t>
            </a:r>
          </a:p>
          <a:p>
            <a:pPr>
              <a:spcBef>
                <a:spcPts val="600"/>
              </a:spcBef>
            </a:pPr>
            <a:r>
              <a:rPr lang="en-US" dirty="0"/>
              <a:t>Demonstrates </a:t>
            </a:r>
            <a:r>
              <a:rPr lang="en-US" b="1" dirty="0"/>
              <a:t>existential living</a:t>
            </a:r>
            <a:r>
              <a:rPr lang="en-US" dirty="0"/>
              <a:t> (embracing life without rigid expectations).</a:t>
            </a:r>
          </a:p>
          <a:p>
            <a:pPr>
              <a:spcBef>
                <a:spcPts val="600"/>
              </a:spcBef>
            </a:pPr>
            <a:r>
              <a:rPr lang="en-US" b="1" dirty="0"/>
              <a:t>6. Person-Centered Therapy</a:t>
            </a:r>
          </a:p>
          <a:p>
            <a:pPr marL="465138" indent="-2413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Rogers applied his theory to therapy, emphasizing </a:t>
            </a:r>
            <a:r>
              <a:rPr lang="en-US" b="1" dirty="0"/>
              <a:t>empathy, unconditional positive regard, and genuineness</a:t>
            </a:r>
            <a:r>
              <a:rPr lang="en-US" dirty="0"/>
              <a:t> in the therapist-client relationship.</a:t>
            </a:r>
          </a:p>
          <a:p>
            <a:pPr marL="465138" indent="-2413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He believed that individuals can </a:t>
            </a:r>
            <a:r>
              <a:rPr lang="en-US" b="1" dirty="0"/>
              <a:t>heal themselves</a:t>
            </a:r>
            <a:r>
              <a:rPr lang="en-US" dirty="0"/>
              <a:t> in a supportive and accepting environment.</a:t>
            </a:r>
          </a:p>
          <a:p>
            <a:pPr>
              <a:spcBef>
                <a:spcPts val="600"/>
              </a:spcBef>
            </a:pPr>
            <a:r>
              <a:rPr lang="en-US" b="1" dirty="0"/>
              <a:t>7. Role of Experience</a:t>
            </a:r>
          </a:p>
          <a:p>
            <a:pPr marL="465138" indent="-2413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Experience shapes personality; when individuals can freely express and validate their experiences, they develop a healthier self-concept.</a:t>
            </a:r>
          </a:p>
          <a:p>
            <a:pPr marL="465138" indent="-2413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Denied or distorted experiences (due to social pressures or conditions of worth) can hinder personal growth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54255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624D11-9424-A7BD-D00A-E7AC15218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75CF3-FB5C-FBEE-0FD9-235DFB325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Maslow’s Hierarchy of Needs (1943, Abraham Maslow)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0F6F9B-6BDC-2F8B-1FFB-D490C2E56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dirty="0"/>
              <a:t>Proposed by Abraham Maslow (1908–1970) in his paper </a:t>
            </a:r>
            <a:r>
              <a:rPr lang="en-US" i="1" dirty="0"/>
              <a:t>A Theory of Human Motivation</a:t>
            </a:r>
            <a:r>
              <a:rPr lang="en-US" dirty="0"/>
              <a:t> (1943).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Physiological Needs</a:t>
            </a:r>
            <a:r>
              <a:rPr lang="en-US" dirty="0"/>
              <a:t> – Food, water, sleep.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Safety Needs</a:t>
            </a:r>
            <a:r>
              <a:rPr lang="en-US" dirty="0"/>
              <a:t> – Security, stability.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Love &amp; Belonging</a:t>
            </a:r>
            <a:r>
              <a:rPr lang="en-US" dirty="0"/>
              <a:t> – Relationships, friendships.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Esteem Needs</a:t>
            </a:r>
            <a:r>
              <a:rPr lang="en-US" dirty="0"/>
              <a:t> – Respect, self-worth.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Self-Actualization</a:t>
            </a:r>
            <a:r>
              <a:rPr lang="en-US" dirty="0"/>
              <a:t> – Achieving one’s full potential.</a:t>
            </a:r>
          </a:p>
          <a:p>
            <a:pPr marL="914400" indent="-342900" algn="just">
              <a:buFont typeface="Wingdings" panose="05000000000000000000" pitchFamily="2" charset="2"/>
              <a:buChar char="ü"/>
            </a:pPr>
            <a:r>
              <a:rPr lang="en-US" dirty="0"/>
              <a:t>Example: A person struggling to meet basic needs (like food and shelter) will prioritize those over self-improvement activities.</a:t>
            </a:r>
          </a:p>
        </p:txBody>
      </p:sp>
    </p:spTree>
    <p:extLst>
      <p:ext uri="{BB962C8B-B14F-4D97-AF65-F5344CB8AC3E}">
        <p14:creationId xmlns:p14="http://schemas.microsoft.com/office/powerpoint/2010/main" val="20881106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699BB-EB37-3340-7EA1-A6D939DC0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D6C7-681E-9376-E658-29AE222D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Trait Theory – Five-Factor Model (1980s-1990s, Costa &amp; McCrae)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EC23D4-022A-5170-E18F-8A74933A13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dirty="0"/>
              <a:t>Paul Costa and Robert McCrae developed the final version of Five-Factor Model in 1987.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dirty="0"/>
              <a:t>Identifies five core personality traits: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Extraversion</a:t>
            </a:r>
            <a:r>
              <a:rPr lang="en-US" dirty="0"/>
              <a:t> – Sociable, energetic.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Agreeableness</a:t>
            </a:r>
            <a:r>
              <a:rPr lang="en-US" dirty="0"/>
              <a:t> – Trusting, kind.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Conscientiousness</a:t>
            </a:r>
            <a:r>
              <a:rPr lang="en-US" dirty="0"/>
              <a:t> – Organized, responsible.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Neuroticism</a:t>
            </a:r>
            <a:r>
              <a:rPr lang="en-US" dirty="0"/>
              <a:t> – Anxious, emotionally unstable.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Openness to Experience</a:t>
            </a:r>
            <a:r>
              <a:rPr lang="en-US" dirty="0"/>
              <a:t> – Creative, curious.</a:t>
            </a:r>
          </a:p>
          <a:p>
            <a:pPr marL="914400" indent="-342900" algn="just">
              <a:buFont typeface="Wingdings" panose="05000000000000000000" pitchFamily="2" charset="2"/>
              <a:buChar char="ü"/>
            </a:pPr>
            <a:r>
              <a:rPr lang="en-US" dirty="0"/>
              <a:t>Example: A highly conscientious student is likely to submit assignments on time, while a low conscientious person may procrastinate.</a:t>
            </a:r>
          </a:p>
        </p:txBody>
      </p:sp>
    </p:spTree>
    <p:extLst>
      <p:ext uri="{BB962C8B-B14F-4D97-AF65-F5344CB8AC3E}">
        <p14:creationId xmlns:p14="http://schemas.microsoft.com/office/powerpoint/2010/main" val="27180097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614-47BA-DEE4-F78D-7C9224D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Defense Mechanisms – Coping with Anxiety (Freud, 1926)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008D-7ADA-3657-3366-78000D9E9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82" y="2084832"/>
            <a:ext cx="5224825" cy="4224528"/>
          </a:xfrm>
        </p:spPr>
        <p:txBody>
          <a:bodyPr>
            <a:noAutofit/>
          </a:bodyPr>
          <a:lstStyle/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1700" dirty="0"/>
              <a:t>Sigmund Freud first described defense mechanisms in </a:t>
            </a:r>
            <a:r>
              <a:rPr lang="en-US" sz="1700" i="1" dirty="0"/>
              <a:t>The Ego and the Id</a:t>
            </a:r>
            <a:r>
              <a:rPr lang="en-US" sz="1700" dirty="0"/>
              <a:t> (1926).</a:t>
            </a:r>
          </a:p>
          <a:p>
            <a:pPr marL="457200" indent="-346075">
              <a:buFont typeface="Wingdings" panose="05000000000000000000" pitchFamily="2" charset="2"/>
              <a:buChar char="§"/>
            </a:pPr>
            <a:r>
              <a:rPr lang="en-US" sz="1700" dirty="0"/>
              <a:t>Unconscious psychological strategies to deal with depression, anxiety, and stress.</a:t>
            </a:r>
          </a:p>
          <a:p>
            <a:pPr marL="111125" indent="0">
              <a:buNone/>
            </a:pPr>
            <a:r>
              <a:rPr lang="en-US" sz="1700" dirty="0"/>
              <a:t>Common types: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700" b="1" dirty="0"/>
              <a:t>Denial</a:t>
            </a:r>
            <a:r>
              <a:rPr lang="en-US" sz="1700" dirty="0"/>
              <a:t> – Refusing to accept reality (e.g., an alcoholic insisting they do not have a drinking problem).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700" b="1" dirty="0"/>
              <a:t>Displacement</a:t>
            </a:r>
            <a:r>
              <a:rPr lang="en-US" sz="1700" dirty="0"/>
              <a:t> – Redirecting anger (e.g., yelling at a friend after being scolded by a boss).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700" b="1" dirty="0"/>
              <a:t>Projection</a:t>
            </a:r>
            <a:r>
              <a:rPr lang="en-US" sz="1700" dirty="0"/>
              <a:t> – Attributing one’s feelings to others (e.g., accusing someone of disliking you when you dislike them).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17AC3-8C7A-BA7B-6D89-0920E66D6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19" y="2084833"/>
            <a:ext cx="5759336" cy="4399094"/>
          </a:xfrm>
        </p:spPr>
        <p:txBody>
          <a:bodyPr>
            <a:noAutofit/>
          </a:bodyPr>
          <a:lstStyle/>
          <a:p>
            <a:pPr marL="914400" indent="-457200">
              <a:buFont typeface="+mj-lt"/>
              <a:buAutoNum type="arabicPeriod"/>
            </a:pPr>
            <a:r>
              <a:rPr lang="en-US" sz="1700" b="1" dirty="0"/>
              <a:t>Regression</a:t>
            </a:r>
            <a:r>
              <a:rPr lang="en-US" sz="1700" dirty="0"/>
              <a:t> – Reverting to childhood behaviors (e.g., an adult throwing a tantrum).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700" b="1" dirty="0"/>
              <a:t>Repression</a:t>
            </a:r>
            <a:r>
              <a:rPr lang="en-US" sz="1700" dirty="0"/>
              <a:t> – Blocking distressing thoughts (e.g., a person who experienced trauma forgetting details of the event).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700" b="1" dirty="0"/>
              <a:t>Sublimation</a:t>
            </a:r>
            <a:r>
              <a:rPr lang="en-US" sz="1700" dirty="0"/>
              <a:t> – Channeling emotions into productive activities (e.g., using exercise to cope with stress).</a:t>
            </a:r>
          </a:p>
          <a:p>
            <a:pPr marL="914400" indent="-457200">
              <a:buFont typeface="+mj-lt"/>
              <a:buAutoNum type="arabicPeriod"/>
            </a:pPr>
            <a:r>
              <a:rPr lang="en-US" sz="1700" b="1" dirty="0"/>
              <a:t>Rationalization</a:t>
            </a:r>
            <a:r>
              <a:rPr lang="en-US" sz="1700" dirty="0"/>
              <a:t> – Justifying actions with logical explanations (e.g., a student blaming bad grades on an unfair teacher).</a:t>
            </a:r>
          </a:p>
        </p:txBody>
      </p:sp>
    </p:spTree>
    <p:extLst>
      <p:ext uri="{BB962C8B-B14F-4D97-AF65-F5344CB8AC3E}">
        <p14:creationId xmlns:p14="http://schemas.microsoft.com/office/powerpoint/2010/main" val="9625845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400" dirty="0"/>
              <a:t>Understanding personality helps in predicting behavior and improving personal development.</a:t>
            </a:r>
          </a:p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400" dirty="0"/>
              <a:t>Personality plays a crucial role in relationships, career success, and overall well-being.</a:t>
            </a:r>
          </a:p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400" dirty="0"/>
              <a:t>Future research continues to explore the interaction of genetics and environment in shaping personality.</a:t>
            </a:r>
          </a:p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400" dirty="0"/>
              <a:t>Application of personality psychology in clinical settings, workplace environments, and education.</a:t>
            </a:r>
          </a:p>
        </p:txBody>
      </p:sp>
    </p:spTree>
    <p:extLst>
      <p:ext uri="{BB962C8B-B14F-4D97-AF65-F5344CB8AC3E}">
        <p14:creationId xmlns:p14="http://schemas.microsoft.com/office/powerpoint/2010/main" val="7994920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Hopefully, I will see you in the next class. Until then, take care and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7266914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the end of this lecture, students will be able to: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Define and understand the meaning of personality.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Explain the key aspects of personality, including thinking, feeling, and behavior.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Describe the origins of personality, emphasizing nature vs. nurture.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Analyze major theories of personality, including psychoanalytic, humanistic, and trait theories.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Discuss the role of defense mechanisms in personality development.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Understand the impact of personality on daily life, relationships, and career choices.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Explore contemporary research and applications of personality psychology.</a:t>
            </a:r>
          </a:p>
        </p:txBody>
      </p:sp>
    </p:spTree>
    <p:extLst>
      <p:ext uri="{BB962C8B-B14F-4D97-AF65-F5344CB8AC3E}">
        <p14:creationId xmlns:p14="http://schemas.microsoft.com/office/powerpoint/2010/main" val="37424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is Personality?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031799" cy="4224528"/>
          </a:xfrm>
        </p:spPr>
        <p:txBody>
          <a:bodyPr>
            <a:normAutofit lnSpcReduction="10000"/>
          </a:bodyPr>
          <a:lstStyle/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b="1" dirty="0"/>
              <a:t>Personality</a:t>
            </a:r>
            <a:r>
              <a:rPr lang="en-US" sz="2000" dirty="0"/>
              <a:t> refers to the characteristic patterns of </a:t>
            </a:r>
            <a:r>
              <a:rPr lang="en-US" sz="2000" b="1" dirty="0"/>
              <a:t>thoughts</a:t>
            </a:r>
            <a:r>
              <a:rPr lang="en-US" sz="2000" dirty="0"/>
              <a:t>, </a:t>
            </a:r>
            <a:r>
              <a:rPr lang="en-US" sz="2000" b="1" dirty="0"/>
              <a:t>feelings</a:t>
            </a:r>
            <a:r>
              <a:rPr lang="en-US" sz="2000" dirty="0"/>
              <a:t>, and </a:t>
            </a:r>
            <a:r>
              <a:rPr lang="en-US" sz="2000" b="1" dirty="0"/>
              <a:t>behaviors</a:t>
            </a:r>
            <a:r>
              <a:rPr lang="en-US" sz="2000" dirty="0"/>
              <a:t> that make a person unique.</a:t>
            </a:r>
          </a:p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The word "</a:t>
            </a:r>
            <a:r>
              <a:rPr lang="en-US" sz="2000" b="1" dirty="0"/>
              <a:t>personality</a:t>
            </a:r>
            <a:r>
              <a:rPr lang="en-US" sz="2000" dirty="0"/>
              <a:t>" comes from the Latin word </a:t>
            </a:r>
            <a:r>
              <a:rPr lang="en-US" sz="2000" i="1" dirty="0"/>
              <a:t>persona</a:t>
            </a:r>
            <a:r>
              <a:rPr lang="en-US" sz="2000" dirty="0"/>
              <a:t>, meaning "mask.“</a:t>
            </a:r>
          </a:p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000" dirty="0"/>
              <a:t>Personality remains relatively stable throughout life.</a:t>
            </a:r>
          </a:p>
          <a:p>
            <a:pPr marL="914400" indent="-34290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000" dirty="0"/>
              <a:t>Example: An individual who is naturally introverted may prefer small gatherings rather than large social events throughout life, though they may learn to navigate social situations better over time.</a:t>
            </a:r>
          </a:p>
        </p:txBody>
      </p:sp>
    </p:spTree>
    <p:extLst>
      <p:ext uri="{BB962C8B-B14F-4D97-AF65-F5344CB8AC3E}">
        <p14:creationId xmlns:p14="http://schemas.microsoft.com/office/powerpoint/2010/main" val="427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Components of Personality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Thinking</a:t>
            </a:r>
            <a:r>
              <a:rPr lang="en-US" sz="2400" dirty="0"/>
              <a:t>: Individual differences in cognitive patterns.</a:t>
            </a:r>
          </a:p>
          <a:p>
            <a:pPr marL="9144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Example: Two students may react differently to a difficult exam—one thinks of it as a challenge and opportunity to grow, while the other sees it as an overwhelming problem.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Feeling</a:t>
            </a:r>
            <a:r>
              <a:rPr lang="en-US" sz="2400" dirty="0"/>
              <a:t>: Emotional differences among individuals.</a:t>
            </a:r>
          </a:p>
          <a:p>
            <a:pPr marL="9144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Example: Some people express emotions openly, while others suppress them. A person may feel anxious about public speaking, whereas another feels excited.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Behaving</a:t>
            </a:r>
            <a:r>
              <a:rPr lang="en-US" sz="2400" dirty="0"/>
              <a:t>: Distinct behavioral patterns that differentiate individuals.</a:t>
            </a:r>
          </a:p>
          <a:p>
            <a:pPr marL="9144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Example: Some individuals prefer structured daily routines, while others enjoy spontaneity and adventure.</a:t>
            </a:r>
          </a:p>
        </p:txBody>
      </p:sp>
    </p:spTree>
    <p:extLst>
      <p:ext uri="{BB962C8B-B14F-4D97-AF65-F5344CB8AC3E}">
        <p14:creationId xmlns:p14="http://schemas.microsoft.com/office/powerpoint/2010/main" val="13565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15FAE-3AA6-0214-D152-947BDB6F4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E4FF8-46C1-080C-9F6A-F64FD568D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Personality is NOT?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4863-3C19-A7B5-0BE7-D51D57899D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9912" indent="-457200" algn="just">
              <a:buFont typeface="+mj-lt"/>
              <a:buAutoNum type="arabicPeriod"/>
            </a:pPr>
            <a:r>
              <a:rPr lang="en-US" sz="2400" dirty="0"/>
              <a:t>Personality is not about physical traits (e.g., height, age).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sz="2400" dirty="0"/>
              <a:t>It does not include temporary states like mood, hunger, or arousal.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sz="2400" dirty="0"/>
              <a:t>It does not represent skills or abilities but rather what people are typically like.</a:t>
            </a:r>
          </a:p>
          <a:p>
            <a:pPr marL="914400" indent="-342900" algn="just">
              <a:buFont typeface="Wingdings" panose="05000000000000000000" pitchFamily="2" charset="2"/>
              <a:buChar char="ü"/>
            </a:pPr>
            <a:r>
              <a:rPr lang="en-US" sz="2400" dirty="0"/>
              <a:t>Example: A person may be talented in music, but their personality trait (e.g., being disciplined) determines how they develop that talent over time.</a:t>
            </a:r>
          </a:p>
        </p:txBody>
      </p:sp>
    </p:spTree>
    <p:extLst>
      <p:ext uri="{BB962C8B-B14F-4D97-AF65-F5344CB8AC3E}">
        <p14:creationId xmlns:p14="http://schemas.microsoft.com/office/powerpoint/2010/main" val="27406136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86365-9C4C-3642-8DA3-570134A164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9FF7-3E3B-143A-8D0B-073F20D92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Origins of Personality – Nature vs. Nurture Debate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9959B4-1392-1105-1D9B-3BA9AE093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sz="2000" b="1" dirty="0"/>
              <a:t>Nature (Genetics)</a:t>
            </a:r>
            <a:r>
              <a:rPr lang="en-US" sz="2000" dirty="0"/>
              <a:t>: Some personality traits are inherited and observed even in infancy.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sz="2000" b="1" dirty="0"/>
              <a:t>Nurture (Environment)</a:t>
            </a:r>
            <a:r>
              <a:rPr lang="en-US" sz="2000" dirty="0"/>
              <a:t>: Experiences shape personality over time.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sz="2000" dirty="0"/>
              <a:t>Modern research suggests personality results from both genetics and life experiences.</a:t>
            </a:r>
          </a:p>
          <a:p>
            <a:pPr marL="914400" indent="-342900" algn="just">
              <a:buFont typeface="Wingdings" panose="05000000000000000000" pitchFamily="2" charset="2"/>
              <a:buChar char="ü"/>
            </a:pPr>
            <a:r>
              <a:rPr lang="en-US" sz="2000" dirty="0"/>
              <a:t>Example: Identical twins raised in different environments may still share similar personality traits, indicating a genetic influence. However, their upbringing may also shape their interests and social behaviors differently.</a:t>
            </a:r>
          </a:p>
        </p:txBody>
      </p:sp>
    </p:spTree>
    <p:extLst>
      <p:ext uri="{BB962C8B-B14F-4D97-AF65-F5344CB8AC3E}">
        <p14:creationId xmlns:p14="http://schemas.microsoft.com/office/powerpoint/2010/main" val="2641139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BC501-18A9-EA91-10C7-0DADE617C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F2081-5278-BB64-2923-E1B964786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Freud’s Psychoanalytic Theory (1900s, Sigmund Freud)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9CF13-033F-9ECC-608B-D3A9B3AA2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dirty="0"/>
              <a:t>Sigmund Freud (1856-1939) developed the first complete personality theory.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dirty="0"/>
              <a:t>Published </a:t>
            </a:r>
            <a:r>
              <a:rPr lang="en-US" i="1" dirty="0"/>
              <a:t>The Interpretation of Dreams</a:t>
            </a:r>
            <a:r>
              <a:rPr lang="en-US" dirty="0"/>
              <a:t> (1900), introducing the concept of the unconscious mind.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dirty="0"/>
              <a:t>Focused on childhood experiences and the unconscious mind.</a:t>
            </a:r>
          </a:p>
          <a:p>
            <a:pPr marL="112712" indent="0" algn="just">
              <a:buNone/>
            </a:pPr>
            <a:r>
              <a:rPr lang="en-US" dirty="0"/>
              <a:t>Described three levels of awareness:</a:t>
            </a:r>
          </a:p>
          <a:p>
            <a:pPr marL="1028700" indent="-457200" algn="just">
              <a:buFont typeface="+mj-lt"/>
              <a:buAutoNum type="arabicPeriod"/>
            </a:pPr>
            <a:r>
              <a:rPr lang="en-US" b="1" dirty="0"/>
              <a:t>Conscious</a:t>
            </a:r>
            <a:r>
              <a:rPr lang="en-US" dirty="0"/>
              <a:t> (thoughts we are aware of)</a:t>
            </a:r>
          </a:p>
          <a:p>
            <a:pPr marL="1028700" indent="-457200" algn="just">
              <a:buFont typeface="+mj-lt"/>
              <a:buAutoNum type="arabicPeriod"/>
            </a:pPr>
            <a:r>
              <a:rPr lang="en-US" b="1" dirty="0"/>
              <a:t>Preconscious</a:t>
            </a:r>
            <a:r>
              <a:rPr lang="en-US" dirty="0"/>
              <a:t> (memories we can recall)</a:t>
            </a:r>
          </a:p>
          <a:p>
            <a:pPr marL="1028700" indent="-457200" algn="just">
              <a:buFont typeface="+mj-lt"/>
              <a:buAutoNum type="arabicPeriod"/>
            </a:pPr>
            <a:r>
              <a:rPr lang="en-US" b="1" dirty="0"/>
              <a:t>Unconscious</a:t>
            </a:r>
            <a:r>
              <a:rPr lang="en-US" dirty="0"/>
              <a:t> (hidden desires and fears that influence behavior)</a:t>
            </a:r>
          </a:p>
        </p:txBody>
      </p:sp>
    </p:spTree>
    <p:extLst>
      <p:ext uri="{BB962C8B-B14F-4D97-AF65-F5344CB8AC3E}">
        <p14:creationId xmlns:p14="http://schemas.microsoft.com/office/powerpoint/2010/main" val="6022456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EF578-7AF7-A8C0-CFCA-CBC50C768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32F7-6BEC-A6D0-1C14-E8D7E43E3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Freud’s Structure of Personality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8CA6F-5314-8FD3-3901-7BEFBF189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Id</a:t>
            </a:r>
            <a:r>
              <a:rPr lang="en-US" dirty="0"/>
              <a:t>: Primitive, instinctual drives (pleasure principle).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Ego</a:t>
            </a:r>
            <a:r>
              <a:rPr lang="en-US" dirty="0"/>
              <a:t>: Rational self, mediates between id and reality (reality principle).</a:t>
            </a:r>
          </a:p>
          <a:p>
            <a:pPr marL="569912" indent="-457200" algn="just">
              <a:buFont typeface="+mj-lt"/>
              <a:buAutoNum type="arabicPeriod"/>
            </a:pPr>
            <a:r>
              <a:rPr lang="en-US" b="1" dirty="0"/>
              <a:t>Superego</a:t>
            </a:r>
            <a:r>
              <a:rPr lang="en-US" dirty="0"/>
              <a:t>: Moral conscience, societal norms.</a:t>
            </a:r>
          </a:p>
          <a:p>
            <a:pPr marL="914400" indent="-342900" algn="just">
              <a:buFont typeface="Wingdings" panose="05000000000000000000" pitchFamily="2" charset="2"/>
              <a:buChar char="ü"/>
            </a:pPr>
            <a:r>
              <a:rPr lang="en-US" dirty="0"/>
              <a:t>Example: A person craving junk food (Id) resists eating it due to health concerns (Superego), and instead compromises by eating a healthy alternative (Ego).</a:t>
            </a:r>
          </a:p>
        </p:txBody>
      </p:sp>
    </p:spTree>
    <p:extLst>
      <p:ext uri="{BB962C8B-B14F-4D97-AF65-F5344CB8AC3E}">
        <p14:creationId xmlns:p14="http://schemas.microsoft.com/office/powerpoint/2010/main" val="1422823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EADFEE-BA2F-9EF9-64CB-67619BD46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F844-04A3-5352-CD75-E7B01E9FA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Humanistic Theory – Carl Rogers (1951</a:t>
            </a:r>
            <a:r>
              <a:rPr lang="en-US" sz="4800" b="1" dirty="0" smtClean="0"/>
              <a:t>)…Continue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76A41-BA8E-1992-A561-5F88FCF9A8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dirty="0"/>
              <a:t>Developed Person-Centered Theory emphasizing self-growth/Self-Actualization and fulfillment.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dirty="0"/>
              <a:t>Client-Centered Therapy (1951) introduced the idea of Unconditional Positive Regard.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dirty="0"/>
              <a:t>Believed that people are inherently good and seek self-actualization.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b="1" dirty="0"/>
              <a:t>Unconditional Positive Regard</a:t>
            </a:r>
            <a:r>
              <a:rPr lang="en-US" dirty="0"/>
              <a:t>: Love and acceptance without conditions.</a:t>
            </a:r>
          </a:p>
          <a:p>
            <a:pPr marL="914400" indent="-342900" algn="just">
              <a:buFont typeface="Wingdings" panose="05000000000000000000" pitchFamily="2" charset="2"/>
              <a:buChar char="ü"/>
            </a:pPr>
            <a:r>
              <a:rPr lang="en-US" dirty="0"/>
              <a:t>Example: A child raised in an environment where they are loved and supported unconditionally is more likely to develop healthy self-esteem.</a:t>
            </a:r>
          </a:p>
        </p:txBody>
      </p:sp>
    </p:spTree>
    <p:extLst>
      <p:ext uri="{BB962C8B-B14F-4D97-AF65-F5344CB8AC3E}">
        <p14:creationId xmlns:p14="http://schemas.microsoft.com/office/powerpoint/2010/main" val="3719871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355</TotalTime>
  <Words>1449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Tw Cen MT</vt:lpstr>
      <vt:lpstr>Tw Cen MT Condensed</vt:lpstr>
      <vt:lpstr>Wingdings</vt:lpstr>
      <vt:lpstr>Wingdings 3</vt:lpstr>
      <vt:lpstr>Integral</vt:lpstr>
      <vt:lpstr>Personality</vt:lpstr>
      <vt:lpstr>Learning Objectives</vt:lpstr>
      <vt:lpstr>What is Personality?</vt:lpstr>
      <vt:lpstr>Components of Personality</vt:lpstr>
      <vt:lpstr>What Personality is NOT?</vt:lpstr>
      <vt:lpstr>Origins of Personality – Nature vs. Nurture Debate</vt:lpstr>
      <vt:lpstr>Freud’s Psychoanalytic Theory (1900s, Sigmund Freud)</vt:lpstr>
      <vt:lpstr>Freud’s Structure of Personality</vt:lpstr>
      <vt:lpstr>Humanistic Theory – Carl Rogers (1951)…Continue</vt:lpstr>
      <vt:lpstr>Humanistic Theory – Carl Rogers (1951)</vt:lpstr>
      <vt:lpstr>Maslow’s Hierarchy of Needs (1943, Abraham Maslow)</vt:lpstr>
      <vt:lpstr>Trait Theory – Five-Factor Model (1980s-1990s, Costa &amp; McCrae)</vt:lpstr>
      <vt:lpstr>Defense Mechanisms – Coping with Anxiety (Freud, 1926)</vt:lpstr>
      <vt:lpstr>Conclusion</vt:lpstr>
      <vt:lpstr>Q &amp; A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</dc:title>
  <dc:creator>Faculty</dc:creator>
  <cp:lastModifiedBy>Faculty</cp:lastModifiedBy>
  <cp:revision>124</cp:revision>
  <dcterms:created xsi:type="dcterms:W3CDTF">2025-01-29T06:39:17Z</dcterms:created>
  <dcterms:modified xsi:type="dcterms:W3CDTF">2025-03-27T05:17:04Z</dcterms:modified>
</cp:coreProperties>
</file>