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260" r:id="rId4"/>
    <p:sldId id="261" r:id="rId5"/>
    <p:sldId id="262" r:id="rId6"/>
    <p:sldId id="326" r:id="rId7"/>
    <p:sldId id="287" r:id="rId8"/>
    <p:sldId id="337" r:id="rId9"/>
    <p:sldId id="300" r:id="rId10"/>
    <p:sldId id="314" r:id="rId11"/>
    <p:sldId id="296" r:id="rId12"/>
    <p:sldId id="315" r:id="rId13"/>
    <p:sldId id="297" r:id="rId14"/>
    <p:sldId id="355" r:id="rId15"/>
    <p:sldId id="349" r:id="rId16"/>
    <p:sldId id="350" r:id="rId17"/>
    <p:sldId id="351" r:id="rId18"/>
    <p:sldId id="352" r:id="rId19"/>
    <p:sldId id="353" r:id="rId20"/>
    <p:sldId id="354" r:id="rId21"/>
    <p:sldId id="338" r:id="rId22"/>
    <p:sldId id="339" r:id="rId23"/>
    <p:sldId id="332" r:id="rId24"/>
    <p:sldId id="265" r:id="rId25"/>
    <p:sldId id="266" r:id="rId26"/>
    <p:sldId id="267" r:id="rId27"/>
    <p:sldId id="268" r:id="rId28"/>
    <p:sldId id="311" r:id="rId29"/>
    <p:sldId id="348" r:id="rId30"/>
    <p:sldId id="312" r:id="rId31"/>
    <p:sldId id="356" r:id="rId32"/>
    <p:sldId id="341" r:id="rId33"/>
    <p:sldId id="340" r:id="rId34"/>
    <p:sldId id="357" r:id="rId35"/>
    <p:sldId id="325" r:id="rId36"/>
    <p:sldId id="345" r:id="rId37"/>
    <p:sldId id="346" r:id="rId38"/>
    <p:sldId id="34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CC66"/>
    <a:srgbClr val="CCFF99"/>
    <a:srgbClr val="CCFFFF"/>
    <a:srgbClr val="00AC7F"/>
    <a:srgbClr val="33CCCC"/>
    <a:srgbClr val="FFFFCC"/>
    <a:srgbClr val="3399FF"/>
    <a:srgbClr val="FF99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7" autoAdjust="0"/>
    <p:restoredTop sz="94660"/>
  </p:normalViewPr>
  <p:slideViewPr>
    <p:cSldViewPr snapToGrid="0">
      <p:cViewPr varScale="1">
        <p:scale>
          <a:sx n="115" d="100"/>
          <a:sy n="115" d="100"/>
        </p:scale>
        <p:origin x="1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DF5378-E549-4BEE-8E6B-85AD0B52DCBF}" type="doc">
      <dgm:prSet loTypeId="urn:microsoft.com/office/officeart/2005/8/layout/vList2" loCatId="list" qsTypeId="urn:microsoft.com/office/officeart/2005/8/quickstyle/simple3" qsCatId="simple" csTypeId="urn:microsoft.com/office/officeart/2005/8/colors/accent0_2" csCatId="mainScheme" phldr="1"/>
      <dgm:spPr/>
      <dgm:t>
        <a:bodyPr/>
        <a:lstStyle/>
        <a:p>
          <a:endParaRPr lang="en-US"/>
        </a:p>
      </dgm:t>
    </dgm:pt>
    <dgm:pt modelId="{C5EA7DBE-E56A-481F-B0C4-A206598ADF4A}">
      <dgm:prSet phldrT="[Text]" custT="1"/>
      <dgm:spPr>
        <a:solidFill>
          <a:srgbClr val="FF6600"/>
        </a:solidFill>
      </dgm:spPr>
      <dgm:t>
        <a:bodyPr/>
        <a:lstStyle/>
        <a:p>
          <a:r>
            <a:rPr lang="en-US" sz="2000" b="1" dirty="0" smtClean="0">
              <a:solidFill>
                <a:schemeClr val="bg1"/>
              </a:solidFill>
              <a:latin typeface="Times New Roman" panose="02020603050405020304" pitchFamily="18" charset="0"/>
              <a:cs typeface="Times New Roman" panose="02020603050405020304" pitchFamily="18" charset="0"/>
            </a:rPr>
            <a:t>Nuclear Family</a:t>
          </a:r>
          <a:r>
            <a:rPr lang="en-US" sz="2000" dirty="0" smtClean="0">
              <a:solidFill>
                <a:schemeClr val="bg1"/>
              </a:solidFill>
              <a:latin typeface="Times New Roman" panose="02020603050405020304" pitchFamily="18" charset="0"/>
              <a:cs typeface="Times New Roman" panose="02020603050405020304" pitchFamily="18" charset="0"/>
            </a:rPr>
            <a:t>: a family consisting of a husband, wife, and child(</a:t>
          </a:r>
          <a:r>
            <a:rPr lang="en-US" sz="2000" dirty="0" err="1" smtClean="0">
              <a:solidFill>
                <a:schemeClr val="bg1"/>
              </a:solidFill>
              <a:latin typeface="Times New Roman" panose="02020603050405020304" pitchFamily="18" charset="0"/>
              <a:cs typeface="Times New Roman" panose="02020603050405020304" pitchFamily="18" charset="0"/>
            </a:rPr>
            <a:t>ren</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endParaRPr>
        </a:p>
      </dgm:t>
    </dgm:pt>
    <dgm:pt modelId="{425B324A-BA02-4ED0-B43F-2768DCED2E84}" type="parTrans" cxnId="{3708B787-CB8E-4657-A665-0390C7B57D28}">
      <dgm:prSet/>
      <dgm:spPr/>
      <dgm:t>
        <a:bodyPr/>
        <a:lstStyle/>
        <a:p>
          <a:endParaRPr lang="en-US" sz="2400">
            <a:solidFill>
              <a:srgbClr val="002060"/>
            </a:solidFill>
          </a:endParaRPr>
        </a:p>
      </dgm:t>
    </dgm:pt>
    <dgm:pt modelId="{CFBEAF63-DF2C-4629-86A2-BBE5AEBB4033}" type="sibTrans" cxnId="{3708B787-CB8E-4657-A665-0390C7B57D28}">
      <dgm:prSet/>
      <dgm:spPr/>
      <dgm:t>
        <a:bodyPr/>
        <a:lstStyle/>
        <a:p>
          <a:endParaRPr lang="en-US" sz="2400">
            <a:solidFill>
              <a:srgbClr val="002060"/>
            </a:solidFill>
          </a:endParaRPr>
        </a:p>
      </dgm:t>
    </dgm:pt>
    <dgm:pt modelId="{B962E772-94DB-478D-AFAA-79619D983B36}">
      <dgm:prSet custT="1"/>
      <dgm:spPr>
        <a:solidFill>
          <a:srgbClr val="CCFFFF"/>
        </a:solidFill>
      </dgm:spPr>
      <dgm:t>
        <a:bodyPr/>
        <a:lstStyle/>
        <a:p>
          <a:r>
            <a:rPr lang="en-US" sz="2000" b="1" dirty="0" smtClean="0">
              <a:solidFill>
                <a:srgbClr val="002060"/>
              </a:solidFill>
              <a:latin typeface="Times New Roman" panose="02020603050405020304" pitchFamily="18" charset="0"/>
              <a:cs typeface="Times New Roman" panose="02020603050405020304" pitchFamily="18" charset="0"/>
            </a:rPr>
            <a:t>Extended Family</a:t>
          </a:r>
          <a:r>
            <a:rPr lang="en-US" sz="2000" dirty="0" smtClean="0">
              <a:solidFill>
                <a:srgbClr val="002060"/>
              </a:solidFill>
              <a:latin typeface="Times New Roman" panose="02020603050405020304" pitchFamily="18" charset="0"/>
              <a:cs typeface="Times New Roman" panose="02020603050405020304" pitchFamily="18" charset="0"/>
            </a:rPr>
            <a:t>: a family in which relatives, such as the “older generation "or unmarried aunts and uncles, live with the parents and their </a:t>
          </a:r>
          <a:r>
            <a:rPr lang="en-US" sz="2000" dirty="0" smtClean="0">
              <a:solidFill>
                <a:srgbClr val="002060"/>
              </a:solidFill>
              <a:latin typeface="Times New Roman" panose="02020603050405020304" pitchFamily="18" charset="0"/>
              <a:cs typeface="Times New Roman" panose="02020603050405020304" pitchFamily="18" charset="0"/>
            </a:rPr>
            <a:t>children.</a:t>
          </a:r>
          <a:endParaRPr lang="en-US" sz="2000" dirty="0" smtClean="0">
            <a:solidFill>
              <a:srgbClr val="002060"/>
            </a:solidFill>
            <a:latin typeface="Times New Roman" panose="02020603050405020304" pitchFamily="18" charset="0"/>
            <a:cs typeface="Times New Roman" panose="02020603050405020304" pitchFamily="18" charset="0"/>
          </a:endParaRPr>
        </a:p>
      </dgm:t>
    </dgm:pt>
    <dgm:pt modelId="{5A95C9AC-B3EA-4588-A429-37D28F3008E9}" type="parTrans" cxnId="{9B5A7D0A-BAF2-4DF7-A914-FECABEE70CED}">
      <dgm:prSet/>
      <dgm:spPr/>
      <dgm:t>
        <a:bodyPr/>
        <a:lstStyle/>
        <a:p>
          <a:endParaRPr lang="en-US" sz="2400">
            <a:solidFill>
              <a:srgbClr val="002060"/>
            </a:solidFill>
          </a:endParaRPr>
        </a:p>
      </dgm:t>
    </dgm:pt>
    <dgm:pt modelId="{708794EA-9B8A-47DC-B3DD-3936371A7292}" type="sibTrans" cxnId="{9B5A7D0A-BAF2-4DF7-A914-FECABEE70CED}">
      <dgm:prSet/>
      <dgm:spPr/>
      <dgm:t>
        <a:bodyPr/>
        <a:lstStyle/>
        <a:p>
          <a:endParaRPr lang="en-US" sz="2400">
            <a:solidFill>
              <a:srgbClr val="002060"/>
            </a:solidFill>
          </a:endParaRPr>
        </a:p>
      </dgm:t>
    </dgm:pt>
    <dgm:pt modelId="{A2723087-9ADD-4882-9869-983A771D37C0}">
      <dgm:prSet custT="1"/>
      <dgm:spPr>
        <a:solidFill>
          <a:srgbClr val="CC0066"/>
        </a:solidFill>
      </dgm:spPr>
      <dgm:t>
        <a:bodyPr/>
        <a:lstStyle/>
        <a:p>
          <a:r>
            <a:rPr lang="en-US" sz="2000" b="1" dirty="0" smtClean="0">
              <a:solidFill>
                <a:schemeClr val="bg1"/>
              </a:solidFill>
              <a:latin typeface="Times New Roman" panose="02020603050405020304" pitchFamily="18" charset="0"/>
              <a:cs typeface="Times New Roman" panose="02020603050405020304" pitchFamily="18" charset="0"/>
            </a:rPr>
            <a:t>Joint family: </a:t>
          </a:r>
          <a:r>
            <a:rPr lang="en-US" sz="2000" dirty="0" smtClean="0">
              <a:solidFill>
                <a:schemeClr val="bg1"/>
              </a:solidFill>
              <a:latin typeface="Times New Roman" panose="02020603050405020304" pitchFamily="18" charset="0"/>
              <a:cs typeface="Times New Roman" panose="02020603050405020304" pitchFamily="18" charset="0"/>
            </a:rPr>
            <a:t>type of family in which two or more family live in one house.</a:t>
          </a:r>
          <a:endParaRPr lang="en-US" sz="2000" b="1" dirty="0" smtClean="0">
            <a:solidFill>
              <a:schemeClr val="bg1"/>
            </a:solidFill>
            <a:latin typeface="Times New Roman" panose="02020603050405020304" pitchFamily="18" charset="0"/>
            <a:cs typeface="Times New Roman" panose="02020603050405020304" pitchFamily="18" charset="0"/>
          </a:endParaRPr>
        </a:p>
      </dgm:t>
    </dgm:pt>
    <dgm:pt modelId="{3E2E268F-CD0E-4681-9E1D-52B0412556BF}" type="parTrans" cxnId="{4CB1D900-FB03-437B-9202-D4430AD4EA43}">
      <dgm:prSet/>
      <dgm:spPr/>
      <dgm:t>
        <a:bodyPr/>
        <a:lstStyle/>
        <a:p>
          <a:endParaRPr lang="en-US" sz="2400">
            <a:solidFill>
              <a:srgbClr val="002060"/>
            </a:solidFill>
          </a:endParaRPr>
        </a:p>
      </dgm:t>
    </dgm:pt>
    <dgm:pt modelId="{B6146592-4C96-440C-9F8E-B4D1B7B2C151}" type="sibTrans" cxnId="{4CB1D900-FB03-437B-9202-D4430AD4EA43}">
      <dgm:prSet/>
      <dgm:spPr/>
      <dgm:t>
        <a:bodyPr/>
        <a:lstStyle/>
        <a:p>
          <a:endParaRPr lang="en-US" sz="2400">
            <a:solidFill>
              <a:srgbClr val="002060"/>
            </a:solidFill>
          </a:endParaRPr>
        </a:p>
      </dgm:t>
    </dgm:pt>
    <dgm:pt modelId="{35859FE2-AEEF-43AA-A951-65B698C39590}">
      <dgm:prSet custT="1"/>
      <dgm:spPr>
        <a:solidFill>
          <a:srgbClr val="FFFFCC"/>
        </a:solidFill>
      </dgm:spPr>
      <dgm:t>
        <a:bodyPr/>
        <a:lstStyle/>
        <a:p>
          <a:r>
            <a:rPr lang="en-US" sz="2000" b="1" dirty="0" smtClean="0">
              <a:solidFill>
                <a:srgbClr val="002060"/>
              </a:solidFill>
              <a:latin typeface="Times New Roman" panose="02020603050405020304" pitchFamily="18" charset="0"/>
              <a:cs typeface="Times New Roman" panose="02020603050405020304" pitchFamily="18" charset="0"/>
            </a:rPr>
            <a:t>Blended Family</a:t>
          </a:r>
          <a:r>
            <a:rPr lang="en-US" sz="2000" dirty="0" smtClean="0">
              <a:solidFill>
                <a:srgbClr val="002060"/>
              </a:solidFill>
              <a:latin typeface="Times New Roman" panose="02020603050405020304" pitchFamily="18" charset="0"/>
              <a:cs typeface="Times New Roman" panose="02020603050405020304" pitchFamily="18" charset="0"/>
            </a:rPr>
            <a:t>: A blended family, also known as a </a:t>
          </a:r>
          <a:r>
            <a:rPr lang="en-US" sz="2000" b="1" dirty="0" smtClean="0">
              <a:solidFill>
                <a:srgbClr val="002060"/>
              </a:solidFill>
              <a:latin typeface="Times New Roman" panose="02020603050405020304" pitchFamily="18" charset="0"/>
              <a:cs typeface="Times New Roman" panose="02020603050405020304" pitchFamily="18" charset="0"/>
            </a:rPr>
            <a:t>stepfamily</a:t>
          </a:r>
          <a:r>
            <a:rPr lang="en-US" sz="2000" dirty="0" smtClean="0">
              <a:solidFill>
                <a:srgbClr val="002060"/>
              </a:solidFill>
              <a:latin typeface="Times New Roman" panose="02020603050405020304" pitchFamily="18" charset="0"/>
              <a:cs typeface="Times New Roman" panose="02020603050405020304" pitchFamily="18" charset="0"/>
            </a:rPr>
            <a:t>, is a family formed when two people come together and bring a child or children from previous relationships. When a blended family is formed, the children might be of the same age group or have major age differences, and they might also have a child together.</a:t>
          </a:r>
        </a:p>
      </dgm:t>
    </dgm:pt>
    <dgm:pt modelId="{36B77A9E-1B29-443A-BE63-F0BA27A1C844}" type="parTrans" cxnId="{6A2BBAC6-65EB-4B8F-9299-77F1AFB56F92}">
      <dgm:prSet/>
      <dgm:spPr/>
      <dgm:t>
        <a:bodyPr/>
        <a:lstStyle/>
        <a:p>
          <a:endParaRPr lang="en-US" sz="2400">
            <a:solidFill>
              <a:srgbClr val="002060"/>
            </a:solidFill>
          </a:endParaRPr>
        </a:p>
      </dgm:t>
    </dgm:pt>
    <dgm:pt modelId="{08D73308-55F9-495E-BD10-DEB2F387AF6F}" type="sibTrans" cxnId="{6A2BBAC6-65EB-4B8F-9299-77F1AFB56F92}">
      <dgm:prSet/>
      <dgm:spPr/>
      <dgm:t>
        <a:bodyPr/>
        <a:lstStyle/>
        <a:p>
          <a:endParaRPr lang="en-US" sz="2400">
            <a:solidFill>
              <a:srgbClr val="002060"/>
            </a:solidFill>
          </a:endParaRPr>
        </a:p>
      </dgm:t>
    </dgm:pt>
    <dgm:pt modelId="{2221CE72-4CDE-48CF-84D4-DB59BF7CD9C4}" type="pres">
      <dgm:prSet presAssocID="{A5DF5378-E549-4BEE-8E6B-85AD0B52DCBF}" presName="linear" presStyleCnt="0">
        <dgm:presLayoutVars>
          <dgm:animLvl val="lvl"/>
          <dgm:resizeHandles val="exact"/>
        </dgm:presLayoutVars>
      </dgm:prSet>
      <dgm:spPr/>
      <dgm:t>
        <a:bodyPr/>
        <a:lstStyle/>
        <a:p>
          <a:endParaRPr lang="en-US"/>
        </a:p>
      </dgm:t>
    </dgm:pt>
    <dgm:pt modelId="{268E8BE1-AD60-48B2-987B-E1A87DF1B086}" type="pres">
      <dgm:prSet presAssocID="{C5EA7DBE-E56A-481F-B0C4-A206598ADF4A}" presName="parentText" presStyleLbl="node1" presStyleIdx="0" presStyleCnt="4" custScaleY="68968">
        <dgm:presLayoutVars>
          <dgm:chMax val="0"/>
          <dgm:bulletEnabled val="1"/>
        </dgm:presLayoutVars>
      </dgm:prSet>
      <dgm:spPr/>
      <dgm:t>
        <a:bodyPr/>
        <a:lstStyle/>
        <a:p>
          <a:endParaRPr lang="en-US"/>
        </a:p>
      </dgm:t>
    </dgm:pt>
    <dgm:pt modelId="{EF691882-A1B3-4F1A-BFE6-62A244634F9D}" type="pres">
      <dgm:prSet presAssocID="{CFBEAF63-DF2C-4629-86A2-BBE5AEBB4033}" presName="spacer" presStyleCnt="0"/>
      <dgm:spPr/>
    </dgm:pt>
    <dgm:pt modelId="{871300D5-9E19-4141-98F3-9F3FBF6C7679}" type="pres">
      <dgm:prSet presAssocID="{B962E772-94DB-478D-AFAA-79619D983B36}" presName="parentText" presStyleLbl="node1" presStyleIdx="1" presStyleCnt="4">
        <dgm:presLayoutVars>
          <dgm:chMax val="0"/>
          <dgm:bulletEnabled val="1"/>
        </dgm:presLayoutVars>
      </dgm:prSet>
      <dgm:spPr/>
      <dgm:t>
        <a:bodyPr/>
        <a:lstStyle/>
        <a:p>
          <a:endParaRPr lang="en-US"/>
        </a:p>
      </dgm:t>
    </dgm:pt>
    <dgm:pt modelId="{0421B249-0357-4515-B4D2-D84DCE0B75B2}" type="pres">
      <dgm:prSet presAssocID="{708794EA-9B8A-47DC-B3DD-3936371A7292}" presName="spacer" presStyleCnt="0"/>
      <dgm:spPr/>
    </dgm:pt>
    <dgm:pt modelId="{14CBBC77-9D9B-4B72-B9B8-67FC1F484A6C}" type="pres">
      <dgm:prSet presAssocID="{A2723087-9ADD-4882-9869-983A771D37C0}" presName="parentText" presStyleLbl="node1" presStyleIdx="2" presStyleCnt="4" custScaleY="73785">
        <dgm:presLayoutVars>
          <dgm:chMax val="0"/>
          <dgm:bulletEnabled val="1"/>
        </dgm:presLayoutVars>
      </dgm:prSet>
      <dgm:spPr/>
      <dgm:t>
        <a:bodyPr/>
        <a:lstStyle/>
        <a:p>
          <a:endParaRPr lang="en-US"/>
        </a:p>
      </dgm:t>
    </dgm:pt>
    <dgm:pt modelId="{17CE99C9-7E58-4EEA-8374-1ECE8A08F3C6}" type="pres">
      <dgm:prSet presAssocID="{B6146592-4C96-440C-9F8E-B4D1B7B2C151}" presName="spacer" presStyleCnt="0"/>
      <dgm:spPr/>
    </dgm:pt>
    <dgm:pt modelId="{0D94FB94-F787-4179-A76B-92E0E50F4CDE}" type="pres">
      <dgm:prSet presAssocID="{35859FE2-AEEF-43AA-A951-65B698C39590}" presName="parentText" presStyleLbl="node1" presStyleIdx="3" presStyleCnt="4" custScaleY="131475">
        <dgm:presLayoutVars>
          <dgm:chMax val="0"/>
          <dgm:bulletEnabled val="1"/>
        </dgm:presLayoutVars>
      </dgm:prSet>
      <dgm:spPr/>
      <dgm:t>
        <a:bodyPr/>
        <a:lstStyle/>
        <a:p>
          <a:endParaRPr lang="en-US"/>
        </a:p>
      </dgm:t>
    </dgm:pt>
  </dgm:ptLst>
  <dgm:cxnLst>
    <dgm:cxn modelId="{87877BE0-8C33-4389-84B0-5BA2E29DAAE3}" type="presOf" srcId="{A5DF5378-E549-4BEE-8E6B-85AD0B52DCBF}" destId="{2221CE72-4CDE-48CF-84D4-DB59BF7CD9C4}" srcOrd="0" destOrd="0" presId="urn:microsoft.com/office/officeart/2005/8/layout/vList2"/>
    <dgm:cxn modelId="{E05EDC13-BDFD-45E8-878C-FCCB45A9680F}" type="presOf" srcId="{C5EA7DBE-E56A-481F-B0C4-A206598ADF4A}" destId="{268E8BE1-AD60-48B2-987B-E1A87DF1B086}" srcOrd="0" destOrd="0" presId="urn:microsoft.com/office/officeart/2005/8/layout/vList2"/>
    <dgm:cxn modelId="{D6B73FA7-DBA7-44FA-B1E6-A2D1AB0B14F8}" type="presOf" srcId="{B962E772-94DB-478D-AFAA-79619D983B36}" destId="{871300D5-9E19-4141-98F3-9F3FBF6C7679}" srcOrd="0" destOrd="0" presId="urn:microsoft.com/office/officeart/2005/8/layout/vList2"/>
    <dgm:cxn modelId="{9B5A7D0A-BAF2-4DF7-A914-FECABEE70CED}" srcId="{A5DF5378-E549-4BEE-8E6B-85AD0B52DCBF}" destId="{B962E772-94DB-478D-AFAA-79619D983B36}" srcOrd="1" destOrd="0" parTransId="{5A95C9AC-B3EA-4588-A429-37D28F3008E9}" sibTransId="{708794EA-9B8A-47DC-B3DD-3936371A7292}"/>
    <dgm:cxn modelId="{61573031-8FCF-4AC3-B10D-793A1ACA5AD8}" type="presOf" srcId="{35859FE2-AEEF-43AA-A951-65B698C39590}" destId="{0D94FB94-F787-4179-A76B-92E0E50F4CDE}" srcOrd="0" destOrd="0" presId="urn:microsoft.com/office/officeart/2005/8/layout/vList2"/>
    <dgm:cxn modelId="{4CB1D900-FB03-437B-9202-D4430AD4EA43}" srcId="{A5DF5378-E549-4BEE-8E6B-85AD0B52DCBF}" destId="{A2723087-9ADD-4882-9869-983A771D37C0}" srcOrd="2" destOrd="0" parTransId="{3E2E268F-CD0E-4681-9E1D-52B0412556BF}" sibTransId="{B6146592-4C96-440C-9F8E-B4D1B7B2C151}"/>
    <dgm:cxn modelId="{6A2BBAC6-65EB-4B8F-9299-77F1AFB56F92}" srcId="{A5DF5378-E549-4BEE-8E6B-85AD0B52DCBF}" destId="{35859FE2-AEEF-43AA-A951-65B698C39590}" srcOrd="3" destOrd="0" parTransId="{36B77A9E-1B29-443A-BE63-F0BA27A1C844}" sibTransId="{08D73308-55F9-495E-BD10-DEB2F387AF6F}"/>
    <dgm:cxn modelId="{7F477FCC-DF58-41CF-A542-09DB29901791}" type="presOf" srcId="{A2723087-9ADD-4882-9869-983A771D37C0}" destId="{14CBBC77-9D9B-4B72-B9B8-67FC1F484A6C}" srcOrd="0" destOrd="0" presId="urn:microsoft.com/office/officeart/2005/8/layout/vList2"/>
    <dgm:cxn modelId="{3708B787-CB8E-4657-A665-0390C7B57D28}" srcId="{A5DF5378-E549-4BEE-8E6B-85AD0B52DCBF}" destId="{C5EA7DBE-E56A-481F-B0C4-A206598ADF4A}" srcOrd="0" destOrd="0" parTransId="{425B324A-BA02-4ED0-B43F-2768DCED2E84}" sibTransId="{CFBEAF63-DF2C-4629-86A2-BBE5AEBB4033}"/>
    <dgm:cxn modelId="{A4F1B3D2-42F2-45F1-8D37-0E09549A997B}" type="presParOf" srcId="{2221CE72-4CDE-48CF-84D4-DB59BF7CD9C4}" destId="{268E8BE1-AD60-48B2-987B-E1A87DF1B086}" srcOrd="0" destOrd="0" presId="urn:microsoft.com/office/officeart/2005/8/layout/vList2"/>
    <dgm:cxn modelId="{A25D2D07-384F-4535-8EAB-644116F061EF}" type="presParOf" srcId="{2221CE72-4CDE-48CF-84D4-DB59BF7CD9C4}" destId="{EF691882-A1B3-4F1A-BFE6-62A244634F9D}" srcOrd="1" destOrd="0" presId="urn:microsoft.com/office/officeart/2005/8/layout/vList2"/>
    <dgm:cxn modelId="{EA7001F8-A29A-4F4D-AFF3-38B7483F1B98}" type="presParOf" srcId="{2221CE72-4CDE-48CF-84D4-DB59BF7CD9C4}" destId="{871300D5-9E19-4141-98F3-9F3FBF6C7679}" srcOrd="2" destOrd="0" presId="urn:microsoft.com/office/officeart/2005/8/layout/vList2"/>
    <dgm:cxn modelId="{16BE83F8-854F-4C6D-8B22-28820EAD17BC}" type="presParOf" srcId="{2221CE72-4CDE-48CF-84D4-DB59BF7CD9C4}" destId="{0421B249-0357-4515-B4D2-D84DCE0B75B2}" srcOrd="3" destOrd="0" presId="urn:microsoft.com/office/officeart/2005/8/layout/vList2"/>
    <dgm:cxn modelId="{02FA149E-807B-4533-BAF1-48FB33F6C1E7}" type="presParOf" srcId="{2221CE72-4CDE-48CF-84D4-DB59BF7CD9C4}" destId="{14CBBC77-9D9B-4B72-B9B8-67FC1F484A6C}" srcOrd="4" destOrd="0" presId="urn:microsoft.com/office/officeart/2005/8/layout/vList2"/>
    <dgm:cxn modelId="{51118A78-8948-41F0-8F2B-D52E5DA14A71}" type="presParOf" srcId="{2221CE72-4CDE-48CF-84D4-DB59BF7CD9C4}" destId="{17CE99C9-7E58-4EEA-8374-1ECE8A08F3C6}" srcOrd="5" destOrd="0" presId="urn:microsoft.com/office/officeart/2005/8/layout/vList2"/>
    <dgm:cxn modelId="{533156E1-D431-411D-A681-F3886235434D}" type="presParOf" srcId="{2221CE72-4CDE-48CF-84D4-DB59BF7CD9C4}" destId="{0D94FB94-F787-4179-A76B-92E0E50F4CD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4416C6-36A3-40A7-B91A-0844E8B1ED0D}"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D423820C-98A3-4D2B-951D-17B3B87056AB}">
      <dgm:prSet phldrT="[Text]" custT="1"/>
      <dgm:spPr>
        <a:solidFill>
          <a:srgbClr val="FFCC66"/>
        </a:solidFill>
      </dgm:spPr>
      <dgm:t>
        <a:bodyPr/>
        <a:lstStyle/>
        <a:p>
          <a:r>
            <a:rPr lang="en-US" sz="2000" b="1" dirty="0" smtClean="0">
              <a:solidFill>
                <a:srgbClr val="002060"/>
              </a:solidFill>
              <a:latin typeface="Times New Roman" panose="02020603050405020304" pitchFamily="18" charset="0"/>
              <a:cs typeface="Times New Roman" panose="02020603050405020304" pitchFamily="18" charset="0"/>
            </a:rPr>
            <a:t>Patriarchal </a:t>
          </a:r>
          <a:r>
            <a:rPr lang="en-US" sz="2000" dirty="0" smtClean="0">
              <a:solidFill>
                <a:srgbClr val="002060"/>
              </a:solidFill>
              <a:latin typeface="Times New Roman" panose="02020603050405020304" pitchFamily="18" charset="0"/>
              <a:cs typeface="Times New Roman" panose="02020603050405020304" pitchFamily="18" charset="0"/>
            </a:rPr>
            <a:t>- Male dominant, female subordinate</a:t>
          </a:r>
          <a:endParaRPr lang="en-US" sz="2000" dirty="0">
            <a:solidFill>
              <a:srgbClr val="002060"/>
            </a:solidFill>
          </a:endParaRPr>
        </a:p>
      </dgm:t>
    </dgm:pt>
    <dgm:pt modelId="{4A19EC12-D627-4B81-B465-E11488757C8F}" type="parTrans" cxnId="{25579DB3-230E-48D0-A31A-ED56E84EB0A2}">
      <dgm:prSet/>
      <dgm:spPr/>
      <dgm:t>
        <a:bodyPr/>
        <a:lstStyle/>
        <a:p>
          <a:endParaRPr lang="en-US"/>
        </a:p>
      </dgm:t>
    </dgm:pt>
    <dgm:pt modelId="{6798DD8E-3B03-42E1-A7F0-BC59334578C7}" type="sibTrans" cxnId="{25579DB3-230E-48D0-A31A-ED56E84EB0A2}">
      <dgm:prSet/>
      <dgm:spPr/>
      <dgm:t>
        <a:bodyPr/>
        <a:lstStyle/>
        <a:p>
          <a:endParaRPr lang="en-US"/>
        </a:p>
      </dgm:t>
    </dgm:pt>
    <dgm:pt modelId="{D09DAA9F-113E-469B-A800-34E6A622FB41}">
      <dgm:prSet custT="1"/>
      <dgm:spPr>
        <a:solidFill>
          <a:srgbClr val="CCFFFF"/>
        </a:solidFill>
      </dgm:spPr>
      <dgm:t>
        <a:bodyPr/>
        <a:lstStyle/>
        <a:p>
          <a:r>
            <a:rPr lang="en-US" sz="2000" b="1" dirty="0" smtClean="0">
              <a:solidFill>
                <a:srgbClr val="002060"/>
              </a:solidFill>
              <a:latin typeface="Times New Roman" panose="02020603050405020304" pitchFamily="18" charset="0"/>
              <a:cs typeface="Times New Roman" panose="02020603050405020304" pitchFamily="18" charset="0"/>
            </a:rPr>
            <a:t>Matriarchal </a:t>
          </a:r>
          <a:r>
            <a:rPr lang="en-US" sz="2000" dirty="0" smtClean="0">
              <a:solidFill>
                <a:srgbClr val="002060"/>
              </a:solidFill>
              <a:latin typeface="Times New Roman" panose="02020603050405020304" pitchFamily="18" charset="0"/>
              <a:cs typeface="Times New Roman" panose="02020603050405020304" pitchFamily="18" charset="0"/>
            </a:rPr>
            <a:t>- Female dominant, males subordinate</a:t>
          </a:r>
        </a:p>
      </dgm:t>
    </dgm:pt>
    <dgm:pt modelId="{17CB3D33-18E1-46F3-A489-DE04B20317F1}" type="parTrans" cxnId="{EDF5A6F2-BA4B-4175-9A38-483EB5914C5F}">
      <dgm:prSet/>
      <dgm:spPr/>
      <dgm:t>
        <a:bodyPr/>
        <a:lstStyle/>
        <a:p>
          <a:endParaRPr lang="en-US"/>
        </a:p>
      </dgm:t>
    </dgm:pt>
    <dgm:pt modelId="{C2B4B696-245C-447C-9538-05517F914E13}" type="sibTrans" cxnId="{EDF5A6F2-BA4B-4175-9A38-483EB5914C5F}">
      <dgm:prSet/>
      <dgm:spPr/>
      <dgm:t>
        <a:bodyPr/>
        <a:lstStyle/>
        <a:p>
          <a:endParaRPr lang="en-US"/>
        </a:p>
      </dgm:t>
    </dgm:pt>
    <dgm:pt modelId="{6BA54A2A-A162-43B7-8768-CDEFE8F5FBBF}" type="pres">
      <dgm:prSet presAssocID="{214416C6-36A3-40A7-B91A-0844E8B1ED0D}" presName="linear" presStyleCnt="0">
        <dgm:presLayoutVars>
          <dgm:animLvl val="lvl"/>
          <dgm:resizeHandles val="exact"/>
        </dgm:presLayoutVars>
      </dgm:prSet>
      <dgm:spPr/>
      <dgm:t>
        <a:bodyPr/>
        <a:lstStyle/>
        <a:p>
          <a:endParaRPr lang="en-US"/>
        </a:p>
      </dgm:t>
    </dgm:pt>
    <dgm:pt modelId="{D7B7134B-694B-4959-A491-25DD7DB46F08}" type="pres">
      <dgm:prSet presAssocID="{D423820C-98A3-4D2B-951D-17B3B87056AB}" presName="parentText" presStyleLbl="node1" presStyleIdx="0" presStyleCnt="2">
        <dgm:presLayoutVars>
          <dgm:chMax val="0"/>
          <dgm:bulletEnabled val="1"/>
        </dgm:presLayoutVars>
      </dgm:prSet>
      <dgm:spPr/>
      <dgm:t>
        <a:bodyPr/>
        <a:lstStyle/>
        <a:p>
          <a:endParaRPr lang="en-US"/>
        </a:p>
      </dgm:t>
    </dgm:pt>
    <dgm:pt modelId="{83485287-6F4B-4D98-8F88-6D73F521A897}" type="pres">
      <dgm:prSet presAssocID="{6798DD8E-3B03-42E1-A7F0-BC59334578C7}" presName="spacer" presStyleCnt="0"/>
      <dgm:spPr/>
    </dgm:pt>
    <dgm:pt modelId="{DDAAE0EA-0CBB-4965-A463-A2AD7549A45F}" type="pres">
      <dgm:prSet presAssocID="{D09DAA9F-113E-469B-A800-34E6A622FB41}" presName="parentText" presStyleLbl="node1" presStyleIdx="1" presStyleCnt="2">
        <dgm:presLayoutVars>
          <dgm:chMax val="0"/>
          <dgm:bulletEnabled val="1"/>
        </dgm:presLayoutVars>
      </dgm:prSet>
      <dgm:spPr/>
      <dgm:t>
        <a:bodyPr/>
        <a:lstStyle/>
        <a:p>
          <a:endParaRPr lang="en-US"/>
        </a:p>
      </dgm:t>
    </dgm:pt>
  </dgm:ptLst>
  <dgm:cxnLst>
    <dgm:cxn modelId="{E1CC528B-5A44-4A19-B1BF-A54D2D8D47ED}" type="presOf" srcId="{D423820C-98A3-4D2B-951D-17B3B87056AB}" destId="{D7B7134B-694B-4959-A491-25DD7DB46F08}" srcOrd="0" destOrd="0" presId="urn:microsoft.com/office/officeart/2005/8/layout/vList2"/>
    <dgm:cxn modelId="{EDF5A6F2-BA4B-4175-9A38-483EB5914C5F}" srcId="{214416C6-36A3-40A7-B91A-0844E8B1ED0D}" destId="{D09DAA9F-113E-469B-A800-34E6A622FB41}" srcOrd="1" destOrd="0" parTransId="{17CB3D33-18E1-46F3-A489-DE04B20317F1}" sibTransId="{C2B4B696-245C-447C-9538-05517F914E13}"/>
    <dgm:cxn modelId="{A8664735-F098-4D03-9CFD-CBEED5D7F9AC}" type="presOf" srcId="{214416C6-36A3-40A7-B91A-0844E8B1ED0D}" destId="{6BA54A2A-A162-43B7-8768-CDEFE8F5FBBF}" srcOrd="0" destOrd="0" presId="urn:microsoft.com/office/officeart/2005/8/layout/vList2"/>
    <dgm:cxn modelId="{25579DB3-230E-48D0-A31A-ED56E84EB0A2}" srcId="{214416C6-36A3-40A7-B91A-0844E8B1ED0D}" destId="{D423820C-98A3-4D2B-951D-17B3B87056AB}" srcOrd="0" destOrd="0" parTransId="{4A19EC12-D627-4B81-B465-E11488757C8F}" sibTransId="{6798DD8E-3B03-42E1-A7F0-BC59334578C7}"/>
    <dgm:cxn modelId="{AA853A71-AC70-4052-B4A6-DA34B5D24E4F}" type="presOf" srcId="{D09DAA9F-113E-469B-A800-34E6A622FB41}" destId="{DDAAE0EA-0CBB-4965-A463-A2AD7549A45F}" srcOrd="0" destOrd="0" presId="urn:microsoft.com/office/officeart/2005/8/layout/vList2"/>
    <dgm:cxn modelId="{5A2A6781-8AEC-4A4C-8743-19B17199EDDF}" type="presParOf" srcId="{6BA54A2A-A162-43B7-8768-CDEFE8F5FBBF}" destId="{D7B7134B-694B-4959-A491-25DD7DB46F08}" srcOrd="0" destOrd="0" presId="urn:microsoft.com/office/officeart/2005/8/layout/vList2"/>
    <dgm:cxn modelId="{8879118E-DD0C-48A7-A946-D0A76471E4BB}" type="presParOf" srcId="{6BA54A2A-A162-43B7-8768-CDEFE8F5FBBF}" destId="{83485287-6F4B-4D98-8F88-6D73F521A897}" srcOrd="1" destOrd="0" presId="urn:microsoft.com/office/officeart/2005/8/layout/vList2"/>
    <dgm:cxn modelId="{5EB8BC86-E5EE-4133-9E9E-0B7E33E1CDF8}" type="presParOf" srcId="{6BA54A2A-A162-43B7-8768-CDEFE8F5FBBF}" destId="{DDAAE0EA-0CBB-4965-A463-A2AD7549A45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50A517-86D3-4462-9CEC-4C77DEF9C552}"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45DD72AC-1FA3-4541-ADCA-CEB723C71A51}">
      <dgm:prSet phldrT="[Text]" custT="1"/>
      <dgm:spPr>
        <a:solidFill>
          <a:srgbClr val="FF9999"/>
        </a:solidFill>
      </dgm:spPr>
      <dgm:t>
        <a:bodyPr/>
        <a:lstStyle/>
        <a:p>
          <a:r>
            <a:rPr lang="en-US" sz="2000" b="1" dirty="0" smtClean="0">
              <a:solidFill>
                <a:srgbClr val="002060"/>
              </a:solidFill>
              <a:latin typeface="Times New Roman" panose="02020603050405020304" pitchFamily="18" charset="0"/>
              <a:cs typeface="Times New Roman" panose="02020603050405020304" pitchFamily="18" charset="0"/>
            </a:rPr>
            <a:t>Monogamous - </a:t>
          </a:r>
          <a:r>
            <a:rPr lang="en-US" sz="2000" dirty="0" smtClean="0">
              <a:solidFill>
                <a:srgbClr val="002060"/>
              </a:solidFill>
              <a:latin typeface="Times New Roman" panose="02020603050405020304" pitchFamily="18" charset="0"/>
              <a:cs typeface="Times New Roman" panose="02020603050405020304" pitchFamily="18" charset="0"/>
            </a:rPr>
            <a:t>One man marry one woman</a:t>
          </a:r>
          <a:endParaRPr lang="en-US" sz="2000" dirty="0"/>
        </a:p>
      </dgm:t>
    </dgm:pt>
    <dgm:pt modelId="{8388AC4F-DE38-42B1-B881-2DBF24186B92}" type="parTrans" cxnId="{2AB544D7-06FE-4B28-9794-BA423F4A4F91}">
      <dgm:prSet/>
      <dgm:spPr/>
      <dgm:t>
        <a:bodyPr/>
        <a:lstStyle/>
        <a:p>
          <a:endParaRPr lang="en-US"/>
        </a:p>
      </dgm:t>
    </dgm:pt>
    <dgm:pt modelId="{2DEE9D51-6323-4C6C-ADE1-BE66C7C456E0}" type="sibTrans" cxnId="{2AB544D7-06FE-4B28-9794-BA423F4A4F91}">
      <dgm:prSet/>
      <dgm:spPr/>
      <dgm:t>
        <a:bodyPr/>
        <a:lstStyle/>
        <a:p>
          <a:endParaRPr lang="en-US"/>
        </a:p>
      </dgm:t>
    </dgm:pt>
    <dgm:pt modelId="{89DC9235-0EF6-4D38-AC62-B6DB37BE13F7}">
      <dgm:prSet custT="1"/>
      <dgm:spPr>
        <a:solidFill>
          <a:srgbClr val="CCFF99"/>
        </a:solidFill>
      </dgm:spPr>
      <dgm:t>
        <a:bodyPr/>
        <a:lstStyle/>
        <a:p>
          <a:r>
            <a:rPr lang="en-US" sz="2000" b="1" dirty="0" smtClean="0">
              <a:solidFill>
                <a:srgbClr val="002060"/>
              </a:solidFill>
              <a:latin typeface="Times New Roman" panose="02020603050405020304" pitchFamily="18" charset="0"/>
              <a:cs typeface="Times New Roman" panose="02020603050405020304" pitchFamily="18" charset="0"/>
            </a:rPr>
            <a:t>Polygamous - </a:t>
          </a:r>
          <a:r>
            <a:rPr lang="en-US" sz="2000" dirty="0" smtClean="0">
              <a:solidFill>
                <a:srgbClr val="002060"/>
              </a:solidFill>
              <a:latin typeface="Times New Roman" panose="02020603050405020304" pitchFamily="18" charset="0"/>
              <a:cs typeface="Times New Roman" panose="02020603050405020304" pitchFamily="18" charset="0"/>
            </a:rPr>
            <a:t>One man marry two or more women</a:t>
          </a:r>
          <a:endParaRPr lang="en-US" sz="2000" dirty="0">
            <a:solidFill>
              <a:srgbClr val="002060"/>
            </a:solidFill>
            <a:latin typeface="Times New Roman" panose="02020603050405020304" pitchFamily="18" charset="0"/>
            <a:cs typeface="Times New Roman" panose="02020603050405020304" pitchFamily="18" charset="0"/>
          </a:endParaRPr>
        </a:p>
      </dgm:t>
    </dgm:pt>
    <dgm:pt modelId="{2DAA4915-AFE5-4AC8-A561-926DE508CF0D}" type="parTrans" cxnId="{0307C903-30D7-4881-9893-59288A2AA208}">
      <dgm:prSet/>
      <dgm:spPr/>
      <dgm:t>
        <a:bodyPr/>
        <a:lstStyle/>
        <a:p>
          <a:endParaRPr lang="en-US"/>
        </a:p>
      </dgm:t>
    </dgm:pt>
    <dgm:pt modelId="{C5A216E9-248A-4D7D-9BAD-1D16D7CAFEA2}" type="sibTrans" cxnId="{0307C903-30D7-4881-9893-59288A2AA208}">
      <dgm:prSet/>
      <dgm:spPr/>
      <dgm:t>
        <a:bodyPr/>
        <a:lstStyle/>
        <a:p>
          <a:endParaRPr lang="en-US"/>
        </a:p>
      </dgm:t>
    </dgm:pt>
    <dgm:pt modelId="{BAC611DF-5B58-4577-805C-CEBD5A326AC6}">
      <dgm:prSet custT="1"/>
      <dgm:spPr>
        <a:solidFill>
          <a:srgbClr val="33CCCC"/>
        </a:solidFill>
      </dgm:spPr>
      <dgm:t>
        <a:bodyPr/>
        <a:lstStyle/>
        <a:p>
          <a:r>
            <a:rPr lang="en-US" sz="2000" b="1" dirty="0" smtClean="0">
              <a:solidFill>
                <a:srgbClr val="002060"/>
              </a:solidFill>
              <a:latin typeface="Times New Roman" panose="02020603050405020304" pitchFamily="18" charset="0"/>
              <a:cs typeface="Times New Roman" panose="02020603050405020304" pitchFamily="18" charset="0"/>
            </a:rPr>
            <a:t>Polyandrous - </a:t>
          </a:r>
          <a:r>
            <a:rPr lang="en-US" sz="2000" dirty="0" smtClean="0">
              <a:solidFill>
                <a:srgbClr val="002060"/>
              </a:solidFill>
              <a:latin typeface="Times New Roman" panose="02020603050405020304" pitchFamily="18" charset="0"/>
              <a:cs typeface="Times New Roman" panose="02020603050405020304" pitchFamily="18" charset="0"/>
            </a:rPr>
            <a:t>One woman marry two or more </a:t>
          </a:r>
          <a:r>
            <a:rPr lang="en-US" sz="2000" dirty="0" smtClean="0">
              <a:solidFill>
                <a:srgbClr val="002060"/>
              </a:solidFill>
              <a:latin typeface="Times New Roman" panose="02020603050405020304" pitchFamily="18" charset="0"/>
              <a:cs typeface="Times New Roman" panose="02020603050405020304" pitchFamily="18" charset="0"/>
            </a:rPr>
            <a:t>men</a:t>
          </a:r>
          <a:endParaRPr lang="en-US" sz="2000" dirty="0">
            <a:solidFill>
              <a:srgbClr val="002060"/>
            </a:solidFill>
            <a:latin typeface="Times New Roman" panose="02020603050405020304" pitchFamily="18" charset="0"/>
            <a:cs typeface="Times New Roman" panose="02020603050405020304" pitchFamily="18" charset="0"/>
          </a:endParaRPr>
        </a:p>
      </dgm:t>
    </dgm:pt>
    <dgm:pt modelId="{320B349A-E99D-40FA-8712-AF062A931A58}" type="parTrans" cxnId="{D9DA19DB-B199-42A2-93F3-4029E6BFB279}">
      <dgm:prSet/>
      <dgm:spPr/>
      <dgm:t>
        <a:bodyPr/>
        <a:lstStyle/>
        <a:p>
          <a:endParaRPr lang="en-US"/>
        </a:p>
      </dgm:t>
    </dgm:pt>
    <dgm:pt modelId="{254ED510-E3B2-4471-B1C0-0912E794BCA5}" type="sibTrans" cxnId="{D9DA19DB-B199-42A2-93F3-4029E6BFB279}">
      <dgm:prSet/>
      <dgm:spPr/>
      <dgm:t>
        <a:bodyPr/>
        <a:lstStyle/>
        <a:p>
          <a:endParaRPr lang="en-US"/>
        </a:p>
      </dgm:t>
    </dgm:pt>
    <dgm:pt modelId="{F8F26273-2C1A-438E-84E3-28D53B3C5799}">
      <dgm:prSet phldrT="[Text]" custT="1"/>
      <dgm:spPr>
        <a:solidFill>
          <a:schemeClr val="accent3">
            <a:lumMod val="60000"/>
            <a:lumOff val="40000"/>
          </a:schemeClr>
        </a:solidFill>
      </dgm:spPr>
      <dgm:t>
        <a:bodyPr/>
        <a:lstStyle/>
        <a:p>
          <a:r>
            <a:rPr lang="en-US" sz="2000" b="1" dirty="0" smtClean="0">
              <a:solidFill>
                <a:srgbClr val="002060"/>
              </a:solidFill>
              <a:latin typeface="Times New Roman" panose="02020603050405020304" pitchFamily="18" charset="0"/>
              <a:cs typeface="Times New Roman" panose="02020603050405020304" pitchFamily="18" charset="0"/>
            </a:rPr>
            <a:t>Polygyny</a:t>
          </a:r>
          <a:r>
            <a:rPr lang="en-US" sz="2000" dirty="0" smtClean="0">
              <a:solidFill>
                <a:srgbClr val="002060"/>
              </a:solidFill>
              <a:latin typeface="Times New Roman" panose="02020603050405020304" pitchFamily="18" charset="0"/>
              <a:cs typeface="Times New Roman" panose="02020603050405020304" pitchFamily="18" charset="0"/>
            </a:rPr>
            <a:t> - a form of marriage in which men have more than one wife.</a:t>
          </a:r>
          <a:endParaRPr lang="en-US" sz="2000" dirty="0">
            <a:solidFill>
              <a:srgbClr val="002060"/>
            </a:solidFill>
            <a:latin typeface="Times New Roman" panose="02020603050405020304" pitchFamily="18" charset="0"/>
            <a:cs typeface="Times New Roman" panose="02020603050405020304" pitchFamily="18" charset="0"/>
          </a:endParaRPr>
        </a:p>
      </dgm:t>
    </dgm:pt>
    <dgm:pt modelId="{9C1464EE-695D-4CC3-827A-A62B49F078CE}" type="parTrans" cxnId="{55755DE8-0DC7-4420-A979-73E6E6131B2F}">
      <dgm:prSet/>
      <dgm:spPr/>
      <dgm:t>
        <a:bodyPr/>
        <a:lstStyle/>
        <a:p>
          <a:endParaRPr lang="en-US"/>
        </a:p>
      </dgm:t>
    </dgm:pt>
    <dgm:pt modelId="{837731FB-EFC7-4338-AC80-7FA152D58B05}" type="sibTrans" cxnId="{55755DE8-0DC7-4420-A979-73E6E6131B2F}">
      <dgm:prSet/>
      <dgm:spPr/>
      <dgm:t>
        <a:bodyPr/>
        <a:lstStyle/>
        <a:p>
          <a:endParaRPr lang="en-US"/>
        </a:p>
      </dgm:t>
    </dgm:pt>
    <dgm:pt modelId="{C60D5AB9-EC8E-453E-8FF4-C945883AC277}" type="pres">
      <dgm:prSet presAssocID="{8C50A517-86D3-4462-9CEC-4C77DEF9C552}" presName="linear" presStyleCnt="0">
        <dgm:presLayoutVars>
          <dgm:animLvl val="lvl"/>
          <dgm:resizeHandles val="exact"/>
        </dgm:presLayoutVars>
      </dgm:prSet>
      <dgm:spPr/>
      <dgm:t>
        <a:bodyPr/>
        <a:lstStyle/>
        <a:p>
          <a:endParaRPr lang="en-US"/>
        </a:p>
      </dgm:t>
    </dgm:pt>
    <dgm:pt modelId="{ADE9D8B5-E9CD-4161-BC92-A15FB7C45CEB}" type="pres">
      <dgm:prSet presAssocID="{45DD72AC-1FA3-4541-ADCA-CEB723C71A51}" presName="parentText" presStyleLbl="node1" presStyleIdx="0" presStyleCnt="4">
        <dgm:presLayoutVars>
          <dgm:chMax val="0"/>
          <dgm:bulletEnabled val="1"/>
        </dgm:presLayoutVars>
      </dgm:prSet>
      <dgm:spPr/>
      <dgm:t>
        <a:bodyPr/>
        <a:lstStyle/>
        <a:p>
          <a:endParaRPr lang="en-US"/>
        </a:p>
      </dgm:t>
    </dgm:pt>
    <dgm:pt modelId="{9B781527-A527-4266-81E2-799950D3A054}" type="pres">
      <dgm:prSet presAssocID="{2DEE9D51-6323-4C6C-ADE1-BE66C7C456E0}" presName="spacer" presStyleCnt="0"/>
      <dgm:spPr/>
    </dgm:pt>
    <dgm:pt modelId="{CD32BE12-C893-4C73-926F-BDA9783D599C}" type="pres">
      <dgm:prSet presAssocID="{89DC9235-0EF6-4D38-AC62-B6DB37BE13F7}" presName="parentText" presStyleLbl="node1" presStyleIdx="1" presStyleCnt="4">
        <dgm:presLayoutVars>
          <dgm:chMax val="0"/>
          <dgm:bulletEnabled val="1"/>
        </dgm:presLayoutVars>
      </dgm:prSet>
      <dgm:spPr/>
      <dgm:t>
        <a:bodyPr/>
        <a:lstStyle/>
        <a:p>
          <a:endParaRPr lang="en-US"/>
        </a:p>
      </dgm:t>
    </dgm:pt>
    <dgm:pt modelId="{81701F20-A6D7-412E-9EA7-C2C23034E789}" type="pres">
      <dgm:prSet presAssocID="{C5A216E9-248A-4D7D-9BAD-1D16D7CAFEA2}" presName="spacer" presStyleCnt="0"/>
      <dgm:spPr/>
    </dgm:pt>
    <dgm:pt modelId="{D753ADDF-1353-4E1B-BF3E-D3D7AE250971}" type="pres">
      <dgm:prSet presAssocID="{BAC611DF-5B58-4577-805C-CEBD5A326AC6}" presName="parentText" presStyleLbl="node1" presStyleIdx="2" presStyleCnt="4">
        <dgm:presLayoutVars>
          <dgm:chMax val="0"/>
          <dgm:bulletEnabled val="1"/>
        </dgm:presLayoutVars>
      </dgm:prSet>
      <dgm:spPr/>
      <dgm:t>
        <a:bodyPr/>
        <a:lstStyle/>
        <a:p>
          <a:endParaRPr lang="en-US"/>
        </a:p>
      </dgm:t>
    </dgm:pt>
    <dgm:pt modelId="{A713B830-C214-4847-9FF1-4B9D58377D47}" type="pres">
      <dgm:prSet presAssocID="{254ED510-E3B2-4471-B1C0-0912E794BCA5}" presName="spacer" presStyleCnt="0"/>
      <dgm:spPr/>
    </dgm:pt>
    <dgm:pt modelId="{9A198F58-09E8-457A-B515-84B215CE38AA}" type="pres">
      <dgm:prSet presAssocID="{F8F26273-2C1A-438E-84E3-28D53B3C5799}" presName="parentText" presStyleLbl="node1" presStyleIdx="3" presStyleCnt="4" custScaleY="117165">
        <dgm:presLayoutVars>
          <dgm:chMax val="0"/>
          <dgm:bulletEnabled val="1"/>
        </dgm:presLayoutVars>
      </dgm:prSet>
      <dgm:spPr/>
      <dgm:t>
        <a:bodyPr/>
        <a:lstStyle/>
        <a:p>
          <a:endParaRPr lang="en-US"/>
        </a:p>
      </dgm:t>
    </dgm:pt>
  </dgm:ptLst>
  <dgm:cxnLst>
    <dgm:cxn modelId="{A1A212F6-3455-4746-A297-E31C3C017925}" type="presOf" srcId="{45DD72AC-1FA3-4541-ADCA-CEB723C71A51}" destId="{ADE9D8B5-E9CD-4161-BC92-A15FB7C45CEB}" srcOrd="0" destOrd="0" presId="urn:microsoft.com/office/officeart/2005/8/layout/vList2"/>
    <dgm:cxn modelId="{55755DE8-0DC7-4420-A979-73E6E6131B2F}" srcId="{8C50A517-86D3-4462-9CEC-4C77DEF9C552}" destId="{F8F26273-2C1A-438E-84E3-28D53B3C5799}" srcOrd="3" destOrd="0" parTransId="{9C1464EE-695D-4CC3-827A-A62B49F078CE}" sibTransId="{837731FB-EFC7-4338-AC80-7FA152D58B05}"/>
    <dgm:cxn modelId="{0307C903-30D7-4881-9893-59288A2AA208}" srcId="{8C50A517-86D3-4462-9CEC-4C77DEF9C552}" destId="{89DC9235-0EF6-4D38-AC62-B6DB37BE13F7}" srcOrd="1" destOrd="0" parTransId="{2DAA4915-AFE5-4AC8-A561-926DE508CF0D}" sibTransId="{C5A216E9-248A-4D7D-9BAD-1D16D7CAFEA2}"/>
    <dgm:cxn modelId="{FA69E2C2-50CD-492B-AC74-AE7AA4B3A8C2}" type="presOf" srcId="{89DC9235-0EF6-4D38-AC62-B6DB37BE13F7}" destId="{CD32BE12-C893-4C73-926F-BDA9783D599C}" srcOrd="0" destOrd="0" presId="urn:microsoft.com/office/officeart/2005/8/layout/vList2"/>
    <dgm:cxn modelId="{2AB544D7-06FE-4B28-9794-BA423F4A4F91}" srcId="{8C50A517-86D3-4462-9CEC-4C77DEF9C552}" destId="{45DD72AC-1FA3-4541-ADCA-CEB723C71A51}" srcOrd="0" destOrd="0" parTransId="{8388AC4F-DE38-42B1-B881-2DBF24186B92}" sibTransId="{2DEE9D51-6323-4C6C-ADE1-BE66C7C456E0}"/>
    <dgm:cxn modelId="{A1819CF5-79A3-4FD4-800A-7D9318154055}" type="presOf" srcId="{8C50A517-86D3-4462-9CEC-4C77DEF9C552}" destId="{C60D5AB9-EC8E-453E-8FF4-C945883AC277}" srcOrd="0" destOrd="0" presId="urn:microsoft.com/office/officeart/2005/8/layout/vList2"/>
    <dgm:cxn modelId="{25A88F20-191C-42F5-8BF3-82766FBDDB9B}" type="presOf" srcId="{F8F26273-2C1A-438E-84E3-28D53B3C5799}" destId="{9A198F58-09E8-457A-B515-84B215CE38AA}" srcOrd="0" destOrd="0" presId="urn:microsoft.com/office/officeart/2005/8/layout/vList2"/>
    <dgm:cxn modelId="{D9DA19DB-B199-42A2-93F3-4029E6BFB279}" srcId="{8C50A517-86D3-4462-9CEC-4C77DEF9C552}" destId="{BAC611DF-5B58-4577-805C-CEBD5A326AC6}" srcOrd="2" destOrd="0" parTransId="{320B349A-E99D-40FA-8712-AF062A931A58}" sibTransId="{254ED510-E3B2-4471-B1C0-0912E794BCA5}"/>
    <dgm:cxn modelId="{2A2D5242-3D61-4BAA-AFAF-323AFD87F24F}" type="presOf" srcId="{BAC611DF-5B58-4577-805C-CEBD5A326AC6}" destId="{D753ADDF-1353-4E1B-BF3E-D3D7AE250971}" srcOrd="0" destOrd="0" presId="urn:microsoft.com/office/officeart/2005/8/layout/vList2"/>
    <dgm:cxn modelId="{30E659F0-BF25-44C3-813A-FDD3DF0901E1}" type="presParOf" srcId="{C60D5AB9-EC8E-453E-8FF4-C945883AC277}" destId="{ADE9D8B5-E9CD-4161-BC92-A15FB7C45CEB}" srcOrd="0" destOrd="0" presId="urn:microsoft.com/office/officeart/2005/8/layout/vList2"/>
    <dgm:cxn modelId="{9E38068E-ACA5-4B26-AC3D-6EC6685C0677}" type="presParOf" srcId="{C60D5AB9-EC8E-453E-8FF4-C945883AC277}" destId="{9B781527-A527-4266-81E2-799950D3A054}" srcOrd="1" destOrd="0" presId="urn:microsoft.com/office/officeart/2005/8/layout/vList2"/>
    <dgm:cxn modelId="{26FD2494-A903-408D-841C-E8FFB9DEF4C8}" type="presParOf" srcId="{C60D5AB9-EC8E-453E-8FF4-C945883AC277}" destId="{CD32BE12-C893-4C73-926F-BDA9783D599C}" srcOrd="2" destOrd="0" presId="urn:microsoft.com/office/officeart/2005/8/layout/vList2"/>
    <dgm:cxn modelId="{A18A68DC-35E6-4283-987E-C0B1BD979B63}" type="presParOf" srcId="{C60D5AB9-EC8E-453E-8FF4-C945883AC277}" destId="{81701F20-A6D7-412E-9EA7-C2C23034E789}" srcOrd="3" destOrd="0" presId="urn:microsoft.com/office/officeart/2005/8/layout/vList2"/>
    <dgm:cxn modelId="{839A79D1-5EFE-4478-9D00-ABE78EA99FF5}" type="presParOf" srcId="{C60D5AB9-EC8E-453E-8FF4-C945883AC277}" destId="{D753ADDF-1353-4E1B-BF3E-D3D7AE250971}" srcOrd="4" destOrd="0" presId="urn:microsoft.com/office/officeart/2005/8/layout/vList2"/>
    <dgm:cxn modelId="{64CE13AA-D743-44CD-9AAD-91CE66EB80EB}" type="presParOf" srcId="{C60D5AB9-EC8E-453E-8FF4-C945883AC277}" destId="{A713B830-C214-4847-9FF1-4B9D58377D47}" srcOrd="5" destOrd="0" presId="urn:microsoft.com/office/officeart/2005/8/layout/vList2"/>
    <dgm:cxn modelId="{A7603008-A340-4A33-AAAD-21C38C11E85A}" type="presParOf" srcId="{C60D5AB9-EC8E-453E-8FF4-C945883AC277}" destId="{9A198F58-09E8-457A-B515-84B215CE38AA}"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0364A3-2E6C-438A-A193-407FE6E941C0}"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en-US"/>
        </a:p>
      </dgm:t>
    </dgm:pt>
    <dgm:pt modelId="{00A03DA6-77A3-4AFD-B904-DDB57FD2A83B}">
      <dgm:prSet phldrT="[Text]" custT="1"/>
      <dgm:spPr>
        <a:solidFill>
          <a:srgbClr val="CCFFFF"/>
        </a:solidFill>
      </dgm:spPr>
      <dgm:t>
        <a:bodyPr/>
        <a:lstStyle/>
        <a:p>
          <a:pPr algn="ctr"/>
          <a:r>
            <a:rPr lang="en-US" sz="2800" b="1" dirty="0" smtClean="0">
              <a:solidFill>
                <a:srgbClr val="002060"/>
              </a:solidFill>
              <a:latin typeface="Times New Roman" panose="02020603050405020304" pitchFamily="18" charset="0"/>
              <a:cs typeface="Times New Roman" panose="02020603050405020304" pitchFamily="18" charset="0"/>
            </a:rPr>
            <a:t>Household</a:t>
          </a:r>
          <a:endParaRPr lang="en-US" sz="2800" b="1" dirty="0">
            <a:solidFill>
              <a:srgbClr val="002060"/>
            </a:solidFill>
            <a:latin typeface="Times New Roman" panose="02020603050405020304" pitchFamily="18" charset="0"/>
            <a:cs typeface="Times New Roman" panose="02020603050405020304" pitchFamily="18" charset="0"/>
          </a:endParaRPr>
        </a:p>
      </dgm:t>
    </dgm:pt>
    <dgm:pt modelId="{E8FB6BD2-7C3E-4FE4-B0BF-D27391805D92}" type="parTrans" cxnId="{D9F45E49-549B-499E-B37B-17864A810584}">
      <dgm:prSet/>
      <dgm:spPr/>
      <dgm:t>
        <a:bodyPr/>
        <a:lstStyle/>
        <a:p>
          <a:pPr algn="ctr"/>
          <a:endParaRPr lang="en-US" sz="1600">
            <a:solidFill>
              <a:srgbClr val="002060"/>
            </a:solidFill>
            <a:latin typeface="Times New Roman" panose="02020603050405020304" pitchFamily="18" charset="0"/>
            <a:cs typeface="Times New Roman" panose="02020603050405020304" pitchFamily="18" charset="0"/>
          </a:endParaRPr>
        </a:p>
      </dgm:t>
    </dgm:pt>
    <dgm:pt modelId="{1D5B40D4-B901-4EA6-80EE-6D74C9F3078C}" type="sibTrans" cxnId="{D9F45E49-549B-499E-B37B-17864A810584}">
      <dgm:prSet/>
      <dgm:spPr/>
      <dgm:t>
        <a:bodyPr/>
        <a:lstStyle/>
        <a:p>
          <a:pPr algn="ctr"/>
          <a:endParaRPr lang="en-US" sz="1600">
            <a:solidFill>
              <a:srgbClr val="002060"/>
            </a:solidFill>
            <a:latin typeface="Times New Roman" panose="02020603050405020304" pitchFamily="18" charset="0"/>
            <a:cs typeface="Times New Roman" panose="02020603050405020304" pitchFamily="18" charset="0"/>
          </a:endParaRPr>
        </a:p>
      </dgm:t>
    </dgm:pt>
    <dgm:pt modelId="{76D4F50D-B301-4A97-846E-9D7BA34C0F81}">
      <dgm:prSet custT="1"/>
      <dgm:spPr>
        <a:solidFill>
          <a:srgbClr val="FFFFCC"/>
        </a:solidFill>
      </dgm:spPr>
      <dgm:t>
        <a:bodyPr/>
        <a:lstStyle/>
        <a:p>
          <a:pPr algn="ctr"/>
          <a:r>
            <a:rPr lang="en-US" sz="2800" b="1" dirty="0" smtClean="0">
              <a:solidFill>
                <a:srgbClr val="002060"/>
              </a:solidFill>
              <a:latin typeface="Times New Roman" panose="02020603050405020304" pitchFamily="18" charset="0"/>
              <a:cs typeface="Times New Roman" panose="02020603050405020304" pitchFamily="18" charset="0"/>
            </a:rPr>
            <a:t>Family of Orientation</a:t>
          </a:r>
          <a:endParaRPr lang="en-US" sz="2800" b="1" dirty="0">
            <a:solidFill>
              <a:srgbClr val="002060"/>
            </a:solidFill>
            <a:latin typeface="Times New Roman" panose="02020603050405020304" pitchFamily="18" charset="0"/>
            <a:cs typeface="Times New Roman" panose="02020603050405020304" pitchFamily="18" charset="0"/>
          </a:endParaRPr>
        </a:p>
      </dgm:t>
    </dgm:pt>
    <dgm:pt modelId="{B5D8C00F-C688-49D3-A243-41763DB696EC}" type="parTrans" cxnId="{4C168396-BDA7-46A1-BE7E-485775FCAEBD}">
      <dgm:prSet/>
      <dgm:spPr/>
      <dgm:t>
        <a:bodyPr/>
        <a:lstStyle/>
        <a:p>
          <a:pPr algn="ctr"/>
          <a:endParaRPr lang="en-US" sz="1600">
            <a:solidFill>
              <a:srgbClr val="002060"/>
            </a:solidFill>
            <a:latin typeface="Times New Roman" panose="02020603050405020304" pitchFamily="18" charset="0"/>
            <a:cs typeface="Times New Roman" panose="02020603050405020304" pitchFamily="18" charset="0"/>
          </a:endParaRPr>
        </a:p>
      </dgm:t>
    </dgm:pt>
    <dgm:pt modelId="{8AAB3344-413C-4373-82D6-2D128E5AAEBE}" type="sibTrans" cxnId="{4C168396-BDA7-46A1-BE7E-485775FCAEBD}">
      <dgm:prSet/>
      <dgm:spPr/>
      <dgm:t>
        <a:bodyPr/>
        <a:lstStyle/>
        <a:p>
          <a:pPr algn="ctr"/>
          <a:endParaRPr lang="en-US" sz="1600">
            <a:solidFill>
              <a:srgbClr val="002060"/>
            </a:solidFill>
            <a:latin typeface="Times New Roman" panose="02020603050405020304" pitchFamily="18" charset="0"/>
            <a:cs typeface="Times New Roman" panose="02020603050405020304" pitchFamily="18" charset="0"/>
          </a:endParaRPr>
        </a:p>
      </dgm:t>
    </dgm:pt>
    <dgm:pt modelId="{720AC3F7-044C-4F68-9C9E-390C5304EB0E}">
      <dgm:prSet custT="1"/>
      <dgm:spPr>
        <a:solidFill>
          <a:srgbClr val="FF6600"/>
        </a:solidFill>
      </dgm:spPr>
      <dgm:t>
        <a:bodyPr/>
        <a:lstStyle/>
        <a:p>
          <a:pPr algn="ctr"/>
          <a:r>
            <a:rPr lang="en-US" sz="2800" b="1" dirty="0" smtClean="0">
              <a:solidFill>
                <a:schemeClr val="bg1"/>
              </a:solidFill>
              <a:latin typeface="Times New Roman" panose="02020603050405020304" pitchFamily="18" charset="0"/>
              <a:cs typeface="Times New Roman" panose="02020603050405020304" pitchFamily="18" charset="0"/>
            </a:rPr>
            <a:t>Family of Procreation</a:t>
          </a:r>
          <a:endParaRPr lang="en-US" sz="2800" b="1" dirty="0">
            <a:solidFill>
              <a:schemeClr val="bg1"/>
            </a:solidFill>
            <a:latin typeface="Times New Roman" panose="02020603050405020304" pitchFamily="18" charset="0"/>
            <a:cs typeface="Times New Roman" panose="02020603050405020304" pitchFamily="18" charset="0"/>
          </a:endParaRPr>
        </a:p>
      </dgm:t>
    </dgm:pt>
    <dgm:pt modelId="{4BA74D29-CB36-40B7-A0B3-1D4C2692D162}" type="parTrans" cxnId="{1A91A477-80F1-4957-B8CD-1FD45D06BBA1}">
      <dgm:prSet/>
      <dgm:spPr/>
      <dgm:t>
        <a:bodyPr/>
        <a:lstStyle/>
        <a:p>
          <a:pPr algn="ctr"/>
          <a:endParaRPr lang="en-US" sz="1600">
            <a:solidFill>
              <a:srgbClr val="002060"/>
            </a:solidFill>
            <a:latin typeface="Times New Roman" panose="02020603050405020304" pitchFamily="18" charset="0"/>
            <a:cs typeface="Times New Roman" panose="02020603050405020304" pitchFamily="18" charset="0"/>
          </a:endParaRPr>
        </a:p>
      </dgm:t>
    </dgm:pt>
    <dgm:pt modelId="{498EFD48-0522-44A4-94C4-E8DE8FD877F7}" type="sibTrans" cxnId="{1A91A477-80F1-4957-B8CD-1FD45D06BBA1}">
      <dgm:prSet/>
      <dgm:spPr/>
      <dgm:t>
        <a:bodyPr/>
        <a:lstStyle/>
        <a:p>
          <a:pPr algn="ctr"/>
          <a:endParaRPr lang="en-US" sz="1600">
            <a:solidFill>
              <a:srgbClr val="002060"/>
            </a:solidFill>
            <a:latin typeface="Times New Roman" panose="02020603050405020304" pitchFamily="18" charset="0"/>
            <a:cs typeface="Times New Roman" panose="02020603050405020304" pitchFamily="18" charset="0"/>
          </a:endParaRPr>
        </a:p>
      </dgm:t>
    </dgm:pt>
    <dgm:pt modelId="{6204CA2E-7DAF-46C7-B718-8C006C928F7B}">
      <dgm:prSet custT="1"/>
      <dgm:spPr>
        <a:noFill/>
      </dgm:spPr>
      <dgm: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the family formed when a couple’s first child is born</a:t>
          </a:r>
          <a:endParaRPr lang="en-US" sz="2000" dirty="0">
            <a:solidFill>
              <a:srgbClr val="002060"/>
            </a:solidFill>
            <a:latin typeface="Times New Roman" panose="02020603050405020304" pitchFamily="18" charset="0"/>
            <a:cs typeface="Times New Roman" panose="02020603050405020304" pitchFamily="18" charset="0"/>
          </a:endParaRPr>
        </a:p>
      </dgm:t>
    </dgm:pt>
    <dgm:pt modelId="{CF8255E8-954A-4791-846F-C4E319A6E7EF}" type="parTrans" cxnId="{0FBC8B6D-6881-4F0F-9B2A-1714411DCFA4}">
      <dgm:prSet/>
      <dgm:spPr/>
      <dgm:t>
        <a:bodyPr/>
        <a:lstStyle/>
        <a:p>
          <a:pPr algn="ctr"/>
          <a:endParaRPr lang="en-US" sz="1600">
            <a:solidFill>
              <a:srgbClr val="002060"/>
            </a:solidFill>
            <a:latin typeface="Times New Roman" panose="02020603050405020304" pitchFamily="18" charset="0"/>
            <a:cs typeface="Times New Roman" panose="02020603050405020304" pitchFamily="18" charset="0"/>
          </a:endParaRPr>
        </a:p>
      </dgm:t>
    </dgm:pt>
    <dgm:pt modelId="{BC7CEBF6-852A-43FE-A6B8-AA51560F9639}" type="sibTrans" cxnId="{0FBC8B6D-6881-4F0F-9B2A-1714411DCFA4}">
      <dgm:prSet/>
      <dgm:spPr/>
      <dgm:t>
        <a:bodyPr/>
        <a:lstStyle/>
        <a:p>
          <a:pPr algn="ctr"/>
          <a:endParaRPr lang="en-US" sz="1600">
            <a:solidFill>
              <a:srgbClr val="002060"/>
            </a:solidFill>
            <a:latin typeface="Times New Roman" panose="02020603050405020304" pitchFamily="18" charset="0"/>
            <a:cs typeface="Times New Roman" panose="02020603050405020304" pitchFamily="18" charset="0"/>
          </a:endParaRPr>
        </a:p>
      </dgm:t>
    </dgm:pt>
    <dgm:pt modelId="{BA8C57CF-ADAD-40C6-B0CC-D4484BC8632E}">
      <dgm:prSet custT="1"/>
      <dgm:spPr>
        <a:noFill/>
      </dgm:spPr>
      <dgm: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the family in which a person grows up</a:t>
          </a:r>
          <a:endParaRPr lang="en-US" sz="2000" dirty="0">
            <a:solidFill>
              <a:srgbClr val="002060"/>
            </a:solidFill>
            <a:latin typeface="Times New Roman" panose="02020603050405020304" pitchFamily="18" charset="0"/>
            <a:cs typeface="Times New Roman" panose="02020603050405020304" pitchFamily="18" charset="0"/>
          </a:endParaRPr>
        </a:p>
      </dgm:t>
    </dgm:pt>
    <dgm:pt modelId="{854FD323-6028-4F82-A33F-65EAF72EDF40}" type="parTrans" cxnId="{4C08B501-BB7B-41DA-A739-79F9B159FEDE}">
      <dgm:prSet/>
      <dgm:spPr/>
      <dgm:t>
        <a:bodyPr/>
        <a:lstStyle/>
        <a:p>
          <a:pPr algn="ctr"/>
          <a:endParaRPr lang="en-US" sz="1600">
            <a:solidFill>
              <a:srgbClr val="002060"/>
            </a:solidFill>
            <a:latin typeface="Times New Roman" panose="02020603050405020304" pitchFamily="18" charset="0"/>
            <a:cs typeface="Times New Roman" panose="02020603050405020304" pitchFamily="18" charset="0"/>
          </a:endParaRPr>
        </a:p>
      </dgm:t>
    </dgm:pt>
    <dgm:pt modelId="{3F1CF8ED-6BEA-4C29-9773-19B41FAA1D2D}" type="sibTrans" cxnId="{4C08B501-BB7B-41DA-A739-79F9B159FEDE}">
      <dgm:prSet/>
      <dgm:spPr/>
      <dgm:t>
        <a:bodyPr/>
        <a:lstStyle/>
        <a:p>
          <a:pPr algn="ctr"/>
          <a:endParaRPr lang="en-US" sz="1600">
            <a:solidFill>
              <a:srgbClr val="002060"/>
            </a:solidFill>
            <a:latin typeface="Times New Roman" panose="02020603050405020304" pitchFamily="18" charset="0"/>
            <a:cs typeface="Times New Roman" panose="02020603050405020304" pitchFamily="18" charset="0"/>
          </a:endParaRPr>
        </a:p>
      </dgm:t>
    </dgm:pt>
    <dgm:pt modelId="{C8F23DA6-B5CE-4CC1-B7A7-55D83D686EBE}">
      <dgm:prSet phldrT="[Text]" custT="1"/>
      <dgm:spPr>
        <a:noFill/>
      </dgm:spPr>
      <dgm: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 people who occupy the same housing unit </a:t>
          </a:r>
          <a:endParaRPr lang="en-US" sz="2000" dirty="0">
            <a:solidFill>
              <a:srgbClr val="002060"/>
            </a:solidFill>
            <a:latin typeface="Times New Roman" panose="02020603050405020304" pitchFamily="18" charset="0"/>
            <a:cs typeface="Times New Roman" panose="02020603050405020304" pitchFamily="18" charset="0"/>
          </a:endParaRPr>
        </a:p>
      </dgm:t>
    </dgm:pt>
    <dgm:pt modelId="{45452CE4-B246-4E3C-88C8-CACB41D1FBCB}" type="parTrans" cxnId="{0D9089D1-446A-4BD7-ADCA-7C1F17721768}">
      <dgm:prSet/>
      <dgm:spPr/>
      <dgm:t>
        <a:bodyPr/>
        <a:lstStyle/>
        <a:p>
          <a:pPr algn="ctr"/>
          <a:endParaRPr lang="en-US" sz="1600">
            <a:solidFill>
              <a:srgbClr val="002060"/>
            </a:solidFill>
            <a:latin typeface="Times New Roman" panose="02020603050405020304" pitchFamily="18" charset="0"/>
            <a:cs typeface="Times New Roman" panose="02020603050405020304" pitchFamily="18" charset="0"/>
          </a:endParaRPr>
        </a:p>
      </dgm:t>
    </dgm:pt>
    <dgm:pt modelId="{4A027429-4391-4CD3-AA47-03F362E9FF3B}" type="sibTrans" cxnId="{0D9089D1-446A-4BD7-ADCA-7C1F17721768}">
      <dgm:prSet/>
      <dgm:spPr/>
      <dgm:t>
        <a:bodyPr/>
        <a:lstStyle/>
        <a:p>
          <a:pPr algn="ctr"/>
          <a:endParaRPr lang="en-US" sz="1600">
            <a:solidFill>
              <a:srgbClr val="002060"/>
            </a:solidFill>
            <a:latin typeface="Times New Roman" panose="02020603050405020304" pitchFamily="18" charset="0"/>
            <a:cs typeface="Times New Roman" panose="02020603050405020304" pitchFamily="18" charset="0"/>
          </a:endParaRPr>
        </a:p>
      </dgm:t>
    </dgm:pt>
    <dgm:pt modelId="{2D6B7E16-5440-4552-A494-E2726B20B3C8}" type="pres">
      <dgm:prSet presAssocID="{400364A3-2E6C-438A-A193-407FE6E941C0}" presName="linear" presStyleCnt="0">
        <dgm:presLayoutVars>
          <dgm:animLvl val="lvl"/>
          <dgm:resizeHandles val="exact"/>
        </dgm:presLayoutVars>
      </dgm:prSet>
      <dgm:spPr/>
      <dgm:t>
        <a:bodyPr/>
        <a:lstStyle/>
        <a:p>
          <a:endParaRPr lang="en-US"/>
        </a:p>
      </dgm:t>
    </dgm:pt>
    <dgm:pt modelId="{71255B3D-EA10-4F23-8435-2FF463DD0AD1}" type="pres">
      <dgm:prSet presAssocID="{00A03DA6-77A3-4AFD-B904-DDB57FD2A83B}" presName="parentText" presStyleLbl="node1" presStyleIdx="0" presStyleCnt="3">
        <dgm:presLayoutVars>
          <dgm:chMax val="0"/>
          <dgm:bulletEnabled val="1"/>
        </dgm:presLayoutVars>
      </dgm:prSet>
      <dgm:spPr/>
      <dgm:t>
        <a:bodyPr/>
        <a:lstStyle/>
        <a:p>
          <a:endParaRPr lang="en-US"/>
        </a:p>
      </dgm:t>
    </dgm:pt>
    <dgm:pt modelId="{E6E72613-CEE7-4867-B9B0-B696C6E9E4DD}" type="pres">
      <dgm:prSet presAssocID="{00A03DA6-77A3-4AFD-B904-DDB57FD2A83B}" presName="childText" presStyleLbl="revTx" presStyleIdx="0" presStyleCnt="3">
        <dgm:presLayoutVars>
          <dgm:bulletEnabled val="1"/>
        </dgm:presLayoutVars>
      </dgm:prSet>
      <dgm:spPr/>
      <dgm:t>
        <a:bodyPr/>
        <a:lstStyle/>
        <a:p>
          <a:endParaRPr lang="en-US"/>
        </a:p>
      </dgm:t>
    </dgm:pt>
    <dgm:pt modelId="{C27C786F-A637-45B0-9587-EA26A481117C}" type="pres">
      <dgm:prSet presAssocID="{76D4F50D-B301-4A97-846E-9D7BA34C0F81}" presName="parentText" presStyleLbl="node1" presStyleIdx="1" presStyleCnt="3">
        <dgm:presLayoutVars>
          <dgm:chMax val="0"/>
          <dgm:bulletEnabled val="1"/>
        </dgm:presLayoutVars>
      </dgm:prSet>
      <dgm:spPr/>
      <dgm:t>
        <a:bodyPr/>
        <a:lstStyle/>
        <a:p>
          <a:endParaRPr lang="en-US"/>
        </a:p>
      </dgm:t>
    </dgm:pt>
    <dgm:pt modelId="{E5838A24-707E-4ECE-91A0-3808AE45B229}" type="pres">
      <dgm:prSet presAssocID="{76D4F50D-B301-4A97-846E-9D7BA34C0F81}" presName="childText" presStyleLbl="revTx" presStyleIdx="1" presStyleCnt="3">
        <dgm:presLayoutVars>
          <dgm:bulletEnabled val="1"/>
        </dgm:presLayoutVars>
      </dgm:prSet>
      <dgm:spPr/>
      <dgm:t>
        <a:bodyPr/>
        <a:lstStyle/>
        <a:p>
          <a:endParaRPr lang="en-US"/>
        </a:p>
      </dgm:t>
    </dgm:pt>
    <dgm:pt modelId="{4957C6FF-81D0-4617-BAEF-F5336D235310}" type="pres">
      <dgm:prSet presAssocID="{720AC3F7-044C-4F68-9C9E-390C5304EB0E}" presName="parentText" presStyleLbl="node1" presStyleIdx="2" presStyleCnt="3">
        <dgm:presLayoutVars>
          <dgm:chMax val="0"/>
          <dgm:bulletEnabled val="1"/>
        </dgm:presLayoutVars>
      </dgm:prSet>
      <dgm:spPr/>
      <dgm:t>
        <a:bodyPr/>
        <a:lstStyle/>
        <a:p>
          <a:endParaRPr lang="en-US"/>
        </a:p>
      </dgm:t>
    </dgm:pt>
    <dgm:pt modelId="{21498FF7-243B-4685-B727-1D654D5E67CB}" type="pres">
      <dgm:prSet presAssocID="{720AC3F7-044C-4F68-9C9E-390C5304EB0E}" presName="childText" presStyleLbl="revTx" presStyleIdx="2" presStyleCnt="3">
        <dgm:presLayoutVars>
          <dgm:bulletEnabled val="1"/>
        </dgm:presLayoutVars>
      </dgm:prSet>
      <dgm:spPr/>
      <dgm:t>
        <a:bodyPr/>
        <a:lstStyle/>
        <a:p>
          <a:endParaRPr lang="en-US"/>
        </a:p>
      </dgm:t>
    </dgm:pt>
  </dgm:ptLst>
  <dgm:cxnLst>
    <dgm:cxn modelId="{58A77491-6845-4AC6-BA85-B5248813BD09}" type="presOf" srcId="{00A03DA6-77A3-4AFD-B904-DDB57FD2A83B}" destId="{71255B3D-EA10-4F23-8435-2FF463DD0AD1}" srcOrd="0" destOrd="0" presId="urn:microsoft.com/office/officeart/2005/8/layout/vList2"/>
    <dgm:cxn modelId="{6B28A8DD-24E0-4C57-86E0-D6FFBD367272}" type="presOf" srcId="{400364A3-2E6C-438A-A193-407FE6E941C0}" destId="{2D6B7E16-5440-4552-A494-E2726B20B3C8}" srcOrd="0" destOrd="0" presId="urn:microsoft.com/office/officeart/2005/8/layout/vList2"/>
    <dgm:cxn modelId="{4C08B501-BB7B-41DA-A739-79F9B159FEDE}" srcId="{76D4F50D-B301-4A97-846E-9D7BA34C0F81}" destId="{BA8C57CF-ADAD-40C6-B0CC-D4484BC8632E}" srcOrd="0" destOrd="0" parTransId="{854FD323-6028-4F82-A33F-65EAF72EDF40}" sibTransId="{3F1CF8ED-6BEA-4C29-9773-19B41FAA1D2D}"/>
    <dgm:cxn modelId="{A20FDF92-60B1-4074-B74A-D03B2192E58D}" type="presOf" srcId="{76D4F50D-B301-4A97-846E-9D7BA34C0F81}" destId="{C27C786F-A637-45B0-9587-EA26A481117C}" srcOrd="0" destOrd="0" presId="urn:microsoft.com/office/officeart/2005/8/layout/vList2"/>
    <dgm:cxn modelId="{4C168396-BDA7-46A1-BE7E-485775FCAEBD}" srcId="{400364A3-2E6C-438A-A193-407FE6E941C0}" destId="{76D4F50D-B301-4A97-846E-9D7BA34C0F81}" srcOrd="1" destOrd="0" parTransId="{B5D8C00F-C688-49D3-A243-41763DB696EC}" sibTransId="{8AAB3344-413C-4373-82D6-2D128E5AAEBE}"/>
    <dgm:cxn modelId="{0D9089D1-446A-4BD7-ADCA-7C1F17721768}" srcId="{00A03DA6-77A3-4AFD-B904-DDB57FD2A83B}" destId="{C8F23DA6-B5CE-4CC1-B7A7-55D83D686EBE}" srcOrd="0" destOrd="0" parTransId="{45452CE4-B246-4E3C-88C8-CACB41D1FBCB}" sibTransId="{4A027429-4391-4CD3-AA47-03F362E9FF3B}"/>
    <dgm:cxn modelId="{DAAF6263-2CB8-4870-A945-136329350323}" type="presOf" srcId="{6204CA2E-7DAF-46C7-B718-8C006C928F7B}" destId="{21498FF7-243B-4685-B727-1D654D5E67CB}" srcOrd="0" destOrd="0" presId="urn:microsoft.com/office/officeart/2005/8/layout/vList2"/>
    <dgm:cxn modelId="{B36F62D9-0CB9-4690-B1BA-C993A6567771}" type="presOf" srcId="{BA8C57CF-ADAD-40C6-B0CC-D4484BC8632E}" destId="{E5838A24-707E-4ECE-91A0-3808AE45B229}" srcOrd="0" destOrd="0" presId="urn:microsoft.com/office/officeart/2005/8/layout/vList2"/>
    <dgm:cxn modelId="{3E761AE6-B359-4632-B68E-6CC9A1419DCB}" type="presOf" srcId="{C8F23DA6-B5CE-4CC1-B7A7-55D83D686EBE}" destId="{E6E72613-CEE7-4867-B9B0-B696C6E9E4DD}" srcOrd="0" destOrd="0" presId="urn:microsoft.com/office/officeart/2005/8/layout/vList2"/>
    <dgm:cxn modelId="{D9F45E49-549B-499E-B37B-17864A810584}" srcId="{400364A3-2E6C-438A-A193-407FE6E941C0}" destId="{00A03DA6-77A3-4AFD-B904-DDB57FD2A83B}" srcOrd="0" destOrd="0" parTransId="{E8FB6BD2-7C3E-4FE4-B0BF-D27391805D92}" sibTransId="{1D5B40D4-B901-4EA6-80EE-6D74C9F3078C}"/>
    <dgm:cxn modelId="{0FBC8B6D-6881-4F0F-9B2A-1714411DCFA4}" srcId="{720AC3F7-044C-4F68-9C9E-390C5304EB0E}" destId="{6204CA2E-7DAF-46C7-B718-8C006C928F7B}" srcOrd="0" destOrd="0" parTransId="{CF8255E8-954A-4791-846F-C4E319A6E7EF}" sibTransId="{BC7CEBF6-852A-43FE-A6B8-AA51560F9639}"/>
    <dgm:cxn modelId="{1A91A477-80F1-4957-B8CD-1FD45D06BBA1}" srcId="{400364A3-2E6C-438A-A193-407FE6E941C0}" destId="{720AC3F7-044C-4F68-9C9E-390C5304EB0E}" srcOrd="2" destOrd="0" parTransId="{4BA74D29-CB36-40B7-A0B3-1D4C2692D162}" sibTransId="{498EFD48-0522-44A4-94C4-E8DE8FD877F7}"/>
    <dgm:cxn modelId="{FD6709D1-E96C-4C21-BB85-940F214A8BBE}" type="presOf" srcId="{720AC3F7-044C-4F68-9C9E-390C5304EB0E}" destId="{4957C6FF-81D0-4617-BAEF-F5336D235310}" srcOrd="0" destOrd="0" presId="urn:microsoft.com/office/officeart/2005/8/layout/vList2"/>
    <dgm:cxn modelId="{B1871364-8179-4E0C-874D-715AB8612E19}" type="presParOf" srcId="{2D6B7E16-5440-4552-A494-E2726B20B3C8}" destId="{71255B3D-EA10-4F23-8435-2FF463DD0AD1}" srcOrd="0" destOrd="0" presId="urn:microsoft.com/office/officeart/2005/8/layout/vList2"/>
    <dgm:cxn modelId="{0ACCD45A-F33A-49B9-8DBD-5AA7F5E0AA70}" type="presParOf" srcId="{2D6B7E16-5440-4552-A494-E2726B20B3C8}" destId="{E6E72613-CEE7-4867-B9B0-B696C6E9E4DD}" srcOrd="1" destOrd="0" presId="urn:microsoft.com/office/officeart/2005/8/layout/vList2"/>
    <dgm:cxn modelId="{0FD5E182-EC3F-4301-9CFC-E1BFDA0C0E1C}" type="presParOf" srcId="{2D6B7E16-5440-4552-A494-E2726B20B3C8}" destId="{C27C786F-A637-45B0-9587-EA26A481117C}" srcOrd="2" destOrd="0" presId="urn:microsoft.com/office/officeart/2005/8/layout/vList2"/>
    <dgm:cxn modelId="{7FD651EA-D904-43BB-BD4E-4CAAAA4CA419}" type="presParOf" srcId="{2D6B7E16-5440-4552-A494-E2726B20B3C8}" destId="{E5838A24-707E-4ECE-91A0-3808AE45B229}" srcOrd="3" destOrd="0" presId="urn:microsoft.com/office/officeart/2005/8/layout/vList2"/>
    <dgm:cxn modelId="{A8AC5E8C-F1B9-41AC-ACDA-CFC3831A37C3}" type="presParOf" srcId="{2D6B7E16-5440-4552-A494-E2726B20B3C8}" destId="{4957C6FF-81D0-4617-BAEF-F5336D235310}" srcOrd="4" destOrd="0" presId="urn:microsoft.com/office/officeart/2005/8/layout/vList2"/>
    <dgm:cxn modelId="{4E5FBDCA-346F-4E35-900B-B4106D0641FF}" type="presParOf" srcId="{2D6B7E16-5440-4552-A494-E2726B20B3C8}" destId="{21498FF7-243B-4685-B727-1D654D5E67CB}" srcOrd="5"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36CB36-EAF9-4997-AB38-3D7D4B6C6DC6}" type="doc">
      <dgm:prSet loTypeId="urn:microsoft.com/office/officeart/2005/8/layout/hierarchy4" loCatId="list" qsTypeId="urn:microsoft.com/office/officeart/2005/8/quickstyle/simple1" qsCatId="simple" csTypeId="urn:microsoft.com/office/officeart/2005/8/colors/accent0_2" csCatId="mainScheme" phldr="1"/>
      <dgm:spPr/>
      <dgm:t>
        <a:bodyPr/>
        <a:lstStyle/>
        <a:p>
          <a:endParaRPr lang="en-US"/>
        </a:p>
      </dgm:t>
    </dgm:pt>
    <dgm:pt modelId="{5943680D-3A90-4F9F-80BA-6E07CF47A3FC}">
      <dgm:prSet phldrT="[Text]" custT="1"/>
      <dgm:spPr>
        <a:solidFill>
          <a:srgbClr val="FFFFCC"/>
        </a:solidFill>
      </dgm:spPr>
      <dgm:t>
        <a:bodyPr/>
        <a:lstStyle/>
        <a:p>
          <a:r>
            <a:rPr lang="en-US" sz="2400" dirty="0" smtClean="0">
              <a:latin typeface="Times New Roman" panose="02020603050405020304" pitchFamily="18" charset="0"/>
              <a:cs typeface="Times New Roman" panose="02020603050405020304" pitchFamily="18" charset="0"/>
            </a:rPr>
            <a:t>In the late 19th and early 20th century, a “good father,” for example, was one who worked hard to provided financial security for his children. Today, a “good father” is one who takes the time outside of work to promote his children’s emotional well-being, social skills, and intellectual growth.</a:t>
          </a:r>
          <a:endParaRPr lang="en-US" sz="2400" dirty="0"/>
        </a:p>
      </dgm:t>
    </dgm:pt>
    <dgm:pt modelId="{6BA8EBA0-C7EC-4682-8CE0-C49B3621E5C0}" type="parTrans" cxnId="{7DA50A41-A65F-4805-A548-0A516953F071}">
      <dgm:prSet/>
      <dgm:spPr/>
      <dgm:t>
        <a:bodyPr/>
        <a:lstStyle/>
        <a:p>
          <a:endParaRPr lang="en-US"/>
        </a:p>
      </dgm:t>
    </dgm:pt>
    <dgm:pt modelId="{C6F30272-A78D-4F65-83CA-BE6178C164F4}" type="sibTrans" cxnId="{7DA50A41-A65F-4805-A548-0A516953F071}">
      <dgm:prSet/>
      <dgm:spPr/>
      <dgm:t>
        <a:bodyPr/>
        <a:lstStyle/>
        <a:p>
          <a:endParaRPr lang="en-US"/>
        </a:p>
      </dgm:t>
    </dgm:pt>
    <dgm:pt modelId="{78837D80-9EA6-4B44-BB86-FEBC98C564B9}" type="pres">
      <dgm:prSet presAssocID="{F036CB36-EAF9-4997-AB38-3D7D4B6C6DC6}" presName="Name0" presStyleCnt="0">
        <dgm:presLayoutVars>
          <dgm:chPref val="1"/>
          <dgm:dir/>
          <dgm:animOne val="branch"/>
          <dgm:animLvl val="lvl"/>
          <dgm:resizeHandles/>
        </dgm:presLayoutVars>
      </dgm:prSet>
      <dgm:spPr/>
      <dgm:t>
        <a:bodyPr/>
        <a:lstStyle/>
        <a:p>
          <a:endParaRPr lang="en-US"/>
        </a:p>
      </dgm:t>
    </dgm:pt>
    <dgm:pt modelId="{D36E6D47-0F90-4695-A2CD-E731F4075524}" type="pres">
      <dgm:prSet presAssocID="{5943680D-3A90-4F9F-80BA-6E07CF47A3FC}" presName="vertOne" presStyleCnt="0"/>
      <dgm:spPr/>
    </dgm:pt>
    <dgm:pt modelId="{0A3FBB0A-B22B-430A-9275-3EF3DF531A57}" type="pres">
      <dgm:prSet presAssocID="{5943680D-3A90-4F9F-80BA-6E07CF47A3FC}" presName="txOne" presStyleLbl="node0" presStyleIdx="0" presStyleCnt="1">
        <dgm:presLayoutVars>
          <dgm:chPref val="3"/>
        </dgm:presLayoutVars>
      </dgm:prSet>
      <dgm:spPr/>
      <dgm:t>
        <a:bodyPr/>
        <a:lstStyle/>
        <a:p>
          <a:endParaRPr lang="en-US"/>
        </a:p>
      </dgm:t>
    </dgm:pt>
    <dgm:pt modelId="{C06CCF5A-A3B8-403B-BAD8-6DD80E70A8AF}" type="pres">
      <dgm:prSet presAssocID="{5943680D-3A90-4F9F-80BA-6E07CF47A3FC}" presName="horzOne" presStyleCnt="0"/>
      <dgm:spPr/>
    </dgm:pt>
  </dgm:ptLst>
  <dgm:cxnLst>
    <dgm:cxn modelId="{7DA50A41-A65F-4805-A548-0A516953F071}" srcId="{F036CB36-EAF9-4997-AB38-3D7D4B6C6DC6}" destId="{5943680D-3A90-4F9F-80BA-6E07CF47A3FC}" srcOrd="0" destOrd="0" parTransId="{6BA8EBA0-C7EC-4682-8CE0-C49B3621E5C0}" sibTransId="{C6F30272-A78D-4F65-83CA-BE6178C164F4}"/>
    <dgm:cxn modelId="{2896061D-1CE8-4CD4-AA25-F53950E4981F}" type="presOf" srcId="{5943680D-3A90-4F9F-80BA-6E07CF47A3FC}" destId="{0A3FBB0A-B22B-430A-9275-3EF3DF531A57}" srcOrd="0" destOrd="0" presId="urn:microsoft.com/office/officeart/2005/8/layout/hierarchy4"/>
    <dgm:cxn modelId="{E86BE45F-3C4C-4F80-8B82-971D99D63298}" type="presOf" srcId="{F036CB36-EAF9-4997-AB38-3D7D4B6C6DC6}" destId="{78837D80-9EA6-4B44-BB86-FEBC98C564B9}" srcOrd="0" destOrd="0" presId="urn:microsoft.com/office/officeart/2005/8/layout/hierarchy4"/>
    <dgm:cxn modelId="{2B459A20-D714-49EE-8F83-352169E0D1BE}" type="presParOf" srcId="{78837D80-9EA6-4B44-BB86-FEBC98C564B9}" destId="{D36E6D47-0F90-4695-A2CD-E731F4075524}" srcOrd="0" destOrd="0" presId="urn:microsoft.com/office/officeart/2005/8/layout/hierarchy4"/>
    <dgm:cxn modelId="{E6A6AE18-3C9F-4C7F-B4FF-2E67F30652BF}" type="presParOf" srcId="{D36E6D47-0F90-4695-A2CD-E731F4075524}" destId="{0A3FBB0A-B22B-430A-9275-3EF3DF531A57}" srcOrd="0" destOrd="0" presId="urn:microsoft.com/office/officeart/2005/8/layout/hierarchy4"/>
    <dgm:cxn modelId="{DEC3E2C4-DB2C-4456-B9E8-92E775876BE1}" type="presParOf" srcId="{D36E6D47-0F90-4695-A2CD-E731F4075524}" destId="{C06CCF5A-A3B8-403B-BAD8-6DD80E70A8A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4F1536-BB86-4E70-8643-92AFCEA50743}" type="doc">
      <dgm:prSet loTypeId="urn:microsoft.com/office/officeart/2005/8/layout/hList1" loCatId="list" qsTypeId="urn:microsoft.com/office/officeart/2005/8/quickstyle/simple1" qsCatId="simple" csTypeId="urn:microsoft.com/office/officeart/2005/8/colors/accent0_2" csCatId="mainScheme" phldr="1"/>
      <dgm:spPr/>
      <dgm:t>
        <a:bodyPr/>
        <a:lstStyle/>
        <a:p>
          <a:endParaRPr lang="en-US"/>
        </a:p>
      </dgm:t>
    </dgm:pt>
    <dgm:pt modelId="{5B7EAB4D-5A97-4B28-BCC3-5343EC40BFE8}">
      <dgm:prSet phldrT="[Text]" custT="1"/>
      <dgm:spPr/>
      <dgm:t>
        <a:bodyPr/>
        <a:lstStyle/>
        <a:p>
          <a:r>
            <a:rPr lang="en-US" sz="2800" dirty="0" smtClean="0">
              <a:solidFill>
                <a:srgbClr val="002060"/>
              </a:solidFill>
              <a:latin typeface="Times New Roman" panose="02020603050405020304" pitchFamily="18" charset="0"/>
              <a:cs typeface="Times New Roman" panose="02020603050405020304" pitchFamily="18" charset="0"/>
            </a:rPr>
            <a:t>Endogamy</a:t>
          </a:r>
          <a:endParaRPr lang="en-US" sz="2800" dirty="0">
            <a:solidFill>
              <a:srgbClr val="002060"/>
            </a:solidFill>
            <a:latin typeface="Times New Roman" panose="02020603050405020304" pitchFamily="18" charset="0"/>
            <a:cs typeface="Times New Roman" panose="02020603050405020304" pitchFamily="18" charset="0"/>
          </a:endParaRPr>
        </a:p>
      </dgm:t>
    </dgm:pt>
    <dgm:pt modelId="{2265FB48-2599-4BD4-A0FA-F8F1F0B25053}" type="parTrans" cxnId="{9010D7E5-2989-4B51-9BFB-7244FF5223F2}">
      <dgm:prSet/>
      <dgm:spPr/>
      <dgm:t>
        <a:bodyPr/>
        <a:lstStyle/>
        <a:p>
          <a:endParaRPr lang="en-US" sz="1600"/>
        </a:p>
      </dgm:t>
    </dgm:pt>
    <dgm:pt modelId="{D7E6BB87-2F45-478F-B978-C5F88E4C5413}" type="sibTrans" cxnId="{9010D7E5-2989-4B51-9BFB-7244FF5223F2}">
      <dgm:prSet/>
      <dgm:spPr/>
      <dgm:t>
        <a:bodyPr/>
        <a:lstStyle/>
        <a:p>
          <a:endParaRPr lang="en-US" sz="1600"/>
        </a:p>
      </dgm:t>
    </dgm:pt>
    <dgm:pt modelId="{91B1DA84-8D91-4441-A19E-4F0D9056BD63}">
      <dgm:prSet custT="1"/>
      <dgm:spPr/>
      <dgm:t>
        <a:bodyPr/>
        <a:lstStyle/>
        <a:p>
          <a:r>
            <a:rPr lang="en-US" sz="2800" dirty="0" smtClean="0">
              <a:solidFill>
                <a:srgbClr val="002060"/>
              </a:solidFill>
              <a:latin typeface="Times New Roman" panose="02020603050405020304" pitchFamily="18" charset="0"/>
              <a:cs typeface="Times New Roman" panose="02020603050405020304" pitchFamily="18" charset="0"/>
            </a:rPr>
            <a:t>Exogamy</a:t>
          </a:r>
          <a:endParaRPr lang="en-US" sz="2800" dirty="0">
            <a:solidFill>
              <a:srgbClr val="002060"/>
            </a:solidFill>
            <a:latin typeface="Times New Roman" panose="02020603050405020304" pitchFamily="18" charset="0"/>
            <a:cs typeface="Times New Roman" panose="02020603050405020304" pitchFamily="18" charset="0"/>
          </a:endParaRPr>
        </a:p>
      </dgm:t>
    </dgm:pt>
    <dgm:pt modelId="{1810F8DD-F9AD-4B83-BAEA-1B3B75903FD4}" type="parTrans" cxnId="{6017CD5A-06DA-4CA5-99E3-4CD3418B2730}">
      <dgm:prSet/>
      <dgm:spPr/>
      <dgm:t>
        <a:bodyPr/>
        <a:lstStyle/>
        <a:p>
          <a:endParaRPr lang="en-US" sz="1600"/>
        </a:p>
      </dgm:t>
    </dgm:pt>
    <dgm:pt modelId="{1D2E423F-A0FE-4456-84DA-37E60A716758}" type="sibTrans" cxnId="{6017CD5A-06DA-4CA5-99E3-4CD3418B2730}">
      <dgm:prSet/>
      <dgm:spPr/>
      <dgm:t>
        <a:bodyPr/>
        <a:lstStyle/>
        <a:p>
          <a:endParaRPr lang="en-US" sz="1600"/>
        </a:p>
      </dgm:t>
    </dgm:pt>
    <dgm:pt modelId="{21639311-4794-4471-B4FB-8C50BC06F5E6}">
      <dgm:prSet phldrT="[Text]" custT="1"/>
      <dgm:spPr/>
      <dgm:t>
        <a:bodyPr/>
        <a:lstStyle/>
        <a:p>
          <a:r>
            <a:rPr lang="en-US" sz="2800" dirty="0" smtClean="0">
              <a:solidFill>
                <a:srgbClr val="002060"/>
              </a:solidFill>
              <a:latin typeface="Times New Roman" panose="02020603050405020304" pitchFamily="18" charset="0"/>
              <a:cs typeface="Times New Roman" panose="02020603050405020304" pitchFamily="18" charset="0"/>
            </a:rPr>
            <a:t>the practice of marrying within one’s own group</a:t>
          </a:r>
          <a:endParaRPr lang="en-US" sz="2800" dirty="0">
            <a:solidFill>
              <a:srgbClr val="002060"/>
            </a:solidFill>
            <a:latin typeface="Times New Roman" panose="02020603050405020304" pitchFamily="18" charset="0"/>
            <a:cs typeface="Times New Roman" panose="02020603050405020304" pitchFamily="18" charset="0"/>
          </a:endParaRPr>
        </a:p>
      </dgm:t>
    </dgm:pt>
    <dgm:pt modelId="{0E84BE25-6513-4074-89B0-D0ED69DF5699}" type="parTrans" cxnId="{0AAC2047-8A2A-4E10-ADC5-10768111F566}">
      <dgm:prSet/>
      <dgm:spPr/>
      <dgm:t>
        <a:bodyPr/>
        <a:lstStyle/>
        <a:p>
          <a:endParaRPr lang="en-US" sz="1600"/>
        </a:p>
      </dgm:t>
    </dgm:pt>
    <dgm:pt modelId="{CA5285D4-1275-4DBC-B3CA-8D4DF4701835}" type="sibTrans" cxnId="{0AAC2047-8A2A-4E10-ADC5-10768111F566}">
      <dgm:prSet/>
      <dgm:spPr/>
      <dgm:t>
        <a:bodyPr/>
        <a:lstStyle/>
        <a:p>
          <a:endParaRPr lang="en-US" sz="1600"/>
        </a:p>
      </dgm:t>
    </dgm:pt>
    <dgm:pt modelId="{601623EA-BF35-4ADB-9C5E-FD65E3AA4FEE}">
      <dgm:prSet custT="1"/>
      <dgm:spPr/>
      <dgm:t>
        <a:bodyPr/>
        <a:lstStyle/>
        <a:p>
          <a:r>
            <a:rPr lang="en-US" sz="2800" smtClean="0">
              <a:solidFill>
                <a:srgbClr val="002060"/>
              </a:solidFill>
              <a:latin typeface="Times New Roman" panose="02020603050405020304" pitchFamily="18" charset="0"/>
              <a:cs typeface="Times New Roman" panose="02020603050405020304" pitchFamily="18" charset="0"/>
            </a:rPr>
            <a:t>the </a:t>
          </a:r>
          <a:r>
            <a:rPr lang="en-US" sz="2800" dirty="0" smtClean="0">
              <a:solidFill>
                <a:srgbClr val="002060"/>
              </a:solidFill>
              <a:latin typeface="Times New Roman" panose="02020603050405020304" pitchFamily="18" charset="0"/>
              <a:cs typeface="Times New Roman" panose="02020603050405020304" pitchFamily="18" charset="0"/>
            </a:rPr>
            <a:t>practice of marrying outside of one’s group</a:t>
          </a:r>
          <a:endParaRPr lang="en-US" sz="2800" dirty="0">
            <a:solidFill>
              <a:srgbClr val="002060"/>
            </a:solidFill>
            <a:latin typeface="Times New Roman" panose="02020603050405020304" pitchFamily="18" charset="0"/>
            <a:cs typeface="Times New Roman" panose="02020603050405020304" pitchFamily="18" charset="0"/>
          </a:endParaRPr>
        </a:p>
      </dgm:t>
    </dgm:pt>
    <dgm:pt modelId="{1EA2CA66-2E68-4026-9EE6-0A7655429747}" type="parTrans" cxnId="{6C42176B-3FB0-49E0-BD46-DCA6B3A64FB7}">
      <dgm:prSet/>
      <dgm:spPr/>
      <dgm:t>
        <a:bodyPr/>
        <a:lstStyle/>
        <a:p>
          <a:endParaRPr lang="en-US" sz="1600"/>
        </a:p>
      </dgm:t>
    </dgm:pt>
    <dgm:pt modelId="{515DC6BE-498F-498A-95ED-D21096CB3921}" type="sibTrans" cxnId="{6C42176B-3FB0-49E0-BD46-DCA6B3A64FB7}">
      <dgm:prSet/>
      <dgm:spPr/>
      <dgm:t>
        <a:bodyPr/>
        <a:lstStyle/>
        <a:p>
          <a:endParaRPr lang="en-US" sz="1600"/>
        </a:p>
      </dgm:t>
    </dgm:pt>
    <dgm:pt modelId="{906DF699-45B7-444F-9DE1-E2A5D5BC62C0}" type="pres">
      <dgm:prSet presAssocID="{624F1536-BB86-4E70-8643-92AFCEA50743}" presName="Name0" presStyleCnt="0">
        <dgm:presLayoutVars>
          <dgm:dir/>
          <dgm:animLvl val="lvl"/>
          <dgm:resizeHandles val="exact"/>
        </dgm:presLayoutVars>
      </dgm:prSet>
      <dgm:spPr/>
      <dgm:t>
        <a:bodyPr/>
        <a:lstStyle/>
        <a:p>
          <a:endParaRPr lang="en-US"/>
        </a:p>
      </dgm:t>
    </dgm:pt>
    <dgm:pt modelId="{CB9EEC86-00EC-478D-A9FB-03790FEF89EB}" type="pres">
      <dgm:prSet presAssocID="{5B7EAB4D-5A97-4B28-BCC3-5343EC40BFE8}" presName="composite" presStyleCnt="0"/>
      <dgm:spPr/>
    </dgm:pt>
    <dgm:pt modelId="{C4B3BE15-55E0-4F49-AACE-AE19A0D65830}" type="pres">
      <dgm:prSet presAssocID="{5B7EAB4D-5A97-4B28-BCC3-5343EC40BFE8}" presName="parTx" presStyleLbl="alignNode1" presStyleIdx="0" presStyleCnt="2">
        <dgm:presLayoutVars>
          <dgm:chMax val="0"/>
          <dgm:chPref val="0"/>
          <dgm:bulletEnabled val="1"/>
        </dgm:presLayoutVars>
      </dgm:prSet>
      <dgm:spPr/>
      <dgm:t>
        <a:bodyPr/>
        <a:lstStyle/>
        <a:p>
          <a:endParaRPr lang="en-US"/>
        </a:p>
      </dgm:t>
    </dgm:pt>
    <dgm:pt modelId="{B1954DAD-C684-4B8F-82D4-027056CF3F62}" type="pres">
      <dgm:prSet presAssocID="{5B7EAB4D-5A97-4B28-BCC3-5343EC40BFE8}" presName="desTx" presStyleLbl="alignAccFollowNode1" presStyleIdx="0" presStyleCnt="2">
        <dgm:presLayoutVars>
          <dgm:bulletEnabled val="1"/>
        </dgm:presLayoutVars>
      </dgm:prSet>
      <dgm:spPr/>
      <dgm:t>
        <a:bodyPr/>
        <a:lstStyle/>
        <a:p>
          <a:endParaRPr lang="en-US"/>
        </a:p>
      </dgm:t>
    </dgm:pt>
    <dgm:pt modelId="{25E7A4B3-E201-454C-9683-5380847507A6}" type="pres">
      <dgm:prSet presAssocID="{D7E6BB87-2F45-478F-B978-C5F88E4C5413}" presName="space" presStyleCnt="0"/>
      <dgm:spPr/>
    </dgm:pt>
    <dgm:pt modelId="{FA9F9830-6665-48A4-9E00-6DE5BBBDF33A}" type="pres">
      <dgm:prSet presAssocID="{91B1DA84-8D91-4441-A19E-4F0D9056BD63}" presName="composite" presStyleCnt="0"/>
      <dgm:spPr/>
    </dgm:pt>
    <dgm:pt modelId="{25AFD763-3DA6-4BC8-A7F5-F8DEB0AC34AF}" type="pres">
      <dgm:prSet presAssocID="{91B1DA84-8D91-4441-A19E-4F0D9056BD63}" presName="parTx" presStyleLbl="alignNode1" presStyleIdx="1" presStyleCnt="2">
        <dgm:presLayoutVars>
          <dgm:chMax val="0"/>
          <dgm:chPref val="0"/>
          <dgm:bulletEnabled val="1"/>
        </dgm:presLayoutVars>
      </dgm:prSet>
      <dgm:spPr/>
      <dgm:t>
        <a:bodyPr/>
        <a:lstStyle/>
        <a:p>
          <a:endParaRPr lang="en-US"/>
        </a:p>
      </dgm:t>
    </dgm:pt>
    <dgm:pt modelId="{B337317F-BB01-4E06-9FB6-84122D267073}" type="pres">
      <dgm:prSet presAssocID="{91B1DA84-8D91-4441-A19E-4F0D9056BD63}" presName="desTx" presStyleLbl="alignAccFollowNode1" presStyleIdx="1" presStyleCnt="2">
        <dgm:presLayoutVars>
          <dgm:bulletEnabled val="1"/>
        </dgm:presLayoutVars>
      </dgm:prSet>
      <dgm:spPr/>
      <dgm:t>
        <a:bodyPr/>
        <a:lstStyle/>
        <a:p>
          <a:endParaRPr lang="en-US"/>
        </a:p>
      </dgm:t>
    </dgm:pt>
  </dgm:ptLst>
  <dgm:cxnLst>
    <dgm:cxn modelId="{9010D7E5-2989-4B51-9BFB-7244FF5223F2}" srcId="{624F1536-BB86-4E70-8643-92AFCEA50743}" destId="{5B7EAB4D-5A97-4B28-BCC3-5343EC40BFE8}" srcOrd="0" destOrd="0" parTransId="{2265FB48-2599-4BD4-A0FA-F8F1F0B25053}" sibTransId="{D7E6BB87-2F45-478F-B978-C5F88E4C5413}"/>
    <dgm:cxn modelId="{EE78CEAA-E487-476F-83AD-051D5C4651E6}" type="presOf" srcId="{21639311-4794-4471-B4FB-8C50BC06F5E6}" destId="{B1954DAD-C684-4B8F-82D4-027056CF3F62}" srcOrd="0" destOrd="0" presId="urn:microsoft.com/office/officeart/2005/8/layout/hList1"/>
    <dgm:cxn modelId="{0AAC2047-8A2A-4E10-ADC5-10768111F566}" srcId="{5B7EAB4D-5A97-4B28-BCC3-5343EC40BFE8}" destId="{21639311-4794-4471-B4FB-8C50BC06F5E6}" srcOrd="0" destOrd="0" parTransId="{0E84BE25-6513-4074-89B0-D0ED69DF5699}" sibTransId="{CA5285D4-1275-4DBC-B3CA-8D4DF4701835}"/>
    <dgm:cxn modelId="{799F2679-CD6F-40DF-868B-965D1D85A145}" type="presOf" srcId="{91B1DA84-8D91-4441-A19E-4F0D9056BD63}" destId="{25AFD763-3DA6-4BC8-A7F5-F8DEB0AC34AF}" srcOrd="0" destOrd="0" presId="urn:microsoft.com/office/officeart/2005/8/layout/hList1"/>
    <dgm:cxn modelId="{FF9AC951-C2D5-4D26-9AA7-26441CFF40A0}" type="presOf" srcId="{5B7EAB4D-5A97-4B28-BCC3-5343EC40BFE8}" destId="{C4B3BE15-55E0-4F49-AACE-AE19A0D65830}" srcOrd="0" destOrd="0" presId="urn:microsoft.com/office/officeart/2005/8/layout/hList1"/>
    <dgm:cxn modelId="{6C42176B-3FB0-49E0-BD46-DCA6B3A64FB7}" srcId="{91B1DA84-8D91-4441-A19E-4F0D9056BD63}" destId="{601623EA-BF35-4ADB-9C5E-FD65E3AA4FEE}" srcOrd="0" destOrd="0" parTransId="{1EA2CA66-2E68-4026-9EE6-0A7655429747}" sibTransId="{515DC6BE-498F-498A-95ED-D21096CB3921}"/>
    <dgm:cxn modelId="{47FC96B7-7E96-4188-8A46-F56F39B5D9D4}" type="presOf" srcId="{601623EA-BF35-4ADB-9C5E-FD65E3AA4FEE}" destId="{B337317F-BB01-4E06-9FB6-84122D267073}" srcOrd="0" destOrd="0" presId="urn:microsoft.com/office/officeart/2005/8/layout/hList1"/>
    <dgm:cxn modelId="{A68184CA-C297-4E25-B3B3-36DADAAA8D2A}" type="presOf" srcId="{624F1536-BB86-4E70-8643-92AFCEA50743}" destId="{906DF699-45B7-444F-9DE1-E2A5D5BC62C0}" srcOrd="0" destOrd="0" presId="urn:microsoft.com/office/officeart/2005/8/layout/hList1"/>
    <dgm:cxn modelId="{6017CD5A-06DA-4CA5-99E3-4CD3418B2730}" srcId="{624F1536-BB86-4E70-8643-92AFCEA50743}" destId="{91B1DA84-8D91-4441-A19E-4F0D9056BD63}" srcOrd="1" destOrd="0" parTransId="{1810F8DD-F9AD-4B83-BAEA-1B3B75903FD4}" sibTransId="{1D2E423F-A0FE-4456-84DA-37E60A716758}"/>
    <dgm:cxn modelId="{5FBE1265-9FFF-4E99-BD3A-DC707ACD6E85}" type="presParOf" srcId="{906DF699-45B7-444F-9DE1-E2A5D5BC62C0}" destId="{CB9EEC86-00EC-478D-A9FB-03790FEF89EB}" srcOrd="0" destOrd="0" presId="urn:microsoft.com/office/officeart/2005/8/layout/hList1"/>
    <dgm:cxn modelId="{D20AE691-A9AF-48E7-89D1-8B99FC58E6F3}" type="presParOf" srcId="{CB9EEC86-00EC-478D-A9FB-03790FEF89EB}" destId="{C4B3BE15-55E0-4F49-AACE-AE19A0D65830}" srcOrd="0" destOrd="0" presId="urn:microsoft.com/office/officeart/2005/8/layout/hList1"/>
    <dgm:cxn modelId="{981C4057-71E0-4E7E-AC3E-30AE677B8BC3}" type="presParOf" srcId="{CB9EEC86-00EC-478D-A9FB-03790FEF89EB}" destId="{B1954DAD-C684-4B8F-82D4-027056CF3F62}" srcOrd="1" destOrd="0" presId="urn:microsoft.com/office/officeart/2005/8/layout/hList1"/>
    <dgm:cxn modelId="{1822CBCC-4CBA-451B-94EA-A2F62AB35A73}" type="presParOf" srcId="{906DF699-45B7-444F-9DE1-E2A5D5BC62C0}" destId="{25E7A4B3-E201-454C-9683-5380847507A6}" srcOrd="1" destOrd="0" presId="urn:microsoft.com/office/officeart/2005/8/layout/hList1"/>
    <dgm:cxn modelId="{88BBA8D6-614A-4FB0-A971-9CAA0ACB7C14}" type="presParOf" srcId="{906DF699-45B7-444F-9DE1-E2A5D5BC62C0}" destId="{FA9F9830-6665-48A4-9E00-6DE5BBBDF33A}" srcOrd="2" destOrd="0" presId="urn:microsoft.com/office/officeart/2005/8/layout/hList1"/>
    <dgm:cxn modelId="{6B302B96-C65D-4ADD-8F7E-9B6F835E394D}" type="presParOf" srcId="{FA9F9830-6665-48A4-9E00-6DE5BBBDF33A}" destId="{25AFD763-3DA6-4BC8-A7F5-F8DEB0AC34AF}" srcOrd="0" destOrd="0" presId="urn:microsoft.com/office/officeart/2005/8/layout/hList1"/>
    <dgm:cxn modelId="{270F25E1-5704-425B-8757-301CB4AC2B6C}" type="presParOf" srcId="{FA9F9830-6665-48A4-9E00-6DE5BBBDF33A}" destId="{B337317F-BB01-4E06-9FB6-84122D26707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385EBF9-00E9-4B60-9D3D-ED424429EDC4}"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D1BA39A1-96BF-4F40-A0DC-6F68ADBA3830}">
      <dgm:prSet phldrT="[Text]"/>
      <dgm:spPr>
        <a:solidFill>
          <a:srgbClr val="CCFFFF"/>
        </a:solidFill>
      </dgm:spPr>
      <dgm:t>
        <a:bodyPr/>
        <a:lstStyle/>
        <a:p>
          <a:r>
            <a:rPr lang="en-US" dirty="0" err="1" smtClean="0">
              <a:solidFill>
                <a:srgbClr val="002060"/>
              </a:solidFill>
              <a:latin typeface="Times New Roman" panose="02020603050405020304" pitchFamily="18" charset="0"/>
              <a:cs typeface="Times New Roman" panose="02020603050405020304" pitchFamily="18" charset="0"/>
            </a:rPr>
            <a:t>Bilineal</a:t>
          </a:r>
          <a:r>
            <a:rPr lang="en-US" dirty="0" smtClean="0">
              <a:solidFill>
                <a:srgbClr val="002060"/>
              </a:solidFill>
              <a:latin typeface="Times New Roman" panose="02020603050405020304" pitchFamily="18" charset="0"/>
              <a:cs typeface="Times New Roman" panose="02020603050405020304" pitchFamily="18" charset="0"/>
            </a:rPr>
            <a:t> System</a:t>
          </a:r>
          <a:endParaRPr lang="en-US" dirty="0">
            <a:solidFill>
              <a:srgbClr val="002060"/>
            </a:solidFill>
          </a:endParaRPr>
        </a:p>
      </dgm:t>
    </dgm:pt>
    <dgm:pt modelId="{DED106F5-EDE4-4664-8E61-8C1109DA8EFF}" type="parTrans" cxnId="{D702FE3E-DA7C-49FF-9478-7D33769A9268}">
      <dgm:prSet/>
      <dgm:spPr/>
      <dgm:t>
        <a:bodyPr/>
        <a:lstStyle/>
        <a:p>
          <a:endParaRPr lang="en-US"/>
        </a:p>
      </dgm:t>
    </dgm:pt>
    <dgm:pt modelId="{E70D0D61-C7BD-4E9C-8765-0C62D8A1872D}" type="sibTrans" cxnId="{D702FE3E-DA7C-49FF-9478-7D33769A9268}">
      <dgm:prSet/>
      <dgm:spPr/>
      <dgm:t>
        <a:bodyPr/>
        <a:lstStyle/>
        <a:p>
          <a:endParaRPr lang="en-US"/>
        </a:p>
      </dgm:t>
    </dgm:pt>
    <dgm:pt modelId="{256EEEBC-5242-4A7B-B5FE-77AF20E3FA95}">
      <dgm:prSet phldrT="[Text]"/>
      <dgm:spPr/>
      <dgm:t>
        <a:bodyPr/>
        <a:lstStyle/>
        <a:p>
          <a:r>
            <a:rPr lang="en-US" dirty="0" smtClean="0">
              <a:solidFill>
                <a:srgbClr val="002060"/>
              </a:solidFill>
              <a:latin typeface="Times New Roman" panose="02020603050405020304" pitchFamily="18" charset="0"/>
              <a:cs typeface="Times New Roman" panose="02020603050405020304" pitchFamily="18" charset="0"/>
            </a:rPr>
            <a:t>property is passed to both males and females</a:t>
          </a:r>
          <a:endParaRPr lang="en-US" dirty="0">
            <a:solidFill>
              <a:srgbClr val="002060"/>
            </a:solidFill>
          </a:endParaRPr>
        </a:p>
      </dgm:t>
    </dgm:pt>
    <dgm:pt modelId="{B84B5B51-11CD-4D74-935C-68ED5E77E5A2}" type="parTrans" cxnId="{A2BDA75F-7F26-4AD2-96C3-3C6D698B30DA}">
      <dgm:prSet/>
      <dgm:spPr/>
      <dgm:t>
        <a:bodyPr/>
        <a:lstStyle/>
        <a:p>
          <a:endParaRPr lang="en-US"/>
        </a:p>
      </dgm:t>
    </dgm:pt>
    <dgm:pt modelId="{B09DEF76-0738-4D92-A506-D3B5F17EF029}" type="sibTrans" cxnId="{A2BDA75F-7F26-4AD2-96C3-3C6D698B30DA}">
      <dgm:prSet/>
      <dgm:spPr/>
      <dgm:t>
        <a:bodyPr/>
        <a:lstStyle/>
        <a:p>
          <a:endParaRPr lang="en-US"/>
        </a:p>
      </dgm:t>
    </dgm:pt>
    <dgm:pt modelId="{F6340B75-7069-4E51-9CCC-743CB6E831B3}">
      <dgm:prSet phldrT="[Text]"/>
      <dgm:spPr>
        <a:solidFill>
          <a:srgbClr val="CCFF99"/>
        </a:solidFill>
      </dgm:spPr>
      <dgm:t>
        <a:bodyPr/>
        <a:lstStyle/>
        <a:p>
          <a:r>
            <a:rPr lang="en-US" dirty="0" smtClean="0">
              <a:solidFill>
                <a:srgbClr val="002060"/>
              </a:solidFill>
              <a:latin typeface="Times New Roman" panose="02020603050405020304" pitchFamily="18" charset="0"/>
              <a:cs typeface="Times New Roman" panose="02020603050405020304" pitchFamily="18" charset="0"/>
            </a:rPr>
            <a:t>Patrilineal System</a:t>
          </a:r>
          <a:endParaRPr lang="en-US" dirty="0">
            <a:solidFill>
              <a:srgbClr val="002060"/>
            </a:solidFill>
          </a:endParaRPr>
        </a:p>
      </dgm:t>
    </dgm:pt>
    <dgm:pt modelId="{D9C44E1C-E4F7-4517-A3CE-4BD3077C1A1A}" type="parTrans" cxnId="{509DAA7F-2DB0-4193-A3B4-490C12F5B761}">
      <dgm:prSet/>
      <dgm:spPr/>
      <dgm:t>
        <a:bodyPr/>
        <a:lstStyle/>
        <a:p>
          <a:endParaRPr lang="en-US"/>
        </a:p>
      </dgm:t>
    </dgm:pt>
    <dgm:pt modelId="{1CE0C364-8D2C-4673-BAB8-BA44FB2BBC7C}" type="sibTrans" cxnId="{509DAA7F-2DB0-4193-A3B4-490C12F5B761}">
      <dgm:prSet/>
      <dgm:spPr/>
      <dgm:t>
        <a:bodyPr/>
        <a:lstStyle/>
        <a:p>
          <a:endParaRPr lang="en-US"/>
        </a:p>
      </dgm:t>
    </dgm:pt>
    <dgm:pt modelId="{9407D195-9F64-4C76-B48F-432348B9AFF3}">
      <dgm:prSet phldrT="[Text]"/>
      <dgm:spPr/>
      <dgm:t>
        <a:bodyPr/>
        <a:lstStyle/>
        <a:p>
          <a:r>
            <a:rPr lang="en-US" smtClean="0">
              <a:solidFill>
                <a:srgbClr val="002060"/>
              </a:solidFill>
              <a:latin typeface="Times New Roman" panose="02020603050405020304" pitchFamily="18" charset="0"/>
              <a:cs typeface="Times New Roman" panose="02020603050405020304" pitchFamily="18" charset="0"/>
            </a:rPr>
            <a:t>property is passed only to males</a:t>
          </a:r>
          <a:endParaRPr lang="en-US" dirty="0">
            <a:solidFill>
              <a:srgbClr val="002060"/>
            </a:solidFill>
          </a:endParaRPr>
        </a:p>
      </dgm:t>
    </dgm:pt>
    <dgm:pt modelId="{30830911-B744-4AD0-B961-A258917ED09D}" type="parTrans" cxnId="{A5AF95AA-055F-4173-894A-C025A885BD55}">
      <dgm:prSet/>
      <dgm:spPr/>
      <dgm:t>
        <a:bodyPr/>
        <a:lstStyle/>
        <a:p>
          <a:endParaRPr lang="en-US"/>
        </a:p>
      </dgm:t>
    </dgm:pt>
    <dgm:pt modelId="{BD74C7CB-F58E-4F72-B1A7-59EFCE5D6FAD}" type="sibTrans" cxnId="{A5AF95AA-055F-4173-894A-C025A885BD55}">
      <dgm:prSet/>
      <dgm:spPr/>
      <dgm:t>
        <a:bodyPr/>
        <a:lstStyle/>
        <a:p>
          <a:endParaRPr lang="en-US"/>
        </a:p>
      </dgm:t>
    </dgm:pt>
    <dgm:pt modelId="{6D254D00-0F42-4563-A2E8-54F0AE29CE2E}">
      <dgm:prSet phldrT="[Text]"/>
      <dgm:spPr>
        <a:solidFill>
          <a:srgbClr val="FFCC66"/>
        </a:solidFill>
      </dgm:spPr>
      <dgm:t>
        <a:bodyPr/>
        <a:lstStyle/>
        <a:p>
          <a:r>
            <a:rPr lang="en-US" dirty="0" smtClean="0">
              <a:solidFill>
                <a:srgbClr val="002060"/>
              </a:solidFill>
              <a:latin typeface="Times New Roman" panose="02020603050405020304" pitchFamily="18" charset="0"/>
              <a:cs typeface="Times New Roman" panose="02020603050405020304" pitchFamily="18" charset="0"/>
            </a:rPr>
            <a:t>Matrilineal System (the rarest form)</a:t>
          </a:r>
          <a:endParaRPr lang="en-US" dirty="0">
            <a:solidFill>
              <a:srgbClr val="002060"/>
            </a:solidFill>
          </a:endParaRPr>
        </a:p>
      </dgm:t>
    </dgm:pt>
    <dgm:pt modelId="{B3B78A3D-B884-4B73-B7D7-DA62764C862B}" type="parTrans" cxnId="{365C2A3C-537F-40B4-AE75-9BD31E6D902E}">
      <dgm:prSet/>
      <dgm:spPr/>
      <dgm:t>
        <a:bodyPr/>
        <a:lstStyle/>
        <a:p>
          <a:endParaRPr lang="en-US"/>
        </a:p>
      </dgm:t>
    </dgm:pt>
    <dgm:pt modelId="{DE0533BA-FDBF-4DCC-8CAA-3B016234A3B5}" type="sibTrans" cxnId="{365C2A3C-537F-40B4-AE75-9BD31E6D902E}">
      <dgm:prSet/>
      <dgm:spPr/>
      <dgm:t>
        <a:bodyPr/>
        <a:lstStyle/>
        <a:p>
          <a:endParaRPr lang="en-US"/>
        </a:p>
      </dgm:t>
    </dgm:pt>
    <dgm:pt modelId="{B797A581-8468-4914-98EB-8BAA6E5FB887}">
      <dgm:prSet phldrT="[Text]"/>
      <dgm:spPr/>
      <dgm:t>
        <a:bodyPr/>
        <a:lstStyle/>
        <a:p>
          <a:r>
            <a:rPr lang="en-US" dirty="0" smtClean="0">
              <a:solidFill>
                <a:srgbClr val="002060"/>
              </a:solidFill>
              <a:latin typeface="Times New Roman" panose="02020603050405020304" pitchFamily="18" charset="0"/>
              <a:cs typeface="Times New Roman" panose="02020603050405020304" pitchFamily="18" charset="0"/>
            </a:rPr>
            <a:t>property is passed only to females</a:t>
          </a:r>
          <a:endParaRPr lang="en-US" dirty="0">
            <a:solidFill>
              <a:srgbClr val="002060"/>
            </a:solidFill>
          </a:endParaRPr>
        </a:p>
      </dgm:t>
    </dgm:pt>
    <dgm:pt modelId="{DB851CFA-A796-40C5-ADEC-512BC05F9CFD}" type="parTrans" cxnId="{E34F4611-D4BB-4220-B059-A9E43685DD5A}">
      <dgm:prSet/>
      <dgm:spPr/>
      <dgm:t>
        <a:bodyPr/>
        <a:lstStyle/>
        <a:p>
          <a:endParaRPr lang="en-US"/>
        </a:p>
      </dgm:t>
    </dgm:pt>
    <dgm:pt modelId="{9421DB6F-76C8-4701-8241-6FDA3E1386C6}" type="sibTrans" cxnId="{E34F4611-D4BB-4220-B059-A9E43685DD5A}">
      <dgm:prSet/>
      <dgm:spPr/>
      <dgm:t>
        <a:bodyPr/>
        <a:lstStyle/>
        <a:p>
          <a:endParaRPr lang="en-US"/>
        </a:p>
      </dgm:t>
    </dgm:pt>
    <dgm:pt modelId="{03037CE1-D872-4161-92E0-F7701A67C195}" type="pres">
      <dgm:prSet presAssocID="{7385EBF9-00E9-4B60-9D3D-ED424429EDC4}" presName="linear" presStyleCnt="0">
        <dgm:presLayoutVars>
          <dgm:animLvl val="lvl"/>
          <dgm:resizeHandles val="exact"/>
        </dgm:presLayoutVars>
      </dgm:prSet>
      <dgm:spPr/>
      <dgm:t>
        <a:bodyPr/>
        <a:lstStyle/>
        <a:p>
          <a:endParaRPr lang="en-US"/>
        </a:p>
      </dgm:t>
    </dgm:pt>
    <dgm:pt modelId="{45705563-AE84-4608-B138-BD323D06FC25}" type="pres">
      <dgm:prSet presAssocID="{D1BA39A1-96BF-4F40-A0DC-6F68ADBA3830}" presName="parentText" presStyleLbl="node1" presStyleIdx="0" presStyleCnt="3">
        <dgm:presLayoutVars>
          <dgm:chMax val="0"/>
          <dgm:bulletEnabled val="1"/>
        </dgm:presLayoutVars>
      </dgm:prSet>
      <dgm:spPr/>
      <dgm:t>
        <a:bodyPr/>
        <a:lstStyle/>
        <a:p>
          <a:endParaRPr lang="en-US"/>
        </a:p>
      </dgm:t>
    </dgm:pt>
    <dgm:pt modelId="{0085DFB5-791F-4D58-8883-89D0B167D39F}" type="pres">
      <dgm:prSet presAssocID="{D1BA39A1-96BF-4F40-A0DC-6F68ADBA3830}" presName="childText" presStyleLbl="revTx" presStyleIdx="0" presStyleCnt="3">
        <dgm:presLayoutVars>
          <dgm:bulletEnabled val="1"/>
        </dgm:presLayoutVars>
      </dgm:prSet>
      <dgm:spPr/>
      <dgm:t>
        <a:bodyPr/>
        <a:lstStyle/>
        <a:p>
          <a:endParaRPr lang="en-US"/>
        </a:p>
      </dgm:t>
    </dgm:pt>
    <dgm:pt modelId="{52D0D898-E10F-4AB1-AB8C-86DE3325706A}" type="pres">
      <dgm:prSet presAssocID="{F6340B75-7069-4E51-9CCC-743CB6E831B3}" presName="parentText" presStyleLbl="node1" presStyleIdx="1" presStyleCnt="3">
        <dgm:presLayoutVars>
          <dgm:chMax val="0"/>
          <dgm:bulletEnabled val="1"/>
        </dgm:presLayoutVars>
      </dgm:prSet>
      <dgm:spPr/>
      <dgm:t>
        <a:bodyPr/>
        <a:lstStyle/>
        <a:p>
          <a:endParaRPr lang="en-US"/>
        </a:p>
      </dgm:t>
    </dgm:pt>
    <dgm:pt modelId="{3FE67734-1A34-4A7F-A287-41B5BD3B312A}" type="pres">
      <dgm:prSet presAssocID="{F6340B75-7069-4E51-9CCC-743CB6E831B3}" presName="childText" presStyleLbl="revTx" presStyleIdx="1" presStyleCnt="3">
        <dgm:presLayoutVars>
          <dgm:bulletEnabled val="1"/>
        </dgm:presLayoutVars>
      </dgm:prSet>
      <dgm:spPr/>
      <dgm:t>
        <a:bodyPr/>
        <a:lstStyle/>
        <a:p>
          <a:endParaRPr lang="en-US"/>
        </a:p>
      </dgm:t>
    </dgm:pt>
    <dgm:pt modelId="{6A23CF25-AD61-47DB-BED2-82370FF8CD3C}" type="pres">
      <dgm:prSet presAssocID="{6D254D00-0F42-4563-A2E8-54F0AE29CE2E}" presName="parentText" presStyleLbl="node1" presStyleIdx="2" presStyleCnt="3">
        <dgm:presLayoutVars>
          <dgm:chMax val="0"/>
          <dgm:bulletEnabled val="1"/>
        </dgm:presLayoutVars>
      </dgm:prSet>
      <dgm:spPr/>
      <dgm:t>
        <a:bodyPr/>
        <a:lstStyle/>
        <a:p>
          <a:endParaRPr lang="en-US"/>
        </a:p>
      </dgm:t>
    </dgm:pt>
    <dgm:pt modelId="{4684BCD2-6FAC-48AF-A844-D0CBEEA6F4B5}" type="pres">
      <dgm:prSet presAssocID="{6D254D00-0F42-4563-A2E8-54F0AE29CE2E}" presName="childText" presStyleLbl="revTx" presStyleIdx="2" presStyleCnt="3">
        <dgm:presLayoutVars>
          <dgm:bulletEnabled val="1"/>
        </dgm:presLayoutVars>
      </dgm:prSet>
      <dgm:spPr/>
      <dgm:t>
        <a:bodyPr/>
        <a:lstStyle/>
        <a:p>
          <a:endParaRPr lang="en-US"/>
        </a:p>
      </dgm:t>
    </dgm:pt>
  </dgm:ptLst>
  <dgm:cxnLst>
    <dgm:cxn modelId="{E8B28292-C026-49A5-A626-9022214BBA8E}" type="presOf" srcId="{D1BA39A1-96BF-4F40-A0DC-6F68ADBA3830}" destId="{45705563-AE84-4608-B138-BD323D06FC25}" srcOrd="0" destOrd="0" presId="urn:microsoft.com/office/officeart/2005/8/layout/vList2"/>
    <dgm:cxn modelId="{73B2239C-73B6-44AE-8EE0-4AB881E73D73}" type="presOf" srcId="{6D254D00-0F42-4563-A2E8-54F0AE29CE2E}" destId="{6A23CF25-AD61-47DB-BED2-82370FF8CD3C}" srcOrd="0" destOrd="0" presId="urn:microsoft.com/office/officeart/2005/8/layout/vList2"/>
    <dgm:cxn modelId="{A2BDA75F-7F26-4AD2-96C3-3C6D698B30DA}" srcId="{D1BA39A1-96BF-4F40-A0DC-6F68ADBA3830}" destId="{256EEEBC-5242-4A7B-B5FE-77AF20E3FA95}" srcOrd="0" destOrd="0" parTransId="{B84B5B51-11CD-4D74-935C-68ED5E77E5A2}" sibTransId="{B09DEF76-0738-4D92-A506-D3B5F17EF029}"/>
    <dgm:cxn modelId="{E34F4611-D4BB-4220-B059-A9E43685DD5A}" srcId="{6D254D00-0F42-4563-A2E8-54F0AE29CE2E}" destId="{B797A581-8468-4914-98EB-8BAA6E5FB887}" srcOrd="0" destOrd="0" parTransId="{DB851CFA-A796-40C5-ADEC-512BC05F9CFD}" sibTransId="{9421DB6F-76C8-4701-8241-6FDA3E1386C6}"/>
    <dgm:cxn modelId="{D702FE3E-DA7C-49FF-9478-7D33769A9268}" srcId="{7385EBF9-00E9-4B60-9D3D-ED424429EDC4}" destId="{D1BA39A1-96BF-4F40-A0DC-6F68ADBA3830}" srcOrd="0" destOrd="0" parTransId="{DED106F5-EDE4-4664-8E61-8C1109DA8EFF}" sibTransId="{E70D0D61-C7BD-4E9C-8765-0C62D8A1872D}"/>
    <dgm:cxn modelId="{365C2A3C-537F-40B4-AE75-9BD31E6D902E}" srcId="{7385EBF9-00E9-4B60-9D3D-ED424429EDC4}" destId="{6D254D00-0F42-4563-A2E8-54F0AE29CE2E}" srcOrd="2" destOrd="0" parTransId="{B3B78A3D-B884-4B73-B7D7-DA62764C862B}" sibTransId="{DE0533BA-FDBF-4DCC-8CAA-3B016234A3B5}"/>
    <dgm:cxn modelId="{66804ED0-7D83-4014-A499-1CE0226E2FF1}" type="presOf" srcId="{9407D195-9F64-4C76-B48F-432348B9AFF3}" destId="{3FE67734-1A34-4A7F-A287-41B5BD3B312A}" srcOrd="0" destOrd="0" presId="urn:microsoft.com/office/officeart/2005/8/layout/vList2"/>
    <dgm:cxn modelId="{509DAA7F-2DB0-4193-A3B4-490C12F5B761}" srcId="{7385EBF9-00E9-4B60-9D3D-ED424429EDC4}" destId="{F6340B75-7069-4E51-9CCC-743CB6E831B3}" srcOrd="1" destOrd="0" parTransId="{D9C44E1C-E4F7-4517-A3CE-4BD3077C1A1A}" sibTransId="{1CE0C364-8D2C-4673-BAB8-BA44FB2BBC7C}"/>
    <dgm:cxn modelId="{3AAA7730-8CC5-4454-8B31-A04F3D182BB2}" type="presOf" srcId="{B797A581-8468-4914-98EB-8BAA6E5FB887}" destId="{4684BCD2-6FAC-48AF-A844-D0CBEEA6F4B5}" srcOrd="0" destOrd="0" presId="urn:microsoft.com/office/officeart/2005/8/layout/vList2"/>
    <dgm:cxn modelId="{68185A18-DF35-4CA6-AA8D-BBCCCD153A2B}" type="presOf" srcId="{7385EBF9-00E9-4B60-9D3D-ED424429EDC4}" destId="{03037CE1-D872-4161-92E0-F7701A67C195}" srcOrd="0" destOrd="0" presId="urn:microsoft.com/office/officeart/2005/8/layout/vList2"/>
    <dgm:cxn modelId="{A5AF95AA-055F-4173-894A-C025A885BD55}" srcId="{F6340B75-7069-4E51-9CCC-743CB6E831B3}" destId="{9407D195-9F64-4C76-B48F-432348B9AFF3}" srcOrd="0" destOrd="0" parTransId="{30830911-B744-4AD0-B961-A258917ED09D}" sibTransId="{BD74C7CB-F58E-4F72-B1A7-59EFCE5D6FAD}"/>
    <dgm:cxn modelId="{E0EA68DB-5BA8-4A33-B774-21052FCC8B03}" type="presOf" srcId="{256EEEBC-5242-4A7B-B5FE-77AF20E3FA95}" destId="{0085DFB5-791F-4D58-8883-89D0B167D39F}" srcOrd="0" destOrd="0" presId="urn:microsoft.com/office/officeart/2005/8/layout/vList2"/>
    <dgm:cxn modelId="{27B0AC1B-D4B2-46C4-BFA2-B2F29F224B76}" type="presOf" srcId="{F6340B75-7069-4E51-9CCC-743CB6E831B3}" destId="{52D0D898-E10F-4AB1-AB8C-86DE3325706A}" srcOrd="0" destOrd="0" presId="urn:microsoft.com/office/officeart/2005/8/layout/vList2"/>
    <dgm:cxn modelId="{84B60C4E-1279-4199-AC06-F0CB3C6C2EC9}" type="presParOf" srcId="{03037CE1-D872-4161-92E0-F7701A67C195}" destId="{45705563-AE84-4608-B138-BD323D06FC25}" srcOrd="0" destOrd="0" presId="urn:microsoft.com/office/officeart/2005/8/layout/vList2"/>
    <dgm:cxn modelId="{1F3EF658-1ECC-46C8-90FB-1AFAB5B784D7}" type="presParOf" srcId="{03037CE1-D872-4161-92E0-F7701A67C195}" destId="{0085DFB5-791F-4D58-8883-89D0B167D39F}" srcOrd="1" destOrd="0" presId="urn:microsoft.com/office/officeart/2005/8/layout/vList2"/>
    <dgm:cxn modelId="{184A71F3-26A0-4317-87E8-B0A9A212903F}" type="presParOf" srcId="{03037CE1-D872-4161-92E0-F7701A67C195}" destId="{52D0D898-E10F-4AB1-AB8C-86DE3325706A}" srcOrd="2" destOrd="0" presId="urn:microsoft.com/office/officeart/2005/8/layout/vList2"/>
    <dgm:cxn modelId="{60C121A9-EF20-46A0-80A4-678F387AB384}" type="presParOf" srcId="{03037CE1-D872-4161-92E0-F7701A67C195}" destId="{3FE67734-1A34-4A7F-A287-41B5BD3B312A}" srcOrd="3" destOrd="0" presId="urn:microsoft.com/office/officeart/2005/8/layout/vList2"/>
    <dgm:cxn modelId="{AC14A4F4-5E00-48E4-A18D-DBB773296A48}" type="presParOf" srcId="{03037CE1-D872-4161-92E0-F7701A67C195}" destId="{6A23CF25-AD61-47DB-BED2-82370FF8CD3C}" srcOrd="4" destOrd="0" presId="urn:microsoft.com/office/officeart/2005/8/layout/vList2"/>
    <dgm:cxn modelId="{76808EF0-9253-4D9C-B6A3-8A5B126168A2}" type="presParOf" srcId="{03037CE1-D872-4161-92E0-F7701A67C195}" destId="{4684BCD2-6FAC-48AF-A844-D0CBEEA6F4B5}"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E8BE1-AD60-48B2-987B-E1A87DF1B086}">
      <dsp:nvSpPr>
        <dsp:cNvPr id="0" name=""/>
        <dsp:cNvSpPr/>
      </dsp:nvSpPr>
      <dsp:spPr>
        <a:xfrm>
          <a:off x="0" y="1557"/>
          <a:ext cx="10119965" cy="701504"/>
        </a:xfrm>
        <a:prstGeom prst="roundRect">
          <a:avLst/>
        </a:prstGeom>
        <a:solidFill>
          <a:srgbClr val="FF66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1"/>
              </a:solidFill>
              <a:latin typeface="Times New Roman" panose="02020603050405020304" pitchFamily="18" charset="0"/>
              <a:cs typeface="Times New Roman" panose="02020603050405020304" pitchFamily="18" charset="0"/>
            </a:rPr>
            <a:t>Nuclear Family</a:t>
          </a:r>
          <a:r>
            <a:rPr lang="en-US" sz="2000" kern="1200" dirty="0" smtClean="0">
              <a:solidFill>
                <a:schemeClr val="bg1"/>
              </a:solidFill>
              <a:latin typeface="Times New Roman" panose="02020603050405020304" pitchFamily="18" charset="0"/>
              <a:cs typeface="Times New Roman" panose="02020603050405020304" pitchFamily="18" charset="0"/>
            </a:rPr>
            <a:t>: a family consisting of a husband, wife, and child(</a:t>
          </a:r>
          <a:r>
            <a:rPr lang="en-US" sz="2000" kern="1200" dirty="0" err="1" smtClean="0">
              <a:solidFill>
                <a:schemeClr val="bg1"/>
              </a:solidFill>
              <a:latin typeface="Times New Roman" panose="02020603050405020304" pitchFamily="18" charset="0"/>
              <a:cs typeface="Times New Roman" panose="02020603050405020304" pitchFamily="18" charset="0"/>
            </a:rPr>
            <a:t>ren</a:t>
          </a:r>
          <a:r>
            <a:rPr lang="en-US" sz="2000" kern="1200" dirty="0" smtClean="0">
              <a:solidFill>
                <a:schemeClr val="bg1"/>
              </a:solidFill>
              <a:latin typeface="Times New Roman" panose="02020603050405020304" pitchFamily="18" charset="0"/>
              <a:cs typeface="Times New Roman" panose="02020603050405020304" pitchFamily="18" charset="0"/>
            </a:rPr>
            <a:t>).</a:t>
          </a:r>
          <a:endParaRPr lang="en-US" sz="2000" kern="1200" dirty="0">
            <a:solidFill>
              <a:schemeClr val="bg1"/>
            </a:solidFill>
          </a:endParaRPr>
        </a:p>
      </dsp:txBody>
      <dsp:txXfrm>
        <a:off x="34245" y="35802"/>
        <a:ext cx="10051475" cy="633014"/>
      </dsp:txXfrm>
    </dsp:sp>
    <dsp:sp modelId="{871300D5-9E19-4141-98F3-9F3FBF6C7679}">
      <dsp:nvSpPr>
        <dsp:cNvPr id="0" name=""/>
        <dsp:cNvSpPr/>
      </dsp:nvSpPr>
      <dsp:spPr>
        <a:xfrm>
          <a:off x="0" y="713681"/>
          <a:ext cx="10119965" cy="1017144"/>
        </a:xfrm>
        <a:prstGeom prst="roundRect">
          <a:avLst/>
        </a:prstGeom>
        <a:solidFill>
          <a:srgbClr val="CCFFFF"/>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2060"/>
              </a:solidFill>
              <a:latin typeface="Times New Roman" panose="02020603050405020304" pitchFamily="18" charset="0"/>
              <a:cs typeface="Times New Roman" panose="02020603050405020304" pitchFamily="18" charset="0"/>
            </a:rPr>
            <a:t>Extended Family</a:t>
          </a:r>
          <a:r>
            <a:rPr lang="en-US" sz="2000" kern="1200" dirty="0" smtClean="0">
              <a:solidFill>
                <a:srgbClr val="002060"/>
              </a:solidFill>
              <a:latin typeface="Times New Roman" panose="02020603050405020304" pitchFamily="18" charset="0"/>
              <a:cs typeface="Times New Roman" panose="02020603050405020304" pitchFamily="18" charset="0"/>
            </a:rPr>
            <a:t>: a family in which relatives, such as the “older generation "or unmarried aunts and uncles, live with the parents and their </a:t>
          </a:r>
          <a:r>
            <a:rPr lang="en-US" sz="2000" kern="1200" dirty="0" smtClean="0">
              <a:solidFill>
                <a:srgbClr val="002060"/>
              </a:solidFill>
              <a:latin typeface="Times New Roman" panose="02020603050405020304" pitchFamily="18" charset="0"/>
              <a:cs typeface="Times New Roman" panose="02020603050405020304" pitchFamily="18" charset="0"/>
            </a:rPr>
            <a:t>children.</a:t>
          </a:r>
          <a:endParaRPr lang="en-US" sz="2000" kern="1200" dirty="0" smtClean="0">
            <a:solidFill>
              <a:srgbClr val="002060"/>
            </a:solidFill>
            <a:latin typeface="Times New Roman" panose="02020603050405020304" pitchFamily="18" charset="0"/>
            <a:cs typeface="Times New Roman" panose="02020603050405020304" pitchFamily="18" charset="0"/>
          </a:endParaRPr>
        </a:p>
      </dsp:txBody>
      <dsp:txXfrm>
        <a:off x="49653" y="763334"/>
        <a:ext cx="10020659" cy="917838"/>
      </dsp:txXfrm>
    </dsp:sp>
    <dsp:sp modelId="{14CBBC77-9D9B-4B72-B9B8-67FC1F484A6C}">
      <dsp:nvSpPr>
        <dsp:cNvPr id="0" name=""/>
        <dsp:cNvSpPr/>
      </dsp:nvSpPr>
      <dsp:spPr>
        <a:xfrm>
          <a:off x="0" y="1741446"/>
          <a:ext cx="10119965" cy="750500"/>
        </a:xfrm>
        <a:prstGeom prst="roundRect">
          <a:avLst/>
        </a:prstGeom>
        <a:solidFill>
          <a:srgbClr val="CC0066"/>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1"/>
              </a:solidFill>
              <a:latin typeface="Times New Roman" panose="02020603050405020304" pitchFamily="18" charset="0"/>
              <a:cs typeface="Times New Roman" panose="02020603050405020304" pitchFamily="18" charset="0"/>
            </a:rPr>
            <a:t>Joint family: </a:t>
          </a:r>
          <a:r>
            <a:rPr lang="en-US" sz="2000" kern="1200" dirty="0" smtClean="0">
              <a:solidFill>
                <a:schemeClr val="bg1"/>
              </a:solidFill>
              <a:latin typeface="Times New Roman" panose="02020603050405020304" pitchFamily="18" charset="0"/>
              <a:cs typeface="Times New Roman" panose="02020603050405020304" pitchFamily="18" charset="0"/>
            </a:rPr>
            <a:t>type of family in which two or more family live in one house.</a:t>
          </a:r>
          <a:endParaRPr lang="en-US" sz="2000" b="1" kern="1200" dirty="0" smtClean="0">
            <a:solidFill>
              <a:schemeClr val="bg1"/>
            </a:solidFill>
            <a:latin typeface="Times New Roman" panose="02020603050405020304" pitchFamily="18" charset="0"/>
            <a:cs typeface="Times New Roman" panose="02020603050405020304" pitchFamily="18" charset="0"/>
          </a:endParaRPr>
        </a:p>
      </dsp:txBody>
      <dsp:txXfrm>
        <a:off x="36636" y="1778082"/>
        <a:ext cx="10046693" cy="677228"/>
      </dsp:txXfrm>
    </dsp:sp>
    <dsp:sp modelId="{0D94FB94-F787-4179-A76B-92E0E50F4CDE}">
      <dsp:nvSpPr>
        <dsp:cNvPr id="0" name=""/>
        <dsp:cNvSpPr/>
      </dsp:nvSpPr>
      <dsp:spPr>
        <a:xfrm>
          <a:off x="0" y="2502566"/>
          <a:ext cx="10119965" cy="1337291"/>
        </a:xfrm>
        <a:prstGeom prst="roundRect">
          <a:avLst/>
        </a:prstGeom>
        <a:solidFill>
          <a:srgbClr val="FFFFCC"/>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2060"/>
              </a:solidFill>
              <a:latin typeface="Times New Roman" panose="02020603050405020304" pitchFamily="18" charset="0"/>
              <a:cs typeface="Times New Roman" panose="02020603050405020304" pitchFamily="18" charset="0"/>
            </a:rPr>
            <a:t>Blended Family</a:t>
          </a:r>
          <a:r>
            <a:rPr lang="en-US" sz="2000" kern="1200" dirty="0" smtClean="0">
              <a:solidFill>
                <a:srgbClr val="002060"/>
              </a:solidFill>
              <a:latin typeface="Times New Roman" panose="02020603050405020304" pitchFamily="18" charset="0"/>
              <a:cs typeface="Times New Roman" panose="02020603050405020304" pitchFamily="18" charset="0"/>
            </a:rPr>
            <a:t>: A blended family, also known as a </a:t>
          </a:r>
          <a:r>
            <a:rPr lang="en-US" sz="2000" b="1" kern="1200" dirty="0" smtClean="0">
              <a:solidFill>
                <a:srgbClr val="002060"/>
              </a:solidFill>
              <a:latin typeface="Times New Roman" panose="02020603050405020304" pitchFamily="18" charset="0"/>
              <a:cs typeface="Times New Roman" panose="02020603050405020304" pitchFamily="18" charset="0"/>
            </a:rPr>
            <a:t>stepfamily</a:t>
          </a:r>
          <a:r>
            <a:rPr lang="en-US" sz="2000" kern="1200" dirty="0" smtClean="0">
              <a:solidFill>
                <a:srgbClr val="002060"/>
              </a:solidFill>
              <a:latin typeface="Times New Roman" panose="02020603050405020304" pitchFamily="18" charset="0"/>
              <a:cs typeface="Times New Roman" panose="02020603050405020304" pitchFamily="18" charset="0"/>
            </a:rPr>
            <a:t>, is a family formed when two people come together and bring a child or children from previous relationships. When a blended family is formed, the children might be of the same age group or have major age differences, and they might also have a child together.</a:t>
          </a:r>
        </a:p>
      </dsp:txBody>
      <dsp:txXfrm>
        <a:off x="65281" y="2567847"/>
        <a:ext cx="9989403" cy="12067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7134B-694B-4959-A491-25DD7DB46F08}">
      <dsp:nvSpPr>
        <dsp:cNvPr id="0" name=""/>
        <dsp:cNvSpPr/>
      </dsp:nvSpPr>
      <dsp:spPr>
        <a:xfrm>
          <a:off x="0" y="20135"/>
          <a:ext cx="6096000" cy="486720"/>
        </a:xfrm>
        <a:prstGeom prst="roundRect">
          <a:avLst/>
        </a:prstGeom>
        <a:solidFill>
          <a:srgbClr val="FFCC66"/>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2060"/>
              </a:solidFill>
              <a:latin typeface="Times New Roman" panose="02020603050405020304" pitchFamily="18" charset="0"/>
              <a:cs typeface="Times New Roman" panose="02020603050405020304" pitchFamily="18" charset="0"/>
            </a:rPr>
            <a:t>Patriarchal </a:t>
          </a:r>
          <a:r>
            <a:rPr lang="en-US" sz="2000" kern="1200" dirty="0" smtClean="0">
              <a:solidFill>
                <a:srgbClr val="002060"/>
              </a:solidFill>
              <a:latin typeface="Times New Roman" panose="02020603050405020304" pitchFamily="18" charset="0"/>
              <a:cs typeface="Times New Roman" panose="02020603050405020304" pitchFamily="18" charset="0"/>
            </a:rPr>
            <a:t>- Male dominant, female subordinate</a:t>
          </a:r>
          <a:endParaRPr lang="en-US" sz="2000" kern="1200" dirty="0">
            <a:solidFill>
              <a:srgbClr val="002060"/>
            </a:solidFill>
          </a:endParaRPr>
        </a:p>
      </dsp:txBody>
      <dsp:txXfrm>
        <a:off x="23760" y="43895"/>
        <a:ext cx="6048480" cy="439200"/>
      </dsp:txXfrm>
    </dsp:sp>
    <dsp:sp modelId="{DDAAE0EA-0CBB-4965-A463-A2AD7549A45F}">
      <dsp:nvSpPr>
        <dsp:cNvPr id="0" name=""/>
        <dsp:cNvSpPr/>
      </dsp:nvSpPr>
      <dsp:spPr>
        <a:xfrm>
          <a:off x="0" y="581735"/>
          <a:ext cx="6096000" cy="486720"/>
        </a:xfrm>
        <a:prstGeom prst="roundRect">
          <a:avLst/>
        </a:prstGeom>
        <a:solidFill>
          <a:srgbClr val="CCFFFF"/>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2060"/>
              </a:solidFill>
              <a:latin typeface="Times New Roman" panose="02020603050405020304" pitchFamily="18" charset="0"/>
              <a:cs typeface="Times New Roman" panose="02020603050405020304" pitchFamily="18" charset="0"/>
            </a:rPr>
            <a:t>Matriarchal </a:t>
          </a:r>
          <a:r>
            <a:rPr lang="en-US" sz="2000" kern="1200" dirty="0" smtClean="0">
              <a:solidFill>
                <a:srgbClr val="002060"/>
              </a:solidFill>
              <a:latin typeface="Times New Roman" panose="02020603050405020304" pitchFamily="18" charset="0"/>
              <a:cs typeface="Times New Roman" panose="02020603050405020304" pitchFamily="18" charset="0"/>
            </a:rPr>
            <a:t>- Female dominant, males subordinate</a:t>
          </a:r>
        </a:p>
      </dsp:txBody>
      <dsp:txXfrm>
        <a:off x="23760" y="605495"/>
        <a:ext cx="6048480" cy="439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9D8B5-E9CD-4161-BC92-A15FB7C45CEB}">
      <dsp:nvSpPr>
        <dsp:cNvPr id="0" name=""/>
        <dsp:cNvSpPr/>
      </dsp:nvSpPr>
      <dsp:spPr>
        <a:xfrm>
          <a:off x="0" y="182033"/>
          <a:ext cx="5947756" cy="507779"/>
        </a:xfrm>
        <a:prstGeom prst="roundRect">
          <a:avLst/>
        </a:prstGeom>
        <a:solidFill>
          <a:srgbClr val="FF9999"/>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2060"/>
              </a:solidFill>
              <a:latin typeface="Times New Roman" panose="02020603050405020304" pitchFamily="18" charset="0"/>
              <a:cs typeface="Times New Roman" panose="02020603050405020304" pitchFamily="18" charset="0"/>
            </a:rPr>
            <a:t>Monogamous - </a:t>
          </a:r>
          <a:r>
            <a:rPr lang="en-US" sz="2000" kern="1200" dirty="0" smtClean="0">
              <a:solidFill>
                <a:srgbClr val="002060"/>
              </a:solidFill>
              <a:latin typeface="Times New Roman" panose="02020603050405020304" pitchFamily="18" charset="0"/>
              <a:cs typeface="Times New Roman" panose="02020603050405020304" pitchFamily="18" charset="0"/>
            </a:rPr>
            <a:t>One man marry one woman</a:t>
          </a:r>
          <a:endParaRPr lang="en-US" sz="2000" kern="1200" dirty="0"/>
        </a:p>
      </dsp:txBody>
      <dsp:txXfrm>
        <a:off x="24788" y="206821"/>
        <a:ext cx="5898180" cy="458203"/>
      </dsp:txXfrm>
    </dsp:sp>
    <dsp:sp modelId="{CD32BE12-C893-4C73-926F-BDA9783D599C}">
      <dsp:nvSpPr>
        <dsp:cNvPr id="0" name=""/>
        <dsp:cNvSpPr/>
      </dsp:nvSpPr>
      <dsp:spPr>
        <a:xfrm>
          <a:off x="0" y="704100"/>
          <a:ext cx="5947756" cy="507779"/>
        </a:xfrm>
        <a:prstGeom prst="roundRect">
          <a:avLst/>
        </a:prstGeom>
        <a:solidFill>
          <a:srgbClr val="CCFF99"/>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2060"/>
              </a:solidFill>
              <a:latin typeface="Times New Roman" panose="02020603050405020304" pitchFamily="18" charset="0"/>
              <a:cs typeface="Times New Roman" panose="02020603050405020304" pitchFamily="18" charset="0"/>
            </a:rPr>
            <a:t>Polygamous - </a:t>
          </a:r>
          <a:r>
            <a:rPr lang="en-US" sz="2000" kern="1200" dirty="0" smtClean="0">
              <a:solidFill>
                <a:srgbClr val="002060"/>
              </a:solidFill>
              <a:latin typeface="Times New Roman" panose="02020603050405020304" pitchFamily="18" charset="0"/>
              <a:cs typeface="Times New Roman" panose="02020603050405020304" pitchFamily="18" charset="0"/>
            </a:rPr>
            <a:t>One man marry two or more women</a:t>
          </a:r>
          <a:endParaRPr lang="en-US" sz="2000" kern="1200" dirty="0">
            <a:solidFill>
              <a:srgbClr val="002060"/>
            </a:solidFill>
            <a:latin typeface="Times New Roman" panose="02020603050405020304" pitchFamily="18" charset="0"/>
            <a:cs typeface="Times New Roman" panose="02020603050405020304" pitchFamily="18" charset="0"/>
          </a:endParaRPr>
        </a:p>
      </dsp:txBody>
      <dsp:txXfrm>
        <a:off x="24788" y="728888"/>
        <a:ext cx="5898180" cy="458203"/>
      </dsp:txXfrm>
    </dsp:sp>
    <dsp:sp modelId="{D753ADDF-1353-4E1B-BF3E-D3D7AE250971}">
      <dsp:nvSpPr>
        <dsp:cNvPr id="0" name=""/>
        <dsp:cNvSpPr/>
      </dsp:nvSpPr>
      <dsp:spPr>
        <a:xfrm>
          <a:off x="0" y="1226168"/>
          <a:ext cx="5947756" cy="507779"/>
        </a:xfrm>
        <a:prstGeom prst="roundRect">
          <a:avLst/>
        </a:prstGeom>
        <a:solidFill>
          <a:srgbClr val="33CCCC"/>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2060"/>
              </a:solidFill>
              <a:latin typeface="Times New Roman" panose="02020603050405020304" pitchFamily="18" charset="0"/>
              <a:cs typeface="Times New Roman" panose="02020603050405020304" pitchFamily="18" charset="0"/>
            </a:rPr>
            <a:t>Polyandrous - </a:t>
          </a:r>
          <a:r>
            <a:rPr lang="en-US" sz="2000" kern="1200" dirty="0" smtClean="0">
              <a:solidFill>
                <a:srgbClr val="002060"/>
              </a:solidFill>
              <a:latin typeface="Times New Roman" panose="02020603050405020304" pitchFamily="18" charset="0"/>
              <a:cs typeface="Times New Roman" panose="02020603050405020304" pitchFamily="18" charset="0"/>
            </a:rPr>
            <a:t>One woman marry two or more </a:t>
          </a:r>
          <a:r>
            <a:rPr lang="en-US" sz="2000" kern="1200" dirty="0" smtClean="0">
              <a:solidFill>
                <a:srgbClr val="002060"/>
              </a:solidFill>
              <a:latin typeface="Times New Roman" panose="02020603050405020304" pitchFamily="18" charset="0"/>
              <a:cs typeface="Times New Roman" panose="02020603050405020304" pitchFamily="18" charset="0"/>
            </a:rPr>
            <a:t>men</a:t>
          </a:r>
          <a:endParaRPr lang="en-US" sz="2000" kern="1200" dirty="0">
            <a:solidFill>
              <a:srgbClr val="002060"/>
            </a:solidFill>
            <a:latin typeface="Times New Roman" panose="02020603050405020304" pitchFamily="18" charset="0"/>
            <a:cs typeface="Times New Roman" panose="02020603050405020304" pitchFamily="18" charset="0"/>
          </a:endParaRPr>
        </a:p>
      </dsp:txBody>
      <dsp:txXfrm>
        <a:off x="24788" y="1250956"/>
        <a:ext cx="5898180" cy="458203"/>
      </dsp:txXfrm>
    </dsp:sp>
    <dsp:sp modelId="{9A198F58-09E8-457A-B515-84B215CE38AA}">
      <dsp:nvSpPr>
        <dsp:cNvPr id="0" name=""/>
        <dsp:cNvSpPr/>
      </dsp:nvSpPr>
      <dsp:spPr>
        <a:xfrm>
          <a:off x="0" y="1748235"/>
          <a:ext cx="5947756" cy="594940"/>
        </a:xfrm>
        <a:prstGeom prst="roundRect">
          <a:avLst/>
        </a:prstGeom>
        <a:solidFill>
          <a:schemeClr val="accent3">
            <a:lumMod val="60000"/>
            <a:lumOff val="4000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rgbClr val="002060"/>
              </a:solidFill>
              <a:latin typeface="Times New Roman" panose="02020603050405020304" pitchFamily="18" charset="0"/>
              <a:cs typeface="Times New Roman" panose="02020603050405020304" pitchFamily="18" charset="0"/>
            </a:rPr>
            <a:t>Polygyny</a:t>
          </a:r>
          <a:r>
            <a:rPr lang="en-US" sz="2000" kern="1200" dirty="0" smtClean="0">
              <a:solidFill>
                <a:srgbClr val="002060"/>
              </a:solidFill>
              <a:latin typeface="Times New Roman" panose="02020603050405020304" pitchFamily="18" charset="0"/>
              <a:cs typeface="Times New Roman" panose="02020603050405020304" pitchFamily="18" charset="0"/>
            </a:rPr>
            <a:t> - a form of marriage in which men have more than one wife.</a:t>
          </a:r>
          <a:endParaRPr lang="en-US" sz="2000" kern="1200" dirty="0">
            <a:solidFill>
              <a:srgbClr val="002060"/>
            </a:solidFill>
            <a:latin typeface="Times New Roman" panose="02020603050405020304" pitchFamily="18" charset="0"/>
            <a:cs typeface="Times New Roman" panose="02020603050405020304" pitchFamily="18" charset="0"/>
          </a:endParaRPr>
        </a:p>
      </dsp:txBody>
      <dsp:txXfrm>
        <a:off x="29043" y="1777278"/>
        <a:ext cx="5889670" cy="5368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55B3D-EA10-4F23-8435-2FF463DD0AD1}">
      <dsp:nvSpPr>
        <dsp:cNvPr id="0" name=""/>
        <dsp:cNvSpPr/>
      </dsp:nvSpPr>
      <dsp:spPr>
        <a:xfrm>
          <a:off x="0" y="1421"/>
          <a:ext cx="6459905" cy="673920"/>
        </a:xfrm>
        <a:prstGeom prst="roundRect">
          <a:avLst/>
        </a:prstGeom>
        <a:solidFill>
          <a:srgbClr val="CCFFFF"/>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rgbClr val="002060"/>
              </a:solidFill>
              <a:latin typeface="Times New Roman" panose="02020603050405020304" pitchFamily="18" charset="0"/>
              <a:cs typeface="Times New Roman" panose="02020603050405020304" pitchFamily="18" charset="0"/>
            </a:rPr>
            <a:t>Household</a:t>
          </a:r>
          <a:endParaRPr lang="en-US" sz="2800" b="1" kern="1200" dirty="0">
            <a:solidFill>
              <a:srgbClr val="002060"/>
            </a:solidFill>
            <a:latin typeface="Times New Roman" panose="02020603050405020304" pitchFamily="18" charset="0"/>
            <a:cs typeface="Times New Roman" panose="02020603050405020304" pitchFamily="18" charset="0"/>
          </a:endParaRPr>
        </a:p>
      </dsp:txBody>
      <dsp:txXfrm>
        <a:off x="32898" y="34319"/>
        <a:ext cx="6394109" cy="608124"/>
      </dsp:txXfrm>
    </dsp:sp>
    <dsp:sp modelId="{E6E72613-CEE7-4867-B9B0-B696C6E9E4DD}">
      <dsp:nvSpPr>
        <dsp:cNvPr id="0" name=""/>
        <dsp:cNvSpPr/>
      </dsp:nvSpPr>
      <dsp:spPr>
        <a:xfrm>
          <a:off x="0" y="675341"/>
          <a:ext cx="6459905"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102" tIns="25400" rIns="142240" bIns="25400" numCol="1" spcCol="1270" anchor="t" anchorCtr="0">
          <a:noAutofit/>
        </a:bodyPr>
        <a:lstStyle/>
        <a:p>
          <a:pPr marL="228600" lvl="1" indent="-228600" algn="ctr" defTabSz="889000">
            <a:lnSpc>
              <a:spcPct val="90000"/>
            </a:lnSpc>
            <a:spcBef>
              <a:spcPct val="0"/>
            </a:spcBef>
            <a:spcAft>
              <a:spcPct val="20000"/>
            </a:spcAft>
            <a:buChar char="••"/>
          </a:pPr>
          <a:r>
            <a:rPr lang="en-US" sz="2000" kern="1200" dirty="0" smtClean="0">
              <a:solidFill>
                <a:srgbClr val="002060"/>
              </a:solidFill>
              <a:latin typeface="Times New Roman" panose="02020603050405020304" pitchFamily="18" charset="0"/>
              <a:cs typeface="Times New Roman" panose="02020603050405020304" pitchFamily="18" charset="0"/>
            </a:rPr>
            <a:t> people who occupy the same housing unit </a:t>
          </a:r>
          <a:endParaRPr lang="en-US" sz="2000" kern="1200" dirty="0">
            <a:solidFill>
              <a:srgbClr val="002060"/>
            </a:solidFill>
            <a:latin typeface="Times New Roman" panose="02020603050405020304" pitchFamily="18" charset="0"/>
            <a:cs typeface="Times New Roman" panose="02020603050405020304" pitchFamily="18" charset="0"/>
          </a:endParaRPr>
        </a:p>
      </dsp:txBody>
      <dsp:txXfrm>
        <a:off x="0" y="675341"/>
        <a:ext cx="6459905" cy="596160"/>
      </dsp:txXfrm>
    </dsp:sp>
    <dsp:sp modelId="{C27C786F-A637-45B0-9587-EA26A481117C}">
      <dsp:nvSpPr>
        <dsp:cNvPr id="0" name=""/>
        <dsp:cNvSpPr/>
      </dsp:nvSpPr>
      <dsp:spPr>
        <a:xfrm>
          <a:off x="0" y="1271501"/>
          <a:ext cx="6459905" cy="673920"/>
        </a:xfrm>
        <a:prstGeom prst="roundRect">
          <a:avLst/>
        </a:prstGeom>
        <a:solidFill>
          <a:srgbClr val="FFFFCC"/>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rgbClr val="002060"/>
              </a:solidFill>
              <a:latin typeface="Times New Roman" panose="02020603050405020304" pitchFamily="18" charset="0"/>
              <a:cs typeface="Times New Roman" panose="02020603050405020304" pitchFamily="18" charset="0"/>
            </a:rPr>
            <a:t>Family of Orientation</a:t>
          </a:r>
          <a:endParaRPr lang="en-US" sz="2800" b="1" kern="1200" dirty="0">
            <a:solidFill>
              <a:srgbClr val="002060"/>
            </a:solidFill>
            <a:latin typeface="Times New Roman" panose="02020603050405020304" pitchFamily="18" charset="0"/>
            <a:cs typeface="Times New Roman" panose="02020603050405020304" pitchFamily="18" charset="0"/>
          </a:endParaRPr>
        </a:p>
      </dsp:txBody>
      <dsp:txXfrm>
        <a:off x="32898" y="1304399"/>
        <a:ext cx="6394109" cy="608124"/>
      </dsp:txXfrm>
    </dsp:sp>
    <dsp:sp modelId="{E5838A24-707E-4ECE-91A0-3808AE45B229}">
      <dsp:nvSpPr>
        <dsp:cNvPr id="0" name=""/>
        <dsp:cNvSpPr/>
      </dsp:nvSpPr>
      <dsp:spPr>
        <a:xfrm>
          <a:off x="0" y="1945421"/>
          <a:ext cx="6459905"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102" tIns="25400" rIns="142240" bIns="25400" numCol="1" spcCol="1270" anchor="t" anchorCtr="0">
          <a:noAutofit/>
        </a:bodyPr>
        <a:lstStyle/>
        <a:p>
          <a:pPr marL="228600" lvl="1" indent="-228600" algn="ctr" defTabSz="889000">
            <a:lnSpc>
              <a:spcPct val="90000"/>
            </a:lnSpc>
            <a:spcBef>
              <a:spcPct val="0"/>
            </a:spcBef>
            <a:spcAft>
              <a:spcPct val="20000"/>
            </a:spcAft>
            <a:buChar char="••"/>
          </a:pPr>
          <a:r>
            <a:rPr lang="en-US" sz="2000" kern="1200" dirty="0" smtClean="0">
              <a:solidFill>
                <a:srgbClr val="002060"/>
              </a:solidFill>
              <a:latin typeface="Times New Roman" panose="02020603050405020304" pitchFamily="18" charset="0"/>
              <a:cs typeface="Times New Roman" panose="02020603050405020304" pitchFamily="18" charset="0"/>
            </a:rPr>
            <a:t>the family in which a person grows up</a:t>
          </a:r>
          <a:endParaRPr lang="en-US" sz="2000" kern="1200" dirty="0">
            <a:solidFill>
              <a:srgbClr val="002060"/>
            </a:solidFill>
            <a:latin typeface="Times New Roman" panose="02020603050405020304" pitchFamily="18" charset="0"/>
            <a:cs typeface="Times New Roman" panose="02020603050405020304" pitchFamily="18" charset="0"/>
          </a:endParaRPr>
        </a:p>
      </dsp:txBody>
      <dsp:txXfrm>
        <a:off x="0" y="1945421"/>
        <a:ext cx="6459905" cy="596160"/>
      </dsp:txXfrm>
    </dsp:sp>
    <dsp:sp modelId="{4957C6FF-81D0-4617-BAEF-F5336D235310}">
      <dsp:nvSpPr>
        <dsp:cNvPr id="0" name=""/>
        <dsp:cNvSpPr/>
      </dsp:nvSpPr>
      <dsp:spPr>
        <a:xfrm>
          <a:off x="0" y="2541581"/>
          <a:ext cx="6459905" cy="673920"/>
        </a:xfrm>
        <a:prstGeom prst="roundRect">
          <a:avLst/>
        </a:prstGeom>
        <a:solidFill>
          <a:srgbClr val="FF66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bg1"/>
              </a:solidFill>
              <a:latin typeface="Times New Roman" panose="02020603050405020304" pitchFamily="18" charset="0"/>
              <a:cs typeface="Times New Roman" panose="02020603050405020304" pitchFamily="18" charset="0"/>
            </a:rPr>
            <a:t>Family of Procreation</a:t>
          </a:r>
          <a:endParaRPr lang="en-US" sz="2800" b="1" kern="1200" dirty="0">
            <a:solidFill>
              <a:schemeClr val="bg1"/>
            </a:solidFill>
            <a:latin typeface="Times New Roman" panose="02020603050405020304" pitchFamily="18" charset="0"/>
            <a:cs typeface="Times New Roman" panose="02020603050405020304" pitchFamily="18" charset="0"/>
          </a:endParaRPr>
        </a:p>
      </dsp:txBody>
      <dsp:txXfrm>
        <a:off x="32898" y="2574479"/>
        <a:ext cx="6394109" cy="608124"/>
      </dsp:txXfrm>
    </dsp:sp>
    <dsp:sp modelId="{21498FF7-243B-4685-B727-1D654D5E67CB}">
      <dsp:nvSpPr>
        <dsp:cNvPr id="0" name=""/>
        <dsp:cNvSpPr/>
      </dsp:nvSpPr>
      <dsp:spPr>
        <a:xfrm>
          <a:off x="0" y="3215501"/>
          <a:ext cx="6459905"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102" tIns="25400" rIns="142240" bIns="25400" numCol="1" spcCol="1270" anchor="t" anchorCtr="0">
          <a:noAutofit/>
        </a:bodyPr>
        <a:lstStyle/>
        <a:p>
          <a:pPr marL="228600" lvl="1" indent="-228600" algn="ctr" defTabSz="889000">
            <a:lnSpc>
              <a:spcPct val="90000"/>
            </a:lnSpc>
            <a:spcBef>
              <a:spcPct val="0"/>
            </a:spcBef>
            <a:spcAft>
              <a:spcPct val="20000"/>
            </a:spcAft>
            <a:buChar char="••"/>
          </a:pPr>
          <a:r>
            <a:rPr lang="en-US" sz="2000" kern="1200" dirty="0" smtClean="0">
              <a:solidFill>
                <a:srgbClr val="002060"/>
              </a:solidFill>
              <a:latin typeface="Times New Roman" panose="02020603050405020304" pitchFamily="18" charset="0"/>
              <a:cs typeface="Times New Roman" panose="02020603050405020304" pitchFamily="18" charset="0"/>
            </a:rPr>
            <a:t>the family formed when a couple’s first child is born</a:t>
          </a:r>
          <a:endParaRPr lang="en-US" sz="2000" kern="1200" dirty="0">
            <a:solidFill>
              <a:srgbClr val="002060"/>
            </a:solidFill>
            <a:latin typeface="Times New Roman" panose="02020603050405020304" pitchFamily="18" charset="0"/>
            <a:cs typeface="Times New Roman" panose="02020603050405020304" pitchFamily="18" charset="0"/>
          </a:endParaRPr>
        </a:p>
      </dsp:txBody>
      <dsp:txXfrm>
        <a:off x="0" y="3215501"/>
        <a:ext cx="6459905" cy="596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FBB0A-B22B-430A-9275-3EF3DF531A57}">
      <dsp:nvSpPr>
        <dsp:cNvPr id="0" name=""/>
        <dsp:cNvSpPr/>
      </dsp:nvSpPr>
      <dsp:spPr>
        <a:xfrm>
          <a:off x="0" y="0"/>
          <a:ext cx="3699099" cy="5148203"/>
        </a:xfrm>
        <a:prstGeom prst="roundRect">
          <a:avLst>
            <a:gd name="adj" fmla="val 10000"/>
          </a:avLst>
        </a:prstGeom>
        <a:solidFill>
          <a:srgbClr val="FFFFCC"/>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In the late 19th and early 20th century, a “good father,” for example, was one who worked hard to provided financial security for his children. Today, a “good father” is one who takes the time outside of work to promote his children’s emotional well-being, social skills, and intellectual growth.</a:t>
          </a:r>
          <a:endParaRPr lang="en-US" sz="2400" kern="1200" dirty="0"/>
        </a:p>
      </dsp:txBody>
      <dsp:txXfrm>
        <a:off x="108343" y="108343"/>
        <a:ext cx="3482413" cy="49315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3BE15-55E0-4F49-AACE-AE19A0D65830}">
      <dsp:nvSpPr>
        <dsp:cNvPr id="0" name=""/>
        <dsp:cNvSpPr/>
      </dsp:nvSpPr>
      <dsp:spPr>
        <a:xfrm>
          <a:off x="39" y="9613"/>
          <a:ext cx="3798093" cy="9216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solidFill>
                <a:srgbClr val="002060"/>
              </a:solidFill>
              <a:latin typeface="Times New Roman" panose="02020603050405020304" pitchFamily="18" charset="0"/>
              <a:cs typeface="Times New Roman" panose="02020603050405020304" pitchFamily="18" charset="0"/>
            </a:rPr>
            <a:t>Endogamy</a:t>
          </a:r>
          <a:endParaRPr lang="en-US" sz="2800" kern="1200" dirty="0">
            <a:solidFill>
              <a:srgbClr val="002060"/>
            </a:solidFill>
            <a:latin typeface="Times New Roman" panose="02020603050405020304" pitchFamily="18" charset="0"/>
            <a:cs typeface="Times New Roman" panose="02020603050405020304" pitchFamily="18" charset="0"/>
          </a:endParaRPr>
        </a:p>
      </dsp:txBody>
      <dsp:txXfrm>
        <a:off x="39" y="9613"/>
        <a:ext cx="3798093" cy="921600"/>
      </dsp:txXfrm>
    </dsp:sp>
    <dsp:sp modelId="{B1954DAD-C684-4B8F-82D4-027056CF3F62}">
      <dsp:nvSpPr>
        <dsp:cNvPr id="0" name=""/>
        <dsp:cNvSpPr/>
      </dsp:nvSpPr>
      <dsp:spPr>
        <a:xfrm>
          <a:off x="39" y="931213"/>
          <a:ext cx="3798093" cy="1493280"/>
        </a:xfrm>
        <a:prstGeom prst="rect">
          <a:avLst/>
        </a:prstGeom>
        <a:solidFill>
          <a:schemeClr val="lt1">
            <a:alpha val="90000"/>
            <a:tint val="40000"/>
            <a:hueOff val="0"/>
            <a:satOff val="0"/>
            <a:lumOff val="0"/>
            <a:alphaOff val="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solidFill>
                <a:srgbClr val="002060"/>
              </a:solidFill>
              <a:latin typeface="Times New Roman" panose="02020603050405020304" pitchFamily="18" charset="0"/>
              <a:cs typeface="Times New Roman" panose="02020603050405020304" pitchFamily="18" charset="0"/>
            </a:rPr>
            <a:t>the practice of marrying within one’s own group</a:t>
          </a:r>
          <a:endParaRPr lang="en-US" sz="2800" kern="1200" dirty="0">
            <a:solidFill>
              <a:srgbClr val="002060"/>
            </a:solidFill>
            <a:latin typeface="Times New Roman" panose="02020603050405020304" pitchFamily="18" charset="0"/>
            <a:cs typeface="Times New Roman" panose="02020603050405020304" pitchFamily="18" charset="0"/>
          </a:endParaRPr>
        </a:p>
      </dsp:txBody>
      <dsp:txXfrm>
        <a:off x="39" y="931213"/>
        <a:ext cx="3798093" cy="1493280"/>
      </dsp:txXfrm>
    </dsp:sp>
    <dsp:sp modelId="{25AFD763-3DA6-4BC8-A7F5-F8DEB0AC34AF}">
      <dsp:nvSpPr>
        <dsp:cNvPr id="0" name=""/>
        <dsp:cNvSpPr/>
      </dsp:nvSpPr>
      <dsp:spPr>
        <a:xfrm>
          <a:off x="4329866" y="9613"/>
          <a:ext cx="3798093" cy="9216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solidFill>
                <a:srgbClr val="002060"/>
              </a:solidFill>
              <a:latin typeface="Times New Roman" panose="02020603050405020304" pitchFamily="18" charset="0"/>
              <a:cs typeface="Times New Roman" panose="02020603050405020304" pitchFamily="18" charset="0"/>
            </a:rPr>
            <a:t>Exogamy</a:t>
          </a:r>
          <a:endParaRPr lang="en-US" sz="2800" kern="1200" dirty="0">
            <a:solidFill>
              <a:srgbClr val="002060"/>
            </a:solidFill>
            <a:latin typeface="Times New Roman" panose="02020603050405020304" pitchFamily="18" charset="0"/>
            <a:cs typeface="Times New Roman" panose="02020603050405020304" pitchFamily="18" charset="0"/>
          </a:endParaRPr>
        </a:p>
      </dsp:txBody>
      <dsp:txXfrm>
        <a:off x="4329866" y="9613"/>
        <a:ext cx="3798093" cy="921600"/>
      </dsp:txXfrm>
    </dsp:sp>
    <dsp:sp modelId="{B337317F-BB01-4E06-9FB6-84122D267073}">
      <dsp:nvSpPr>
        <dsp:cNvPr id="0" name=""/>
        <dsp:cNvSpPr/>
      </dsp:nvSpPr>
      <dsp:spPr>
        <a:xfrm>
          <a:off x="4329866" y="931213"/>
          <a:ext cx="3798093" cy="1493280"/>
        </a:xfrm>
        <a:prstGeom prst="rect">
          <a:avLst/>
        </a:prstGeom>
        <a:solidFill>
          <a:schemeClr val="lt1">
            <a:alpha val="90000"/>
            <a:tint val="40000"/>
            <a:hueOff val="0"/>
            <a:satOff val="0"/>
            <a:lumOff val="0"/>
            <a:alphaOff val="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smtClean="0">
              <a:solidFill>
                <a:srgbClr val="002060"/>
              </a:solidFill>
              <a:latin typeface="Times New Roman" panose="02020603050405020304" pitchFamily="18" charset="0"/>
              <a:cs typeface="Times New Roman" panose="02020603050405020304" pitchFamily="18" charset="0"/>
            </a:rPr>
            <a:t>the </a:t>
          </a:r>
          <a:r>
            <a:rPr lang="en-US" sz="2800" kern="1200" dirty="0" smtClean="0">
              <a:solidFill>
                <a:srgbClr val="002060"/>
              </a:solidFill>
              <a:latin typeface="Times New Roman" panose="02020603050405020304" pitchFamily="18" charset="0"/>
              <a:cs typeface="Times New Roman" panose="02020603050405020304" pitchFamily="18" charset="0"/>
            </a:rPr>
            <a:t>practice of marrying outside of one’s group</a:t>
          </a:r>
          <a:endParaRPr lang="en-US" sz="2800" kern="1200" dirty="0">
            <a:solidFill>
              <a:srgbClr val="002060"/>
            </a:solidFill>
            <a:latin typeface="Times New Roman" panose="02020603050405020304" pitchFamily="18" charset="0"/>
            <a:cs typeface="Times New Roman" panose="02020603050405020304" pitchFamily="18" charset="0"/>
          </a:endParaRPr>
        </a:p>
      </dsp:txBody>
      <dsp:txXfrm>
        <a:off x="4329866" y="931213"/>
        <a:ext cx="3798093" cy="14932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05563-AE84-4608-B138-BD323D06FC25}">
      <dsp:nvSpPr>
        <dsp:cNvPr id="0" name=""/>
        <dsp:cNvSpPr/>
      </dsp:nvSpPr>
      <dsp:spPr>
        <a:xfrm>
          <a:off x="0" y="6127"/>
          <a:ext cx="6200878" cy="575639"/>
        </a:xfrm>
        <a:prstGeom prst="roundRect">
          <a:avLst/>
        </a:prstGeom>
        <a:solidFill>
          <a:srgbClr val="CCFFFF"/>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err="1" smtClean="0">
              <a:solidFill>
                <a:srgbClr val="002060"/>
              </a:solidFill>
              <a:latin typeface="Times New Roman" panose="02020603050405020304" pitchFamily="18" charset="0"/>
              <a:cs typeface="Times New Roman" panose="02020603050405020304" pitchFamily="18" charset="0"/>
            </a:rPr>
            <a:t>Bilineal</a:t>
          </a:r>
          <a:r>
            <a:rPr lang="en-US" sz="2400" kern="1200" dirty="0" smtClean="0">
              <a:solidFill>
                <a:srgbClr val="002060"/>
              </a:solidFill>
              <a:latin typeface="Times New Roman" panose="02020603050405020304" pitchFamily="18" charset="0"/>
              <a:cs typeface="Times New Roman" panose="02020603050405020304" pitchFamily="18" charset="0"/>
            </a:rPr>
            <a:t> System</a:t>
          </a:r>
          <a:endParaRPr lang="en-US" sz="2400" kern="1200" dirty="0">
            <a:solidFill>
              <a:srgbClr val="002060"/>
            </a:solidFill>
          </a:endParaRPr>
        </a:p>
      </dsp:txBody>
      <dsp:txXfrm>
        <a:off x="28100" y="34227"/>
        <a:ext cx="6144678" cy="519439"/>
      </dsp:txXfrm>
    </dsp:sp>
    <dsp:sp modelId="{0085DFB5-791F-4D58-8883-89D0B167D39F}">
      <dsp:nvSpPr>
        <dsp:cNvPr id="0" name=""/>
        <dsp:cNvSpPr/>
      </dsp:nvSpPr>
      <dsp:spPr>
        <a:xfrm>
          <a:off x="0" y="581766"/>
          <a:ext cx="6200878"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87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solidFill>
                <a:srgbClr val="002060"/>
              </a:solidFill>
              <a:latin typeface="Times New Roman" panose="02020603050405020304" pitchFamily="18" charset="0"/>
              <a:cs typeface="Times New Roman" panose="02020603050405020304" pitchFamily="18" charset="0"/>
            </a:rPr>
            <a:t>property is passed to both males and females</a:t>
          </a:r>
          <a:endParaRPr lang="en-US" sz="1900" kern="1200" dirty="0">
            <a:solidFill>
              <a:srgbClr val="002060"/>
            </a:solidFill>
          </a:endParaRPr>
        </a:p>
      </dsp:txBody>
      <dsp:txXfrm>
        <a:off x="0" y="581766"/>
        <a:ext cx="6200878" cy="397440"/>
      </dsp:txXfrm>
    </dsp:sp>
    <dsp:sp modelId="{52D0D898-E10F-4AB1-AB8C-86DE3325706A}">
      <dsp:nvSpPr>
        <dsp:cNvPr id="0" name=""/>
        <dsp:cNvSpPr/>
      </dsp:nvSpPr>
      <dsp:spPr>
        <a:xfrm>
          <a:off x="0" y="979207"/>
          <a:ext cx="6200878" cy="575639"/>
        </a:xfrm>
        <a:prstGeom prst="roundRect">
          <a:avLst/>
        </a:prstGeom>
        <a:solidFill>
          <a:srgbClr val="CCFF99"/>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solidFill>
                <a:srgbClr val="002060"/>
              </a:solidFill>
              <a:latin typeface="Times New Roman" panose="02020603050405020304" pitchFamily="18" charset="0"/>
              <a:cs typeface="Times New Roman" panose="02020603050405020304" pitchFamily="18" charset="0"/>
            </a:rPr>
            <a:t>Patrilineal System</a:t>
          </a:r>
          <a:endParaRPr lang="en-US" sz="2400" kern="1200" dirty="0">
            <a:solidFill>
              <a:srgbClr val="002060"/>
            </a:solidFill>
          </a:endParaRPr>
        </a:p>
      </dsp:txBody>
      <dsp:txXfrm>
        <a:off x="28100" y="1007307"/>
        <a:ext cx="6144678" cy="519439"/>
      </dsp:txXfrm>
    </dsp:sp>
    <dsp:sp modelId="{3FE67734-1A34-4A7F-A287-41B5BD3B312A}">
      <dsp:nvSpPr>
        <dsp:cNvPr id="0" name=""/>
        <dsp:cNvSpPr/>
      </dsp:nvSpPr>
      <dsp:spPr>
        <a:xfrm>
          <a:off x="0" y="1554846"/>
          <a:ext cx="6200878"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87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smtClean="0">
              <a:solidFill>
                <a:srgbClr val="002060"/>
              </a:solidFill>
              <a:latin typeface="Times New Roman" panose="02020603050405020304" pitchFamily="18" charset="0"/>
              <a:cs typeface="Times New Roman" panose="02020603050405020304" pitchFamily="18" charset="0"/>
            </a:rPr>
            <a:t>property is passed only to males</a:t>
          </a:r>
          <a:endParaRPr lang="en-US" sz="1900" kern="1200" dirty="0">
            <a:solidFill>
              <a:srgbClr val="002060"/>
            </a:solidFill>
          </a:endParaRPr>
        </a:p>
      </dsp:txBody>
      <dsp:txXfrm>
        <a:off x="0" y="1554846"/>
        <a:ext cx="6200878" cy="397440"/>
      </dsp:txXfrm>
    </dsp:sp>
    <dsp:sp modelId="{6A23CF25-AD61-47DB-BED2-82370FF8CD3C}">
      <dsp:nvSpPr>
        <dsp:cNvPr id="0" name=""/>
        <dsp:cNvSpPr/>
      </dsp:nvSpPr>
      <dsp:spPr>
        <a:xfrm>
          <a:off x="0" y="1952286"/>
          <a:ext cx="6200878" cy="575639"/>
        </a:xfrm>
        <a:prstGeom prst="roundRect">
          <a:avLst/>
        </a:prstGeom>
        <a:solidFill>
          <a:srgbClr val="FFCC66"/>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solidFill>
                <a:srgbClr val="002060"/>
              </a:solidFill>
              <a:latin typeface="Times New Roman" panose="02020603050405020304" pitchFamily="18" charset="0"/>
              <a:cs typeface="Times New Roman" panose="02020603050405020304" pitchFamily="18" charset="0"/>
            </a:rPr>
            <a:t>Matrilineal System (the rarest form)</a:t>
          </a:r>
          <a:endParaRPr lang="en-US" sz="2400" kern="1200" dirty="0">
            <a:solidFill>
              <a:srgbClr val="002060"/>
            </a:solidFill>
          </a:endParaRPr>
        </a:p>
      </dsp:txBody>
      <dsp:txXfrm>
        <a:off x="28100" y="1980386"/>
        <a:ext cx="6144678" cy="519439"/>
      </dsp:txXfrm>
    </dsp:sp>
    <dsp:sp modelId="{4684BCD2-6FAC-48AF-A844-D0CBEEA6F4B5}">
      <dsp:nvSpPr>
        <dsp:cNvPr id="0" name=""/>
        <dsp:cNvSpPr/>
      </dsp:nvSpPr>
      <dsp:spPr>
        <a:xfrm>
          <a:off x="0" y="2527926"/>
          <a:ext cx="6200878"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87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smtClean="0">
              <a:solidFill>
                <a:srgbClr val="002060"/>
              </a:solidFill>
              <a:latin typeface="Times New Roman" panose="02020603050405020304" pitchFamily="18" charset="0"/>
              <a:cs typeface="Times New Roman" panose="02020603050405020304" pitchFamily="18" charset="0"/>
            </a:rPr>
            <a:t>property is passed only to females</a:t>
          </a:r>
          <a:endParaRPr lang="en-US" sz="1900" kern="1200" dirty="0">
            <a:solidFill>
              <a:srgbClr val="002060"/>
            </a:solidFill>
          </a:endParaRPr>
        </a:p>
      </dsp:txBody>
      <dsp:txXfrm>
        <a:off x="0" y="2527926"/>
        <a:ext cx="6200878" cy="3974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4F6C6-D23D-44E9-9266-A89917763186}" type="datetimeFigureOut">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76C22-8367-4256-9D28-0E0618DC0648}" type="slidenum">
              <a:rPr lang="en-US" smtClean="0"/>
              <a:t>‹#›</a:t>
            </a:fld>
            <a:endParaRPr lang="en-US"/>
          </a:p>
        </p:txBody>
      </p:sp>
    </p:spTree>
    <p:extLst>
      <p:ext uri="{BB962C8B-B14F-4D97-AF65-F5344CB8AC3E}">
        <p14:creationId xmlns:p14="http://schemas.microsoft.com/office/powerpoint/2010/main" val="923211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A236B-C73C-42A7-A9DF-7C08A3DAFE35}" type="slidenum">
              <a:rPr lang="en-US" smtClean="0"/>
              <a:t>4</a:t>
            </a:fld>
            <a:endParaRPr lang="en-US"/>
          </a:p>
        </p:txBody>
      </p:sp>
    </p:spTree>
    <p:extLst>
      <p:ext uri="{BB962C8B-B14F-4D97-AF65-F5344CB8AC3E}">
        <p14:creationId xmlns:p14="http://schemas.microsoft.com/office/powerpoint/2010/main" val="282923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2CD919-18C4-413A-A031-A461FD4BDB03}"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40B49-F0D2-46C8-9293-D9F415B5F7A9}" type="slidenum">
              <a:rPr lang="en-US" smtClean="0"/>
              <a:t>‹#›</a:t>
            </a:fld>
            <a:endParaRPr lang="en-US"/>
          </a:p>
        </p:txBody>
      </p:sp>
    </p:spTree>
    <p:extLst>
      <p:ext uri="{BB962C8B-B14F-4D97-AF65-F5344CB8AC3E}">
        <p14:creationId xmlns:p14="http://schemas.microsoft.com/office/powerpoint/2010/main" val="228817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2CD919-18C4-413A-A031-A461FD4BDB03}"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40B49-F0D2-46C8-9293-D9F415B5F7A9}" type="slidenum">
              <a:rPr lang="en-US" smtClean="0"/>
              <a:t>‹#›</a:t>
            </a:fld>
            <a:endParaRPr lang="en-US"/>
          </a:p>
        </p:txBody>
      </p:sp>
    </p:spTree>
    <p:extLst>
      <p:ext uri="{BB962C8B-B14F-4D97-AF65-F5344CB8AC3E}">
        <p14:creationId xmlns:p14="http://schemas.microsoft.com/office/powerpoint/2010/main" val="79969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2CD919-18C4-413A-A031-A461FD4BDB03}"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40B49-F0D2-46C8-9293-D9F415B5F7A9}" type="slidenum">
              <a:rPr lang="en-US" smtClean="0"/>
              <a:t>‹#›</a:t>
            </a:fld>
            <a:endParaRPr lang="en-US"/>
          </a:p>
        </p:txBody>
      </p:sp>
    </p:spTree>
    <p:extLst>
      <p:ext uri="{BB962C8B-B14F-4D97-AF65-F5344CB8AC3E}">
        <p14:creationId xmlns:p14="http://schemas.microsoft.com/office/powerpoint/2010/main" val="173964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2CD919-18C4-413A-A031-A461FD4BDB03}"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40B49-F0D2-46C8-9293-D9F415B5F7A9}" type="slidenum">
              <a:rPr lang="en-US" smtClean="0"/>
              <a:t>‹#›</a:t>
            </a:fld>
            <a:endParaRPr lang="en-US"/>
          </a:p>
        </p:txBody>
      </p:sp>
    </p:spTree>
    <p:extLst>
      <p:ext uri="{BB962C8B-B14F-4D97-AF65-F5344CB8AC3E}">
        <p14:creationId xmlns:p14="http://schemas.microsoft.com/office/powerpoint/2010/main" val="196385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2CD919-18C4-413A-A031-A461FD4BDB03}"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740B49-F0D2-46C8-9293-D9F415B5F7A9}" type="slidenum">
              <a:rPr lang="en-US" smtClean="0"/>
              <a:t>‹#›</a:t>
            </a:fld>
            <a:endParaRPr lang="en-US"/>
          </a:p>
        </p:txBody>
      </p:sp>
    </p:spTree>
    <p:extLst>
      <p:ext uri="{BB962C8B-B14F-4D97-AF65-F5344CB8AC3E}">
        <p14:creationId xmlns:p14="http://schemas.microsoft.com/office/powerpoint/2010/main" val="112283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2CD919-18C4-413A-A031-A461FD4BDB03}"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740B49-F0D2-46C8-9293-D9F415B5F7A9}" type="slidenum">
              <a:rPr lang="en-US" smtClean="0"/>
              <a:t>‹#›</a:t>
            </a:fld>
            <a:endParaRPr lang="en-US"/>
          </a:p>
        </p:txBody>
      </p:sp>
    </p:spTree>
    <p:extLst>
      <p:ext uri="{BB962C8B-B14F-4D97-AF65-F5344CB8AC3E}">
        <p14:creationId xmlns:p14="http://schemas.microsoft.com/office/powerpoint/2010/main" val="3822789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2CD919-18C4-413A-A031-A461FD4BDB03}" type="datetimeFigureOut">
              <a:rPr lang="en-US" smtClean="0"/>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740B49-F0D2-46C8-9293-D9F415B5F7A9}" type="slidenum">
              <a:rPr lang="en-US" smtClean="0"/>
              <a:t>‹#›</a:t>
            </a:fld>
            <a:endParaRPr lang="en-US"/>
          </a:p>
        </p:txBody>
      </p:sp>
    </p:spTree>
    <p:extLst>
      <p:ext uri="{BB962C8B-B14F-4D97-AF65-F5344CB8AC3E}">
        <p14:creationId xmlns:p14="http://schemas.microsoft.com/office/powerpoint/2010/main" val="169065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2CD919-18C4-413A-A031-A461FD4BDB03}"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740B49-F0D2-46C8-9293-D9F415B5F7A9}" type="slidenum">
              <a:rPr lang="en-US" smtClean="0"/>
              <a:t>‹#›</a:t>
            </a:fld>
            <a:endParaRPr lang="en-US"/>
          </a:p>
        </p:txBody>
      </p:sp>
    </p:spTree>
    <p:extLst>
      <p:ext uri="{BB962C8B-B14F-4D97-AF65-F5344CB8AC3E}">
        <p14:creationId xmlns:p14="http://schemas.microsoft.com/office/powerpoint/2010/main" val="255567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CD919-18C4-413A-A031-A461FD4BDB03}" type="datetimeFigureOut">
              <a:rPr lang="en-US" smtClean="0"/>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740B49-F0D2-46C8-9293-D9F415B5F7A9}" type="slidenum">
              <a:rPr lang="en-US" smtClean="0"/>
              <a:t>‹#›</a:t>
            </a:fld>
            <a:endParaRPr lang="en-US"/>
          </a:p>
        </p:txBody>
      </p:sp>
    </p:spTree>
    <p:extLst>
      <p:ext uri="{BB962C8B-B14F-4D97-AF65-F5344CB8AC3E}">
        <p14:creationId xmlns:p14="http://schemas.microsoft.com/office/powerpoint/2010/main" val="263399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2CD919-18C4-413A-A031-A461FD4BDB03}"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740B49-F0D2-46C8-9293-D9F415B5F7A9}" type="slidenum">
              <a:rPr lang="en-US" smtClean="0"/>
              <a:t>‹#›</a:t>
            </a:fld>
            <a:endParaRPr lang="en-US"/>
          </a:p>
        </p:txBody>
      </p:sp>
    </p:spTree>
    <p:extLst>
      <p:ext uri="{BB962C8B-B14F-4D97-AF65-F5344CB8AC3E}">
        <p14:creationId xmlns:p14="http://schemas.microsoft.com/office/powerpoint/2010/main" val="151485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2CD919-18C4-413A-A031-A461FD4BDB03}"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740B49-F0D2-46C8-9293-D9F415B5F7A9}" type="slidenum">
              <a:rPr lang="en-US" smtClean="0"/>
              <a:t>‹#›</a:t>
            </a:fld>
            <a:endParaRPr lang="en-US"/>
          </a:p>
        </p:txBody>
      </p:sp>
    </p:spTree>
    <p:extLst>
      <p:ext uri="{BB962C8B-B14F-4D97-AF65-F5344CB8AC3E}">
        <p14:creationId xmlns:p14="http://schemas.microsoft.com/office/powerpoint/2010/main" val="204359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CD919-18C4-413A-A031-A461FD4BDB03}" type="datetimeFigureOut">
              <a:rPr lang="en-US" smtClean="0"/>
              <a:t>4/28/2025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40B49-F0D2-46C8-9293-D9F415B5F7A9}" type="slidenum">
              <a:rPr lang="en-US" smtClean="0"/>
              <a:t>‹#›</a:t>
            </a:fld>
            <a:endParaRPr lang="en-US"/>
          </a:p>
        </p:txBody>
      </p:sp>
    </p:spTree>
    <p:extLst>
      <p:ext uri="{BB962C8B-B14F-4D97-AF65-F5344CB8AC3E}">
        <p14:creationId xmlns:p14="http://schemas.microsoft.com/office/powerpoint/2010/main" val="3778622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753" y="984018"/>
            <a:ext cx="9144000" cy="719051"/>
          </a:xfrm>
          <a:solidFill>
            <a:srgbClr val="00AC7F"/>
          </a:solidFill>
        </p:spPr>
        <p:txBody>
          <a:bodyPr>
            <a:noAutofit/>
          </a:bodyPr>
          <a:lstStyle/>
          <a:p>
            <a:r>
              <a:rPr lang="en-US" sz="44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Family and Marriage</a:t>
            </a:r>
            <a:endParaRPr lang="en-US" sz="4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1565563" y="5055176"/>
            <a:ext cx="9144000" cy="993371"/>
          </a:xfrm>
        </p:spPr>
        <p:txBody>
          <a:bodyPr>
            <a:normAutofit fontScale="92500" lnSpcReduction="10000"/>
          </a:bodyPr>
          <a:lstStyle/>
          <a:p>
            <a:pPr lvl="0"/>
            <a:r>
              <a:rPr lang="en-US" sz="1800" b="1" dirty="0">
                <a:ln>
                  <a:solidFill>
                    <a:srgbClr val="0070C0"/>
                  </a:solidFill>
                </a:ln>
                <a:solidFill>
                  <a:srgbClr val="0070C0"/>
                </a:solidFill>
                <a:latin typeface="Times New Roman" panose="02020603050405020304" pitchFamily="18" charset="0"/>
                <a:cs typeface="Times New Roman" panose="02020603050405020304" pitchFamily="18" charset="0"/>
              </a:rPr>
              <a:t>Ms. Kauser Malik</a:t>
            </a:r>
          </a:p>
          <a:p>
            <a:pPr lvl="0"/>
            <a:r>
              <a:rPr lang="en-US" sz="1800" b="1" dirty="0">
                <a:ln>
                  <a:solidFill>
                    <a:srgbClr val="0070C0"/>
                  </a:solidFill>
                </a:ln>
                <a:solidFill>
                  <a:srgbClr val="0070C0"/>
                </a:solidFill>
                <a:latin typeface="Times New Roman" panose="02020603050405020304" pitchFamily="18" charset="0"/>
                <a:cs typeface="Times New Roman" panose="02020603050405020304" pitchFamily="18" charset="0"/>
              </a:rPr>
              <a:t>Lecturer (Psychology)</a:t>
            </a:r>
            <a:endParaRPr lang="en-US" sz="1800" dirty="0">
              <a:ln>
                <a:solidFill>
                  <a:srgbClr val="0070C0"/>
                </a:solidFill>
              </a:ln>
              <a:solidFill>
                <a:srgbClr val="0070C0"/>
              </a:solidFill>
              <a:latin typeface="Times New Roman" panose="02020603050405020304" pitchFamily="18" charset="0"/>
              <a:cs typeface="Times New Roman" panose="02020603050405020304" pitchFamily="18" charset="0"/>
            </a:endParaRPr>
          </a:p>
          <a:p>
            <a:pPr lvl="0"/>
            <a:r>
              <a:rPr lang="en-US" sz="1800" b="1" dirty="0">
                <a:ln>
                  <a:solidFill>
                    <a:srgbClr val="0070C0"/>
                  </a:solidFill>
                </a:ln>
                <a:solidFill>
                  <a:srgbClr val="0070C0"/>
                </a:solidFill>
                <a:latin typeface="Times New Roman" panose="02020603050405020304" pitchFamily="18" charset="0"/>
                <a:cs typeface="Times New Roman" panose="02020603050405020304" pitchFamily="18" charset="0"/>
              </a:rPr>
              <a:t>Sciences and </a:t>
            </a:r>
            <a:r>
              <a:rPr lang="en-US" sz="1800" b="1" dirty="0" smtClean="0">
                <a:ln>
                  <a:solidFill>
                    <a:srgbClr val="0070C0"/>
                  </a:solidFill>
                </a:ln>
                <a:solidFill>
                  <a:srgbClr val="0070C0"/>
                </a:solidFill>
                <a:latin typeface="Times New Roman" panose="02020603050405020304" pitchFamily="18" charset="0"/>
                <a:cs typeface="Times New Roman" panose="02020603050405020304" pitchFamily="18" charset="0"/>
              </a:rPr>
              <a:t>Humanities</a:t>
            </a:r>
          </a:p>
          <a:p>
            <a:endParaRPr lang="en-US" sz="1800" dirty="0">
              <a:ln>
                <a:solidFill>
                  <a:sysClr val="windowText" lastClr="000000"/>
                </a:solidFill>
              </a:ln>
              <a:solidFill>
                <a:srgbClr val="0070C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914" y="1995549"/>
            <a:ext cx="4025299" cy="2875213"/>
          </a:xfrm>
          <a:prstGeom prst="rect">
            <a:avLst/>
          </a:prstGeom>
        </p:spPr>
      </p:pic>
    </p:spTree>
    <p:extLst>
      <p:ext uri="{BB962C8B-B14F-4D97-AF65-F5344CB8AC3E}">
        <p14:creationId xmlns:p14="http://schemas.microsoft.com/office/powerpoint/2010/main" val="1890597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9701"/>
            <a:ext cx="10515600" cy="5507262"/>
          </a:xfrm>
        </p:spPr>
        <p:txBody>
          <a:bodyPr>
            <a:normAutofit/>
          </a:bodyPr>
          <a:lstStyle/>
          <a:p>
            <a:r>
              <a:rPr lang="en-US" sz="2400" dirty="0">
                <a:solidFill>
                  <a:srgbClr val="002060"/>
                </a:solidFill>
                <a:latin typeface="Times New Roman" panose="02020603050405020304" pitchFamily="18" charset="0"/>
                <a:cs typeface="Times New Roman" panose="02020603050405020304" pitchFamily="18" charset="0"/>
              </a:rPr>
              <a:t>According to Murdock, the family (which </a:t>
            </a:r>
            <a:r>
              <a:rPr lang="en-US" sz="2400" dirty="0" smtClean="0">
                <a:solidFill>
                  <a:srgbClr val="002060"/>
                </a:solidFill>
                <a:latin typeface="Times New Roman" panose="02020603050405020304" pitchFamily="18" charset="0"/>
                <a:cs typeface="Times New Roman" panose="02020603050405020304" pitchFamily="18" charset="0"/>
              </a:rPr>
              <a:t>includes </a:t>
            </a:r>
            <a:r>
              <a:rPr lang="en-US" sz="2400" dirty="0">
                <a:solidFill>
                  <a:srgbClr val="002060"/>
                </a:solidFill>
                <a:latin typeface="Times New Roman" panose="02020603050405020304" pitchFamily="18" charset="0"/>
                <a:cs typeface="Times New Roman" panose="02020603050405020304" pitchFamily="18" charset="0"/>
              </a:rPr>
              <a:t>the state of marriage) regulates sexual relations between individuals. T</a:t>
            </a:r>
            <a:r>
              <a:rPr lang="en-US" sz="2400" dirty="0" smtClean="0">
                <a:solidFill>
                  <a:srgbClr val="002060"/>
                </a:solidFill>
                <a:latin typeface="Times New Roman" panose="02020603050405020304" pitchFamily="18" charset="0"/>
                <a:cs typeface="Times New Roman" panose="02020603050405020304" pitchFamily="18" charset="0"/>
              </a:rPr>
              <a:t>he </a:t>
            </a:r>
            <a:r>
              <a:rPr lang="en-US" sz="2400" dirty="0">
                <a:solidFill>
                  <a:srgbClr val="002060"/>
                </a:solidFill>
                <a:latin typeface="Times New Roman" panose="02020603050405020304" pitchFamily="18" charset="0"/>
                <a:cs typeface="Times New Roman" panose="02020603050405020304" pitchFamily="18" charset="0"/>
              </a:rPr>
              <a:t>family offers a socially legitimate sexual outlet for adults (Lee 1985). </a:t>
            </a:r>
          </a:p>
          <a:p>
            <a:r>
              <a:rPr lang="en-US" sz="2400" dirty="0" smtClean="0">
                <a:solidFill>
                  <a:srgbClr val="002060"/>
                </a:solidFill>
                <a:latin typeface="Times New Roman" panose="02020603050405020304" pitchFamily="18" charset="0"/>
                <a:cs typeface="Times New Roman" panose="02020603050405020304" pitchFamily="18" charset="0"/>
              </a:rPr>
              <a:t>As </a:t>
            </a:r>
            <a:r>
              <a:rPr lang="en-US" sz="2400" dirty="0">
                <a:solidFill>
                  <a:srgbClr val="002060"/>
                </a:solidFill>
                <a:latin typeface="Times New Roman" panose="02020603050405020304" pitchFamily="18" charset="0"/>
                <a:cs typeface="Times New Roman" panose="02020603050405020304" pitchFamily="18" charset="0"/>
              </a:rPr>
              <a:t>the primary agent of socialization and enculturation, the family teaches young children the ways of thinking and behaving that follow social and cultural norms, values, beliefs, and attitudes. </a:t>
            </a:r>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Parents </a:t>
            </a:r>
            <a:r>
              <a:rPr lang="en-US" sz="2400" dirty="0">
                <a:solidFill>
                  <a:srgbClr val="002060"/>
                </a:solidFill>
                <a:latin typeface="Times New Roman" panose="02020603050405020304" pitchFamily="18" charset="0"/>
                <a:cs typeface="Times New Roman" panose="02020603050405020304" pitchFamily="18" charset="0"/>
              </a:rPr>
              <a:t>also teach children gender roles. Gender roles are an important part of the economic function of a family. </a:t>
            </a:r>
            <a:r>
              <a:rPr lang="en-US" sz="2400" dirty="0" smtClean="0">
                <a:solidFill>
                  <a:srgbClr val="002060"/>
                </a:solidFill>
                <a:latin typeface="Times New Roman" panose="02020603050405020304" pitchFamily="18" charset="0"/>
                <a:cs typeface="Times New Roman" panose="02020603050405020304" pitchFamily="18" charset="0"/>
              </a:rPr>
              <a:t>division </a:t>
            </a:r>
            <a:r>
              <a:rPr lang="en-US" sz="2400" dirty="0">
                <a:solidFill>
                  <a:srgbClr val="002060"/>
                </a:solidFill>
                <a:latin typeface="Times New Roman" panose="02020603050405020304" pitchFamily="18" charset="0"/>
                <a:cs typeface="Times New Roman" panose="02020603050405020304" pitchFamily="18" charset="0"/>
              </a:rPr>
              <a:t>of </a:t>
            </a:r>
            <a:r>
              <a:rPr lang="en-US" sz="2400" dirty="0" err="1">
                <a:solidFill>
                  <a:srgbClr val="002060"/>
                </a:solidFill>
                <a:latin typeface="Times New Roman" panose="02020603050405020304" pitchFamily="18" charset="0"/>
                <a:cs typeface="Times New Roman" panose="02020603050405020304" pitchFamily="18" charset="0"/>
              </a:rPr>
              <a:t>labour</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 instrumental </a:t>
            </a:r>
            <a:r>
              <a:rPr lang="en-US" sz="2400" dirty="0">
                <a:solidFill>
                  <a:srgbClr val="002060"/>
                </a:solidFill>
                <a:latin typeface="Times New Roman" panose="02020603050405020304" pitchFamily="18" charset="0"/>
                <a:cs typeface="Times New Roman" panose="02020603050405020304" pitchFamily="18" charset="0"/>
              </a:rPr>
              <a:t>and expressive roles. According to functionalists, the differentiation of the roles on the basis of sex ensures that families are well balanced and coordinated. Each family member is seen as performing a specific role and function to maintain the functioning of the family as a whole.</a:t>
            </a:r>
          </a:p>
          <a:p>
            <a:r>
              <a:rPr lang="en-US" sz="2400" dirty="0">
                <a:solidFill>
                  <a:srgbClr val="002060"/>
                </a:solidFill>
                <a:latin typeface="Times New Roman" panose="02020603050405020304" pitchFamily="18" charset="0"/>
                <a:cs typeface="Times New Roman" panose="02020603050405020304" pitchFamily="18" charset="0"/>
              </a:rPr>
              <a:t>When family members move outside of these roles, the family is thrown out of balance and must recalibrate in order to function properly. </a:t>
            </a:r>
            <a:endParaRPr lang="en-US" sz="2400" dirty="0"/>
          </a:p>
        </p:txBody>
      </p:sp>
    </p:spTree>
    <p:extLst>
      <p:ext uri="{BB962C8B-B14F-4D97-AF65-F5344CB8AC3E}">
        <p14:creationId xmlns:p14="http://schemas.microsoft.com/office/powerpoint/2010/main" val="3931742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1065"/>
            <a:ext cx="10515600" cy="737651"/>
          </a:xfrm>
          <a:solidFill>
            <a:srgbClr val="00AC7F"/>
          </a:solidFill>
        </p:spPr>
        <p:txBody>
          <a:bodyPr>
            <a:normAutofit/>
          </a:bodyP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Symbolic </a:t>
            </a:r>
            <a:r>
              <a:rPr lang="en-US" sz="36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Interactionism</a:t>
            </a:r>
            <a:endPar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solidFill>
                  <a:srgbClr val="002060"/>
                </a:solidFill>
                <a:latin typeface="Times New Roman" panose="02020603050405020304" pitchFamily="18" charset="0"/>
                <a:cs typeface="Times New Roman" panose="02020603050405020304" pitchFamily="18" charset="0"/>
              </a:rPr>
              <a:t>View </a:t>
            </a:r>
            <a:r>
              <a:rPr lang="en-US" sz="2400" dirty="0">
                <a:solidFill>
                  <a:srgbClr val="002060"/>
                </a:solidFill>
                <a:latin typeface="Times New Roman" panose="02020603050405020304" pitchFamily="18" charset="0"/>
                <a:cs typeface="Times New Roman" panose="02020603050405020304" pitchFamily="18" charset="0"/>
              </a:rPr>
              <a:t>the world in terms of symbols and the meanings assigned to them (</a:t>
            </a:r>
            <a:r>
              <a:rPr lang="en-US" sz="2400" dirty="0" err="1">
                <a:solidFill>
                  <a:srgbClr val="002060"/>
                </a:solidFill>
                <a:latin typeface="Times New Roman" panose="02020603050405020304" pitchFamily="18" charset="0"/>
                <a:cs typeface="Times New Roman" panose="02020603050405020304" pitchFamily="18" charset="0"/>
              </a:rPr>
              <a:t>LaRossa</a:t>
            </a:r>
            <a:r>
              <a:rPr lang="en-US" sz="2400" dirty="0">
                <a:solidFill>
                  <a:srgbClr val="002060"/>
                </a:solidFill>
                <a:latin typeface="Times New Roman" panose="02020603050405020304" pitchFamily="18" charset="0"/>
                <a:cs typeface="Times New Roman" panose="02020603050405020304" pitchFamily="18" charset="0"/>
              </a:rPr>
              <a:t> and </a:t>
            </a:r>
            <a:r>
              <a:rPr lang="en-US" sz="2400" dirty="0" err="1">
                <a:solidFill>
                  <a:srgbClr val="002060"/>
                </a:solidFill>
                <a:latin typeface="Times New Roman" panose="02020603050405020304" pitchFamily="18" charset="0"/>
                <a:cs typeface="Times New Roman" panose="02020603050405020304" pitchFamily="18" charset="0"/>
              </a:rPr>
              <a:t>Reitzes</a:t>
            </a:r>
            <a:r>
              <a:rPr lang="en-US" sz="2400" dirty="0">
                <a:solidFill>
                  <a:srgbClr val="002060"/>
                </a:solidFill>
                <a:latin typeface="Times New Roman" panose="02020603050405020304" pitchFamily="18" charset="0"/>
                <a:cs typeface="Times New Roman" panose="02020603050405020304" pitchFamily="18" charset="0"/>
              </a:rPr>
              <a:t> 1993). The family itself is a symbol. To some, it is a father, mother, and children; to others, it is any union that involves respect and compassion. Interactionists stress that family is not an objective, concrete reality. </a:t>
            </a:r>
            <a:endParaRPr lang="en-US" sz="2400" dirty="0" smtClean="0">
              <a:solidFill>
                <a:srgbClr val="002060"/>
              </a:solidFill>
              <a:latin typeface="Times New Roman" panose="02020603050405020304" pitchFamily="18" charset="0"/>
              <a:cs typeface="Times New Roman" panose="02020603050405020304" pitchFamily="18" charset="0"/>
            </a:endParaRPr>
          </a:p>
          <a:p>
            <a:endParaRPr lang="en-US" sz="2400" dirty="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P</a:t>
            </a:r>
            <a:r>
              <a:rPr lang="en-US" sz="2400" dirty="0" smtClean="0">
                <a:solidFill>
                  <a:srgbClr val="002060"/>
                </a:solidFill>
                <a:latin typeface="Times New Roman" panose="02020603050405020304" pitchFamily="18" charset="0"/>
                <a:cs typeface="Times New Roman" panose="02020603050405020304" pitchFamily="18" charset="0"/>
              </a:rPr>
              <a:t>arent</a:t>
            </a:r>
            <a:r>
              <a:rPr lang="en-US" sz="2400" dirty="0">
                <a:solidFill>
                  <a:srgbClr val="002060"/>
                </a:solidFill>
                <a:latin typeface="Times New Roman" panose="02020603050405020304" pitchFamily="18" charset="0"/>
                <a:cs typeface="Times New Roman" panose="02020603050405020304" pitchFamily="18" charset="0"/>
              </a:rPr>
              <a:t>” was a symbol of a biological and emotional connection to a child. With more parent-child relationships developing through adoption, remarriage, or change in guardianship, the word “parent” today is less likely to be associated with a biological connection than with whoever is socially recognized as having the responsibility for a child’s upbringing. </a:t>
            </a:r>
            <a:endParaRPr lang="en-US" sz="2400" dirty="0" smtClean="0">
              <a:solidFill>
                <a:srgbClr val="002060"/>
              </a:solidFill>
              <a:latin typeface="Times New Roman" panose="02020603050405020304" pitchFamily="18" charset="0"/>
              <a:cs typeface="Times New Roman" panose="02020603050405020304" pitchFamily="18" charset="0"/>
            </a:endParaRPr>
          </a:p>
          <a:p>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67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926" y="835584"/>
            <a:ext cx="6077755" cy="5391352"/>
          </a:xfrm>
        </p:spPr>
        <p:txBody>
          <a:bodyPr>
            <a:normAutofit/>
          </a:bodyPr>
          <a:lstStyle/>
          <a:p>
            <a:r>
              <a:rPr lang="en-US" sz="2400" dirty="0">
                <a:solidFill>
                  <a:srgbClr val="002060"/>
                </a:solidFill>
                <a:latin typeface="Times New Roman" panose="02020603050405020304" pitchFamily="18" charset="0"/>
                <a:cs typeface="Times New Roman" panose="02020603050405020304" pitchFamily="18" charset="0"/>
              </a:rPr>
              <a:t>Interactionists also recognize how the family status roles of each member are socially constructed, playing an important part in how people perceive and interpret social </a:t>
            </a:r>
            <a:r>
              <a:rPr lang="en-US" sz="2400" dirty="0" err="1">
                <a:solidFill>
                  <a:srgbClr val="002060"/>
                </a:solidFill>
                <a:latin typeface="Times New Roman" panose="02020603050405020304" pitchFamily="18" charset="0"/>
                <a:cs typeface="Times New Roman" panose="02020603050405020304" pitchFamily="18" charset="0"/>
              </a:rPr>
              <a:t>behaviour</a:t>
            </a:r>
            <a:r>
              <a:rPr lang="en-US" sz="2400" dirty="0">
                <a:solidFill>
                  <a:srgbClr val="002060"/>
                </a:solidFill>
                <a:latin typeface="Times New Roman" panose="02020603050405020304" pitchFamily="18" charset="0"/>
                <a:cs typeface="Times New Roman" panose="02020603050405020304" pitchFamily="18" charset="0"/>
              </a:rPr>
              <a:t>. </a:t>
            </a:r>
            <a:endParaRPr lang="en-US" sz="2400" dirty="0" smtClean="0">
              <a:solidFill>
                <a:srgbClr val="002060"/>
              </a:solidFill>
              <a:latin typeface="Times New Roman" panose="02020603050405020304" pitchFamily="18" charset="0"/>
              <a:cs typeface="Times New Roman" panose="02020603050405020304" pitchFamily="18" charset="0"/>
            </a:endParaRPr>
          </a:p>
          <a:p>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err="1" smtClean="0">
                <a:solidFill>
                  <a:srgbClr val="002060"/>
                </a:solidFill>
                <a:latin typeface="Times New Roman" panose="02020603050405020304" pitchFamily="18" charset="0"/>
                <a:cs typeface="Times New Roman" panose="02020603050405020304" pitchFamily="18" charset="0"/>
              </a:rPr>
              <a:t>Interactionists</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view the family as a group of role players or “actors” that come together to act out their parts in an effort to construct a family. These roles are up for interpretation. </a:t>
            </a:r>
            <a:r>
              <a:rPr lang="en-US" sz="2400" dirty="0" smtClean="0">
                <a:solidFill>
                  <a:srgbClr val="002060"/>
                </a:solidFill>
                <a:latin typeface="Times New Roman" panose="02020603050405020304" pitchFamily="18" charset="0"/>
                <a:cs typeface="Times New Roman" panose="02020603050405020304" pitchFamily="18" charset="0"/>
              </a:rPr>
              <a:t>Symbolic </a:t>
            </a:r>
            <a:r>
              <a:rPr lang="en-US" sz="2400" dirty="0">
                <a:solidFill>
                  <a:srgbClr val="002060"/>
                </a:solidFill>
                <a:latin typeface="Times New Roman" panose="02020603050405020304" pitchFamily="18" charset="0"/>
                <a:cs typeface="Times New Roman" panose="02020603050405020304" pitchFamily="18" charset="0"/>
              </a:rPr>
              <a:t>interactionism therefore draws our attention to how the norms that define what a “normal” family is and how it should operate come into existence. </a:t>
            </a:r>
          </a:p>
          <a:p>
            <a:endParaRPr lang="en-US" sz="2400" dirty="0">
              <a:solidFill>
                <a:srgbClr val="002060"/>
              </a:solidFill>
              <a:latin typeface="Times New Roman" panose="02020603050405020304" pitchFamily="18" charset="0"/>
              <a:cs typeface="Times New Roman" panose="02020603050405020304" pitchFamily="18" charset="0"/>
            </a:endParaRPr>
          </a:p>
          <a:p>
            <a:endParaRPr lang="en-US" sz="2400" dirty="0"/>
          </a:p>
        </p:txBody>
      </p:sp>
      <p:graphicFrame>
        <p:nvGraphicFramePr>
          <p:cNvPr id="4" name="Diagram 3"/>
          <p:cNvGraphicFramePr/>
          <p:nvPr>
            <p:extLst>
              <p:ext uri="{D42A27DB-BD31-4B8C-83A1-F6EECF244321}">
                <p14:modId xmlns:p14="http://schemas.microsoft.com/office/powerpoint/2010/main" val="3366746869"/>
              </p:ext>
            </p:extLst>
          </p:nvPr>
        </p:nvGraphicFramePr>
        <p:xfrm>
          <a:off x="7698704" y="835584"/>
          <a:ext cx="3699099" cy="5148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2950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1064"/>
            <a:ext cx="10515600" cy="724773"/>
          </a:xfrm>
          <a:solidFill>
            <a:srgbClr val="00AC7F"/>
          </a:solidFill>
        </p:spPr>
        <p:txBody>
          <a:bodyPr>
            <a:normAutofit/>
          </a:bodyPr>
          <a:lstStyle/>
          <a:p>
            <a:pPr algn="ctr"/>
            <a:r>
              <a:rPr lang="en-US" sz="36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Challenges families face</a:t>
            </a:r>
            <a:endPar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solidFill>
                  <a:srgbClr val="002060"/>
                </a:solidFill>
                <a:latin typeface="Times New Roman" panose="02020603050405020304" pitchFamily="18" charset="0"/>
                <a:cs typeface="Times New Roman" panose="02020603050405020304" pitchFamily="18" charset="0"/>
              </a:rPr>
              <a:t>As </a:t>
            </a:r>
            <a:r>
              <a:rPr lang="en-US" sz="2400" dirty="0">
                <a:solidFill>
                  <a:srgbClr val="002060"/>
                </a:solidFill>
                <a:latin typeface="Times New Roman" panose="02020603050405020304" pitchFamily="18" charset="0"/>
                <a:cs typeface="Times New Roman" panose="02020603050405020304" pitchFamily="18" charset="0"/>
              </a:rPr>
              <a:t>the structure of family changes over time, so do the challenges families face. Events like divorce and remarriage present new difficulties for families and individuals. Other long-standing domestic issues such as abuse continue to strain the health and stability of families</a:t>
            </a:r>
            <a:r>
              <a:rPr lang="en-US" sz="2400" dirty="0" smtClean="0">
                <a:solidFill>
                  <a:srgbClr val="002060"/>
                </a:solidFill>
                <a:latin typeface="Times New Roman" panose="02020603050405020304" pitchFamily="18" charset="0"/>
                <a:cs typeface="Times New Roman" panose="02020603050405020304" pitchFamily="18" charset="0"/>
              </a:rPr>
              <a:t>.</a:t>
            </a:r>
          </a:p>
          <a:p>
            <a:r>
              <a:rPr lang="en-US" sz="2400" dirty="0">
                <a:solidFill>
                  <a:srgbClr val="002060"/>
                </a:solidFill>
                <a:latin typeface="Times New Roman" panose="02020603050405020304" pitchFamily="18" charset="0"/>
                <a:cs typeface="Times New Roman" panose="02020603050405020304" pitchFamily="18" charset="0"/>
              </a:rPr>
              <a:t>A great deal of marital problems can be related to stress, especially financial stress.</a:t>
            </a:r>
          </a:p>
          <a:p>
            <a:r>
              <a:rPr lang="en-US" sz="2400" dirty="0">
                <a:solidFill>
                  <a:srgbClr val="002060"/>
                </a:solidFill>
                <a:latin typeface="Times New Roman" panose="02020603050405020304" pitchFamily="18" charset="0"/>
                <a:cs typeface="Times New Roman" panose="02020603050405020304" pitchFamily="18" charset="0"/>
              </a:rPr>
              <a:t>The addition of children to a marriage creates added financial and emotional stress. </a:t>
            </a:r>
          </a:p>
          <a:p>
            <a:endParaRPr lang="en-US" sz="2400" dirty="0">
              <a:solidFill>
                <a:srgbClr val="002060"/>
              </a:solidFill>
              <a:latin typeface="Times New Roman" panose="02020603050405020304" pitchFamily="18" charset="0"/>
              <a:cs typeface="Times New Roman" panose="02020603050405020304" pitchFamily="18" charset="0"/>
            </a:endParaRPr>
          </a:p>
          <a:p>
            <a:endParaRPr lang="en-US" sz="2400" dirty="0">
              <a:solidFill>
                <a:srgbClr val="002060"/>
              </a:solidFill>
              <a:latin typeface="Times New Roman" panose="02020603050405020304" pitchFamily="18" charset="0"/>
              <a:cs typeface="Times New Roman" panose="02020603050405020304" pitchFamily="18" charset="0"/>
            </a:endParaRPr>
          </a:p>
          <a:p>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686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81"/>
            <a:ext cx="10515600" cy="585095"/>
          </a:xfrm>
          <a:solidFill>
            <a:srgbClr val="00AC7F"/>
          </a:solidFill>
        </p:spPr>
        <p:txBody>
          <a:bodyPr>
            <a:normAutofit fontScale="90000"/>
          </a:bodyPr>
          <a:lstStyle/>
          <a:p>
            <a:pPr algn="ctr"/>
            <a:r>
              <a:rPr lang="en-US" sz="36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Isolation and Emotional Overload</a:t>
            </a:r>
            <a:endParaRPr lang="en-US" sz="3600" b="1"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400" dirty="0" smtClean="0">
                <a:solidFill>
                  <a:srgbClr val="002060"/>
                </a:solidFill>
                <a:latin typeface="Times New Roman" panose="02020603050405020304" pitchFamily="18" charset="0"/>
                <a:cs typeface="Times New Roman" panose="02020603050405020304" pitchFamily="18" charset="0"/>
              </a:rPr>
              <a:t>Functionalists also analyze dysfunctions. </a:t>
            </a:r>
          </a:p>
          <a:p>
            <a:r>
              <a:rPr lang="en-US" sz="2400" dirty="0" smtClean="0">
                <a:solidFill>
                  <a:srgbClr val="002060"/>
                </a:solidFill>
                <a:latin typeface="Times New Roman" panose="02020603050405020304" pitchFamily="18" charset="0"/>
                <a:cs typeface="Times New Roman" panose="02020603050405020304" pitchFamily="18" charset="0"/>
              </a:rPr>
              <a:t>The relative isolation </a:t>
            </a:r>
            <a:r>
              <a:rPr lang="en-US" sz="2400" dirty="0">
                <a:solidFill>
                  <a:srgbClr val="002060"/>
                </a:solidFill>
                <a:latin typeface="Times New Roman" panose="02020603050405020304" pitchFamily="18" charset="0"/>
                <a:cs typeface="Times New Roman" panose="02020603050405020304" pitchFamily="18" charset="0"/>
              </a:rPr>
              <a:t>of today’s nuclear family creates one of those dysfunctions. </a:t>
            </a:r>
            <a:r>
              <a:rPr lang="en-US" sz="2400" dirty="0" smtClean="0">
                <a:solidFill>
                  <a:srgbClr val="002060"/>
                </a:solidFill>
                <a:latin typeface="Times New Roman" panose="02020603050405020304" pitchFamily="18" charset="0"/>
                <a:cs typeface="Times New Roman" panose="02020603050405020304" pitchFamily="18" charset="0"/>
              </a:rPr>
              <a:t>Because </a:t>
            </a:r>
            <a:r>
              <a:rPr lang="en-US" sz="2400" dirty="0">
                <a:solidFill>
                  <a:srgbClr val="002060"/>
                </a:solidFill>
                <a:latin typeface="Times New Roman" panose="02020603050405020304" pitchFamily="18" charset="0"/>
                <a:cs typeface="Times New Roman" panose="02020603050405020304" pitchFamily="18" charset="0"/>
              </a:rPr>
              <a:t>the members of extended families are embedded in a larger kinship network, they can count on many people for material and emotional support. </a:t>
            </a:r>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In </a:t>
            </a:r>
            <a:r>
              <a:rPr lang="en-US" sz="2400" dirty="0">
                <a:solidFill>
                  <a:srgbClr val="002060"/>
                </a:solidFill>
                <a:latin typeface="Times New Roman" panose="02020603050405020304" pitchFamily="18" charset="0"/>
                <a:cs typeface="Times New Roman" panose="02020603050405020304" pitchFamily="18" charset="0"/>
              </a:rPr>
              <a:t>nuclear families, in contrast, the stresses that come with crises—the loss of a job, a death, or even family quarrels—are spread among fewer people. </a:t>
            </a:r>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This </a:t>
            </a:r>
            <a:r>
              <a:rPr lang="en-US" sz="2400" dirty="0">
                <a:solidFill>
                  <a:srgbClr val="002060"/>
                </a:solidFill>
                <a:latin typeface="Times New Roman" panose="02020603050405020304" pitchFamily="18" charset="0"/>
                <a:cs typeface="Times New Roman" panose="02020603050405020304" pitchFamily="18" charset="0"/>
              </a:rPr>
              <a:t>places greater strain on each family member, creating emotional overload. In addition, the relative isolation of the nuclear family makes it vulnerable to a “dark side”—incest and other forms of </a:t>
            </a:r>
            <a:r>
              <a:rPr lang="en-US" sz="2400" dirty="0" smtClean="0">
                <a:solidFill>
                  <a:srgbClr val="002060"/>
                </a:solidFill>
                <a:latin typeface="Times New Roman" panose="02020603050405020304" pitchFamily="18" charset="0"/>
                <a:cs typeface="Times New Roman" panose="02020603050405020304" pitchFamily="18" charset="0"/>
              </a:rPr>
              <a:t>abuse.</a:t>
            </a: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2770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774" y="739833"/>
            <a:ext cx="10058400" cy="698509"/>
          </a:xfrm>
          <a:solidFill>
            <a:srgbClr val="00AC7F"/>
          </a:solidFill>
        </p:spPr>
        <p:txBody>
          <a:bodyPr>
            <a:noAutofit/>
          </a:bodyPr>
          <a:lstStyle/>
          <a:p>
            <a:pPr algn="ctr"/>
            <a:r>
              <a:rPr lang="en-US" sz="36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Dark Side of family	</a:t>
            </a:r>
            <a:endPar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clrChange>
              <a:clrFrom>
                <a:srgbClr val="FEFFFA"/>
              </a:clrFrom>
              <a:clrTo>
                <a:srgbClr val="FEFFFA">
                  <a:alpha val="0"/>
                </a:srgbClr>
              </a:clrTo>
            </a:clrChange>
          </a:blip>
          <a:stretch>
            <a:fillRect/>
          </a:stretch>
        </p:blipFill>
        <p:spPr>
          <a:xfrm>
            <a:off x="4179570" y="3115200"/>
            <a:ext cx="3742800" cy="3742800"/>
          </a:xfrm>
          <a:prstGeom prst="rect">
            <a:avLst/>
          </a:prstGeom>
        </p:spPr>
      </p:pic>
      <p:sp>
        <p:nvSpPr>
          <p:cNvPr id="5" name="Rectangle 4"/>
          <p:cNvSpPr/>
          <p:nvPr/>
        </p:nvSpPr>
        <p:spPr>
          <a:xfrm>
            <a:off x="7781763" y="3081245"/>
            <a:ext cx="3016470" cy="461665"/>
          </a:xfrm>
          <a:prstGeom prst="rect">
            <a:avLst/>
          </a:prstGeom>
        </p:spPr>
        <p:txBody>
          <a:bodyPr wrap="square">
            <a:spAutoFit/>
          </a:bodyPr>
          <a:lstStyle/>
          <a:p>
            <a:pPr algn="ctr"/>
            <a:r>
              <a:rPr lang="en-US" sz="2400" dirty="0">
                <a:solidFill>
                  <a:srgbClr val="002060"/>
                </a:solidFill>
                <a:latin typeface="Times New Roman" panose="02020603050405020304" pitchFamily="18" charset="0"/>
                <a:cs typeface="Times New Roman" panose="02020603050405020304" pitchFamily="18" charset="0"/>
              </a:rPr>
              <a:t>Domestic Violence</a:t>
            </a:r>
          </a:p>
        </p:txBody>
      </p:sp>
      <p:sp>
        <p:nvSpPr>
          <p:cNvPr id="6" name="Rectangle 5"/>
          <p:cNvSpPr/>
          <p:nvPr/>
        </p:nvSpPr>
        <p:spPr>
          <a:xfrm>
            <a:off x="8768295" y="4254064"/>
            <a:ext cx="918841" cy="461665"/>
          </a:xfrm>
          <a:prstGeom prst="rect">
            <a:avLst/>
          </a:prstGeom>
        </p:spPr>
        <p:txBody>
          <a:bodyPr wrap="none">
            <a:spAutoFit/>
          </a:bodyPr>
          <a:lstStyle/>
          <a:p>
            <a:pPr algn="ctr"/>
            <a:r>
              <a:rPr lang="en-US" sz="2400" dirty="0">
                <a:solidFill>
                  <a:srgbClr val="002060"/>
                </a:solidFill>
                <a:latin typeface="Times New Roman" panose="02020603050405020304" pitchFamily="18" charset="0"/>
                <a:cs typeface="Times New Roman" panose="02020603050405020304" pitchFamily="18" charset="0"/>
              </a:rPr>
              <a:t>Incest</a:t>
            </a:r>
            <a:endParaRPr lang="en-US" dirty="0"/>
          </a:p>
        </p:txBody>
      </p:sp>
      <p:sp>
        <p:nvSpPr>
          <p:cNvPr id="8" name="Rectangle 7"/>
          <p:cNvSpPr/>
          <p:nvPr/>
        </p:nvSpPr>
        <p:spPr>
          <a:xfrm>
            <a:off x="2212672" y="3081245"/>
            <a:ext cx="1714572" cy="461665"/>
          </a:xfrm>
          <a:prstGeom prst="rect">
            <a:avLst/>
          </a:prstGeom>
        </p:spPr>
        <p:txBody>
          <a:bodyPr wrap="none">
            <a:spAutoFit/>
          </a:bodyPr>
          <a:lstStyle/>
          <a:p>
            <a:pPr algn="ctr"/>
            <a:r>
              <a:rPr lang="en-US" sz="2400" dirty="0">
                <a:solidFill>
                  <a:srgbClr val="002060"/>
                </a:solidFill>
                <a:latin typeface="Times New Roman" panose="02020603050405020304" pitchFamily="18" charset="0"/>
                <a:cs typeface="Times New Roman" panose="02020603050405020304" pitchFamily="18" charset="0"/>
              </a:rPr>
              <a:t>Child Abuse</a:t>
            </a:r>
          </a:p>
        </p:txBody>
      </p:sp>
      <p:sp>
        <p:nvSpPr>
          <p:cNvPr id="9" name="Rectangle 8"/>
          <p:cNvSpPr/>
          <p:nvPr/>
        </p:nvSpPr>
        <p:spPr>
          <a:xfrm>
            <a:off x="4676380" y="2499954"/>
            <a:ext cx="2911187" cy="461665"/>
          </a:xfrm>
          <a:prstGeom prst="rect">
            <a:avLst/>
          </a:prstGeom>
        </p:spPr>
        <p:txBody>
          <a:bodyPr wrap="square">
            <a:spAutoFit/>
          </a:bodyPr>
          <a:lstStyle/>
          <a:p>
            <a:pPr algn="ctr"/>
            <a:r>
              <a:rPr lang="en-US" sz="2400" dirty="0" smtClean="0">
                <a:solidFill>
                  <a:srgbClr val="002060"/>
                </a:solidFill>
                <a:latin typeface="Times New Roman" panose="02020603050405020304" pitchFamily="18" charset="0"/>
                <a:cs typeface="Times New Roman" panose="02020603050405020304" pitchFamily="18" charset="0"/>
              </a:rPr>
              <a:t>Battering </a:t>
            </a:r>
          </a:p>
        </p:txBody>
      </p:sp>
      <p:sp>
        <p:nvSpPr>
          <p:cNvPr id="10" name="Rectangle 9"/>
          <p:cNvSpPr/>
          <p:nvPr/>
        </p:nvSpPr>
        <p:spPr>
          <a:xfrm>
            <a:off x="1750678" y="4023231"/>
            <a:ext cx="2176566" cy="461665"/>
          </a:xfrm>
          <a:prstGeom prst="rect">
            <a:avLst/>
          </a:prstGeom>
        </p:spPr>
        <p:txBody>
          <a:bodyPr wrap="square">
            <a:spAutoFit/>
          </a:bodyPr>
          <a:lstStyle/>
          <a:p>
            <a:pPr lvl="0" algn="ctr"/>
            <a:r>
              <a:rPr lang="en-US" sz="2400" dirty="0">
                <a:solidFill>
                  <a:srgbClr val="002060"/>
                </a:solidFill>
                <a:latin typeface="Times New Roman" panose="02020603050405020304" pitchFamily="18" charset="0"/>
                <a:cs typeface="Times New Roman" panose="02020603050405020304" pitchFamily="18" charset="0"/>
              </a:rPr>
              <a:t>Marital </a:t>
            </a:r>
            <a:r>
              <a:rPr lang="en-US" sz="2400" dirty="0" smtClean="0">
                <a:solidFill>
                  <a:srgbClr val="002060"/>
                </a:solidFill>
                <a:latin typeface="Times New Roman" panose="02020603050405020304" pitchFamily="18" charset="0"/>
                <a:cs typeface="Times New Roman" panose="02020603050405020304" pitchFamily="18" charset="0"/>
              </a:rPr>
              <a:t>Rape </a:t>
            </a: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345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9585"/>
            <a:ext cx="10515600" cy="554889"/>
          </a:xfrm>
          <a:solidFill>
            <a:srgbClr val="00AC7F"/>
          </a:solidFill>
        </p:spPr>
        <p:txBody>
          <a:bodyPr>
            <a:normAutofit fontScale="90000"/>
          </a:bodyP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Violence and </a:t>
            </a:r>
            <a:r>
              <a:rPr lang="en-US" sz="36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Abuse</a:t>
            </a:r>
            <a:endPar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solidFill>
                  <a:srgbClr val="002060"/>
                </a:solidFill>
                <a:latin typeface="Times New Roman" panose="02020603050405020304" pitchFamily="18" charset="0"/>
                <a:cs typeface="Times New Roman" panose="02020603050405020304" pitchFamily="18" charset="0"/>
              </a:rPr>
              <a:t>Abuse </a:t>
            </a:r>
            <a:r>
              <a:rPr lang="en-US" sz="2400" dirty="0">
                <a:solidFill>
                  <a:srgbClr val="002060"/>
                </a:solidFill>
                <a:latin typeface="Times New Roman" panose="02020603050405020304" pitchFamily="18" charset="0"/>
                <a:cs typeface="Times New Roman" panose="02020603050405020304" pitchFamily="18" charset="0"/>
              </a:rPr>
              <a:t>can occur between spouses, between parent and child, as well as between other family members. </a:t>
            </a:r>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The </a:t>
            </a:r>
            <a:r>
              <a:rPr lang="en-US" sz="2400" dirty="0">
                <a:solidFill>
                  <a:srgbClr val="002060"/>
                </a:solidFill>
                <a:latin typeface="Times New Roman" panose="02020603050405020304" pitchFamily="18" charset="0"/>
                <a:cs typeface="Times New Roman" panose="02020603050405020304" pitchFamily="18" charset="0"/>
              </a:rPr>
              <a:t>frequency of violence among families is a difficult to determine because many cases of spousal abuse and child abuse go unreported. </a:t>
            </a:r>
          </a:p>
          <a:p>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447310" y="3512059"/>
            <a:ext cx="3352927" cy="3345941"/>
          </a:xfrm>
          <a:prstGeom prst="rect">
            <a:avLst/>
          </a:prstGeom>
        </p:spPr>
      </p:pic>
    </p:spTree>
    <p:extLst>
      <p:ext uri="{BB962C8B-B14F-4D97-AF65-F5344CB8AC3E}">
        <p14:creationId xmlns:p14="http://schemas.microsoft.com/office/powerpoint/2010/main" val="1980168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8034"/>
            <a:ext cx="10515600" cy="802046"/>
          </a:xfrm>
          <a:solidFill>
            <a:srgbClr val="00AC7F"/>
          </a:solidFill>
        </p:spPr>
        <p:txBody>
          <a:bodyPr>
            <a:normAutofit/>
          </a:bodyP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Domestic </a:t>
            </a:r>
            <a:r>
              <a:rPr lang="en-US" sz="36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Violence</a:t>
            </a:r>
            <a:endPar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solidFill>
                  <a:srgbClr val="002060"/>
                </a:solidFill>
                <a:latin typeface="Times New Roman" panose="02020603050405020304" pitchFamily="18" charset="0"/>
                <a:cs typeface="Times New Roman" panose="02020603050405020304" pitchFamily="18" charset="0"/>
              </a:rPr>
              <a:t>Domestic </a:t>
            </a:r>
            <a:r>
              <a:rPr lang="en-US" sz="2400" dirty="0">
                <a:solidFill>
                  <a:srgbClr val="002060"/>
                </a:solidFill>
                <a:latin typeface="Times New Roman" panose="02020603050405020304" pitchFamily="18" charset="0"/>
                <a:cs typeface="Times New Roman" panose="02020603050405020304" pitchFamily="18" charset="0"/>
              </a:rPr>
              <a:t>violence is often characterized as violence between household or family members, specifically spouses. </a:t>
            </a:r>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To </a:t>
            </a:r>
            <a:r>
              <a:rPr lang="en-US" sz="2400" dirty="0">
                <a:solidFill>
                  <a:srgbClr val="002060"/>
                </a:solidFill>
                <a:latin typeface="Times New Roman" panose="02020603050405020304" pitchFamily="18" charset="0"/>
                <a:cs typeface="Times New Roman" panose="02020603050405020304" pitchFamily="18" charset="0"/>
              </a:rPr>
              <a:t>include unmarried, cohabitating, and same-sex couples, family sociologists have created the term intimate partner violence (IPV). Women are the primary victims of intimate partner violence. It is estimated that 1 in 4 women has experienced some form of IPV in her lifetime (compared to 1 in 7 men) (Catalano 2007). </a:t>
            </a:r>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IPV </a:t>
            </a:r>
            <a:r>
              <a:rPr lang="en-US" sz="2400" dirty="0">
                <a:solidFill>
                  <a:srgbClr val="002060"/>
                </a:solidFill>
                <a:latin typeface="Times New Roman" panose="02020603050405020304" pitchFamily="18" charset="0"/>
                <a:cs typeface="Times New Roman" panose="02020603050405020304" pitchFamily="18" charset="0"/>
              </a:rPr>
              <a:t>may include physical violence, such as punching, kicking, or other methods of inflicting physical pain; sexual violence, such as rape or other forced sexual acts; threats and intimidation that imply either physical or sexual abuse; and emotional abuse, such as harming another’s sense of self-worth through words or controlling another’s </a:t>
            </a:r>
            <a:r>
              <a:rPr lang="en-US" sz="2400" dirty="0" err="1">
                <a:solidFill>
                  <a:srgbClr val="002060"/>
                </a:solidFill>
                <a:latin typeface="Times New Roman" panose="02020603050405020304" pitchFamily="18" charset="0"/>
                <a:cs typeface="Times New Roman" panose="02020603050405020304" pitchFamily="18" charset="0"/>
              </a:rPr>
              <a:t>behaviour</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Centers for Disease Control 2012</a:t>
            </a:r>
            <a:r>
              <a:rPr lang="en-US" sz="2400" dirty="0" smtClean="0">
                <a:solidFill>
                  <a:srgbClr val="002060"/>
                </a:solidFill>
                <a:latin typeface="Times New Roman" panose="02020603050405020304" pitchFamily="18" charset="0"/>
                <a:cs typeface="Times New Roman" panose="02020603050405020304" pitchFamily="18" charset="0"/>
              </a:rPr>
              <a:t>).</a:t>
            </a:r>
          </a:p>
          <a:p>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576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9462"/>
            <a:ext cx="10515600" cy="5287501"/>
          </a:xfrm>
        </p:spPr>
        <p:txBody>
          <a:bodyPr>
            <a:normAutofit/>
          </a:bodyPr>
          <a:lstStyle/>
          <a:p>
            <a:r>
              <a:rPr lang="en-US" sz="2400" dirty="0" smtClean="0">
                <a:solidFill>
                  <a:srgbClr val="002060"/>
                </a:solidFill>
                <a:latin typeface="Times New Roman" panose="02020603050405020304" pitchFamily="18" charset="0"/>
                <a:cs typeface="Times New Roman" panose="02020603050405020304" pitchFamily="18" charset="0"/>
              </a:rPr>
              <a:t>Household </a:t>
            </a:r>
            <a:r>
              <a:rPr lang="en-US" sz="2400" dirty="0">
                <a:solidFill>
                  <a:srgbClr val="002060"/>
                </a:solidFill>
                <a:latin typeface="Times New Roman" panose="02020603050405020304" pitchFamily="18" charset="0"/>
                <a:cs typeface="Times New Roman" panose="02020603050405020304" pitchFamily="18" charset="0"/>
              </a:rPr>
              <a:t>income and education levels appear to have little effect on experiencing spousal </a:t>
            </a:r>
            <a:r>
              <a:rPr lang="en-US" sz="2400" dirty="0" smtClean="0">
                <a:solidFill>
                  <a:srgbClr val="002060"/>
                </a:solidFill>
                <a:latin typeface="Times New Roman" panose="02020603050405020304" pitchFamily="18" charset="0"/>
                <a:cs typeface="Times New Roman" panose="02020603050405020304" pitchFamily="18" charset="0"/>
              </a:rPr>
              <a:t>violence</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(Statistics Canada 2011).</a:t>
            </a:r>
          </a:p>
          <a:p>
            <a:r>
              <a:rPr lang="en-US" sz="2400" dirty="0" smtClean="0">
                <a:solidFill>
                  <a:srgbClr val="002060"/>
                </a:solidFill>
                <a:latin typeface="Times New Roman" panose="02020603050405020304" pitchFamily="18" charset="0"/>
                <a:cs typeface="Times New Roman" panose="02020603050405020304" pitchFamily="18" charset="0"/>
              </a:rPr>
              <a:t>Accurate statistics on IPV are difficult to determine, as less than one-quarter of victims report incidents to the police (Statistics Canada 2011). It is not until victims choose to report crimes that patterns of abuse are exposed. </a:t>
            </a:r>
          </a:p>
          <a:p>
            <a:r>
              <a:rPr lang="en-US" sz="2400" dirty="0" smtClean="0">
                <a:solidFill>
                  <a:srgbClr val="002060"/>
                </a:solidFill>
                <a:latin typeface="Times New Roman" panose="02020603050405020304" pitchFamily="18" charset="0"/>
                <a:cs typeface="Times New Roman" panose="02020603050405020304" pitchFamily="18" charset="0"/>
              </a:rPr>
              <a:t>IPV has significant long-term effects on individual victims and on society. Studies have shown that IPV damage extends beyond the direct physical or emotional wounds. </a:t>
            </a:r>
            <a:r>
              <a:rPr lang="en-US" sz="2400" dirty="0">
                <a:solidFill>
                  <a:srgbClr val="002060"/>
                </a:solidFill>
                <a:latin typeface="Times New Roman" panose="02020603050405020304" pitchFamily="18" charset="0"/>
                <a:cs typeface="Times New Roman" panose="02020603050405020304" pitchFamily="18" charset="0"/>
              </a:rPr>
              <a:t>N</a:t>
            </a:r>
            <a:r>
              <a:rPr lang="en-US" sz="2400" dirty="0" smtClean="0">
                <a:solidFill>
                  <a:srgbClr val="002060"/>
                </a:solidFill>
                <a:latin typeface="Times New Roman" panose="02020603050405020304" pitchFamily="18" charset="0"/>
                <a:cs typeface="Times New Roman" panose="02020603050405020304" pitchFamily="18" charset="0"/>
              </a:rPr>
              <a:t>early all women who report serious domestic problems exhibit symptoms of major depression (Goodwin, Chandler, and </a:t>
            </a:r>
            <a:r>
              <a:rPr lang="en-US" sz="2400" dirty="0" err="1" smtClean="0">
                <a:solidFill>
                  <a:srgbClr val="002060"/>
                </a:solidFill>
                <a:latin typeface="Times New Roman" panose="02020603050405020304" pitchFamily="18" charset="0"/>
                <a:cs typeface="Times New Roman" panose="02020603050405020304" pitchFamily="18" charset="0"/>
              </a:rPr>
              <a:t>Meisel</a:t>
            </a:r>
            <a:r>
              <a:rPr lang="en-US" sz="2400" dirty="0" smtClean="0">
                <a:solidFill>
                  <a:srgbClr val="002060"/>
                </a:solidFill>
                <a:latin typeface="Times New Roman" panose="02020603050405020304" pitchFamily="18" charset="0"/>
                <a:cs typeface="Times New Roman" panose="02020603050405020304" pitchFamily="18" charset="0"/>
              </a:rPr>
              <a:t> 2003). Female victims of IPV are also more likely to abuse alcohol or drugs, suffer from eating disorders, and attempt suicide (Silverman et al. 2001).</a:t>
            </a:r>
          </a:p>
          <a:p>
            <a:r>
              <a:rPr lang="en-US" sz="2400" dirty="0" smtClean="0">
                <a:solidFill>
                  <a:srgbClr val="002060"/>
                </a:solidFill>
                <a:latin typeface="Times New Roman" panose="02020603050405020304" pitchFamily="18" charset="0"/>
                <a:cs typeface="Times New Roman" panose="02020603050405020304" pitchFamily="18" charset="0"/>
              </a:rPr>
              <a:t>Many </a:t>
            </a:r>
            <a:r>
              <a:rPr lang="en-US" sz="2400" dirty="0">
                <a:solidFill>
                  <a:srgbClr val="002060"/>
                </a:solidFill>
                <a:latin typeface="Times New Roman" panose="02020603050405020304" pitchFamily="18" charset="0"/>
                <a:cs typeface="Times New Roman" panose="02020603050405020304" pitchFamily="18" charset="0"/>
              </a:rPr>
              <a:t>people want to help IPV victims but are hesitant to intervene because they feel that it is a personal matter or they fear retaliation from the abuser—reasons similar to those of victims who do not report IPV.</a:t>
            </a:r>
          </a:p>
          <a:p>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549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702"/>
            <a:ext cx="10515600" cy="840682"/>
          </a:xfrm>
          <a:solidFill>
            <a:srgbClr val="00AC7F"/>
          </a:solidFill>
        </p:spPr>
        <p:txBody>
          <a:bodyPr>
            <a:normAutofit/>
          </a:bodyPr>
          <a:lstStyle/>
          <a:p>
            <a:pPr algn="ct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Child Abuse and Corporal </a:t>
            </a:r>
            <a:r>
              <a:rPr lang="en-US" sz="36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Punishment</a:t>
            </a:r>
            <a:endPar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33938"/>
            <a:ext cx="10515600" cy="4351338"/>
          </a:xfrm>
        </p:spPr>
        <p:txBody>
          <a:bodyPr>
            <a:normAutofit/>
          </a:bodyPr>
          <a:lstStyle/>
          <a:p>
            <a:r>
              <a:rPr lang="en-US" sz="2400" dirty="0" smtClean="0">
                <a:solidFill>
                  <a:srgbClr val="002060"/>
                </a:solidFill>
                <a:latin typeface="Times New Roman" panose="02020603050405020304" pitchFamily="18" charset="0"/>
                <a:cs typeface="Times New Roman" panose="02020603050405020304" pitchFamily="18" charset="0"/>
              </a:rPr>
              <a:t>Child </a:t>
            </a:r>
            <a:r>
              <a:rPr lang="en-US" sz="2400" dirty="0">
                <a:solidFill>
                  <a:srgbClr val="002060"/>
                </a:solidFill>
                <a:latin typeface="Times New Roman" panose="02020603050405020304" pitchFamily="18" charset="0"/>
                <a:cs typeface="Times New Roman" panose="02020603050405020304" pitchFamily="18" charset="0"/>
              </a:rPr>
              <a:t>abuse may come in several forms, the most common being neglect, followed by physical abuse, sexual abuse, psychological maltreatment, and medical neglect (Child Help 2011). </a:t>
            </a:r>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Infants </a:t>
            </a:r>
            <a:r>
              <a:rPr lang="en-US" sz="2400" dirty="0">
                <a:solidFill>
                  <a:srgbClr val="002060"/>
                </a:solidFill>
                <a:latin typeface="Times New Roman" panose="02020603050405020304" pitchFamily="18" charset="0"/>
                <a:cs typeface="Times New Roman" panose="02020603050405020304" pitchFamily="18" charset="0"/>
              </a:rPr>
              <a:t>younger than 1 year are </a:t>
            </a:r>
            <a:r>
              <a:rPr lang="en-US" sz="2400" dirty="0" smtClean="0">
                <a:solidFill>
                  <a:srgbClr val="002060"/>
                </a:solidFill>
                <a:latin typeface="Times New Roman" panose="02020603050405020304" pitchFamily="18" charset="0"/>
                <a:cs typeface="Times New Roman" panose="02020603050405020304" pitchFamily="18" charset="0"/>
              </a:rPr>
              <a:t>the </a:t>
            </a:r>
            <a:r>
              <a:rPr lang="en-US" sz="2400" dirty="0">
                <a:solidFill>
                  <a:srgbClr val="002060"/>
                </a:solidFill>
                <a:latin typeface="Times New Roman" panose="02020603050405020304" pitchFamily="18" charset="0"/>
                <a:cs typeface="Times New Roman" panose="02020603050405020304" pitchFamily="18" charset="0"/>
              </a:rPr>
              <a:t>most vulnerable to family homicide, 98 percent of which were committed by parents </a:t>
            </a:r>
            <a:r>
              <a:rPr lang="en-US" sz="2400" dirty="0" smtClean="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Sinha 2012). This age group is particularly vulnerable to neglect because they are entirely dependent on parents for care. </a:t>
            </a:r>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Some </a:t>
            </a:r>
            <a:r>
              <a:rPr lang="en-US" sz="2400" dirty="0">
                <a:solidFill>
                  <a:srgbClr val="002060"/>
                </a:solidFill>
                <a:latin typeface="Times New Roman" panose="02020603050405020304" pitchFamily="18" charset="0"/>
                <a:cs typeface="Times New Roman" panose="02020603050405020304" pitchFamily="18" charset="0"/>
              </a:rPr>
              <a:t>parents do not purposely neglect their children; factors such as cultural values, standard of care in a community, and poverty can lead to hazardous level of neglect. </a:t>
            </a:r>
          </a:p>
          <a:p>
            <a:endParaRPr lang="en-US" sz="24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32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Learning Outcomes	</a:t>
            </a:r>
            <a:endParaRPr lang="en-US"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solidFill>
                  <a:srgbClr val="0070C0"/>
                </a:solidFill>
                <a:latin typeface="Times New Roman" panose="02020603050405020304" pitchFamily="18" charset="0"/>
                <a:cs typeface="Times New Roman" panose="02020603050405020304" pitchFamily="18" charset="0"/>
              </a:rPr>
              <a:t>Understanding the concept of family and marriage in sociology</a:t>
            </a:r>
          </a:p>
          <a:p>
            <a:r>
              <a:rPr lang="en-US" dirty="0" smtClean="0">
                <a:solidFill>
                  <a:srgbClr val="0070C0"/>
                </a:solidFill>
                <a:latin typeface="Times New Roman" panose="02020603050405020304" pitchFamily="18" charset="0"/>
                <a:cs typeface="Times New Roman" panose="02020603050405020304" pitchFamily="18" charset="0"/>
              </a:rPr>
              <a:t>Explanation of these concepts through different theories</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538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7106"/>
          <a:stretch/>
        </p:blipFill>
        <p:spPr>
          <a:xfrm>
            <a:off x="7724312" y="2003330"/>
            <a:ext cx="3676190" cy="3718366"/>
          </a:xfrm>
          <a:prstGeom prst="rect">
            <a:avLst/>
          </a:prstGeom>
        </p:spPr>
      </p:pic>
      <p:sp>
        <p:nvSpPr>
          <p:cNvPr id="3" name="Content Placeholder 2"/>
          <p:cNvSpPr>
            <a:spLocks noGrp="1"/>
          </p:cNvSpPr>
          <p:nvPr>
            <p:ph idx="1"/>
          </p:nvPr>
        </p:nvSpPr>
        <p:spPr>
          <a:xfrm>
            <a:off x="863139" y="781396"/>
            <a:ext cx="5836920" cy="5577840"/>
          </a:xfrm>
        </p:spPr>
        <p:txBody>
          <a:bodyPr>
            <a:normAutofit fontScale="92500"/>
          </a:bodyPr>
          <a:lstStyle/>
          <a:p>
            <a:r>
              <a:rPr lang="en-US" sz="2400" dirty="0">
                <a:solidFill>
                  <a:srgbClr val="002060"/>
                </a:solidFill>
                <a:latin typeface="Times New Roman" panose="02020603050405020304" pitchFamily="18" charset="0"/>
                <a:cs typeface="Times New Roman" panose="02020603050405020304" pitchFamily="18" charset="0"/>
              </a:rPr>
              <a:t>Infants are also often victims of physical abuse, particularly in the form of violent shaking. This type of physical abuse is referred to as shaken-baby syndrome, which describes a group of medical symptoms such as brain swelling and retinal hemorrhage resulting from forcefully shaking or causing impact to an infant’s head. </a:t>
            </a:r>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A </a:t>
            </a:r>
            <a:r>
              <a:rPr lang="en-US" sz="2400" dirty="0">
                <a:solidFill>
                  <a:srgbClr val="002060"/>
                </a:solidFill>
                <a:latin typeface="Times New Roman" panose="02020603050405020304" pitchFamily="18" charset="0"/>
                <a:cs typeface="Times New Roman" panose="02020603050405020304" pitchFamily="18" charset="0"/>
              </a:rPr>
              <a:t>baby’s cry is the number one trigger for shaking. Parents may find themselves unable to soothe a baby’s concerns and may take their frustration out on the child by shaking him or her violently. </a:t>
            </a:r>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Other </a:t>
            </a:r>
            <a:r>
              <a:rPr lang="en-US" sz="2400" dirty="0">
                <a:solidFill>
                  <a:srgbClr val="002060"/>
                </a:solidFill>
                <a:latin typeface="Times New Roman" panose="02020603050405020304" pitchFamily="18" charset="0"/>
                <a:cs typeface="Times New Roman" panose="02020603050405020304" pitchFamily="18" charset="0"/>
              </a:rPr>
              <a:t>stress factors such as a poor economy, unemployment, and general dissatisfaction with parental life may contribute to this type of abuse. </a:t>
            </a:r>
            <a:r>
              <a:rPr lang="en-US" sz="2400" dirty="0" smtClean="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Sinha 2012).</a:t>
            </a:r>
          </a:p>
          <a:p>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264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1768"/>
            <a:ext cx="10515600" cy="794200"/>
          </a:xfrm>
          <a:solidFill>
            <a:srgbClr val="00AC7F"/>
          </a:solidFill>
        </p:spPr>
        <p:txBody>
          <a:bodyPr>
            <a:normAutofit/>
          </a:bodyPr>
          <a:lstStyle/>
          <a:p>
            <a:pPr algn="ctr"/>
            <a:r>
              <a:rPr lang="en-US" sz="36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Variations </a:t>
            </a: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Family </a:t>
            </a:r>
            <a:r>
              <a:rPr lang="en-US" sz="36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Life</a:t>
            </a:r>
            <a:endPar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solidFill>
                  <a:srgbClr val="002060"/>
                </a:solidFill>
                <a:latin typeface="Times New Roman" panose="02020603050405020304" pitchFamily="18" charset="0"/>
                <a:cs typeface="Times New Roman" panose="02020603050405020304" pitchFamily="18" charset="0"/>
              </a:rPr>
              <a:t>Single-parent households are also on the rise. </a:t>
            </a:r>
          </a:p>
          <a:p>
            <a:r>
              <a:rPr lang="en-US" sz="2400" dirty="0" smtClean="0">
                <a:solidFill>
                  <a:srgbClr val="002060"/>
                </a:solidFill>
                <a:latin typeface="Times New Roman" panose="02020603050405020304" pitchFamily="18" charset="0"/>
                <a:cs typeface="Times New Roman" panose="02020603050405020304" pitchFamily="18" charset="0"/>
              </a:rPr>
              <a:t>Stepparents </a:t>
            </a:r>
            <a:r>
              <a:rPr lang="en-US" sz="2400" dirty="0">
                <a:solidFill>
                  <a:srgbClr val="002060"/>
                </a:solidFill>
                <a:latin typeface="Times New Roman" panose="02020603050405020304" pitchFamily="18" charset="0"/>
                <a:cs typeface="Times New Roman" panose="02020603050405020304" pitchFamily="18" charset="0"/>
              </a:rPr>
              <a:t>are an additional family element in two-parent homes. A stepfamily is defined as “a couple family in which at least one child is the biological or adopted child of only one married spouse or common-law partner and whose birth or adoption preceded the current relationship” (Statistics Canada 2012). </a:t>
            </a:r>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In </a:t>
            </a:r>
            <a:r>
              <a:rPr lang="en-US" sz="2400" dirty="0">
                <a:solidFill>
                  <a:srgbClr val="002060"/>
                </a:solidFill>
                <a:latin typeface="Times New Roman" panose="02020603050405020304" pitchFamily="18" charset="0"/>
                <a:cs typeface="Times New Roman" panose="02020603050405020304" pitchFamily="18" charset="0"/>
              </a:rPr>
              <a:t>some family structures a parent is not present at all. </a:t>
            </a:r>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A </a:t>
            </a:r>
            <a:r>
              <a:rPr lang="en-US" sz="2400" dirty="0">
                <a:solidFill>
                  <a:srgbClr val="002060"/>
                </a:solidFill>
                <a:latin typeface="Times New Roman" panose="02020603050405020304" pitchFamily="18" charset="0"/>
                <a:cs typeface="Times New Roman" panose="02020603050405020304" pitchFamily="18" charset="0"/>
              </a:rPr>
              <a:t>grandparent functioning as the primary care provider often results from parental drug abuse, incarceration, or abandonment. Events like these can render the parent incapable of caring for his or her child. </a:t>
            </a:r>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Changes </a:t>
            </a:r>
            <a:r>
              <a:rPr lang="en-US" sz="2400" dirty="0">
                <a:solidFill>
                  <a:srgbClr val="002060"/>
                </a:solidFill>
                <a:latin typeface="Times New Roman" panose="02020603050405020304" pitchFamily="18" charset="0"/>
                <a:cs typeface="Times New Roman" panose="02020603050405020304" pitchFamily="18" charset="0"/>
              </a:rPr>
              <a:t>in the traditional family structure raise questions about how such societal shifts affect children. </a:t>
            </a:r>
          </a:p>
        </p:txBody>
      </p:sp>
    </p:spTree>
    <p:extLst>
      <p:ext uri="{BB962C8B-B14F-4D97-AF65-F5344CB8AC3E}">
        <p14:creationId xmlns:p14="http://schemas.microsoft.com/office/powerpoint/2010/main" val="1583872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8490"/>
            <a:ext cx="10515600" cy="750530"/>
          </a:xfrm>
          <a:solidFill>
            <a:srgbClr val="00AC7F"/>
          </a:solidFill>
        </p:spPr>
        <p:txBody>
          <a:bodyPr>
            <a:normAutofit/>
          </a:bodyPr>
          <a:lstStyle/>
          <a:p>
            <a:pPr algn="ctr"/>
            <a:r>
              <a:rPr lang="en-US" sz="36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Cohabitation</a:t>
            </a:r>
            <a:endParaRPr lang="en-US" sz="4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400" dirty="0" smtClean="0">
                <a:solidFill>
                  <a:srgbClr val="002060"/>
                </a:solidFill>
                <a:latin typeface="Times New Roman" panose="02020603050405020304" pitchFamily="18" charset="0"/>
                <a:cs typeface="Times New Roman" panose="02020603050405020304" pitchFamily="18" charset="0"/>
              </a:rPr>
              <a:t>Cohabitation, when a man and woman live together in a sexual relationship without being married, </a:t>
            </a:r>
          </a:p>
          <a:p>
            <a:r>
              <a:rPr lang="en-US" sz="2400" dirty="0">
                <a:solidFill>
                  <a:srgbClr val="002060"/>
                </a:solidFill>
                <a:latin typeface="Times New Roman" panose="02020603050405020304" pitchFamily="18" charset="0"/>
                <a:cs typeface="Times New Roman" panose="02020603050405020304" pitchFamily="18" charset="0"/>
              </a:rPr>
              <a:t>Living together before or in lieu of marriage is a growing option for many couples. Many </a:t>
            </a:r>
            <a:r>
              <a:rPr lang="en-US" sz="2400" dirty="0" smtClean="0">
                <a:solidFill>
                  <a:srgbClr val="002060"/>
                </a:solidFill>
                <a:latin typeface="Times New Roman" panose="02020603050405020304" pitchFamily="18" charset="0"/>
                <a:cs typeface="Times New Roman" panose="02020603050405020304" pitchFamily="18" charset="0"/>
              </a:rPr>
              <a:t>couples view cohabitation as a “trial run” for marriage. </a:t>
            </a:r>
          </a:p>
          <a:p>
            <a:r>
              <a:rPr lang="en-US" sz="2400" dirty="0" smtClean="0">
                <a:solidFill>
                  <a:srgbClr val="002060"/>
                </a:solidFill>
                <a:latin typeface="Times New Roman" panose="02020603050405020304" pitchFamily="18" charset="0"/>
                <a:cs typeface="Times New Roman" panose="02020603050405020304" pitchFamily="18" charset="0"/>
              </a:rPr>
              <a:t>Most recent research has found that cohabitation has little effect on the success of a marriage. Those who do not cohabitate before marriage have slightly better rates of remaining married for more than 10 years (Jayson 2010). </a:t>
            </a:r>
          </a:p>
          <a:p>
            <a:r>
              <a:rPr lang="en-US" sz="2400" dirty="0" smtClean="0">
                <a:solidFill>
                  <a:srgbClr val="002060"/>
                </a:solidFill>
                <a:latin typeface="Times New Roman" panose="02020603050405020304" pitchFamily="18" charset="0"/>
                <a:cs typeface="Times New Roman" panose="02020603050405020304" pitchFamily="18" charset="0"/>
              </a:rPr>
              <a:t>Cohabitation may contribute to the increase in the number of men and women who delay marriage. The average age of first marriage has been steadily increasing. In 2008, the average age of first marriage was 29.6 for women and 31 for men, compared to 23 for women and 25 for men through most of the 1960s and 1970s (Milan 2013).</a:t>
            </a:r>
          </a:p>
          <a:p>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7905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11516" y="1568422"/>
            <a:ext cx="4114684" cy="2852737"/>
          </a:xfrm>
        </p:spPr>
        <p:txBody>
          <a:bodyPr/>
          <a:lstStyle/>
          <a:p>
            <a:r>
              <a:rPr lang="en-US"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Marriage</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872" y="2267584"/>
            <a:ext cx="2922270" cy="2649855"/>
          </a:xfrm>
          <a:prstGeom prst="rect">
            <a:avLst/>
          </a:prstGeom>
        </p:spPr>
      </p:pic>
    </p:spTree>
    <p:extLst>
      <p:ext uri="{BB962C8B-B14F-4D97-AF65-F5344CB8AC3E}">
        <p14:creationId xmlns:p14="http://schemas.microsoft.com/office/powerpoint/2010/main" val="3448492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Marriage</a:t>
            </a:r>
            <a:endParaRPr lang="en-US"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79418"/>
            <a:ext cx="10515600" cy="4597545"/>
          </a:xfrm>
        </p:spPr>
        <p:txBody>
          <a:bodyPr>
            <a:normAutofit fontScale="92500" lnSpcReduction="10000"/>
          </a:bodyPr>
          <a:lstStyle/>
          <a:p>
            <a:r>
              <a:rPr lang="en-US" sz="2200" dirty="0" smtClean="0">
                <a:solidFill>
                  <a:srgbClr val="002060"/>
                </a:solidFill>
                <a:latin typeface="Times New Roman" panose="02020603050405020304" pitchFamily="18" charset="0"/>
                <a:cs typeface="Times New Roman" panose="02020603050405020304" pitchFamily="18" charset="0"/>
              </a:rPr>
              <a:t>One of the universal social institution. </a:t>
            </a:r>
            <a:r>
              <a:rPr lang="en-US" sz="2200" dirty="0">
                <a:solidFill>
                  <a:srgbClr val="002060"/>
                </a:solidFill>
                <a:latin typeface="Times New Roman" panose="02020603050405020304" pitchFamily="18" charset="0"/>
                <a:cs typeface="Times New Roman" panose="02020603050405020304" pitchFamily="18" charset="0"/>
              </a:rPr>
              <a:t>Closely connected with the institution of family. </a:t>
            </a:r>
            <a:endParaRPr lang="en-US" sz="2200" dirty="0" smtClean="0">
              <a:solidFill>
                <a:srgbClr val="002060"/>
              </a:solidFill>
              <a:latin typeface="Times New Roman" panose="02020603050405020304" pitchFamily="18" charset="0"/>
              <a:cs typeface="Times New Roman" panose="02020603050405020304" pitchFamily="18" charset="0"/>
            </a:endParaRPr>
          </a:p>
          <a:p>
            <a:r>
              <a:rPr lang="en-US" sz="2200" dirty="0">
                <a:solidFill>
                  <a:srgbClr val="002060"/>
                </a:solidFill>
                <a:latin typeface="Times New Roman" panose="02020603050405020304" pitchFamily="18" charset="0"/>
                <a:cs typeface="Times New Roman" panose="02020603050405020304" pitchFamily="18" charset="0"/>
              </a:rPr>
              <a:t>Marriage a group’s approved mating arrangements, usually marked by a ritual of some sort</a:t>
            </a:r>
          </a:p>
          <a:p>
            <a:r>
              <a:rPr lang="en-US" sz="2200" dirty="0" smtClean="0">
                <a:solidFill>
                  <a:srgbClr val="002060"/>
                </a:solidFill>
                <a:latin typeface="Times New Roman" panose="02020603050405020304" pitchFamily="18" charset="0"/>
                <a:cs typeface="Times New Roman" panose="02020603050405020304" pitchFamily="18" charset="0"/>
              </a:rPr>
              <a:t>A legally </a:t>
            </a:r>
            <a:r>
              <a:rPr lang="en-US" sz="2200" dirty="0">
                <a:solidFill>
                  <a:srgbClr val="002060"/>
                </a:solidFill>
                <a:latin typeface="Times New Roman" panose="02020603050405020304" pitchFamily="18" charset="0"/>
                <a:cs typeface="Times New Roman" panose="02020603050405020304" pitchFamily="18" charset="0"/>
              </a:rPr>
              <a:t>recognized social contract between two people, traditionally based on a sexual relationship and implying a permanence of the union. </a:t>
            </a:r>
            <a:r>
              <a:rPr lang="en-US" sz="2200" dirty="0" smtClean="0">
                <a:solidFill>
                  <a:srgbClr val="002060"/>
                </a:solidFill>
                <a:latin typeface="Times New Roman" panose="02020603050405020304" pitchFamily="18" charset="0"/>
                <a:cs typeface="Times New Roman" panose="02020603050405020304" pitchFamily="18" charset="0"/>
              </a:rPr>
              <a:t>Established by the human society to control and regulate the sex life of human.</a:t>
            </a:r>
          </a:p>
          <a:p>
            <a:r>
              <a:rPr lang="en-US" sz="2200" dirty="0" smtClean="0">
                <a:solidFill>
                  <a:srgbClr val="002060"/>
                </a:solidFill>
                <a:latin typeface="Times New Roman" panose="02020603050405020304" pitchFamily="18" charset="0"/>
                <a:cs typeface="Times New Roman" panose="02020603050405020304" pitchFamily="18" charset="0"/>
              </a:rPr>
              <a:t>It’s a </a:t>
            </a:r>
            <a:r>
              <a:rPr lang="en-US" sz="2200" dirty="0">
                <a:solidFill>
                  <a:srgbClr val="002060"/>
                </a:solidFill>
                <a:latin typeface="Times New Roman" panose="02020603050405020304" pitchFamily="18" charset="0"/>
                <a:cs typeface="Times New Roman" panose="02020603050405020304" pitchFamily="18" charset="0"/>
              </a:rPr>
              <a:t>cultural universal, and like family, it takes many forms. </a:t>
            </a:r>
            <a:r>
              <a:rPr lang="en-US" sz="2200" i="1" dirty="0">
                <a:solidFill>
                  <a:srgbClr val="002060"/>
                </a:solidFill>
                <a:latin typeface="Times New Roman" panose="02020603050405020304" pitchFamily="18" charset="0"/>
                <a:cs typeface="Times New Roman" panose="02020603050405020304" pitchFamily="18" charset="0"/>
              </a:rPr>
              <a:t>Who </a:t>
            </a:r>
            <a:r>
              <a:rPr lang="en-US" sz="2200" dirty="0">
                <a:solidFill>
                  <a:srgbClr val="002060"/>
                </a:solidFill>
                <a:latin typeface="Times New Roman" panose="02020603050405020304" pitchFamily="18" charset="0"/>
                <a:cs typeface="Times New Roman" panose="02020603050405020304" pitchFamily="18" charset="0"/>
              </a:rPr>
              <a:t>gets married, </a:t>
            </a:r>
            <a:r>
              <a:rPr lang="en-US" sz="2200" i="1" dirty="0">
                <a:solidFill>
                  <a:srgbClr val="002060"/>
                </a:solidFill>
                <a:latin typeface="Times New Roman" panose="02020603050405020304" pitchFamily="18" charset="0"/>
                <a:cs typeface="Times New Roman" panose="02020603050405020304" pitchFamily="18" charset="0"/>
              </a:rPr>
              <a:t>what </a:t>
            </a:r>
            <a:r>
              <a:rPr lang="en-US" sz="2200" dirty="0">
                <a:solidFill>
                  <a:srgbClr val="002060"/>
                </a:solidFill>
                <a:latin typeface="Times New Roman" panose="02020603050405020304" pitchFamily="18" charset="0"/>
                <a:cs typeface="Times New Roman" panose="02020603050405020304" pitchFamily="18" charset="0"/>
              </a:rPr>
              <a:t>the marriage means to the couple and to the society, </a:t>
            </a:r>
            <a:r>
              <a:rPr lang="en-US" sz="2200" i="1" dirty="0">
                <a:solidFill>
                  <a:srgbClr val="002060"/>
                </a:solidFill>
                <a:latin typeface="Times New Roman" panose="02020603050405020304" pitchFamily="18" charset="0"/>
                <a:cs typeface="Times New Roman" panose="02020603050405020304" pitchFamily="18" charset="0"/>
              </a:rPr>
              <a:t>why </a:t>
            </a:r>
            <a:r>
              <a:rPr lang="en-US" sz="2200" dirty="0">
                <a:solidFill>
                  <a:srgbClr val="002060"/>
                </a:solidFill>
                <a:latin typeface="Times New Roman" panose="02020603050405020304" pitchFamily="18" charset="0"/>
                <a:cs typeface="Times New Roman" panose="02020603050405020304" pitchFamily="18" charset="0"/>
              </a:rPr>
              <a:t>people get married (i.e. economic, political, or for love), and </a:t>
            </a:r>
            <a:r>
              <a:rPr lang="en-US" sz="2200" i="1" dirty="0">
                <a:solidFill>
                  <a:srgbClr val="002060"/>
                </a:solidFill>
                <a:latin typeface="Times New Roman" panose="02020603050405020304" pitchFamily="18" charset="0"/>
                <a:cs typeface="Times New Roman" panose="02020603050405020304" pitchFamily="18" charset="0"/>
              </a:rPr>
              <a:t>how </a:t>
            </a:r>
            <a:r>
              <a:rPr lang="en-US" sz="2200" dirty="0">
                <a:solidFill>
                  <a:srgbClr val="002060"/>
                </a:solidFill>
                <a:latin typeface="Times New Roman" panose="02020603050405020304" pitchFamily="18" charset="0"/>
                <a:cs typeface="Times New Roman" panose="02020603050405020304" pitchFamily="18" charset="0"/>
              </a:rPr>
              <a:t>it occurs (i.e. wedding or other ceremony) vary widely within societies and between societies. </a:t>
            </a:r>
          </a:p>
          <a:p>
            <a:r>
              <a:rPr lang="en-US" sz="2200" dirty="0" smtClean="0">
                <a:solidFill>
                  <a:srgbClr val="002060"/>
                </a:solidFill>
                <a:latin typeface="Times New Roman" panose="02020603050405020304" pitchFamily="18" charset="0"/>
                <a:cs typeface="Times New Roman" panose="02020603050405020304" pitchFamily="18" charset="0"/>
              </a:rPr>
              <a:t>There </a:t>
            </a:r>
            <a:r>
              <a:rPr lang="en-US" sz="2200" dirty="0">
                <a:solidFill>
                  <a:srgbClr val="002060"/>
                </a:solidFill>
                <a:latin typeface="Times New Roman" panose="02020603050405020304" pitchFamily="18" charset="0"/>
                <a:cs typeface="Times New Roman" panose="02020603050405020304" pitchFamily="18" charset="0"/>
              </a:rPr>
              <a:t>is no definition which adequately covers all types of marriage</a:t>
            </a:r>
            <a:r>
              <a:rPr lang="en-US" sz="2200" dirty="0" smtClean="0">
                <a:solidFill>
                  <a:srgbClr val="002060"/>
                </a:solidFill>
                <a:latin typeface="Times New Roman" panose="02020603050405020304" pitchFamily="18" charset="0"/>
                <a:cs typeface="Times New Roman" panose="02020603050405020304" pitchFamily="18" charset="0"/>
              </a:rPr>
              <a:t>.</a:t>
            </a:r>
            <a:endParaRPr lang="en-US" sz="2200" dirty="0">
              <a:solidFill>
                <a:srgbClr val="002060"/>
              </a:solidFill>
              <a:latin typeface="Times New Roman" panose="02020603050405020304" pitchFamily="18" charset="0"/>
              <a:cs typeface="Times New Roman" panose="02020603050405020304" pitchFamily="18" charset="0"/>
            </a:endParaRPr>
          </a:p>
          <a:p>
            <a:r>
              <a:rPr lang="en-US" sz="2200" dirty="0" smtClean="0">
                <a:solidFill>
                  <a:srgbClr val="002060"/>
                </a:solidFill>
                <a:latin typeface="Times New Roman" panose="02020603050405020304" pitchFamily="18" charset="0"/>
                <a:cs typeface="Times New Roman" panose="02020603050405020304" pitchFamily="18" charset="0"/>
              </a:rPr>
              <a:t>“</a:t>
            </a:r>
            <a:r>
              <a:rPr lang="en-US" sz="2200" dirty="0">
                <a:solidFill>
                  <a:srgbClr val="002060"/>
                </a:solidFill>
                <a:latin typeface="Times New Roman" panose="02020603050405020304" pitchFamily="18" charset="0"/>
                <a:cs typeface="Times New Roman" panose="02020603050405020304" pitchFamily="18" charset="0"/>
              </a:rPr>
              <a:t>Contract for the production and maintenance of children”</a:t>
            </a:r>
          </a:p>
          <a:p>
            <a:r>
              <a:rPr lang="en-US" sz="2200" dirty="0" smtClean="0">
                <a:solidFill>
                  <a:srgbClr val="002060"/>
                </a:solidFill>
                <a:latin typeface="Times New Roman" panose="02020603050405020304" pitchFamily="18" charset="0"/>
                <a:cs typeface="Times New Roman" panose="02020603050405020304" pitchFamily="18" charset="0"/>
              </a:rPr>
              <a:t>“ Marriage is a relatively permanent bond between permissible mates” </a:t>
            </a:r>
          </a:p>
          <a:p>
            <a:r>
              <a:rPr lang="en-US" sz="2200" dirty="0" smtClean="0">
                <a:solidFill>
                  <a:srgbClr val="002060"/>
                </a:solidFill>
                <a:latin typeface="Times New Roman" panose="02020603050405020304" pitchFamily="18" charset="0"/>
                <a:cs typeface="Times New Roman" panose="02020603050405020304" pitchFamily="18" charset="0"/>
              </a:rPr>
              <a:t>“Marriage is the public joining together, under socially specified regulations of a man and woman as husband and wife”</a:t>
            </a:r>
            <a:endParaRPr lang="en-US" sz="2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4020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Mate Selection </a:t>
            </a:r>
            <a:endParaRPr lang="en-US" sz="40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5169"/>
            <a:ext cx="10515600" cy="853181"/>
          </a:xfrm>
        </p:spPr>
        <p:txBody>
          <a:bodyPr>
            <a:normAutofit/>
          </a:bodyPr>
          <a:lstStyle/>
          <a:p>
            <a:r>
              <a:rPr lang="en-US" sz="2400" dirty="0" smtClean="0">
                <a:solidFill>
                  <a:srgbClr val="002060"/>
                </a:solidFill>
                <a:latin typeface="Times New Roman" panose="02020603050405020304" pitchFamily="18" charset="0"/>
                <a:cs typeface="Times New Roman" panose="02020603050405020304" pitchFamily="18" charset="0"/>
              </a:rPr>
              <a:t>Each human group establishes norms to govern who marries whom. </a:t>
            </a:r>
          </a:p>
          <a:p>
            <a:endParaRPr lang="en-US" sz="2400"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1341477881"/>
              </p:ext>
            </p:extLst>
          </p:nvPr>
        </p:nvGraphicFramePr>
        <p:xfrm>
          <a:off x="2023056" y="2910625"/>
          <a:ext cx="8128000" cy="243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7204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94" y="3117731"/>
            <a:ext cx="3933825" cy="3238500"/>
          </a:xfrm>
          <a:prstGeom prst="rect">
            <a:avLst/>
          </a:prstGeom>
        </p:spPr>
      </p:pic>
      <p:sp>
        <p:nvSpPr>
          <p:cNvPr id="2" name="Title 1"/>
          <p:cNvSpPr>
            <a:spLocks noGrp="1"/>
          </p:cNvSpPr>
          <p:nvPr>
            <p:ph type="title"/>
          </p:nvPr>
        </p:nvSpPr>
        <p:spPr/>
        <p:txBody>
          <a:bodyPr>
            <a:normAutofit/>
          </a:bodyPr>
          <a:lstStyle/>
          <a:p>
            <a:pPr algn="ctr"/>
            <a:r>
              <a:rPr lang="en-US" sz="4000" b="1" dirty="0" smtClean="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Inheritance</a:t>
            </a:r>
            <a:endParaRPr lang="en-US" sz="48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1600155"/>
          </a:xfrm>
        </p:spPr>
        <p:txBody>
          <a:bodyPr>
            <a:normAutofit/>
          </a:bodyPr>
          <a:lstStyle/>
          <a:p>
            <a:r>
              <a:rPr lang="en-US" dirty="0" smtClean="0">
                <a:solidFill>
                  <a:srgbClr val="002060"/>
                </a:solidFill>
                <a:latin typeface="Times New Roman" panose="02020603050405020304" pitchFamily="18" charset="0"/>
                <a:cs typeface="Times New Roman" panose="02020603050405020304" pitchFamily="18" charset="0"/>
              </a:rPr>
              <a:t>Marriage and family are also used to determine rights of inheritance.</a:t>
            </a:r>
          </a:p>
          <a:p>
            <a:r>
              <a:rPr lang="en-US" dirty="0" smtClean="0">
                <a:solidFill>
                  <a:srgbClr val="002060"/>
                </a:solidFill>
                <a:latin typeface="Times New Roman" panose="02020603050405020304" pitchFamily="18" charset="0"/>
                <a:cs typeface="Times New Roman" panose="02020603050405020304" pitchFamily="18" charset="0"/>
              </a:rPr>
              <a:t>No system is natural. Rather, each matches a group’s ideas of justice and logic.</a:t>
            </a:r>
            <a:endParaRPr lang="en-US" dirty="0">
              <a:solidFill>
                <a:srgbClr val="002060"/>
              </a:solidFill>
              <a:latin typeface="Times New Roman" panose="02020603050405020304" pitchFamily="18" charset="0"/>
              <a:cs typeface="Times New Roman" panose="02020603050405020304" pitchFamily="18" charset="0"/>
            </a:endParaRPr>
          </a:p>
          <a:p>
            <a:endParaRPr lang="en-US" dirty="0"/>
          </a:p>
          <a:p>
            <a:endParaRPr lang="en-US" dirty="0" smtClean="0"/>
          </a:p>
          <a:p>
            <a:endParaRPr lang="en-US" dirty="0"/>
          </a:p>
          <a:p>
            <a:endParaRPr lang="en-US"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399423374"/>
              </p:ext>
            </p:extLst>
          </p:nvPr>
        </p:nvGraphicFramePr>
        <p:xfrm>
          <a:off x="5152922" y="3271234"/>
          <a:ext cx="6200878" cy="2931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44849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Marriage and Family in Theoretical Perspective</a:t>
            </a:r>
            <a:endParaRPr lang="en-US" sz="36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4239" y="793864"/>
            <a:ext cx="4150822" cy="3113117"/>
          </a:xfrm>
          <a:prstGeom prst="rect">
            <a:avLst/>
          </a:prstGeom>
        </p:spPr>
      </p:pic>
    </p:spTree>
    <p:extLst>
      <p:ext uri="{BB962C8B-B14F-4D97-AF65-F5344CB8AC3E}">
        <p14:creationId xmlns:p14="http://schemas.microsoft.com/office/powerpoint/2010/main" val="36917360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011" y="664383"/>
            <a:ext cx="10515600" cy="1325563"/>
          </a:xfrm>
        </p:spPr>
        <p:txBody>
          <a:bodyPr>
            <a:normAutofit/>
          </a:bodyPr>
          <a:lstStyle/>
          <a:p>
            <a:pPr algn="ctr"/>
            <a:r>
              <a:rPr lang="en-US" sz="36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Functionalist Perspective: Functions and </a:t>
            </a:r>
            <a:r>
              <a:rPr lang="en-US" sz="3600" b="1" dirty="0" smtClean="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Dysfunctions</a:t>
            </a:r>
            <a:endParaRPr lang="en-US" sz="36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0011" y="2285999"/>
            <a:ext cx="10515600" cy="3708083"/>
          </a:xfrm>
        </p:spPr>
        <p:txBody>
          <a:bodyPr>
            <a:normAutofit/>
          </a:bodyPr>
          <a:lstStyle/>
          <a:p>
            <a:r>
              <a:rPr lang="en-US" sz="2400" dirty="0">
                <a:solidFill>
                  <a:srgbClr val="002060"/>
                </a:solidFill>
                <a:latin typeface="Times New Roman" panose="02020603050405020304" pitchFamily="18" charset="0"/>
                <a:cs typeface="Times New Roman" panose="02020603050405020304" pitchFamily="18" charset="0"/>
              </a:rPr>
              <a:t>When functionalists look at marriage and family, they examine how they are related to other parts of society, especially the ways that marriage and family contribute to the well-being of society.</a:t>
            </a:r>
          </a:p>
          <a:p>
            <a:r>
              <a:rPr lang="en-US" sz="2400" dirty="0" smtClean="0">
                <a:solidFill>
                  <a:srgbClr val="002060"/>
                </a:solidFill>
                <a:latin typeface="Times New Roman" panose="02020603050405020304" pitchFamily="18" charset="0"/>
                <a:cs typeface="Times New Roman" panose="02020603050405020304" pitchFamily="18" charset="0"/>
              </a:rPr>
              <a:t>Functionalists </a:t>
            </a:r>
            <a:r>
              <a:rPr lang="en-US" sz="2400" dirty="0">
                <a:solidFill>
                  <a:srgbClr val="002060"/>
                </a:solidFill>
                <a:latin typeface="Times New Roman" panose="02020603050405020304" pitchFamily="18" charset="0"/>
                <a:cs typeface="Times New Roman" panose="02020603050405020304" pitchFamily="18" charset="0"/>
              </a:rPr>
              <a:t>stress that to survive, a society must fulfill basic functions (that is, meet its </a:t>
            </a:r>
            <a:r>
              <a:rPr lang="en-US" sz="2400" dirty="0" smtClean="0">
                <a:solidFill>
                  <a:srgbClr val="002060"/>
                </a:solidFill>
                <a:latin typeface="Times New Roman" panose="02020603050405020304" pitchFamily="18" charset="0"/>
                <a:cs typeface="Times New Roman" panose="02020603050405020304" pitchFamily="18" charset="0"/>
              </a:rPr>
              <a:t>basic </a:t>
            </a:r>
            <a:r>
              <a:rPr lang="en-US" sz="2400" dirty="0">
                <a:solidFill>
                  <a:srgbClr val="002060"/>
                </a:solidFill>
                <a:latin typeface="Times New Roman" panose="02020603050405020304" pitchFamily="18" charset="0"/>
                <a:cs typeface="Times New Roman" panose="02020603050405020304" pitchFamily="18" charset="0"/>
              </a:rPr>
              <a:t>needs). </a:t>
            </a:r>
            <a:endParaRPr lang="en-US" sz="24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367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Why family is universal?</a:t>
            </a:r>
            <a:endParaRPr lang="en-US" sz="40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400" dirty="0" smtClean="0">
                <a:solidFill>
                  <a:srgbClr val="002060"/>
                </a:solidFill>
                <a:latin typeface="Times New Roman" panose="02020603050405020304" pitchFamily="18" charset="0"/>
                <a:cs typeface="Times New Roman" panose="02020603050405020304" pitchFamily="18" charset="0"/>
              </a:rPr>
              <a:t>According to functionalists, the family fulfills five needs that are basic to the survival of every society. These needs, or functions are:</a:t>
            </a:r>
          </a:p>
          <a:p>
            <a:pPr marL="0" indent="0">
              <a:buNone/>
            </a:pPr>
            <a:r>
              <a:rPr lang="en-US" sz="2400" dirty="0" smtClean="0">
                <a:solidFill>
                  <a:srgbClr val="002060"/>
                </a:solidFill>
                <a:latin typeface="Times New Roman" panose="02020603050405020304" pitchFamily="18" charset="0"/>
                <a:cs typeface="Times New Roman" panose="02020603050405020304" pitchFamily="18" charset="0"/>
              </a:rPr>
              <a:t>(1) economic production, </a:t>
            </a:r>
          </a:p>
          <a:p>
            <a:pPr marL="0" indent="0">
              <a:buNone/>
            </a:pPr>
            <a:r>
              <a:rPr lang="en-US" sz="2400" dirty="0" smtClean="0">
                <a:solidFill>
                  <a:srgbClr val="002060"/>
                </a:solidFill>
                <a:latin typeface="Times New Roman" panose="02020603050405020304" pitchFamily="18" charset="0"/>
                <a:cs typeface="Times New Roman" panose="02020603050405020304" pitchFamily="18" charset="0"/>
              </a:rPr>
              <a:t>(2) socialization of children,</a:t>
            </a:r>
          </a:p>
          <a:p>
            <a:pPr marL="0" indent="0">
              <a:buNone/>
            </a:pPr>
            <a:r>
              <a:rPr lang="en-US" sz="2400" dirty="0" smtClean="0">
                <a:solidFill>
                  <a:srgbClr val="002060"/>
                </a:solidFill>
                <a:latin typeface="Times New Roman" panose="02020603050405020304" pitchFamily="18" charset="0"/>
                <a:cs typeface="Times New Roman" panose="02020603050405020304" pitchFamily="18" charset="0"/>
              </a:rPr>
              <a:t>(3) care of the sick and aged, </a:t>
            </a:r>
          </a:p>
          <a:p>
            <a:pPr marL="0" indent="0">
              <a:buNone/>
            </a:pPr>
            <a:r>
              <a:rPr lang="en-US" sz="2400" dirty="0" smtClean="0">
                <a:solidFill>
                  <a:srgbClr val="002060"/>
                </a:solidFill>
                <a:latin typeface="Times New Roman" panose="02020603050405020304" pitchFamily="18" charset="0"/>
                <a:cs typeface="Times New Roman" panose="02020603050405020304" pitchFamily="18" charset="0"/>
              </a:rPr>
              <a:t>(4) sexual control, and </a:t>
            </a:r>
          </a:p>
          <a:p>
            <a:pPr marL="0" indent="0">
              <a:buNone/>
            </a:pPr>
            <a:r>
              <a:rPr lang="en-US" sz="2400" dirty="0" smtClean="0">
                <a:solidFill>
                  <a:srgbClr val="002060"/>
                </a:solidFill>
                <a:latin typeface="Times New Roman" panose="02020603050405020304" pitchFamily="18" charset="0"/>
                <a:cs typeface="Times New Roman" panose="02020603050405020304" pitchFamily="18" charset="0"/>
              </a:rPr>
              <a:t>(5) reproduction.</a:t>
            </a:r>
          </a:p>
          <a:p>
            <a:r>
              <a:rPr lang="en-US" sz="2400" dirty="0" smtClean="0">
                <a:solidFill>
                  <a:srgbClr val="002060"/>
                </a:solidFill>
                <a:latin typeface="Times New Roman" panose="02020603050405020304" pitchFamily="18" charset="0"/>
                <a:cs typeface="Times New Roman" panose="02020603050405020304" pitchFamily="18" charset="0"/>
              </a:rPr>
              <a:t> To make certain that these functions are performed, every human group has adopted some form of the family.</a:t>
            </a: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217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clrChange>
              <a:clrFrom>
                <a:srgbClr val="F8F7F5"/>
              </a:clrFrom>
              <a:clrTo>
                <a:srgbClr val="F8F7F5">
                  <a:alpha val="0"/>
                </a:srgbClr>
              </a:clrTo>
            </a:clrChange>
            <a:extLst>
              <a:ext uri="{28A0092B-C50C-407E-A947-70E740481C1C}">
                <a14:useLocalDpi xmlns:a14="http://schemas.microsoft.com/office/drawing/2010/main" val="0"/>
              </a:ext>
            </a:extLst>
          </a:blip>
          <a:srcRect l="14835" r="4193" b="5920"/>
          <a:stretch/>
        </p:blipFill>
        <p:spPr>
          <a:xfrm>
            <a:off x="8853054" y="3071551"/>
            <a:ext cx="3183774" cy="3699164"/>
          </a:xfrm>
          <a:prstGeom prst="rect">
            <a:avLst/>
          </a:prstGeom>
        </p:spPr>
      </p:pic>
      <p:sp>
        <p:nvSpPr>
          <p:cNvPr id="2" name="Title 1"/>
          <p:cNvSpPr>
            <a:spLocks noGrp="1"/>
          </p:cNvSpPr>
          <p:nvPr>
            <p:ph type="title"/>
          </p:nvPr>
        </p:nvSpPr>
        <p:spPr>
          <a:xfrm>
            <a:off x="838200" y="748145"/>
            <a:ext cx="10515600" cy="607692"/>
          </a:xfrm>
          <a:solidFill>
            <a:srgbClr val="00AC7F"/>
          </a:solidFill>
        </p:spPr>
        <p:txBody>
          <a:bodyPr/>
          <a:lstStyle/>
          <a:p>
            <a:pPr algn="ctr"/>
            <a:r>
              <a:rPr lang="en-US" sz="36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Family</a:t>
            </a:r>
            <a:endPar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7631" y="1527752"/>
            <a:ext cx="10616738" cy="1890164"/>
          </a:xfrm>
        </p:spPr>
        <p:txBody>
          <a:bodyPr>
            <a:normAutofit/>
          </a:bodyPr>
          <a:lstStyle/>
          <a:p>
            <a:pPr algn="just">
              <a:lnSpc>
                <a:spcPct val="100000"/>
              </a:lnSpc>
              <a:spcBef>
                <a:spcPts val="0"/>
              </a:spcBef>
            </a:pPr>
            <a:r>
              <a:rPr lang="en-US" sz="2000" dirty="0">
                <a:solidFill>
                  <a:srgbClr val="002060"/>
                </a:solidFill>
                <a:latin typeface="Times New Roman" panose="02020603050405020304" pitchFamily="18" charset="0"/>
                <a:cs typeface="Times New Roman" panose="02020603050405020304" pitchFamily="18" charset="0"/>
              </a:rPr>
              <a:t>A </a:t>
            </a:r>
            <a:r>
              <a:rPr lang="en-US" sz="2000" b="1" dirty="0">
                <a:solidFill>
                  <a:srgbClr val="002060"/>
                </a:solidFill>
                <a:latin typeface="Times New Roman" panose="02020603050405020304" pitchFamily="18" charset="0"/>
                <a:cs typeface="Times New Roman" panose="02020603050405020304" pitchFamily="18" charset="0"/>
              </a:rPr>
              <a:t>key social institution </a:t>
            </a:r>
            <a:r>
              <a:rPr lang="en-US" sz="2000" dirty="0">
                <a:solidFill>
                  <a:srgbClr val="002060"/>
                </a:solidFill>
                <a:latin typeface="Times New Roman" panose="02020603050405020304" pitchFamily="18" charset="0"/>
                <a:cs typeface="Times New Roman" panose="02020603050405020304" pitchFamily="18" charset="0"/>
              </a:rPr>
              <a:t>in all societies, which makes it a cultural universal. Of all the human groups, family is the most important one. </a:t>
            </a:r>
            <a:endParaRPr lang="en-US" sz="2000" dirty="0" smtClean="0">
              <a:solidFill>
                <a:srgbClr val="002060"/>
              </a:solidFill>
              <a:latin typeface="Times New Roman" panose="02020603050405020304" pitchFamily="18" charset="0"/>
              <a:cs typeface="Times New Roman" panose="02020603050405020304" pitchFamily="18" charset="0"/>
            </a:endParaRPr>
          </a:p>
          <a:p>
            <a:pPr algn="just">
              <a:lnSpc>
                <a:spcPct val="100000"/>
              </a:lnSpc>
              <a:spcBef>
                <a:spcPts val="0"/>
              </a:spcBef>
            </a:pPr>
            <a:r>
              <a:rPr lang="en-US" sz="2000" b="1" dirty="0" smtClean="0">
                <a:solidFill>
                  <a:srgbClr val="002060"/>
                </a:solidFill>
                <a:latin typeface="Times New Roman" panose="02020603050405020304" pitchFamily="18" charset="0"/>
                <a:cs typeface="Times New Roman" panose="02020603050405020304" pitchFamily="18" charset="0"/>
              </a:rPr>
              <a:t>Two or </a:t>
            </a:r>
            <a:r>
              <a:rPr lang="en-US" sz="2000" b="1" dirty="0">
                <a:solidFill>
                  <a:srgbClr val="002060"/>
                </a:solidFill>
                <a:latin typeface="Times New Roman" panose="02020603050405020304" pitchFamily="18" charset="0"/>
                <a:cs typeface="Times New Roman" panose="02020603050405020304" pitchFamily="18" charset="0"/>
              </a:rPr>
              <a:t>more people who consider themselves related by blood, marriage, or adoption</a:t>
            </a:r>
          </a:p>
          <a:p>
            <a:pPr algn="just">
              <a:lnSpc>
                <a:spcPct val="100000"/>
              </a:lnSpc>
              <a:spcBef>
                <a:spcPts val="0"/>
              </a:spcBef>
            </a:pPr>
            <a:r>
              <a:rPr lang="en-US" sz="2000" dirty="0" smtClean="0">
                <a:solidFill>
                  <a:srgbClr val="002060"/>
                </a:solidFill>
                <a:latin typeface="Times New Roman" panose="02020603050405020304" pitchFamily="18" charset="0"/>
                <a:cs typeface="Times New Roman" panose="02020603050405020304" pitchFamily="18" charset="0"/>
              </a:rPr>
              <a:t>Family</a:t>
            </a:r>
            <a:r>
              <a:rPr lang="en-US" sz="2000" dirty="0">
                <a:solidFill>
                  <a:srgbClr val="002060"/>
                </a:solidFill>
                <a:latin typeface="Times New Roman" panose="02020603050405020304" pitchFamily="18" charset="0"/>
                <a:cs typeface="Times New Roman" panose="02020603050405020304" pitchFamily="18" charset="0"/>
              </a:rPr>
              <a:t> is a socially recognized group </a:t>
            </a:r>
            <a:r>
              <a:rPr lang="en-US" sz="2000" dirty="0" smtClean="0">
                <a:solidFill>
                  <a:srgbClr val="002060"/>
                </a:solidFill>
                <a:latin typeface="Times New Roman" panose="02020603050405020304" pitchFamily="18" charset="0"/>
                <a:cs typeface="Times New Roman" panose="02020603050405020304" pitchFamily="18" charset="0"/>
              </a:rPr>
              <a:t>that </a:t>
            </a:r>
            <a:r>
              <a:rPr lang="en-US" sz="2000" b="1" dirty="0">
                <a:solidFill>
                  <a:srgbClr val="002060"/>
                </a:solidFill>
                <a:latin typeface="Times New Roman" panose="02020603050405020304" pitchFamily="18" charset="0"/>
                <a:cs typeface="Times New Roman" panose="02020603050405020304" pitchFamily="18" charset="0"/>
              </a:rPr>
              <a:t>forms an emotional connection and serves as an economic unit of society. </a:t>
            </a:r>
          </a:p>
          <a:p>
            <a:pPr algn="just">
              <a:lnSpc>
                <a:spcPct val="100000"/>
              </a:lnSpc>
              <a:spcBef>
                <a:spcPts val="0"/>
              </a:spcBef>
            </a:pP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754379" y="3143655"/>
            <a:ext cx="8156865" cy="2862322"/>
          </a:xfrm>
          <a:prstGeom prst="rect">
            <a:avLst/>
          </a:prstGeom>
        </p:spPr>
        <p:txBody>
          <a:bodyPr wrap="square">
            <a:spAutoFit/>
          </a:bodyPr>
          <a:lstStyle/>
          <a:p>
            <a:pPr marL="228600" lvl="0" indent="-228600" algn="just">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Values and norms surrounding marriage are found all over the world in every culture, so marriage and family are both cultural universals. Statuses (i.e. wife, husband, partner, mom, dad, brother, sister, etc.) are created and sanctioned by societies.</a:t>
            </a:r>
          </a:p>
          <a:p>
            <a:pPr marL="228600" lvl="0" indent="-228600" algn="just">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Burgess and Locke defined family as “a group of persons united by ties of marriage, blood or adoption constituting a single household interacting and intercommunicating with each other in their respective roles of husband and wife, father and mother, so and daughter, brother and sister, creating a common culture”.</a:t>
            </a:r>
          </a:p>
        </p:txBody>
      </p:sp>
    </p:spTree>
    <p:extLst>
      <p:ext uri="{BB962C8B-B14F-4D97-AF65-F5344CB8AC3E}">
        <p14:creationId xmlns:p14="http://schemas.microsoft.com/office/powerpoint/2010/main" val="4247047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Symbolic Interactionist Perspective: Gender, </a:t>
            </a:r>
            <a:br>
              <a:rPr lang="en-US" sz="36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Housework, and Child </a:t>
            </a:r>
            <a:r>
              <a:rPr lang="en-US" sz="3600" b="1" dirty="0" smtClean="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Care</a:t>
            </a:r>
            <a:endParaRPr lang="en-US" sz="36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400" dirty="0" smtClean="0">
                <a:solidFill>
                  <a:srgbClr val="002060"/>
                </a:solidFill>
                <a:latin typeface="Times New Roman" panose="02020603050405020304" pitchFamily="18" charset="0"/>
                <a:cs typeface="Times New Roman" panose="02020603050405020304" pitchFamily="18" charset="0"/>
              </a:rPr>
              <a:t>Throughout the </a:t>
            </a:r>
            <a:r>
              <a:rPr lang="en-US" sz="2400" dirty="0">
                <a:solidFill>
                  <a:srgbClr val="002060"/>
                </a:solidFill>
                <a:latin typeface="Times New Roman" panose="02020603050405020304" pitchFamily="18" charset="0"/>
                <a:cs typeface="Times New Roman" panose="02020603050405020304" pitchFamily="18" charset="0"/>
              </a:rPr>
              <a:t>generations, housework and child care have been </a:t>
            </a:r>
            <a:r>
              <a:rPr lang="en-US" sz="2400" dirty="0" smtClean="0">
                <a:solidFill>
                  <a:srgbClr val="002060"/>
                </a:solidFill>
                <a:latin typeface="Times New Roman" panose="02020603050405020304" pitchFamily="18" charset="0"/>
                <a:cs typeface="Times New Roman" panose="02020603050405020304" pitchFamily="18" charset="0"/>
              </a:rPr>
              <a:t>regarded </a:t>
            </a:r>
            <a:r>
              <a:rPr lang="en-US" sz="2400" dirty="0">
                <a:solidFill>
                  <a:srgbClr val="002060"/>
                </a:solidFill>
                <a:latin typeface="Times New Roman" panose="02020603050405020304" pitchFamily="18" charset="0"/>
                <a:cs typeface="Times New Roman" panose="02020603050405020304" pitchFamily="18" charset="0"/>
              </a:rPr>
              <a:t>as “women’s work.” </a:t>
            </a:r>
            <a:endParaRPr lang="en-US" sz="2400" dirty="0" smtClean="0">
              <a:solidFill>
                <a:srgbClr val="002060"/>
              </a:solidFill>
              <a:latin typeface="Times New Roman" panose="02020603050405020304" pitchFamily="18" charset="0"/>
              <a:cs typeface="Times New Roman" panose="02020603050405020304" pitchFamily="18" charset="0"/>
            </a:endParaRPr>
          </a:p>
          <a:p>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As </a:t>
            </a:r>
            <a:r>
              <a:rPr lang="en-US" sz="2400" dirty="0">
                <a:solidFill>
                  <a:srgbClr val="002060"/>
                </a:solidFill>
                <a:latin typeface="Times New Roman" panose="02020603050405020304" pitchFamily="18" charset="0"/>
                <a:cs typeface="Times New Roman" panose="02020603050405020304" pitchFamily="18" charset="0"/>
              </a:rPr>
              <a:t>times changed and women put in more hours at </a:t>
            </a:r>
            <a:r>
              <a:rPr lang="en-US" sz="2400" dirty="0" smtClean="0">
                <a:solidFill>
                  <a:srgbClr val="002060"/>
                </a:solidFill>
                <a:latin typeface="Times New Roman" panose="02020603050405020304" pitchFamily="18" charset="0"/>
                <a:cs typeface="Times New Roman" panose="02020603050405020304" pitchFamily="18" charset="0"/>
              </a:rPr>
              <a:t>paid </a:t>
            </a:r>
            <a:r>
              <a:rPr lang="en-US" sz="2400" dirty="0">
                <a:solidFill>
                  <a:srgbClr val="002060"/>
                </a:solidFill>
                <a:latin typeface="Times New Roman" panose="02020603050405020304" pitchFamily="18" charset="0"/>
                <a:cs typeface="Times New Roman" panose="02020603050405020304" pitchFamily="18" charset="0"/>
              </a:rPr>
              <a:t>work, men gradually did more housework and took more responsibility for </a:t>
            </a:r>
            <a:r>
              <a:rPr lang="en-US" sz="2400" dirty="0" smtClean="0">
                <a:solidFill>
                  <a:srgbClr val="002060"/>
                </a:solidFill>
                <a:latin typeface="Times New Roman" panose="02020603050405020304" pitchFamily="18" charset="0"/>
                <a:cs typeface="Times New Roman" panose="02020603050405020304" pitchFamily="18" charset="0"/>
              </a:rPr>
              <a:t>the </a:t>
            </a:r>
            <a:r>
              <a:rPr lang="en-US" sz="2400" dirty="0">
                <a:solidFill>
                  <a:srgbClr val="002060"/>
                </a:solidFill>
                <a:latin typeface="Times New Roman" panose="02020603050405020304" pitchFamily="18" charset="0"/>
                <a:cs typeface="Times New Roman" panose="02020603050405020304" pitchFamily="18" charset="0"/>
              </a:rPr>
              <a:t>care of their children. </a:t>
            </a:r>
            <a:endParaRPr lang="en-US" sz="2400" dirty="0" smtClean="0">
              <a:solidFill>
                <a:srgbClr val="002060"/>
              </a:solidFill>
              <a:latin typeface="Times New Roman" panose="02020603050405020304" pitchFamily="18" charset="0"/>
              <a:cs typeface="Times New Roman" panose="02020603050405020304" pitchFamily="18" charset="0"/>
            </a:endParaRPr>
          </a:p>
          <a:p>
            <a:endParaRPr lang="en-US" sz="2400" dirty="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Shift of </a:t>
            </a:r>
            <a:r>
              <a:rPr lang="en-US" sz="2400" dirty="0">
                <a:solidFill>
                  <a:srgbClr val="002060"/>
                </a:solidFill>
                <a:latin typeface="Times New Roman" panose="02020603050405020304" pitchFamily="18" charset="0"/>
                <a:cs typeface="Times New Roman" panose="02020603050405020304" pitchFamily="18" charset="0"/>
              </a:rPr>
              <a:t>c</a:t>
            </a:r>
            <a:r>
              <a:rPr lang="en-US" sz="2400" dirty="0" smtClean="0">
                <a:solidFill>
                  <a:srgbClr val="002060"/>
                </a:solidFill>
                <a:latin typeface="Times New Roman" panose="02020603050405020304" pitchFamily="18" charset="0"/>
                <a:cs typeface="Times New Roman" panose="02020603050405020304" pitchFamily="18" charset="0"/>
              </a:rPr>
              <a:t>ultural ideas, </a:t>
            </a:r>
            <a:r>
              <a:rPr lang="en-US" sz="2400" dirty="0">
                <a:solidFill>
                  <a:srgbClr val="002060"/>
                </a:solidFill>
                <a:latin typeface="Times New Roman" panose="02020603050405020304" pitchFamily="18" charset="0"/>
                <a:cs typeface="Times New Roman" panose="02020603050405020304" pitchFamily="18" charset="0"/>
              </a:rPr>
              <a:t>with housework, </a:t>
            </a:r>
            <a:r>
              <a:rPr lang="en-US" sz="2400" dirty="0" smtClean="0">
                <a:solidFill>
                  <a:srgbClr val="002060"/>
                </a:solidFill>
                <a:latin typeface="Times New Roman" panose="02020603050405020304" pitchFamily="18" charset="0"/>
                <a:cs typeface="Times New Roman" panose="02020603050405020304" pitchFamily="18" charset="0"/>
              </a:rPr>
              <a:t>care </a:t>
            </a:r>
            <a:r>
              <a:rPr lang="en-US" sz="2400" dirty="0">
                <a:solidFill>
                  <a:srgbClr val="002060"/>
                </a:solidFill>
                <a:latin typeface="Times New Roman" panose="02020603050405020304" pitchFamily="18" charset="0"/>
                <a:cs typeface="Times New Roman" panose="02020603050405020304" pitchFamily="18" charset="0"/>
              </a:rPr>
              <a:t>of children, and paid labor coming to be regarded as the responsibilities of </a:t>
            </a:r>
            <a:r>
              <a:rPr lang="en-US" sz="2400" dirty="0" smtClean="0">
                <a:solidFill>
                  <a:srgbClr val="002060"/>
                </a:solidFill>
                <a:latin typeface="Times New Roman" panose="02020603050405020304" pitchFamily="18" charset="0"/>
                <a:cs typeface="Times New Roman" panose="02020603050405020304" pitchFamily="18" charset="0"/>
              </a:rPr>
              <a:t>both </a:t>
            </a:r>
            <a:r>
              <a:rPr lang="en-US" sz="2400" dirty="0">
                <a:solidFill>
                  <a:srgbClr val="002060"/>
                </a:solidFill>
                <a:latin typeface="Times New Roman" panose="02020603050405020304" pitchFamily="18" charset="0"/>
                <a:cs typeface="Times New Roman" panose="02020603050405020304" pitchFamily="18" charset="0"/>
              </a:rPr>
              <a:t>men and women. </a:t>
            </a:r>
            <a:endParaRPr lang="en-US" sz="2400" dirty="0" smtClean="0">
              <a:solidFill>
                <a:srgbClr val="002060"/>
              </a:solidFill>
              <a:latin typeface="Times New Roman" panose="02020603050405020304" pitchFamily="18" charset="0"/>
              <a:cs typeface="Times New Roman" panose="02020603050405020304" pitchFamily="18" charset="0"/>
            </a:endParaRPr>
          </a:p>
          <a:p>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Both husbands </a:t>
            </a:r>
            <a:r>
              <a:rPr lang="en-US" sz="2400" dirty="0">
                <a:solidFill>
                  <a:srgbClr val="002060"/>
                </a:solidFill>
                <a:latin typeface="Times New Roman" panose="02020603050405020304" pitchFamily="18" charset="0"/>
                <a:cs typeface="Times New Roman" panose="02020603050405020304" pitchFamily="18" charset="0"/>
              </a:rPr>
              <a:t>and wives are now putting in more hours taking care of family responsibilities. </a:t>
            </a:r>
          </a:p>
          <a:p>
            <a:endParaRPr lang="en-US" sz="2400" dirty="0">
              <a:solidFill>
                <a:srgbClr val="002060"/>
              </a:solidFill>
              <a:latin typeface="Times New Roman" panose="02020603050405020304" pitchFamily="18" charset="0"/>
              <a:cs typeface="Times New Roman" panose="02020603050405020304" pitchFamily="18" charset="0"/>
            </a:endParaRPr>
          </a:p>
          <a:p>
            <a:endParaRPr lang="en-US" sz="24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694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320" y="612166"/>
            <a:ext cx="10515600" cy="1187450"/>
          </a:xfrm>
        </p:spPr>
        <p:txBody>
          <a:bodyPr>
            <a:normAutofit/>
          </a:bodyPr>
          <a:lstStyle/>
          <a:p>
            <a:pPr algn="ctr"/>
            <a:r>
              <a:rPr lang="en-US" sz="36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Conflict Perspective: Struggles between Husbands and </a:t>
            </a:r>
            <a:r>
              <a:rPr lang="en-US" sz="3600" b="1" dirty="0" smtClean="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Wives</a:t>
            </a:r>
            <a:endParaRPr lang="en-US" sz="36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42870" y="3821759"/>
            <a:ext cx="6078818" cy="2896033"/>
          </a:xfrm>
        </p:spPr>
        <p:txBody>
          <a:bodyPr>
            <a:normAutofit/>
          </a:bodyPr>
          <a:lstStyle/>
          <a:p>
            <a:pPr marL="0" indent="0">
              <a:buNone/>
            </a:pPr>
            <a:r>
              <a:rPr lang="en-US" sz="2400" dirty="0" smtClean="0">
                <a:solidFill>
                  <a:srgbClr val="002060"/>
                </a:solidFill>
                <a:latin typeface="Times New Roman" panose="02020603050405020304" pitchFamily="18" charset="0"/>
                <a:cs typeface="Times New Roman" panose="02020603050405020304" pitchFamily="18" charset="0"/>
              </a:rPr>
              <a:t>Power </a:t>
            </a:r>
            <a:r>
              <a:rPr lang="en-US" sz="2400" dirty="0">
                <a:solidFill>
                  <a:srgbClr val="002060"/>
                </a:solidFill>
                <a:latin typeface="Times New Roman" panose="02020603050405020304" pitchFamily="18" charset="0"/>
                <a:cs typeface="Times New Roman" panose="02020603050405020304" pitchFamily="18" charset="0"/>
              </a:rPr>
              <a:t>is the source of much conflict in marriage. Who has it? And who resents </a:t>
            </a:r>
            <a:r>
              <a:rPr lang="en-US" sz="2400" dirty="0" smtClean="0">
                <a:solidFill>
                  <a:srgbClr val="002060"/>
                </a:solidFill>
                <a:latin typeface="Times New Roman" panose="02020603050405020304" pitchFamily="18" charset="0"/>
                <a:cs typeface="Times New Roman" panose="02020603050405020304" pitchFamily="18" charset="0"/>
              </a:rPr>
              <a:t>not </a:t>
            </a:r>
            <a:r>
              <a:rPr lang="en-US" sz="2400" dirty="0">
                <a:solidFill>
                  <a:srgbClr val="002060"/>
                </a:solidFill>
                <a:latin typeface="Times New Roman" panose="02020603050405020304" pitchFamily="18" charset="0"/>
                <a:cs typeface="Times New Roman" panose="02020603050405020304" pitchFamily="18" charset="0"/>
              </a:rPr>
              <a:t>having it? </a:t>
            </a:r>
            <a:endParaRPr lang="en-US" sz="2400"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en-US" sz="2400" dirty="0" smtClean="0">
                <a:solidFill>
                  <a:srgbClr val="002060"/>
                </a:solidFill>
                <a:latin typeface="Times New Roman" panose="02020603050405020304" pitchFamily="18" charset="0"/>
                <a:cs typeface="Times New Roman" panose="02020603050405020304" pitchFamily="18" charset="0"/>
              </a:rPr>
              <a:t>Throughout </a:t>
            </a:r>
            <a:r>
              <a:rPr lang="en-US" sz="2400" dirty="0">
                <a:solidFill>
                  <a:srgbClr val="002060"/>
                </a:solidFill>
                <a:latin typeface="Times New Roman" panose="02020603050405020304" pitchFamily="18" charset="0"/>
                <a:cs typeface="Times New Roman" panose="02020603050405020304" pitchFamily="18" charset="0"/>
              </a:rPr>
              <a:t>history, husbands have had more power, and wives have </a:t>
            </a:r>
            <a:r>
              <a:rPr lang="en-US" sz="2400" dirty="0" smtClean="0">
                <a:solidFill>
                  <a:srgbClr val="002060"/>
                </a:solidFill>
                <a:latin typeface="Times New Roman" panose="02020603050405020304" pitchFamily="18" charset="0"/>
                <a:cs typeface="Times New Roman" panose="02020603050405020304" pitchFamily="18" charset="0"/>
              </a:rPr>
              <a:t>resented </a:t>
            </a:r>
            <a:r>
              <a:rPr lang="en-US" sz="2400" dirty="0">
                <a:solidFill>
                  <a:srgbClr val="002060"/>
                </a:solidFill>
                <a:latin typeface="Times New Roman" panose="02020603050405020304" pitchFamily="18" charset="0"/>
                <a:cs typeface="Times New Roman" panose="02020603050405020304" pitchFamily="18" charset="0"/>
              </a:rPr>
              <a:t>it. </a:t>
            </a:r>
            <a:endParaRPr lang="en-US" sz="2400" dirty="0" smtClean="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38200" y="1937728"/>
            <a:ext cx="10583488" cy="424732"/>
          </a:xfrm>
          <a:prstGeom prst="rect">
            <a:avLst/>
          </a:prstGeom>
        </p:spPr>
        <p:txBody>
          <a:bodyPr wrap="square">
            <a:spAutoFit/>
          </a:bodyPr>
          <a:lstStyle/>
          <a:p>
            <a:pPr lvl="0">
              <a:lnSpc>
                <a:spcPct val="90000"/>
              </a:lnSpc>
              <a:spcBef>
                <a:spcPts val="1000"/>
              </a:spcBef>
            </a:pPr>
            <a:r>
              <a:rPr lang="en-US" sz="2400" dirty="0">
                <a:solidFill>
                  <a:srgbClr val="002060"/>
                </a:solidFill>
                <a:latin typeface="Times New Roman" panose="02020603050405020304" pitchFamily="18" charset="0"/>
                <a:cs typeface="Times New Roman" panose="02020603050405020304" pitchFamily="18" charset="0"/>
              </a:rPr>
              <a:t>Despite a couple’s best intentions—conflict is a part of marriage. </a:t>
            </a:r>
          </a:p>
        </p:txBody>
      </p:sp>
      <p:sp>
        <p:nvSpPr>
          <p:cNvPr id="7" name="Rectangle 6"/>
          <p:cNvSpPr/>
          <p:nvPr/>
        </p:nvSpPr>
        <p:spPr>
          <a:xfrm>
            <a:off x="838200" y="2500573"/>
            <a:ext cx="10583488" cy="1089529"/>
          </a:xfrm>
          <a:prstGeom prst="rect">
            <a:avLst/>
          </a:prstGeom>
        </p:spPr>
        <p:txBody>
          <a:bodyPr wrap="square">
            <a:spAutoFit/>
          </a:bodyPr>
          <a:lstStyle/>
          <a:p>
            <a:pPr lvl="0">
              <a:lnSpc>
                <a:spcPct val="90000"/>
              </a:lnSpc>
              <a:spcBef>
                <a:spcPts val="1000"/>
              </a:spcBef>
            </a:pPr>
            <a:r>
              <a:rPr lang="en-US" sz="2400" dirty="0">
                <a:solidFill>
                  <a:srgbClr val="002060"/>
                </a:solidFill>
                <a:latin typeface="Times New Roman" panose="02020603050405020304" pitchFamily="18" charset="0"/>
                <a:cs typeface="Times New Roman" panose="02020603050405020304" pitchFamily="18" charset="0"/>
              </a:rPr>
              <a:t>Conflict inevitably arises between two people who live intimately and who share most everything in life—from their goals and checkbooks to their bedroom and children. </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320" y="3821759"/>
            <a:ext cx="3767644" cy="2472517"/>
          </a:xfrm>
          <a:prstGeom prst="rect">
            <a:avLst/>
          </a:prstGeom>
        </p:spPr>
      </p:pic>
    </p:spTree>
    <p:extLst>
      <p:ext uri="{BB962C8B-B14F-4D97-AF65-F5344CB8AC3E}">
        <p14:creationId xmlns:p14="http://schemas.microsoft.com/office/powerpoint/2010/main" val="174873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3438"/>
            <a:ext cx="10515600" cy="1325563"/>
          </a:xfrm>
        </p:spPr>
        <p:txBody>
          <a:bodyPr>
            <a:normAutofit/>
          </a:bodyPr>
          <a:lstStyle/>
          <a:p>
            <a:pPr algn="ctr"/>
            <a:r>
              <a:rPr lang="en-US" sz="40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More Child Care </a:t>
            </a:r>
            <a:endParaRPr lang="en-US" sz="4000" b="1" dirty="0">
              <a:solidFill>
                <a:srgbClr val="FF66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699001"/>
            <a:ext cx="10515600" cy="4351338"/>
          </a:xfrm>
        </p:spPr>
        <p:txBody>
          <a:bodyPr>
            <a:normAutofit/>
          </a:bodyPr>
          <a:lstStyle/>
          <a:p>
            <a:r>
              <a:rPr lang="en-US" sz="2400" dirty="0" smtClean="0">
                <a:solidFill>
                  <a:srgbClr val="002060"/>
                </a:solidFill>
                <a:latin typeface="Times New Roman" panose="02020603050405020304" pitchFamily="18" charset="0"/>
                <a:cs typeface="Times New Roman" panose="02020603050405020304" pitchFamily="18" charset="0"/>
              </a:rPr>
              <a:t>Both husbands </a:t>
            </a:r>
            <a:r>
              <a:rPr lang="en-US" sz="2400" dirty="0">
                <a:solidFill>
                  <a:srgbClr val="002060"/>
                </a:solidFill>
                <a:latin typeface="Times New Roman" panose="02020603050405020304" pitchFamily="18" charset="0"/>
                <a:cs typeface="Times New Roman" panose="02020603050405020304" pitchFamily="18" charset="0"/>
              </a:rPr>
              <a:t>and wives are spending more time on child </a:t>
            </a:r>
            <a:r>
              <a:rPr lang="en-US" sz="2400" dirty="0" smtClean="0">
                <a:solidFill>
                  <a:srgbClr val="002060"/>
                </a:solidFill>
                <a:latin typeface="Times New Roman" panose="02020603050405020304" pitchFamily="18" charset="0"/>
                <a:cs typeface="Times New Roman" panose="02020603050405020304" pitchFamily="18" charset="0"/>
              </a:rPr>
              <a:t>care. Today’s </a:t>
            </a:r>
            <a:r>
              <a:rPr lang="en-US" sz="2400" dirty="0">
                <a:solidFill>
                  <a:srgbClr val="002060"/>
                </a:solidFill>
                <a:latin typeface="Times New Roman" panose="02020603050405020304" pitchFamily="18" charset="0"/>
                <a:cs typeface="Times New Roman" panose="02020603050405020304" pitchFamily="18" charset="0"/>
              </a:rPr>
              <a:t>families are not strolling leisurely through life as huge paychecks flow in. </a:t>
            </a:r>
            <a:endParaRPr lang="en-US" sz="2400" dirty="0" smtClean="0">
              <a:solidFill>
                <a:srgbClr val="002060"/>
              </a:solidFill>
              <a:latin typeface="Times New Roman" panose="02020603050405020304" pitchFamily="18" charset="0"/>
              <a:cs typeface="Times New Roman" panose="02020603050405020304" pitchFamily="18" charset="0"/>
            </a:endParaRPr>
          </a:p>
          <a:p>
            <a:endParaRPr lang="en-US" sz="2400" dirty="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Today’s </a:t>
            </a:r>
            <a:r>
              <a:rPr lang="en-US" sz="2400" dirty="0">
                <a:solidFill>
                  <a:srgbClr val="002060"/>
                </a:solidFill>
                <a:latin typeface="Times New Roman" panose="02020603050405020304" pitchFamily="18" charset="0"/>
                <a:cs typeface="Times New Roman" panose="02020603050405020304" pitchFamily="18" charset="0"/>
              </a:rPr>
              <a:t>parents have squeezed out some of the extra time for their children by cutting down on their reading and the time they spend on preparing meals. </a:t>
            </a:r>
            <a:endParaRPr lang="en-US" sz="2400" dirty="0" smtClean="0">
              <a:solidFill>
                <a:srgbClr val="002060"/>
              </a:solidFill>
              <a:latin typeface="Times New Roman" panose="02020603050405020304" pitchFamily="18" charset="0"/>
              <a:cs typeface="Times New Roman" panose="02020603050405020304" pitchFamily="18" charset="0"/>
            </a:endParaRPr>
          </a:p>
          <a:p>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However</a:t>
            </a:r>
            <a:r>
              <a:rPr lang="en-US" sz="2400" dirty="0">
                <a:solidFill>
                  <a:srgbClr val="002060"/>
                </a:solidFill>
                <a:latin typeface="Times New Roman" panose="02020603050405020304" pitchFamily="18" charset="0"/>
                <a:cs typeface="Times New Roman" panose="02020603050405020304" pitchFamily="18" charset="0"/>
              </a:rPr>
              <a:t>, the main way that parents are getting the extra time is by spending about 5 hours a week less visiting with friends and relatives (Bianchi 2010). </a:t>
            </a:r>
            <a:endParaRPr lang="en-US" sz="2400" dirty="0" smtClean="0">
              <a:solidFill>
                <a:srgbClr val="002060"/>
              </a:solidFill>
              <a:latin typeface="Times New Roman" panose="02020603050405020304" pitchFamily="18" charset="0"/>
              <a:cs typeface="Times New Roman" panose="02020603050405020304" pitchFamily="18" charset="0"/>
            </a:endParaRPr>
          </a:p>
          <a:p>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This could </a:t>
            </a:r>
            <a:r>
              <a:rPr lang="en-US" sz="2400" dirty="0">
                <a:solidFill>
                  <a:srgbClr val="002060"/>
                </a:solidFill>
                <a:latin typeface="Times New Roman" panose="02020603050405020304" pitchFamily="18" charset="0"/>
                <a:cs typeface="Times New Roman" panose="02020603050405020304" pitchFamily="18" charset="0"/>
              </a:rPr>
              <a:t>be increasing the family’s “emotional overload.”</a:t>
            </a:r>
          </a:p>
          <a:p>
            <a:endParaRPr lang="en-US" sz="2400" dirty="0"/>
          </a:p>
        </p:txBody>
      </p:sp>
    </p:spTree>
    <p:extLst>
      <p:ext uri="{BB962C8B-B14F-4D97-AF65-F5344CB8AC3E}">
        <p14:creationId xmlns:p14="http://schemas.microsoft.com/office/powerpoint/2010/main" val="2815883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Gender Division of Labor </a:t>
            </a:r>
            <a:endParaRPr lang="en-US" sz="4000" b="1" dirty="0">
              <a:solidFill>
                <a:srgbClr val="FF66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400" dirty="0" smtClean="0">
                <a:solidFill>
                  <a:srgbClr val="002060"/>
                </a:solidFill>
                <a:latin typeface="Times New Roman" panose="02020603050405020304" pitchFamily="18" charset="0"/>
                <a:cs typeface="Times New Roman" panose="02020603050405020304" pitchFamily="18" charset="0"/>
              </a:rPr>
              <a:t>Husbands still </a:t>
            </a:r>
            <a:r>
              <a:rPr lang="en-US" sz="2400" dirty="0">
                <a:solidFill>
                  <a:srgbClr val="002060"/>
                </a:solidFill>
                <a:latin typeface="Times New Roman" panose="02020603050405020304" pitchFamily="18" charset="0"/>
                <a:cs typeface="Times New Roman" panose="02020603050405020304" pitchFamily="18" charset="0"/>
              </a:rPr>
              <a:t>take the primary responsibility for earning the income and wives the primary responsibility for taking care of the house and children. </a:t>
            </a:r>
            <a:endParaRPr lang="en-US" sz="2400" dirty="0" smtClean="0">
              <a:solidFill>
                <a:srgbClr val="002060"/>
              </a:solidFill>
              <a:latin typeface="Times New Roman" panose="02020603050405020304" pitchFamily="18" charset="0"/>
              <a:cs typeface="Times New Roman" panose="02020603050405020304" pitchFamily="18" charset="0"/>
            </a:endParaRPr>
          </a:p>
          <a:p>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Major shift is </a:t>
            </a:r>
            <a:r>
              <a:rPr lang="en-US" sz="2400" dirty="0">
                <a:solidFill>
                  <a:srgbClr val="002060"/>
                </a:solidFill>
                <a:latin typeface="Times New Roman" panose="02020603050405020304" pitchFamily="18" charset="0"/>
                <a:cs typeface="Times New Roman" panose="02020603050405020304" pitchFamily="18" charset="0"/>
              </a:rPr>
              <a:t>taking place in this traditional gender orientation: Wives are spending more time earning the family income, while husbands are spending more time on housework and child care. </a:t>
            </a:r>
            <a:endParaRPr lang="en-US" sz="2400" dirty="0" smtClean="0">
              <a:solidFill>
                <a:srgbClr val="002060"/>
              </a:solidFill>
              <a:latin typeface="Times New Roman" panose="02020603050405020304" pitchFamily="18" charset="0"/>
              <a:cs typeface="Times New Roman" panose="02020603050405020304" pitchFamily="18" charset="0"/>
            </a:endParaRPr>
          </a:p>
          <a:p>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Anticipate greater </a:t>
            </a:r>
            <a:r>
              <a:rPr lang="en-US" sz="2400" dirty="0">
                <a:solidFill>
                  <a:srgbClr val="002060"/>
                </a:solidFill>
                <a:latin typeface="Times New Roman" panose="02020603050405020304" pitchFamily="18" charset="0"/>
                <a:cs typeface="Times New Roman" panose="02020603050405020304" pitchFamily="18" charset="0"/>
              </a:rPr>
              <a:t>marital equality in the future.</a:t>
            </a:r>
          </a:p>
          <a:p>
            <a:endParaRPr lang="en-US" dirty="0"/>
          </a:p>
        </p:txBody>
      </p:sp>
    </p:spTree>
    <p:extLst>
      <p:ext uri="{BB962C8B-B14F-4D97-AF65-F5344CB8AC3E}">
        <p14:creationId xmlns:p14="http://schemas.microsoft.com/office/powerpoint/2010/main" val="3306832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Divorce</a:t>
            </a:r>
            <a:endParaRPr lang="en-US" sz="48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solidFill>
                  <a:srgbClr val="002060"/>
                </a:solidFill>
                <a:latin typeface="Times New Roman" panose="02020603050405020304" pitchFamily="18" charset="0"/>
                <a:cs typeface="Times New Roman" panose="02020603050405020304" pitchFamily="18" charset="0"/>
              </a:rPr>
              <a:t>Divorce is not only the end of marriage but a family as well.</a:t>
            </a:r>
          </a:p>
          <a:p>
            <a:r>
              <a:rPr lang="en-US" sz="2400" dirty="0" smtClean="0">
                <a:solidFill>
                  <a:srgbClr val="002060"/>
                </a:solidFill>
                <a:latin typeface="Times New Roman" panose="02020603050405020304" pitchFamily="18" charset="0"/>
                <a:cs typeface="Times New Roman" panose="02020603050405020304" pitchFamily="18" charset="0"/>
              </a:rPr>
              <a:t>In a patriarchal society, such as in Pakistan, the men dominate the women in multiple ways. </a:t>
            </a:r>
          </a:p>
          <a:p>
            <a:r>
              <a:rPr lang="en-US" sz="2400" dirty="0" smtClean="0">
                <a:solidFill>
                  <a:srgbClr val="002060"/>
                </a:solidFill>
                <a:latin typeface="Times New Roman" panose="02020603050405020304" pitchFamily="18" charset="0"/>
                <a:cs typeface="Times New Roman" panose="02020603050405020304" pitchFamily="18" charset="0"/>
              </a:rPr>
              <a:t>Our society perceives women as mannequins that must bear and adhere to societal constraints. This leads to domestic abuse, in the form of verbal, physical and mental torture. Thus, forcing the woman to seek separation or divorce from her husband.</a:t>
            </a:r>
          </a:p>
          <a:p>
            <a:r>
              <a:rPr lang="en-US" sz="2400" dirty="0" smtClean="0">
                <a:solidFill>
                  <a:srgbClr val="002060"/>
                </a:solidFill>
                <a:latin typeface="Times New Roman" panose="02020603050405020304" pitchFamily="18" charset="0"/>
                <a:cs typeface="Times New Roman" panose="02020603050405020304" pitchFamily="18" charset="0"/>
              </a:rPr>
              <a:t>One of the leading reasons for the higher divorce rate in Pakistan is the longstanding domestic abuse and forced marriages</a:t>
            </a: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5469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74165" y="302333"/>
            <a:ext cx="7843670" cy="6253334"/>
          </a:xfrm>
          <a:prstGeom prst="rect">
            <a:avLst/>
          </a:prstGeom>
        </p:spPr>
      </p:pic>
    </p:spTree>
    <p:extLst>
      <p:ext uri="{BB962C8B-B14F-4D97-AF65-F5344CB8AC3E}">
        <p14:creationId xmlns:p14="http://schemas.microsoft.com/office/powerpoint/2010/main" val="2296788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clrChange>
              <a:clrFrom>
                <a:srgbClr val="EDEDED"/>
              </a:clrFrom>
              <a:clrTo>
                <a:srgbClr val="EDEDED">
                  <a:alpha val="0"/>
                </a:srgbClr>
              </a:clrTo>
            </a:clrChange>
          </a:blip>
          <a:stretch>
            <a:fillRect/>
          </a:stretch>
        </p:blipFill>
        <p:spPr>
          <a:xfrm>
            <a:off x="7994844" y="3797704"/>
            <a:ext cx="4001114" cy="2253961"/>
          </a:xfrm>
          <a:prstGeom prst="rect">
            <a:avLst/>
          </a:prstGeom>
        </p:spPr>
      </p:pic>
      <p:sp>
        <p:nvSpPr>
          <p:cNvPr id="2" name="Title 1"/>
          <p:cNvSpPr>
            <a:spLocks noGrp="1"/>
          </p:cNvSpPr>
          <p:nvPr>
            <p:ph type="title"/>
          </p:nvPr>
        </p:nvSpPr>
        <p:spPr/>
        <p:txBody>
          <a:bodyPr>
            <a:normAutofit/>
          </a:bodyPr>
          <a:lstStyle/>
          <a:p>
            <a:pPr algn="ctr"/>
            <a:r>
              <a:rPr lang="en-US" sz="32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Bright Side of Family Life: Successful Marriages</a:t>
            </a:r>
          </a:p>
        </p:txBody>
      </p:sp>
      <p:sp>
        <p:nvSpPr>
          <p:cNvPr id="3" name="Content Placeholder 2"/>
          <p:cNvSpPr>
            <a:spLocks noGrp="1"/>
          </p:cNvSpPr>
          <p:nvPr>
            <p:ph idx="1"/>
          </p:nvPr>
        </p:nvSpPr>
        <p:spPr/>
        <p:txBody>
          <a:bodyPr>
            <a:noAutofit/>
          </a:bodyPr>
          <a:lstStyle/>
          <a:p>
            <a:r>
              <a:rPr lang="en-US" sz="2000" b="1" dirty="0">
                <a:solidFill>
                  <a:srgbClr val="002060"/>
                </a:solidFill>
                <a:latin typeface="Times New Roman" panose="02020603050405020304" pitchFamily="18" charset="0"/>
                <a:cs typeface="Times New Roman" panose="02020603050405020304" pitchFamily="18" charset="0"/>
              </a:rPr>
              <a:t>Successful Marriages </a:t>
            </a:r>
            <a:r>
              <a:rPr lang="en-US" sz="2000" dirty="0">
                <a:solidFill>
                  <a:srgbClr val="002060"/>
                </a:solidFill>
                <a:latin typeface="Times New Roman" panose="02020603050405020304" pitchFamily="18" charset="0"/>
                <a:cs typeface="Times New Roman" panose="02020603050405020304" pitchFamily="18" charset="0"/>
              </a:rPr>
              <a:t>Sociologists Jeanette and Robert Lauer (1992) </a:t>
            </a:r>
            <a:r>
              <a:rPr lang="en-US" sz="2000" dirty="0" smtClean="0">
                <a:solidFill>
                  <a:srgbClr val="002060"/>
                </a:solidFill>
                <a:latin typeface="Times New Roman" panose="02020603050405020304" pitchFamily="18" charset="0"/>
                <a:cs typeface="Times New Roman" panose="02020603050405020304" pitchFamily="18" charset="0"/>
              </a:rPr>
              <a:t>interviewed 351 </a:t>
            </a:r>
            <a:r>
              <a:rPr lang="en-US" sz="2000" dirty="0">
                <a:solidFill>
                  <a:srgbClr val="002060"/>
                </a:solidFill>
                <a:latin typeface="Times New Roman" panose="02020603050405020304" pitchFamily="18" charset="0"/>
                <a:cs typeface="Times New Roman" panose="02020603050405020304" pitchFamily="18" charset="0"/>
              </a:rPr>
              <a:t>couples who had been married fifteen years or longer. Fifty-one of these </a:t>
            </a:r>
            <a:r>
              <a:rPr lang="en-US" sz="2000" dirty="0" smtClean="0">
                <a:solidFill>
                  <a:srgbClr val="002060"/>
                </a:solidFill>
                <a:latin typeface="Times New Roman" panose="02020603050405020304" pitchFamily="18" charset="0"/>
                <a:cs typeface="Times New Roman" panose="02020603050405020304" pitchFamily="18" charset="0"/>
              </a:rPr>
              <a:t>marriages were </a:t>
            </a:r>
            <a:r>
              <a:rPr lang="en-US" sz="2000" dirty="0">
                <a:solidFill>
                  <a:srgbClr val="002060"/>
                </a:solidFill>
                <a:latin typeface="Times New Roman" panose="02020603050405020304" pitchFamily="18" charset="0"/>
                <a:cs typeface="Times New Roman" panose="02020603050405020304" pitchFamily="18" charset="0"/>
              </a:rPr>
              <a:t>unhappy. The couples had stayed together for religious reasons, because of </a:t>
            </a:r>
            <a:r>
              <a:rPr lang="en-US" sz="2000" dirty="0" smtClean="0">
                <a:solidFill>
                  <a:srgbClr val="002060"/>
                </a:solidFill>
                <a:latin typeface="Times New Roman" panose="02020603050405020304" pitchFamily="18" charset="0"/>
                <a:cs typeface="Times New Roman" panose="02020603050405020304" pitchFamily="18" charset="0"/>
              </a:rPr>
              <a:t>family tradition</a:t>
            </a:r>
            <a:r>
              <a:rPr lang="en-US" sz="2000" dirty="0">
                <a:solidFill>
                  <a:srgbClr val="002060"/>
                </a:solidFill>
                <a:latin typeface="Times New Roman" panose="02020603050405020304" pitchFamily="18" charset="0"/>
                <a:cs typeface="Times New Roman" panose="02020603050405020304" pitchFamily="18" charset="0"/>
              </a:rPr>
              <a:t>, or “for the sake of the children.”</a:t>
            </a:r>
          </a:p>
          <a:p>
            <a:r>
              <a:rPr lang="en-US" sz="2000" dirty="0" smtClean="0">
                <a:solidFill>
                  <a:srgbClr val="002060"/>
                </a:solidFill>
                <a:latin typeface="Times New Roman" panose="02020603050405020304" pitchFamily="18" charset="0"/>
                <a:cs typeface="Times New Roman" panose="02020603050405020304" pitchFamily="18" charset="0"/>
              </a:rPr>
              <a:t>Happy couples :</a:t>
            </a: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1. Consider </a:t>
            </a:r>
            <a:r>
              <a:rPr lang="en-US" sz="2000" dirty="0">
                <a:solidFill>
                  <a:srgbClr val="002060"/>
                </a:solidFill>
                <a:latin typeface="Times New Roman" panose="02020603050405020304" pitchFamily="18" charset="0"/>
                <a:cs typeface="Times New Roman" panose="02020603050405020304" pitchFamily="18" charset="0"/>
              </a:rPr>
              <a:t>their spouse to be their best </a:t>
            </a:r>
            <a:r>
              <a:rPr lang="en-US" sz="2000" smtClean="0">
                <a:solidFill>
                  <a:srgbClr val="002060"/>
                </a:solidFill>
                <a:latin typeface="Times New Roman" panose="02020603050405020304" pitchFamily="18" charset="0"/>
                <a:cs typeface="Times New Roman" panose="02020603050405020304" pitchFamily="18" charset="0"/>
              </a:rPr>
              <a:t>friend, </a:t>
            </a:r>
            <a:r>
              <a:rPr lang="en-US" sz="2000" dirty="0">
                <a:solidFill>
                  <a:srgbClr val="002060"/>
                </a:solidFill>
                <a:latin typeface="Times New Roman" panose="02020603050405020304" pitchFamily="18" charset="0"/>
                <a:cs typeface="Times New Roman" panose="02020603050405020304" pitchFamily="18" charset="0"/>
              </a:rPr>
              <a:t>l</a:t>
            </a:r>
            <a:r>
              <a:rPr lang="en-US" sz="2000" dirty="0" smtClean="0">
                <a:solidFill>
                  <a:srgbClr val="002060"/>
                </a:solidFill>
                <a:latin typeface="Times New Roman" panose="02020603050405020304" pitchFamily="18" charset="0"/>
                <a:cs typeface="Times New Roman" panose="02020603050405020304" pitchFamily="18" charset="0"/>
              </a:rPr>
              <a:t>ike </a:t>
            </a:r>
            <a:r>
              <a:rPr lang="en-US" sz="2000" dirty="0">
                <a:solidFill>
                  <a:srgbClr val="002060"/>
                </a:solidFill>
                <a:latin typeface="Times New Roman" panose="02020603050405020304" pitchFamily="18" charset="0"/>
                <a:cs typeface="Times New Roman" panose="02020603050405020304" pitchFamily="18" charset="0"/>
              </a:rPr>
              <a:t>their spouse as a </a:t>
            </a:r>
            <a:r>
              <a:rPr lang="en-US" sz="2000" dirty="0" smtClean="0">
                <a:solidFill>
                  <a:srgbClr val="002060"/>
                </a:solidFill>
                <a:latin typeface="Times New Roman" panose="02020603050405020304" pitchFamily="18" charset="0"/>
                <a:cs typeface="Times New Roman" panose="02020603050405020304" pitchFamily="18" charset="0"/>
              </a:rPr>
              <a:t>person</a:t>
            </a:r>
          </a:p>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2. Think of marriage as a long-term commitment. Believe that marriage is sacred</a:t>
            </a:r>
          </a:p>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3. </a:t>
            </a:r>
            <a:r>
              <a:rPr lang="en-US" sz="2000" dirty="0">
                <a:solidFill>
                  <a:srgbClr val="002060"/>
                </a:solidFill>
                <a:latin typeface="Times New Roman" panose="02020603050405020304" pitchFamily="18" charset="0"/>
                <a:cs typeface="Times New Roman" panose="02020603050405020304" pitchFamily="18" charset="0"/>
              </a:rPr>
              <a:t>Agree on aims and goals</a:t>
            </a:r>
          </a:p>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4. </a:t>
            </a:r>
            <a:r>
              <a:rPr lang="en-US" sz="2000" dirty="0">
                <a:solidFill>
                  <a:srgbClr val="002060"/>
                </a:solidFill>
                <a:latin typeface="Times New Roman" panose="02020603050405020304" pitchFamily="18" charset="0"/>
                <a:cs typeface="Times New Roman" panose="02020603050405020304" pitchFamily="18" charset="0"/>
              </a:rPr>
              <a:t>Believe that their spouse has grown more interesting over the years</a:t>
            </a:r>
          </a:p>
          <a:p>
            <a:pPr marL="0" indent="0">
              <a:buNone/>
            </a:pPr>
            <a:r>
              <a:rPr lang="en-US" sz="2000" dirty="0">
                <a:solidFill>
                  <a:srgbClr val="002060"/>
                </a:solidFill>
                <a:latin typeface="Times New Roman" panose="02020603050405020304" pitchFamily="18" charset="0"/>
                <a:cs typeface="Times New Roman" panose="02020603050405020304" pitchFamily="18" charset="0"/>
              </a:rPr>
              <a:t>5</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Strongly want the relationship to </a:t>
            </a:r>
            <a:r>
              <a:rPr lang="en-US" sz="2000" dirty="0" smtClean="0">
                <a:solidFill>
                  <a:srgbClr val="002060"/>
                </a:solidFill>
                <a:latin typeface="Times New Roman" panose="02020603050405020304" pitchFamily="18" charset="0"/>
                <a:cs typeface="Times New Roman" panose="02020603050405020304" pitchFamily="18" charset="0"/>
              </a:rPr>
              <a:t>succeed. </a:t>
            </a:r>
            <a:r>
              <a:rPr lang="en-US" sz="2000" dirty="0">
                <a:solidFill>
                  <a:srgbClr val="002060"/>
                </a:solidFill>
                <a:latin typeface="Times New Roman" panose="02020603050405020304" pitchFamily="18" charset="0"/>
                <a:cs typeface="Times New Roman" panose="02020603050405020304" pitchFamily="18" charset="0"/>
              </a:rPr>
              <a:t>Laugh </a:t>
            </a:r>
            <a:r>
              <a:rPr lang="en-US" sz="2000" dirty="0" smtClean="0">
                <a:solidFill>
                  <a:srgbClr val="002060"/>
                </a:solidFill>
                <a:latin typeface="Times New Roman" panose="02020603050405020304" pitchFamily="18" charset="0"/>
                <a:cs typeface="Times New Roman" panose="02020603050405020304" pitchFamily="18" charset="0"/>
              </a:rPr>
              <a:t>together</a:t>
            </a: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855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Bright Side of Family Life: Successful Marriages</a:t>
            </a:r>
            <a:endParaRPr lang="en-US" sz="32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solidFill>
                  <a:srgbClr val="002060"/>
                </a:solidFill>
                <a:latin typeface="Times New Roman" panose="02020603050405020304" pitchFamily="18" charset="0"/>
                <a:cs typeface="Times New Roman" panose="02020603050405020304" pitchFamily="18" charset="0"/>
              </a:rPr>
              <a:t>Sociologist Nicholas Stinnett (1992) studied 660 families from the United States and South America. He found that the happy families:</a:t>
            </a:r>
          </a:p>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1. Spend a lot of time together</a:t>
            </a:r>
          </a:p>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2. Are quick to express appreciation</a:t>
            </a:r>
          </a:p>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3. Promote one another’s welfare</a:t>
            </a:r>
          </a:p>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4. Do a lot of talking and listen to one another</a:t>
            </a:r>
          </a:p>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5. Are religious</a:t>
            </a:r>
          </a:p>
          <a:p>
            <a:pPr marL="0" indent="0">
              <a:buNone/>
            </a:pPr>
            <a:r>
              <a:rPr lang="en-US" sz="2000" dirty="0" smtClean="0">
                <a:solidFill>
                  <a:srgbClr val="002060"/>
                </a:solidFill>
                <a:latin typeface="Times New Roman" panose="02020603050405020304" pitchFamily="18" charset="0"/>
                <a:cs typeface="Times New Roman" panose="02020603050405020304" pitchFamily="18" charset="0"/>
              </a:rPr>
              <a:t>6. Deal with crises in a positive manner</a:t>
            </a:r>
          </a:p>
          <a:p>
            <a:endParaRPr lang="en-US" sz="2000"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3136" y="2760432"/>
            <a:ext cx="4270664" cy="3416531"/>
          </a:xfrm>
          <a:prstGeom prst="rect">
            <a:avLst/>
          </a:prstGeom>
        </p:spPr>
      </p:pic>
    </p:spTree>
    <p:extLst>
      <p:ext uri="{BB962C8B-B14F-4D97-AF65-F5344CB8AC3E}">
        <p14:creationId xmlns:p14="http://schemas.microsoft.com/office/powerpoint/2010/main" val="11289119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Future of Marriage and Family</a:t>
            </a:r>
            <a:endParaRPr lang="en-US" sz="4000"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solidFill>
                  <a:srgbClr val="002060"/>
                </a:solidFill>
                <a:latin typeface="Times New Roman" panose="02020603050405020304" pitchFamily="18" charset="0"/>
                <a:cs typeface="Times New Roman" panose="02020603050405020304" pitchFamily="18" charset="0"/>
              </a:rPr>
              <a:t>It is universal so it will not collapse as an institute.</a:t>
            </a:r>
          </a:p>
          <a:p>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More decision making power will be owned by females in coming times.</a:t>
            </a: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125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9549"/>
            <a:ext cx="10515600" cy="699015"/>
          </a:xfrm>
          <a:solidFill>
            <a:srgbClr val="00AC7F"/>
          </a:solidFill>
        </p:spPr>
        <p:txBody>
          <a:bodyPr>
            <a:normAutofit/>
          </a:bodyPr>
          <a:lstStyle/>
          <a:p>
            <a:pPr algn="ctr"/>
            <a:r>
              <a:rPr lang="en-US" sz="36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Types of Families		</a:t>
            </a:r>
            <a:endPar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360622"/>
          </a:xfrm>
        </p:spPr>
        <p:txBody>
          <a:bodyPr>
            <a:normAutofit lnSpcReduction="10000"/>
          </a:bodyPr>
          <a:lstStyle/>
          <a:p>
            <a:r>
              <a:rPr lang="en-US" sz="2000" b="1" u="sng" dirty="0" smtClean="0">
                <a:solidFill>
                  <a:srgbClr val="002060"/>
                </a:solidFill>
                <a:latin typeface="Times New Roman" panose="02020603050405020304" pitchFamily="18" charset="0"/>
                <a:cs typeface="Times New Roman" panose="02020603050405020304" pitchFamily="18" charset="0"/>
              </a:rPr>
              <a:t>On the basis of structure</a:t>
            </a: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1321957426"/>
              </p:ext>
            </p:extLst>
          </p:nvPr>
        </p:nvGraphicFramePr>
        <p:xfrm>
          <a:off x="1033138" y="2147261"/>
          <a:ext cx="10119965" cy="3841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1173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12714" r="7354"/>
          <a:stretch/>
        </p:blipFill>
        <p:spPr>
          <a:xfrm>
            <a:off x="228600" y="2957484"/>
            <a:ext cx="4953001" cy="3483031"/>
          </a:xfrm>
          <a:prstGeom prst="rect">
            <a:avLst/>
          </a:prstGeom>
        </p:spPr>
      </p:pic>
      <p:sp>
        <p:nvSpPr>
          <p:cNvPr id="3" name="Content Placeholder 2"/>
          <p:cNvSpPr>
            <a:spLocks noGrp="1"/>
          </p:cNvSpPr>
          <p:nvPr>
            <p:ph idx="1"/>
          </p:nvPr>
        </p:nvSpPr>
        <p:spPr>
          <a:xfrm>
            <a:off x="838200" y="688250"/>
            <a:ext cx="4889269" cy="392637"/>
          </a:xfrm>
        </p:spPr>
        <p:txBody>
          <a:bodyPr>
            <a:normAutofit/>
          </a:bodyPr>
          <a:lstStyle/>
          <a:p>
            <a:pPr marL="0" indent="0">
              <a:buNone/>
            </a:pPr>
            <a:r>
              <a:rPr lang="en-US" sz="2000" b="1" u="sng" dirty="0" smtClean="0">
                <a:solidFill>
                  <a:srgbClr val="002060"/>
                </a:solidFill>
                <a:latin typeface="Times New Roman" panose="02020603050405020304" pitchFamily="18" charset="0"/>
                <a:cs typeface="Times New Roman" panose="02020603050405020304" pitchFamily="18" charset="0"/>
              </a:rPr>
              <a:t>On the basis of Authority</a:t>
            </a:r>
          </a:p>
          <a:p>
            <a:pPr marL="0" indent="0">
              <a:buNone/>
            </a:pPr>
            <a:endParaRPr lang="en-US" sz="2000" dirty="0" smtClean="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5340882" y="3152817"/>
            <a:ext cx="6096000" cy="400110"/>
          </a:xfrm>
          <a:prstGeom prst="rect">
            <a:avLst/>
          </a:prstGeom>
        </p:spPr>
        <p:txBody>
          <a:bodyPr>
            <a:spAutoFit/>
          </a:bodyPr>
          <a:lstStyle/>
          <a:p>
            <a:r>
              <a:rPr lang="en-US" sz="2000" b="1" u="sng" dirty="0">
                <a:solidFill>
                  <a:srgbClr val="002060"/>
                </a:solidFill>
                <a:latin typeface="Times New Roman" panose="02020603050405020304" pitchFamily="18" charset="0"/>
                <a:cs typeface="Times New Roman" panose="02020603050405020304" pitchFamily="18" charset="0"/>
              </a:rPr>
              <a:t>On the basis of </a:t>
            </a:r>
            <a:r>
              <a:rPr lang="en-US" sz="2000" b="1" u="sng" dirty="0" smtClean="0">
                <a:solidFill>
                  <a:srgbClr val="002060"/>
                </a:solidFill>
                <a:latin typeface="Times New Roman" panose="02020603050405020304" pitchFamily="18" charset="0"/>
                <a:cs typeface="Times New Roman" panose="02020603050405020304" pitchFamily="18" charset="0"/>
              </a:rPr>
              <a:t>Marriage</a:t>
            </a:r>
            <a:endParaRPr lang="en-US" sz="2000" b="1" u="sng"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3237228435"/>
              </p:ext>
            </p:extLst>
          </p:nvPr>
        </p:nvGraphicFramePr>
        <p:xfrm>
          <a:off x="819474" y="1137047"/>
          <a:ext cx="6096000" cy="1088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3416074357"/>
              </p:ext>
            </p:extLst>
          </p:nvPr>
        </p:nvGraphicFramePr>
        <p:xfrm>
          <a:off x="5340882" y="3559706"/>
          <a:ext cx="5947756" cy="25252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94134" y="291318"/>
            <a:ext cx="2789152" cy="2666166"/>
          </a:xfrm>
          <a:prstGeom prst="rect">
            <a:avLst/>
          </a:prstGeom>
        </p:spPr>
      </p:pic>
    </p:spTree>
    <p:extLst>
      <p:ext uri="{BB962C8B-B14F-4D97-AF65-F5344CB8AC3E}">
        <p14:creationId xmlns:p14="http://schemas.microsoft.com/office/powerpoint/2010/main" val="1850172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2568" y="1144830"/>
            <a:ext cx="5092858" cy="4607446"/>
          </a:xfrm>
          <a:prstGeom prst="rect">
            <a:avLst/>
          </a:prstGeom>
        </p:spPr>
      </p:pic>
      <p:graphicFrame>
        <p:nvGraphicFramePr>
          <p:cNvPr id="3" name="Content Placeholder 3"/>
          <p:cNvGraphicFramePr>
            <a:graphicFrameLocks/>
          </p:cNvGraphicFramePr>
          <p:nvPr>
            <p:extLst>
              <p:ext uri="{D42A27DB-BD31-4B8C-83A1-F6EECF244321}">
                <p14:modId xmlns:p14="http://schemas.microsoft.com/office/powerpoint/2010/main" val="2401000825"/>
              </p:ext>
            </p:extLst>
          </p:nvPr>
        </p:nvGraphicFramePr>
        <p:xfrm>
          <a:off x="738916" y="1699953"/>
          <a:ext cx="6459905" cy="3813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4388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2580"/>
            <a:ext cx="10515600" cy="686136"/>
          </a:xfrm>
          <a:solidFill>
            <a:srgbClr val="00AC7F"/>
          </a:solidFill>
        </p:spPr>
        <p:txBody>
          <a:bodyPr>
            <a:normAutofit/>
          </a:bodyPr>
          <a:lstStyle/>
          <a:p>
            <a:pPr algn="ct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Theoretical Perspectives on Family</a:t>
            </a:r>
            <a:endPar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solidFill>
                  <a:srgbClr val="002060"/>
                </a:solidFill>
                <a:latin typeface="Times New Roman" panose="02020603050405020304" pitchFamily="18" charset="0"/>
                <a:cs typeface="Times New Roman" panose="02020603050405020304" pitchFamily="18" charset="0"/>
              </a:rPr>
              <a:t>Sociologists study families on both the macro and micro level to determine how families function.</a:t>
            </a:r>
          </a:p>
          <a:p>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b="1" dirty="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Symbolic Interactionism and </a:t>
            </a:r>
            <a:r>
              <a:rPr lang="en-US" b="1" dirty="0" smtClean="0">
                <a:solidFill>
                  <a:srgbClr val="FF66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Functionalism</a:t>
            </a:r>
          </a:p>
          <a:p>
            <a:r>
              <a:rPr lang="en-US" sz="2400" dirty="0">
                <a:solidFill>
                  <a:srgbClr val="002060"/>
                </a:solidFill>
                <a:latin typeface="Times New Roman" panose="02020603050405020304" pitchFamily="18" charset="0"/>
                <a:cs typeface="Times New Roman" panose="02020603050405020304" pitchFamily="18" charset="0"/>
              </a:rPr>
              <a:t>While interactionism helps us understand the </a:t>
            </a:r>
            <a:r>
              <a:rPr lang="en-US" sz="2400" b="1" dirty="0">
                <a:solidFill>
                  <a:srgbClr val="002060"/>
                </a:solidFill>
                <a:latin typeface="Times New Roman" panose="02020603050405020304" pitchFamily="18" charset="0"/>
                <a:cs typeface="Times New Roman" panose="02020603050405020304" pitchFamily="18" charset="0"/>
              </a:rPr>
              <a:t>subjective experience of belonging to a “family,</a:t>
            </a:r>
            <a:r>
              <a:rPr lang="en-US" sz="2400" dirty="0">
                <a:solidFill>
                  <a:srgbClr val="002060"/>
                </a:solidFill>
                <a:latin typeface="Times New Roman" panose="02020603050405020304" pitchFamily="18" charset="0"/>
                <a:cs typeface="Times New Roman" panose="02020603050405020304" pitchFamily="18" charset="0"/>
              </a:rPr>
              <a:t>” functionalism illuminates the </a:t>
            </a:r>
            <a:r>
              <a:rPr lang="en-US" sz="2400" b="1" dirty="0">
                <a:solidFill>
                  <a:srgbClr val="002060"/>
                </a:solidFill>
                <a:latin typeface="Times New Roman" panose="02020603050405020304" pitchFamily="18" charset="0"/>
                <a:cs typeface="Times New Roman" panose="02020603050405020304" pitchFamily="18" charset="0"/>
              </a:rPr>
              <a:t>many purposes of families and their roles in the maintenance of a balanced society</a:t>
            </a:r>
            <a:r>
              <a:rPr lang="en-US" sz="2400" dirty="0">
                <a:solidFill>
                  <a:srgbClr val="002060"/>
                </a:solidFill>
                <a:latin typeface="Times New Roman" panose="02020603050405020304" pitchFamily="18" charset="0"/>
                <a:cs typeface="Times New Roman" panose="02020603050405020304" pitchFamily="18" charset="0"/>
              </a:rPr>
              <a:t> (Parsons and Bales, 1956).</a:t>
            </a:r>
          </a:p>
          <a:p>
            <a:endParaRPr lang="en-US" sz="2400" dirty="0">
              <a:solidFill>
                <a:srgbClr val="FF66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461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6823"/>
            <a:ext cx="10515600" cy="673257"/>
          </a:xfrm>
          <a:solidFill>
            <a:srgbClr val="00AC7F"/>
          </a:solidFill>
        </p:spPr>
        <p:txBody>
          <a:bodyPr>
            <a:normAutofit/>
          </a:bodyPr>
          <a:lstStyle/>
          <a:p>
            <a:pPr algn="ctr"/>
            <a:r>
              <a:rPr lang="en-US" sz="32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Symbolic Interactionism and Functionalism</a:t>
            </a:r>
            <a:endPar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solidFill>
                  <a:srgbClr val="002060"/>
                </a:solidFill>
                <a:latin typeface="Times New Roman" panose="02020603050405020304" pitchFamily="18" charset="0"/>
                <a:cs typeface="Times New Roman" panose="02020603050405020304" pitchFamily="18" charset="0"/>
              </a:rPr>
              <a:t>These </a:t>
            </a:r>
            <a:r>
              <a:rPr lang="en-US" sz="2400" dirty="0">
                <a:solidFill>
                  <a:srgbClr val="002060"/>
                </a:solidFill>
                <a:latin typeface="Times New Roman" panose="02020603050405020304" pitchFamily="18" charset="0"/>
                <a:cs typeface="Times New Roman" panose="02020603050405020304" pitchFamily="18" charset="0"/>
              </a:rPr>
              <a:t>two theories indicate that families are groups in which participants view themselves as family members and act accordingly. In other words, families are groups in which people come together to form a strong primary group connection and maintain emotional ties to one another. Such families may include groups of close friends or teammates</a:t>
            </a:r>
            <a:r>
              <a:rPr lang="en-US" sz="2400" dirty="0" smtClean="0">
                <a:solidFill>
                  <a:srgbClr val="002060"/>
                </a:solidFill>
                <a:latin typeface="Times New Roman" panose="02020603050405020304" pitchFamily="18" charset="0"/>
                <a:cs typeface="Times New Roman" panose="02020603050405020304" pitchFamily="18" charset="0"/>
              </a:rPr>
              <a:t>.</a:t>
            </a:r>
          </a:p>
          <a:p>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a:solidFill>
                  <a:srgbClr val="002060"/>
                </a:solidFill>
                <a:latin typeface="Times New Roman" panose="02020603050405020304" pitchFamily="18" charset="0"/>
                <a:cs typeface="Times New Roman" panose="02020603050405020304" pitchFamily="18" charset="0"/>
              </a:rPr>
              <a:t>In addition, the functionalist perspective views families as groups that perform vital roles for society—both internally (for the family itself) and externally (for society as a whole). Families provide for one another’s physical, emotional, and social well-being. Parents care for and socialize children. Later in life, adult children often care for elderly parents. </a:t>
            </a:r>
            <a:endParaRPr lang="en-US" sz="24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65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5307"/>
            <a:ext cx="10515600" cy="746975"/>
          </a:xfrm>
          <a:solidFill>
            <a:srgbClr val="00AC7F"/>
          </a:solidFill>
        </p:spPr>
        <p:txBody>
          <a:bodyPr>
            <a:normAutofit/>
          </a:bodyPr>
          <a:lstStyle/>
          <a:p>
            <a:pPr algn="ctr"/>
            <a:r>
              <a:rPr lang="en-US" sz="36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Functionalism - Role </a:t>
            </a:r>
            <a:r>
              <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family in society </a:t>
            </a:r>
          </a:p>
        </p:txBody>
      </p:sp>
      <p:sp>
        <p:nvSpPr>
          <p:cNvPr id="3" name="Content Placeholder 2"/>
          <p:cNvSpPr>
            <a:spLocks noGrp="1"/>
          </p:cNvSpPr>
          <p:nvPr>
            <p:ph idx="1"/>
          </p:nvPr>
        </p:nvSpPr>
        <p:spPr/>
        <p:txBody>
          <a:bodyPr>
            <a:normAutofit fontScale="92500" lnSpcReduction="10000"/>
          </a:bodyPr>
          <a:lstStyle/>
          <a:p>
            <a:r>
              <a:rPr lang="en-US" sz="2400" dirty="0" smtClean="0">
                <a:solidFill>
                  <a:srgbClr val="002060"/>
                </a:solidFill>
                <a:latin typeface="Times New Roman" panose="02020603050405020304" pitchFamily="18" charset="0"/>
                <a:cs typeface="Times New Roman" panose="02020603050405020304" pitchFamily="18" charset="0"/>
              </a:rPr>
              <a:t>Functionalists uphold </a:t>
            </a:r>
            <a:r>
              <a:rPr lang="en-US" sz="2400" dirty="0">
                <a:solidFill>
                  <a:srgbClr val="002060"/>
                </a:solidFill>
                <a:latin typeface="Times New Roman" panose="02020603050405020304" pitchFamily="18" charset="0"/>
                <a:cs typeface="Times New Roman" panose="02020603050405020304" pitchFamily="18" charset="0"/>
              </a:rPr>
              <a:t>the notion that families are an important social institution and that they play a key role in stabilizing society. F</a:t>
            </a:r>
            <a:r>
              <a:rPr lang="en-US" sz="2400" dirty="0" smtClean="0">
                <a:solidFill>
                  <a:srgbClr val="002060"/>
                </a:solidFill>
                <a:latin typeface="Times New Roman" panose="02020603050405020304" pitchFamily="18" charset="0"/>
                <a:cs typeface="Times New Roman" panose="02020603050405020304" pitchFamily="18" charset="0"/>
              </a:rPr>
              <a:t>amily </a:t>
            </a:r>
            <a:r>
              <a:rPr lang="en-US" sz="2400" dirty="0">
                <a:solidFill>
                  <a:srgbClr val="002060"/>
                </a:solidFill>
                <a:latin typeface="Times New Roman" panose="02020603050405020304" pitchFamily="18" charset="0"/>
                <a:cs typeface="Times New Roman" panose="02020603050405020304" pitchFamily="18" charset="0"/>
              </a:rPr>
              <a:t>members take on status roles in a marriage or family. The family—and its members—perform certain functions that facilitate the prosperity and development of society.</a:t>
            </a:r>
          </a:p>
          <a:p>
            <a:r>
              <a:rPr lang="en-US" sz="2400" dirty="0">
                <a:solidFill>
                  <a:srgbClr val="002060"/>
                </a:solidFill>
                <a:latin typeface="Times New Roman" panose="02020603050405020304" pitchFamily="18" charset="0"/>
                <a:cs typeface="Times New Roman" panose="02020603050405020304" pitchFamily="18" charset="0"/>
              </a:rPr>
              <a:t>Sociologist George Murdock conducted a survey of 250 societies and determined that there are four universal residual functions of the </a:t>
            </a:r>
            <a:r>
              <a:rPr lang="en-US" sz="2400" dirty="0" smtClean="0">
                <a:solidFill>
                  <a:srgbClr val="002060"/>
                </a:solidFill>
                <a:latin typeface="Times New Roman" panose="02020603050405020304" pitchFamily="18" charset="0"/>
                <a:cs typeface="Times New Roman" panose="02020603050405020304" pitchFamily="18" charset="0"/>
              </a:rPr>
              <a:t>family</a:t>
            </a:r>
            <a:r>
              <a:rPr lang="en-US" sz="2400" dirty="0">
                <a:solidFill>
                  <a:srgbClr val="002060"/>
                </a:solidFill>
                <a:latin typeface="Times New Roman" panose="02020603050405020304" pitchFamily="18" charset="0"/>
                <a:cs typeface="Times New Roman" panose="02020603050405020304" pitchFamily="18" charset="0"/>
              </a:rPr>
              <a:t> (Lee 1985</a:t>
            </a:r>
            <a:r>
              <a:rPr lang="en-US" sz="2400" dirty="0" smtClean="0">
                <a:solidFill>
                  <a:srgbClr val="002060"/>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400" dirty="0" smtClean="0">
                <a:solidFill>
                  <a:srgbClr val="002060"/>
                </a:solidFill>
                <a:latin typeface="Times New Roman" panose="02020603050405020304" pitchFamily="18" charset="0"/>
                <a:cs typeface="Times New Roman" panose="02020603050405020304" pitchFamily="18" charset="0"/>
              </a:rPr>
              <a:t>sexual</a:t>
            </a:r>
            <a:r>
              <a:rPr lang="en-US" sz="2400" dirty="0">
                <a:solidFill>
                  <a:srgbClr val="002060"/>
                </a:solidFill>
                <a:latin typeface="Times New Roman" panose="02020603050405020304" pitchFamily="18" charset="0"/>
                <a:cs typeface="Times New Roman" panose="02020603050405020304" pitchFamily="18" charset="0"/>
              </a:rPr>
              <a:t>, </a:t>
            </a:r>
            <a:endParaRPr lang="en-US" sz="2400" dirty="0" smtClean="0">
              <a:solidFill>
                <a:srgbClr val="00206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002060"/>
                </a:solidFill>
                <a:latin typeface="Times New Roman" panose="02020603050405020304" pitchFamily="18" charset="0"/>
                <a:cs typeface="Times New Roman" panose="02020603050405020304" pitchFamily="18" charset="0"/>
              </a:rPr>
              <a:t>reproductive</a:t>
            </a:r>
            <a:r>
              <a:rPr lang="en-US" sz="2400" dirty="0">
                <a:solidFill>
                  <a:srgbClr val="002060"/>
                </a:solidFill>
                <a:latin typeface="Times New Roman" panose="02020603050405020304" pitchFamily="18" charset="0"/>
                <a:cs typeface="Times New Roman" panose="02020603050405020304" pitchFamily="18" charset="0"/>
              </a:rPr>
              <a:t>, </a:t>
            </a:r>
            <a:endParaRPr lang="en-US" sz="2400" dirty="0" smtClean="0">
              <a:solidFill>
                <a:srgbClr val="00206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002060"/>
                </a:solidFill>
                <a:latin typeface="Times New Roman" panose="02020603050405020304" pitchFamily="18" charset="0"/>
                <a:cs typeface="Times New Roman" panose="02020603050405020304" pitchFamily="18" charset="0"/>
              </a:rPr>
              <a:t>educational</a:t>
            </a:r>
            <a:r>
              <a:rPr lang="en-US" sz="2400" dirty="0">
                <a:solidFill>
                  <a:srgbClr val="002060"/>
                </a:solidFill>
                <a:latin typeface="Times New Roman" panose="02020603050405020304" pitchFamily="18" charset="0"/>
                <a:cs typeface="Times New Roman" panose="02020603050405020304" pitchFamily="18" charset="0"/>
              </a:rPr>
              <a:t>, and </a:t>
            </a:r>
            <a:endParaRPr lang="en-US" sz="2400" dirty="0" smtClean="0">
              <a:solidFill>
                <a:srgbClr val="00206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solidFill>
                  <a:srgbClr val="002060"/>
                </a:solidFill>
                <a:latin typeface="Times New Roman" panose="02020603050405020304" pitchFamily="18" charset="0"/>
                <a:cs typeface="Times New Roman" panose="02020603050405020304" pitchFamily="18" charset="0"/>
              </a:rPr>
              <a:t>economic </a:t>
            </a:r>
          </a:p>
          <a:p>
            <a:r>
              <a:rPr lang="en-US" sz="2400" dirty="0" smtClean="0">
                <a:solidFill>
                  <a:srgbClr val="002060"/>
                </a:solidFill>
                <a:latin typeface="Times New Roman" panose="02020603050405020304" pitchFamily="18" charset="0"/>
                <a:cs typeface="Times New Roman" panose="02020603050405020304" pitchFamily="18" charset="0"/>
              </a:rPr>
              <a:t>In </a:t>
            </a:r>
            <a:r>
              <a:rPr lang="en-US" sz="2400" dirty="0">
                <a:solidFill>
                  <a:srgbClr val="002060"/>
                </a:solidFill>
                <a:latin typeface="Times New Roman" panose="02020603050405020304" pitchFamily="18" charset="0"/>
                <a:cs typeface="Times New Roman" panose="02020603050405020304" pitchFamily="18" charset="0"/>
              </a:rPr>
              <a:t>each society, although the structure of the family varies, the family performs these four functions. </a:t>
            </a:r>
            <a:endParaRPr lang="en-US" sz="2400" dirty="0" smtClean="0">
              <a:solidFill>
                <a:srgbClr val="002060"/>
              </a:solidFill>
              <a:latin typeface="Times New Roman" panose="02020603050405020304" pitchFamily="18" charset="0"/>
              <a:cs typeface="Times New Roman" panose="02020603050405020304" pitchFamily="18" charset="0"/>
            </a:endParaRPr>
          </a:p>
          <a:p>
            <a:endParaRPr lang="en-US" sz="2400" dirty="0"/>
          </a:p>
          <a:p>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2940" y="3655753"/>
            <a:ext cx="3200860" cy="1554703"/>
          </a:xfrm>
          <a:prstGeom prst="rect">
            <a:avLst/>
          </a:prstGeom>
        </p:spPr>
      </p:pic>
    </p:spTree>
    <p:extLst>
      <p:ext uri="{BB962C8B-B14F-4D97-AF65-F5344CB8AC3E}">
        <p14:creationId xmlns:p14="http://schemas.microsoft.com/office/powerpoint/2010/main" val="2162904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2211</TotalTime>
  <Words>3219</Words>
  <Application>Microsoft Office PowerPoint</Application>
  <PresentationFormat>Widescreen</PresentationFormat>
  <Paragraphs>199</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Times New Roman</vt:lpstr>
      <vt:lpstr>Office Theme</vt:lpstr>
      <vt:lpstr>Family and Marriage</vt:lpstr>
      <vt:lpstr>Learning Outcomes </vt:lpstr>
      <vt:lpstr>Family</vt:lpstr>
      <vt:lpstr>            Types of Families  </vt:lpstr>
      <vt:lpstr>PowerPoint Presentation</vt:lpstr>
      <vt:lpstr>PowerPoint Presentation</vt:lpstr>
      <vt:lpstr>Theoretical Perspectives on Family</vt:lpstr>
      <vt:lpstr>Symbolic Interactionism and Functionalism</vt:lpstr>
      <vt:lpstr>Functionalism - Role of family in society </vt:lpstr>
      <vt:lpstr>PowerPoint Presentation</vt:lpstr>
      <vt:lpstr>Symbolic Interactionism</vt:lpstr>
      <vt:lpstr>PowerPoint Presentation</vt:lpstr>
      <vt:lpstr>Challenges families face</vt:lpstr>
      <vt:lpstr>Isolation and Emotional Overload</vt:lpstr>
      <vt:lpstr>    The Dark Side of family </vt:lpstr>
      <vt:lpstr>Violence and Abuse</vt:lpstr>
      <vt:lpstr>Domestic Violence</vt:lpstr>
      <vt:lpstr>PowerPoint Presentation</vt:lpstr>
      <vt:lpstr>Child Abuse and Corporal Punishment</vt:lpstr>
      <vt:lpstr>PowerPoint Presentation</vt:lpstr>
      <vt:lpstr>Variations in Family Life</vt:lpstr>
      <vt:lpstr>Cohabitation</vt:lpstr>
      <vt:lpstr>Marriage</vt:lpstr>
      <vt:lpstr>Marriage</vt:lpstr>
      <vt:lpstr>Mate Selection </vt:lpstr>
      <vt:lpstr>Inheritance</vt:lpstr>
      <vt:lpstr>Marriage and Family in Theoretical Perspective</vt:lpstr>
      <vt:lpstr>The Functionalist Perspective: Functions and Dysfunctions</vt:lpstr>
      <vt:lpstr>Why family is universal?</vt:lpstr>
      <vt:lpstr>The Symbolic Interactionist Perspective: Gender,  Housework, and Child Care</vt:lpstr>
      <vt:lpstr>The Conflict Perspective: Struggles between Husbands and Wives</vt:lpstr>
      <vt:lpstr>More Child Care </vt:lpstr>
      <vt:lpstr>A Gender Division of Labor </vt:lpstr>
      <vt:lpstr>Divorce</vt:lpstr>
      <vt:lpstr>PowerPoint Presentation</vt:lpstr>
      <vt:lpstr>The Bright Side of Family Life: Successful Marriages</vt:lpstr>
      <vt:lpstr>The Bright Side of Family Life: Successful Marriages</vt:lpstr>
      <vt:lpstr>The Future of Marriage and Family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FAMILY AND MARRIAGE</dc:title>
  <dc:creator>Ms. Kauser Malik</dc:creator>
  <cp:lastModifiedBy>Ms. Kauser Malik</cp:lastModifiedBy>
  <cp:revision>106</cp:revision>
  <dcterms:created xsi:type="dcterms:W3CDTF">2024-04-04T05:15:03Z</dcterms:created>
  <dcterms:modified xsi:type="dcterms:W3CDTF">2025-04-28T04:56:01Z</dcterms:modified>
</cp:coreProperties>
</file>