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Learning in Psychology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Real-World Applications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Classical Conditioning</a:t>
            </a:r>
            <a:r>
              <a:rPr lang="en-US" dirty="0"/>
              <a:t>:</a:t>
            </a:r>
          </a:p>
          <a:p>
            <a:pPr marL="690563" indent="-225425">
              <a:buFont typeface="Wingdings" panose="05000000000000000000" pitchFamily="2" charset="2"/>
              <a:buChar char="§"/>
            </a:pPr>
            <a:r>
              <a:rPr lang="en-US" dirty="0"/>
              <a:t>Advertising: Pairing products with positive emotions.</a:t>
            </a:r>
          </a:p>
          <a:p>
            <a:pPr marL="690563" indent="-225425">
              <a:buFont typeface="Wingdings" panose="05000000000000000000" pitchFamily="2" charset="2"/>
              <a:buChar char="§"/>
            </a:pPr>
            <a:r>
              <a:rPr lang="en-US" dirty="0"/>
              <a:t>Therapy: Treating phobias using systematic desensitization.</a:t>
            </a:r>
          </a:p>
          <a:p>
            <a:r>
              <a:rPr lang="en-US" b="1" dirty="0"/>
              <a:t>Operant Conditioning</a:t>
            </a:r>
            <a:r>
              <a:rPr lang="en-US" dirty="0"/>
              <a:t>:</a:t>
            </a:r>
          </a:p>
          <a:p>
            <a:pPr marL="690563" indent="-225425">
              <a:buFont typeface="Wingdings" panose="05000000000000000000" pitchFamily="2" charset="2"/>
              <a:buChar char="§"/>
            </a:pPr>
            <a:r>
              <a:rPr lang="en-US" dirty="0"/>
              <a:t>Parenting: Using rewards and punishments to shape children’s behavior.</a:t>
            </a:r>
          </a:p>
          <a:p>
            <a:pPr marL="690563" indent="-225425">
              <a:buFont typeface="Wingdings" panose="05000000000000000000" pitchFamily="2" charset="2"/>
              <a:buChar char="§"/>
            </a:pPr>
            <a:r>
              <a:rPr lang="en-US" dirty="0"/>
              <a:t>Workplace: Motivating employees through incentives.</a:t>
            </a:r>
          </a:p>
          <a:p>
            <a:pPr marL="0" indent="0">
              <a:buNone/>
            </a:pPr>
            <a:r>
              <a:rPr lang="en-US" b="1" dirty="0"/>
              <a:t>Observational Learning</a:t>
            </a:r>
            <a:r>
              <a:rPr lang="en-US" dirty="0"/>
              <a:t>:</a:t>
            </a:r>
          </a:p>
          <a:p>
            <a:pPr marL="690563" indent="-225425">
              <a:buFont typeface="Wingdings" panose="05000000000000000000" pitchFamily="2" charset="2"/>
              <a:buChar char="§"/>
            </a:pPr>
            <a:r>
              <a:rPr lang="en-US" dirty="0"/>
              <a:t>Education: Learning from role models or peers.</a:t>
            </a:r>
          </a:p>
          <a:p>
            <a:pPr marL="690563" indent="-225425">
              <a:buFont typeface="Wingdings" panose="05000000000000000000" pitchFamily="2" charset="2"/>
              <a:buChar char="§"/>
            </a:pPr>
            <a:r>
              <a:rPr lang="en-US" dirty="0"/>
              <a:t>Social Behavior: Mimicking trends seen on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67832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dirty="0"/>
              <a:t>Learning is a fundamental aspect of human and animal life, influencing behavior, knowledge, and survival.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dirty="0"/>
              <a:t>Understanding the mechanisms of learning allows us to:</a:t>
            </a:r>
          </a:p>
          <a:p>
            <a:pPr marL="1379538" indent="-241300">
              <a:buFont typeface="+mj-lt"/>
              <a:buAutoNum type="arabicPeriod"/>
            </a:pPr>
            <a:r>
              <a:rPr lang="en-US" dirty="0"/>
              <a:t>Improve teaching methods.</a:t>
            </a:r>
          </a:p>
          <a:p>
            <a:pPr marL="1379538" indent="-241300">
              <a:buFont typeface="+mj-lt"/>
              <a:buAutoNum type="arabicPeriod"/>
            </a:pPr>
            <a:r>
              <a:rPr lang="en-US" dirty="0"/>
              <a:t>Develop effective therapies.</a:t>
            </a:r>
          </a:p>
          <a:p>
            <a:pPr marL="1379538" indent="-241300">
              <a:buFont typeface="+mj-lt"/>
              <a:buAutoNum type="arabicPeriod"/>
            </a:pPr>
            <a:r>
              <a:rPr lang="en-US" dirty="0"/>
              <a:t>Enhance personal and professional growth.</a:t>
            </a:r>
          </a:p>
        </p:txBody>
      </p:sp>
    </p:spTree>
    <p:extLst>
      <p:ext uri="{BB962C8B-B14F-4D97-AF65-F5344CB8AC3E}">
        <p14:creationId xmlns:p14="http://schemas.microsoft.com/office/powerpoint/2010/main" val="317327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b="1" dirty="0"/>
              <a:t>learning</a:t>
            </a:r>
            <a:r>
              <a:rPr lang="en-US" dirty="0"/>
              <a:t> and explain its significance in psychology.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Identify and describe the </a:t>
            </a:r>
            <a:r>
              <a:rPr lang="en-US" b="1" dirty="0"/>
              <a:t>types of learning</a:t>
            </a:r>
            <a:r>
              <a:rPr lang="en-US" dirty="0"/>
              <a:t>: associative, observational, and non-associative.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Differentiate between </a:t>
            </a:r>
            <a:r>
              <a:rPr lang="en-US" b="1" dirty="0"/>
              <a:t>classical conditioning</a:t>
            </a:r>
            <a:r>
              <a:rPr lang="en-US" dirty="0"/>
              <a:t> and </a:t>
            </a:r>
            <a:r>
              <a:rPr lang="en-US" b="1" dirty="0"/>
              <a:t>operant conditioning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Illustrate how observational learning shapes behavior using real-life examples.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Understand non-associative learning, including habituation and sensitization.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 marL="465138" lvl="1" indent="-223838" algn="just">
              <a:lnSpc>
                <a:spcPct val="100000"/>
              </a:lnSpc>
            </a:pPr>
            <a:r>
              <a:rPr lang="en-US" dirty="0"/>
              <a:t>Learning is a relatively permanent change in behavior or knowledge due to experience.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marL="465138" lvl="1" indent="-223838" algn="just">
              <a:lnSpc>
                <a:spcPct val="100000"/>
              </a:lnSpc>
            </a:pPr>
            <a:r>
              <a:rPr lang="en-US" dirty="0"/>
              <a:t>Involves acquiring new information or skills.</a:t>
            </a:r>
          </a:p>
          <a:p>
            <a:pPr marL="465138" lvl="1" indent="-223838" algn="just">
              <a:lnSpc>
                <a:spcPct val="100000"/>
              </a:lnSpc>
            </a:pPr>
            <a:r>
              <a:rPr lang="en-US" dirty="0"/>
              <a:t>Results from experiences, not innate factors.</a:t>
            </a:r>
          </a:p>
          <a:p>
            <a:pPr marL="465138" lvl="1" indent="-223838" algn="just">
              <a:lnSpc>
                <a:spcPct val="100000"/>
              </a:lnSpc>
            </a:pPr>
            <a:r>
              <a:rPr lang="en-US" dirty="0"/>
              <a:t>Can occur consciously (intentional) or unconsciously.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Example</a:t>
            </a:r>
            <a:r>
              <a:rPr lang="en-US" dirty="0"/>
              <a:t>: Learning to ride a bicycle, solving a math problem, or avoiding touching a hot stove.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4488">
              <a:buFont typeface="+mj-lt"/>
              <a:buAutoNum type="arabicPeriod"/>
            </a:pPr>
            <a:r>
              <a:rPr lang="en-US" b="1" dirty="0"/>
              <a:t>Associative Learning</a:t>
            </a:r>
          </a:p>
          <a:p>
            <a:pPr marL="457200" indent="-344488">
              <a:buFont typeface="+mj-lt"/>
              <a:buAutoNum type="arabicPeriod"/>
            </a:pPr>
            <a:r>
              <a:rPr lang="en-US" b="1" dirty="0"/>
              <a:t>Observational Learning</a:t>
            </a:r>
          </a:p>
          <a:p>
            <a:pPr marL="457200" indent="-344488">
              <a:buFont typeface="+mj-lt"/>
              <a:buAutoNum type="arabicPeriod"/>
            </a:pPr>
            <a:r>
              <a:rPr lang="en-US" b="1" dirty="0"/>
              <a:t>Non-Associative Learning (Optional)</a:t>
            </a:r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Associative Learning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/>
              <a:t>Associative Learning</a:t>
            </a:r>
          </a:p>
          <a:p>
            <a:pPr marL="465138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/>
              <a:t>Definition</a:t>
            </a:r>
            <a:r>
              <a:rPr lang="en-US" altLang="en-US" sz="2000" dirty="0"/>
              <a:t>: Learning that occurs when a connection is made between two stimuli or between a behavior and its consequences.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/>
              <a:t>Two Key Types</a:t>
            </a:r>
            <a:r>
              <a:rPr lang="en-US" altLang="en-US" sz="2000" dirty="0"/>
              <a:t>:</a:t>
            </a:r>
          </a:p>
          <a:p>
            <a:pPr marL="690563" lvl="1" indent="-22542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2000" dirty="0"/>
              <a:t>Classical Conditioning</a:t>
            </a:r>
          </a:p>
          <a:p>
            <a:pPr marL="690563" lvl="1" indent="-2254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2000" dirty="0"/>
              <a:t>Operant Conditioning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0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Classical 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1600" b="1" dirty="0"/>
              <a:t>Pioneered by</a:t>
            </a:r>
            <a:r>
              <a:rPr lang="en-US" sz="1600" dirty="0"/>
              <a:t>: Ivan Pavlov was a russian and soviet experimental neurologist and physiologist. Pavlov discovered classical conditioning in the 1890s and published his results in 1897. </a:t>
            </a:r>
          </a:p>
          <a:p>
            <a:pPr algn="just">
              <a:lnSpc>
                <a:spcPct val="100000"/>
              </a:lnSpc>
            </a:pPr>
            <a:r>
              <a:rPr lang="en-US" sz="1600" b="1" dirty="0"/>
              <a:t>Definition</a:t>
            </a:r>
            <a:r>
              <a:rPr lang="en-US" sz="1600" dirty="0"/>
              <a:t>: Learning by associating a neutral stimulus with a stimulus that naturally brings a response.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/>
              <a:t>Key Concepts</a:t>
            </a:r>
            <a:r>
              <a:rPr lang="en-US" sz="1600" dirty="0"/>
              <a:t>:</a:t>
            </a:r>
          </a:p>
          <a:p>
            <a:pPr marL="690563" indent="-225425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/>
              <a:t>Unconditioned Stimulus (UCS)</a:t>
            </a:r>
            <a:r>
              <a:rPr lang="en-US" sz="1600" dirty="0"/>
              <a:t>: Naturally elicits a response (e.g., food).</a:t>
            </a:r>
          </a:p>
          <a:p>
            <a:pPr marL="690563" indent="-225425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/>
              <a:t>Unconditioned Response (UCR)</a:t>
            </a:r>
            <a:r>
              <a:rPr lang="en-US" sz="1600" dirty="0"/>
              <a:t>: Natural reaction to UCS (e.g., salivation).</a:t>
            </a:r>
          </a:p>
          <a:p>
            <a:pPr marL="690563" indent="-225425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/>
              <a:t>Conditioned Stimulus (CS)</a:t>
            </a:r>
            <a:r>
              <a:rPr lang="en-US" sz="1600" dirty="0"/>
              <a:t>: Previously neutral stimulus that triggers a response after association (e.g., bell).</a:t>
            </a:r>
          </a:p>
          <a:p>
            <a:pPr marL="690563" indent="-225425" algn="just">
              <a:lnSpc>
                <a:spcPct val="100000"/>
              </a:lnSpc>
              <a:buFont typeface="+mj-lt"/>
              <a:buAutoNum type="arabicPeriod"/>
            </a:pPr>
            <a:r>
              <a:rPr lang="en-US" sz="1600" b="1" dirty="0"/>
              <a:t>Conditioned Response (CR)</a:t>
            </a:r>
            <a:r>
              <a:rPr lang="en-US" sz="1600" dirty="0"/>
              <a:t>: Learned response to the CS (e.g., salivation to the bell).</a:t>
            </a:r>
          </a:p>
          <a:p>
            <a:pPr algn="just">
              <a:lnSpc>
                <a:spcPct val="100000"/>
              </a:lnSpc>
            </a:pPr>
            <a:r>
              <a:rPr lang="en-US" sz="1600" b="1" dirty="0"/>
              <a:t>Example</a:t>
            </a:r>
            <a:r>
              <a:rPr lang="en-US" sz="1600" dirty="0"/>
              <a:t>: Pavlov’s dog experiment – dogs salivate when they hear a bell after repeated pairing with food.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955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Operant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3" cy="4155546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1050" b="1" dirty="0"/>
              <a:t>Pioneered by</a:t>
            </a:r>
            <a:r>
              <a:rPr lang="en-US" sz="1050" dirty="0"/>
              <a:t>: </a:t>
            </a:r>
            <a:r>
              <a:rPr lang="en-US" sz="1050" dirty="0" err="1"/>
              <a:t>Burrhus</a:t>
            </a:r>
            <a:r>
              <a:rPr lang="en-US" sz="1050" dirty="0"/>
              <a:t> Frederic Skinner (Mostly known as B.F. Skinner) was an American psychologist, behaviorist, inventor, and social philosopher. The term operant conditioning</a:t>
            </a:r>
            <a:r>
              <a:rPr lang="en-US" sz="1050" baseline="30000" dirty="0"/>
              <a:t> </a:t>
            </a:r>
            <a:r>
              <a:rPr lang="en-US" sz="1050" dirty="0"/>
              <a:t>was coined in 1937. He was interested in (The behavior that affects the environment and affected by the environment).</a:t>
            </a:r>
          </a:p>
          <a:p>
            <a:pPr algn="just">
              <a:lnSpc>
                <a:spcPct val="120000"/>
              </a:lnSpc>
            </a:pPr>
            <a:r>
              <a:rPr lang="en-US" sz="1050" b="1" dirty="0"/>
              <a:t>Definition</a:t>
            </a:r>
            <a:r>
              <a:rPr lang="en-US" sz="1050" dirty="0"/>
              <a:t>: Learning through the consequences of behavior.</a:t>
            </a:r>
          </a:p>
          <a:p>
            <a:pPr algn="just">
              <a:lnSpc>
                <a:spcPct val="120000"/>
              </a:lnSpc>
            </a:pPr>
            <a:r>
              <a:rPr lang="en-US" sz="1050" b="1" dirty="0"/>
              <a:t>Key Concepts</a:t>
            </a:r>
            <a:r>
              <a:rPr lang="en-US" sz="1050" dirty="0"/>
              <a:t>:</a:t>
            </a:r>
          </a:p>
          <a:p>
            <a:pPr marL="466725" indent="-242888" algn="just">
              <a:lnSpc>
                <a:spcPct val="120000"/>
              </a:lnSpc>
              <a:buFont typeface="+mj-lt"/>
              <a:buAutoNum type="arabicPeriod"/>
            </a:pPr>
            <a:r>
              <a:rPr lang="en-US" sz="1050" b="1" dirty="0"/>
              <a:t>Reinforcement</a:t>
            </a:r>
            <a:r>
              <a:rPr lang="en-US" sz="1050" dirty="0"/>
              <a:t>:</a:t>
            </a:r>
          </a:p>
          <a:p>
            <a:pPr marL="690563" indent="-225425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050" b="1" dirty="0"/>
              <a:t>Positive Reinforcement</a:t>
            </a:r>
            <a:r>
              <a:rPr lang="en-US" sz="1050" dirty="0"/>
              <a:t>: Adding something pleasant to increase behavior (e.g., praise for doing homework).</a:t>
            </a:r>
          </a:p>
          <a:p>
            <a:pPr marL="690563" indent="-225425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050" b="1" dirty="0"/>
              <a:t>Negative Reinforcement</a:t>
            </a:r>
            <a:r>
              <a:rPr lang="en-US" sz="1050" dirty="0"/>
              <a:t>: Removing something unpleasant to increase behavior (e.g., turning off a loud alarm by waking up).</a:t>
            </a:r>
          </a:p>
          <a:p>
            <a:pPr marL="457200" indent="-233363" algn="just">
              <a:lnSpc>
                <a:spcPct val="120000"/>
              </a:lnSpc>
              <a:buFont typeface="+mj-lt"/>
              <a:buAutoNum type="arabicPeriod" startAt="2"/>
            </a:pPr>
            <a:r>
              <a:rPr lang="en-US" sz="1050" b="1" dirty="0"/>
              <a:t>Punishment</a:t>
            </a:r>
            <a:r>
              <a:rPr lang="en-US" sz="1050" dirty="0"/>
              <a:t>:</a:t>
            </a:r>
          </a:p>
          <a:p>
            <a:pPr marL="690563" indent="-225425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050" b="1" dirty="0"/>
              <a:t>Positive Punishment</a:t>
            </a:r>
            <a:r>
              <a:rPr lang="en-US" sz="1050" dirty="0"/>
              <a:t>: Adding something unpleasant to decrease behavior (e.g., a fine for speeding).</a:t>
            </a:r>
          </a:p>
          <a:p>
            <a:pPr marL="690563" indent="-225425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050" b="1" dirty="0"/>
              <a:t>Negative Punishment</a:t>
            </a:r>
            <a:r>
              <a:rPr lang="en-US" sz="1050" dirty="0"/>
              <a:t>: Removing something pleasant to decrease behavior (e.g., taking away TV privileges).</a:t>
            </a:r>
          </a:p>
          <a:p>
            <a:pPr marL="465138" indent="-241300" algn="just">
              <a:lnSpc>
                <a:spcPct val="120000"/>
              </a:lnSpc>
              <a:buFont typeface="+mj-lt"/>
              <a:buAutoNum type="arabicPeriod" startAt="3"/>
            </a:pPr>
            <a:r>
              <a:rPr lang="en-US" sz="1050" b="1" dirty="0"/>
              <a:t>Schedules of Reinforcement</a:t>
            </a:r>
            <a:r>
              <a:rPr lang="en-US" sz="1050" dirty="0"/>
              <a:t>: Fixed/Variable and Interval/Ratio patterns.</a:t>
            </a:r>
          </a:p>
          <a:p>
            <a:pPr algn="just">
              <a:lnSpc>
                <a:spcPct val="120000"/>
              </a:lnSpc>
            </a:pPr>
            <a:r>
              <a:rPr lang="en-US" sz="1050" b="1" dirty="0"/>
              <a:t>Example</a:t>
            </a:r>
            <a:r>
              <a:rPr lang="en-US" sz="1050" dirty="0"/>
              <a:t>: Training a dog to sit using treats as rewards.</a:t>
            </a:r>
          </a:p>
        </p:txBody>
      </p:sp>
    </p:spTree>
    <p:extLst>
      <p:ext uri="{BB962C8B-B14F-4D97-AF65-F5344CB8AC3E}">
        <p14:creationId xmlns:p14="http://schemas.microsoft.com/office/powerpoint/2010/main" val="96104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Observational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3" cy="4332009"/>
          </a:xfrm>
        </p:spPr>
        <p:txBody>
          <a:bodyPr>
            <a:noAutofit/>
          </a:bodyPr>
          <a:lstStyle/>
          <a:p>
            <a:pPr algn="just"/>
            <a:r>
              <a:rPr lang="en-US" sz="1050" b="1" dirty="0"/>
              <a:t>Pioneered by</a:t>
            </a:r>
            <a:r>
              <a:rPr lang="en-US" sz="1050" dirty="0"/>
              <a:t>: Albert Bandura was a Canadian-American psychologist. Cognitive Social Learning Theory (1977). The theory suggests that humans learn behaviors by observing others and choosing which behaviors to imitate. </a:t>
            </a:r>
          </a:p>
          <a:p>
            <a:pPr algn="just"/>
            <a:r>
              <a:rPr lang="en-US" sz="1050" b="1" dirty="0"/>
              <a:t>Definition</a:t>
            </a:r>
            <a:r>
              <a:rPr lang="en-US" sz="1050" dirty="0"/>
              <a:t>: Learning by observing and imitating others.</a:t>
            </a:r>
          </a:p>
          <a:p>
            <a:pPr algn="just"/>
            <a:r>
              <a:rPr lang="en-US" sz="1050" b="1" dirty="0"/>
              <a:t>Key Processes</a:t>
            </a:r>
            <a:r>
              <a:rPr lang="en-US" sz="1050" dirty="0"/>
              <a:t>:</a:t>
            </a:r>
          </a:p>
          <a:p>
            <a:pPr marL="577850" indent="-241300" algn="just">
              <a:buFont typeface="+mj-lt"/>
              <a:buAutoNum type="arabicPeriod"/>
            </a:pPr>
            <a:r>
              <a:rPr lang="en-US" sz="1050" b="1" dirty="0"/>
              <a:t>Attention</a:t>
            </a:r>
            <a:r>
              <a:rPr lang="en-US" sz="1050" dirty="0"/>
              <a:t>: Focusing on the behavior being modeled.</a:t>
            </a:r>
          </a:p>
          <a:p>
            <a:pPr marL="577850" indent="-241300" algn="just">
              <a:buFont typeface="+mj-lt"/>
              <a:buAutoNum type="arabicPeriod"/>
            </a:pPr>
            <a:r>
              <a:rPr lang="en-US" sz="1050" b="1" dirty="0"/>
              <a:t>Retention</a:t>
            </a:r>
            <a:r>
              <a:rPr lang="en-US" sz="1050" dirty="0"/>
              <a:t>: Storing information for later use.</a:t>
            </a:r>
          </a:p>
          <a:p>
            <a:pPr marL="577850" indent="-241300" algn="just">
              <a:buFont typeface="+mj-lt"/>
              <a:buAutoNum type="arabicPeriod"/>
            </a:pPr>
            <a:r>
              <a:rPr lang="en-US" sz="1050" b="1" dirty="0"/>
              <a:t>Reproduction</a:t>
            </a:r>
            <a:r>
              <a:rPr lang="en-US" sz="1050" dirty="0"/>
              <a:t>: Physically replicating the behavior.</a:t>
            </a:r>
          </a:p>
          <a:p>
            <a:pPr marL="577850" indent="-241300" algn="just">
              <a:buFont typeface="+mj-lt"/>
              <a:buAutoNum type="arabicPeriod"/>
            </a:pPr>
            <a:r>
              <a:rPr lang="en-US" sz="1050" b="1" dirty="0"/>
              <a:t>Motivation</a:t>
            </a:r>
            <a:r>
              <a:rPr lang="en-US" sz="1050" dirty="0"/>
              <a:t>: Willingness to imitate based on observed consequences.</a:t>
            </a:r>
          </a:p>
          <a:p>
            <a:pPr algn="just"/>
            <a:r>
              <a:rPr lang="en-US" sz="1050" b="1" dirty="0"/>
              <a:t>Bandura’s Bobo Doll Experiment</a:t>
            </a:r>
            <a:r>
              <a:rPr lang="en-US" sz="1050" dirty="0"/>
              <a:t>:</a:t>
            </a:r>
          </a:p>
          <a:p>
            <a:pPr marL="690563" indent="-225425" algn="just">
              <a:buFont typeface="Wingdings" panose="05000000000000000000" pitchFamily="2" charset="2"/>
              <a:buChar char="§"/>
            </a:pPr>
            <a:r>
              <a:rPr lang="en-US" sz="1050" dirty="0"/>
              <a:t>Children observed adults acting aggressively towards a doll.</a:t>
            </a:r>
          </a:p>
          <a:p>
            <a:pPr marL="690563" indent="-225425" algn="just">
              <a:buFont typeface="Wingdings" panose="05000000000000000000" pitchFamily="2" charset="2"/>
              <a:buChar char="§"/>
            </a:pPr>
            <a:r>
              <a:rPr lang="en-US" sz="1050" dirty="0"/>
              <a:t>They imitated the behavior when given the same doll.</a:t>
            </a:r>
          </a:p>
          <a:p>
            <a:pPr algn="just"/>
            <a:r>
              <a:rPr lang="en-US" sz="1050" b="1" dirty="0"/>
              <a:t>Examples</a:t>
            </a:r>
            <a:r>
              <a:rPr lang="en-US" sz="1050" dirty="0"/>
              <a:t>:</a:t>
            </a:r>
          </a:p>
          <a:p>
            <a:pPr marL="690563" indent="-225425" algn="just">
              <a:buFont typeface="Wingdings" panose="05000000000000000000" pitchFamily="2" charset="2"/>
              <a:buChar char="§"/>
            </a:pPr>
            <a:r>
              <a:rPr lang="en-US" sz="1050" dirty="0"/>
              <a:t>Learning cultural norms by watching parents.</a:t>
            </a:r>
          </a:p>
          <a:p>
            <a:pPr marL="690563" indent="-225425" algn="just">
              <a:buFont typeface="Wingdings" panose="05000000000000000000" pitchFamily="2" charset="2"/>
              <a:buChar char="§"/>
            </a:pPr>
            <a:r>
              <a:rPr lang="en-US" sz="1050" dirty="0"/>
              <a:t>Copying a teacher’s demonstration in class.</a:t>
            </a:r>
          </a:p>
        </p:txBody>
      </p:sp>
    </p:spTree>
    <p:extLst>
      <p:ext uri="{BB962C8B-B14F-4D97-AF65-F5344CB8AC3E}">
        <p14:creationId xmlns:p14="http://schemas.microsoft.com/office/powerpoint/2010/main" val="120429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Non-Associative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b="1" dirty="0"/>
              <a:t>Definition</a:t>
            </a:r>
            <a:r>
              <a:rPr lang="en-US" dirty="0"/>
              <a:t>: Learning that involves changes in response to a single stimulus without association.</a:t>
            </a:r>
          </a:p>
          <a:p>
            <a:pPr algn="just">
              <a:lnSpc>
                <a:spcPct val="110000"/>
              </a:lnSpc>
            </a:pPr>
            <a:r>
              <a:rPr lang="en-US" b="1" dirty="0"/>
              <a:t>Two Main Types</a:t>
            </a:r>
            <a:r>
              <a:rPr lang="en-US" dirty="0"/>
              <a:t>:</a:t>
            </a:r>
          </a:p>
          <a:p>
            <a:pPr marL="690563" indent="-225425" algn="just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 Habituation</a:t>
            </a:r>
            <a:r>
              <a:rPr lang="en-US" dirty="0"/>
              <a:t>:</a:t>
            </a:r>
          </a:p>
          <a:p>
            <a:pPr marL="914400" indent="-223838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Decreased response to a repeated stimulus over time.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Example: Ignoring the sound of a ticking clock after hearing it repeatedly.</a:t>
            </a:r>
          </a:p>
          <a:p>
            <a:pPr marL="690563" indent="-225425" algn="just">
              <a:lnSpc>
                <a:spcPct val="110000"/>
              </a:lnSpc>
              <a:buFont typeface="+mj-lt"/>
              <a:buAutoNum type="arabicPeriod" startAt="2"/>
            </a:pPr>
            <a:r>
              <a:rPr lang="en-US" b="1" dirty="0"/>
              <a:t> Sensitization</a:t>
            </a:r>
            <a:r>
              <a:rPr lang="en-US" dirty="0"/>
              <a:t>:</a:t>
            </a:r>
          </a:p>
          <a:p>
            <a:pPr marL="914400" indent="-223838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Increased response to a repeated stimulus.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Example: Becoming increasingly annoyed by a dripping faucet.</a:t>
            </a:r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</TotalTime>
  <Words>842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Learning in Psychology</vt:lpstr>
      <vt:lpstr>Learning Objectives</vt:lpstr>
      <vt:lpstr>What is Learning?</vt:lpstr>
      <vt:lpstr>Types of Learning</vt:lpstr>
      <vt:lpstr>Associative Learning </vt:lpstr>
      <vt:lpstr>Classical Conditioning</vt:lpstr>
      <vt:lpstr>Operant Conditioning</vt:lpstr>
      <vt:lpstr>Observational Learning</vt:lpstr>
      <vt:lpstr>Non-Associative Learning</vt:lpstr>
      <vt:lpstr>Real-World Applications of Learning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Jani Khan</cp:lastModifiedBy>
  <cp:revision>49</cp:revision>
  <dcterms:created xsi:type="dcterms:W3CDTF">2025-01-29T06:39:17Z</dcterms:created>
  <dcterms:modified xsi:type="dcterms:W3CDTF">2025-02-15T22:33:11Z</dcterms:modified>
</cp:coreProperties>
</file>