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692150" indent="-279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b="1" dirty="0"/>
              <a:t>learning</a:t>
            </a:r>
            <a:r>
              <a:rPr lang="en-US" dirty="0"/>
              <a:t> and explain its significance in psychology.</a:t>
            </a:r>
          </a:p>
          <a:p>
            <a:pPr marL="692150" indent="-279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Define motivation and explain its significance.</a:t>
            </a:r>
          </a:p>
          <a:p>
            <a:pPr marL="692150" indent="-279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Understand the motivational process.</a:t>
            </a:r>
          </a:p>
          <a:p>
            <a:pPr marL="692150" indent="-279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Identify and describe key components of motivation.</a:t>
            </a:r>
          </a:p>
          <a:p>
            <a:pPr marL="692150" indent="-279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Differentiate between intrinsic and extrinsic motivation.</a:t>
            </a:r>
          </a:p>
          <a:p>
            <a:pPr marL="692150" indent="-2794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Apply motivational concepts to real-life examples.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Motivation?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b="1" dirty="0"/>
              <a:t>Definition:</a:t>
            </a:r>
            <a:r>
              <a:rPr lang="en-US" dirty="0"/>
              <a:t> Motivation is the process that initiates, guides, and sustains goal-directed behavior.</a:t>
            </a:r>
          </a:p>
          <a:p>
            <a:pPr marL="111125" indent="0">
              <a:buNone/>
            </a:pPr>
            <a:endParaRPr lang="en-US" dirty="0"/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b="1" dirty="0"/>
              <a:t>Meaning:</a:t>
            </a:r>
            <a:r>
              <a:rPr lang="en-US" dirty="0"/>
              <a:t> It explains why individuals start, continue, or stop particular behaviors/act.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A student studies hard for an exam to achieve high grades.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>
              <a:buFont typeface="Wingdings" panose="05000000000000000000" pitchFamily="2" charset="2"/>
              <a:buChar char="§"/>
            </a:pPr>
            <a:r>
              <a:rPr lang="en-US" dirty="0"/>
              <a:t>Motivation influences </a:t>
            </a:r>
            <a:r>
              <a:rPr lang="en-US" b="1" dirty="0"/>
              <a:t>choices, effort, persistence</a:t>
            </a:r>
            <a:r>
              <a:rPr lang="en-US" dirty="0"/>
              <a:t>, and </a:t>
            </a:r>
            <a:r>
              <a:rPr lang="en-US" b="1" dirty="0"/>
              <a:t>performance</a:t>
            </a:r>
            <a:r>
              <a:rPr lang="en-US" dirty="0"/>
              <a:t>.</a:t>
            </a:r>
          </a:p>
          <a:p>
            <a:pPr marL="112712" indent="0">
              <a:buNone/>
            </a:pPr>
            <a:endParaRPr lang="en-US" dirty="0"/>
          </a:p>
          <a:p>
            <a:pPr marL="455612" indent="-342900">
              <a:buFont typeface="Wingdings" panose="05000000000000000000" pitchFamily="2" charset="2"/>
              <a:buChar char="§"/>
            </a:pPr>
            <a:r>
              <a:rPr lang="en-US" b="1" dirty="0"/>
              <a:t>Psychological Perspective:</a:t>
            </a:r>
            <a:r>
              <a:rPr lang="en-US" dirty="0"/>
              <a:t> Motivation is driven by both internal needs and external incentives.</a:t>
            </a:r>
          </a:p>
          <a:p>
            <a:pPr marL="112712" indent="0">
              <a:buNone/>
            </a:pPr>
            <a:endParaRPr lang="en-US" dirty="0"/>
          </a:p>
          <a:p>
            <a:pPr marL="112712" indent="0">
              <a:buNone/>
            </a:pPr>
            <a:r>
              <a:rPr lang="en-US" b="1" dirty="0"/>
              <a:t>Example:</a:t>
            </a:r>
            <a:r>
              <a:rPr lang="en-US" dirty="0"/>
              <a:t> An athlete trains daily due to an internal love for the sport and external rewards like medals.</a:t>
            </a:r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Motivational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Step 1: Need Identification:</a:t>
            </a:r>
            <a:r>
              <a:rPr lang="en-US" sz="2000" dirty="0"/>
              <a:t> Recognizing a lack or desire.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Step 2: Goal Setting:</a:t>
            </a:r>
            <a:r>
              <a:rPr lang="en-US" sz="2000" dirty="0"/>
              <a:t> Establishing a target.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Step 3: Action:</a:t>
            </a:r>
            <a:r>
              <a:rPr lang="en-US" sz="2000" dirty="0"/>
              <a:t> Engaging in behaviors to achieve the goal.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Step 4: Feedback and Adjustment:</a:t>
            </a:r>
            <a:r>
              <a:rPr lang="en-US" sz="2000" dirty="0"/>
              <a:t> Evaluating success and making changes if needed.</a:t>
            </a:r>
          </a:p>
          <a:p>
            <a:pPr marL="111125" indent="0">
              <a:lnSpc>
                <a:spcPct val="150000"/>
              </a:lnSpc>
              <a:buNone/>
            </a:pPr>
            <a:endParaRPr lang="en-US" sz="2000" b="1" dirty="0"/>
          </a:p>
          <a:p>
            <a:pPr marL="111125" indent="0">
              <a:lnSpc>
                <a:spcPct val="15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A person feels hungry (need), decides to cook food (goal), prepares a meal (action), and reflects on the experience (feedback).</a:t>
            </a:r>
          </a:p>
        </p:txBody>
      </p:sp>
    </p:spTree>
    <p:extLst>
      <p:ext uri="{BB962C8B-B14F-4D97-AF65-F5344CB8AC3E}">
        <p14:creationId xmlns:p14="http://schemas.microsoft.com/office/powerpoint/2010/main" val="134990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85000" lnSpcReduction="10000"/>
          </a:bodyPr>
          <a:lstStyle/>
          <a:p>
            <a:pPr marL="457200" indent="-346075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Activation:</a:t>
            </a:r>
            <a:endParaRPr lang="en-US" sz="2000" dirty="0"/>
          </a:p>
          <a:p>
            <a:pPr marL="914400" lvl="1" indent="-2222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decision to initiate a behavior.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Enrolling in a gym to improve fitness.</a:t>
            </a:r>
          </a:p>
          <a:p>
            <a:pPr marL="457200" indent="-346075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Persistence:</a:t>
            </a:r>
            <a:endParaRPr lang="en-US" sz="2000" dirty="0"/>
          </a:p>
          <a:p>
            <a:pPr marL="914400" lvl="1" indent="-2222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Continuous effort toward a goal despite obstacles.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A student continues studying despite distractions.</a:t>
            </a:r>
          </a:p>
          <a:p>
            <a:pPr marL="457200" indent="-346075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Intensity:</a:t>
            </a:r>
            <a:endParaRPr lang="en-US" sz="2000" dirty="0"/>
          </a:p>
          <a:p>
            <a:pPr marL="914400" lvl="1" indent="-2222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level of focus and energy applied to the task.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Two student study for the same exam, but one does so with more dedication.</a:t>
            </a:r>
          </a:p>
          <a:p>
            <a:pPr algn="just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55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3" cy="4155546"/>
          </a:xfrm>
        </p:spPr>
        <p:txBody>
          <a:bodyPr>
            <a:noAutofit/>
          </a:bodyPr>
          <a:lstStyle/>
          <a:p>
            <a:pPr marL="457200" indent="-346075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Extrinsic Motivation:</a:t>
            </a:r>
            <a:endParaRPr lang="en-US" sz="2000" dirty="0"/>
          </a:p>
          <a:p>
            <a:pPr marL="914400" lvl="1" indent="-2222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Driven by external rewards like money, praise, or grades.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A salesperson works hard to earn a bonus.</a:t>
            </a:r>
          </a:p>
          <a:p>
            <a:pPr marL="457200" indent="-346075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Intrinsic Motivation:</a:t>
            </a:r>
            <a:endParaRPr lang="en-US" sz="2000" dirty="0"/>
          </a:p>
          <a:p>
            <a:pPr marL="914400" lvl="1" indent="-2222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Driven by internal factors like passion, curiosity, or personal satisfaction.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An artist paints for the joy of self-expression.</a:t>
            </a:r>
          </a:p>
        </p:txBody>
      </p:sp>
    </p:spTree>
    <p:extLst>
      <p:ext uri="{BB962C8B-B14F-4D97-AF65-F5344CB8AC3E}">
        <p14:creationId xmlns:p14="http://schemas.microsoft.com/office/powerpoint/2010/main" val="96104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Practical Applications of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3" cy="43320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/>
              <a:t>Education:</a:t>
            </a:r>
            <a:r>
              <a:rPr lang="en-US" sz="2800" dirty="0"/>
              <a:t> Encouraging students through positive reinforcement.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/>
              <a:t>Workplace:</a:t>
            </a:r>
            <a:r>
              <a:rPr lang="en-US" sz="2800" dirty="0"/>
              <a:t> Enhancing productivity using incentive programs.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/>
              <a:t>Personal Life:</a:t>
            </a:r>
            <a:r>
              <a:rPr lang="en-US" sz="2800" dirty="0"/>
              <a:t> Setting personal goals to build healthy habits.</a:t>
            </a:r>
          </a:p>
        </p:txBody>
      </p:sp>
    </p:spTree>
    <p:extLst>
      <p:ext uri="{BB962C8B-B14F-4D97-AF65-F5344CB8AC3E}">
        <p14:creationId xmlns:p14="http://schemas.microsoft.com/office/powerpoint/2010/main" val="120429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Motivation is a critical driver of human behavior.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It involves understanding needs, goals, and the processes behind actions.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Both intrinsic and extrinsic factors influence motivation.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By applying motivational theories, individuals and organizations can enhance performance and well-being.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</TotalTime>
  <Words>485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Motivation</vt:lpstr>
      <vt:lpstr>Learning Objectives</vt:lpstr>
      <vt:lpstr>What is Motivation?</vt:lpstr>
      <vt:lpstr>Understanding Motivation</vt:lpstr>
      <vt:lpstr>The Motivational Process</vt:lpstr>
      <vt:lpstr>Components of Motivation</vt:lpstr>
      <vt:lpstr>Types of Motivation</vt:lpstr>
      <vt:lpstr>Practical Applications of Motivation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Jani Khan</cp:lastModifiedBy>
  <cp:revision>59</cp:revision>
  <dcterms:created xsi:type="dcterms:W3CDTF">2025-01-29T06:39:17Z</dcterms:created>
  <dcterms:modified xsi:type="dcterms:W3CDTF">2025-02-15T22:31:29Z</dcterms:modified>
</cp:coreProperties>
</file>