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85" r:id="rId6"/>
    <p:sldId id="277" r:id="rId7"/>
    <p:sldId id="278" r:id="rId8"/>
    <p:sldId id="279" r:id="rId9"/>
    <p:sldId id="280" r:id="rId10"/>
    <p:sldId id="286" r:id="rId11"/>
    <p:sldId id="287" r:id="rId12"/>
    <p:sldId id="288" r:id="rId13"/>
    <p:sldId id="289" r:id="rId14"/>
    <p:sldId id="290" r:id="rId15"/>
    <p:sldId id="291" r:id="rId16"/>
    <p:sldId id="266" r:id="rId17"/>
    <p:sldId id="269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6" autoAdjust="0"/>
    <p:restoredTop sz="94660"/>
  </p:normalViewPr>
  <p:slideViewPr>
    <p:cSldViewPr snapToGrid="0">
      <p:cViewPr varScale="1">
        <p:scale>
          <a:sx n="69" d="100"/>
          <a:sy n="69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ACD6CE14-1845-41BD-AD6A-A26D821A26C2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77C07-B194-4EAB-9E1B-89F69731FC2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7574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6CE14-1845-41BD-AD6A-A26D821A26C2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77C07-B194-4EAB-9E1B-89F69731F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534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6CE14-1845-41BD-AD6A-A26D821A26C2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77C07-B194-4EAB-9E1B-89F69731FC2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9683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6CE14-1845-41BD-AD6A-A26D821A26C2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77C07-B194-4EAB-9E1B-89F69731F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996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6CE14-1845-41BD-AD6A-A26D821A26C2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77C07-B194-4EAB-9E1B-89F69731FC2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7566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6CE14-1845-41BD-AD6A-A26D821A26C2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77C07-B194-4EAB-9E1B-89F69731F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415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6CE14-1845-41BD-AD6A-A26D821A26C2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77C07-B194-4EAB-9E1B-89F69731F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41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6CE14-1845-41BD-AD6A-A26D821A26C2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77C07-B194-4EAB-9E1B-89F69731F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769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6CE14-1845-41BD-AD6A-A26D821A26C2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77C07-B194-4EAB-9E1B-89F69731F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057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6CE14-1845-41BD-AD6A-A26D821A26C2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77C07-B194-4EAB-9E1B-89F69731F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760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6CE14-1845-41BD-AD6A-A26D821A26C2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77C07-B194-4EAB-9E1B-89F69731FC2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6011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ACD6CE14-1845-41BD-AD6A-A26D821A26C2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9177C07-B194-4EAB-9E1B-89F69731FC2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8741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Understanding Mental Health and Mental Disorders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Jani</a:t>
            </a:r>
            <a:r>
              <a:rPr lang="en-US" dirty="0"/>
              <a:t> Khan</a:t>
            </a:r>
          </a:p>
          <a:p>
            <a:r>
              <a:rPr lang="en-US" dirty="0"/>
              <a:t>Lecturer (Science &amp; Humanities)</a:t>
            </a:r>
          </a:p>
        </p:txBody>
      </p:sp>
    </p:spTree>
    <p:extLst>
      <p:ext uri="{BB962C8B-B14F-4D97-AF65-F5344CB8AC3E}">
        <p14:creationId xmlns:p14="http://schemas.microsoft.com/office/powerpoint/2010/main" val="10374252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7C7A33-B14D-5E4C-1274-098F3D71B2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86E19-1C63-45C9-523B-F4BCB9DA6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Schizophrenia</a:t>
            </a:r>
            <a:endParaRPr lang="en-US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9C0F60-ABFB-2DF4-91C2-703D4265CA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b="1" dirty="0"/>
              <a:t>Description: </a:t>
            </a:r>
            <a:r>
              <a:rPr lang="en-US" dirty="0"/>
              <a:t>A severe mental disorder where people lose touch with reality. It affects how a person thinks, feels, and behaves.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b="1" dirty="0"/>
              <a:t>Symptoms: </a:t>
            </a:r>
            <a:r>
              <a:rPr lang="en-US" dirty="0"/>
              <a:t>Hallucinations (seeing or hearing things that aren’t there), Delusions (false beliefs), Disorganized speech or behavior, Lack of motivation or emotional expression.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b="1" dirty="0"/>
              <a:t>Example: </a:t>
            </a:r>
            <a:r>
              <a:rPr lang="en-US" dirty="0"/>
              <a:t>A man believes that the TV is sending him messages and hears voices telling him what to do.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b="1" dirty="0"/>
              <a:t>Treatment: </a:t>
            </a:r>
            <a:r>
              <a:rPr lang="en-US" dirty="0"/>
              <a:t>Antipsychotic medications, Psychosocial </a:t>
            </a:r>
            <a:r>
              <a:rPr lang="en-US" dirty="0" err="1"/>
              <a:t>therapy,Family</a:t>
            </a:r>
            <a:r>
              <a:rPr lang="en-US" dirty="0"/>
              <a:t> and community support.</a:t>
            </a:r>
          </a:p>
        </p:txBody>
      </p:sp>
    </p:spTree>
    <p:extLst>
      <p:ext uri="{BB962C8B-B14F-4D97-AF65-F5344CB8AC3E}">
        <p14:creationId xmlns:p14="http://schemas.microsoft.com/office/powerpoint/2010/main" val="21245577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8C05FD-B1A7-31D7-E2F6-2AA869FD90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E1B6C-162B-04A0-42FA-E1935EE33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Panic Disorder</a:t>
            </a:r>
            <a:endParaRPr lang="en-US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54FC03-44DB-1FC9-07BD-1F883B0C7F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b="1" dirty="0"/>
              <a:t>Description: </a:t>
            </a:r>
            <a:r>
              <a:rPr lang="en-US" dirty="0"/>
              <a:t>A type of anxiety disorder where a person experiences sudden and repeated panic attacks.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b="1" dirty="0"/>
              <a:t>Symptoms: </a:t>
            </a:r>
            <a:r>
              <a:rPr lang="en-US" dirty="0"/>
              <a:t>Intense fear and discomfort, Rapid heartbeat, sweating, shortness of breath, Feeling of losing control or dying, Often comes without warning.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b="1" dirty="0"/>
              <a:t>Example: </a:t>
            </a:r>
            <a:r>
              <a:rPr lang="en-US" dirty="0"/>
              <a:t>A woman experiences a sudden panic attack at the grocery store and avoids going out afterward.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b="1" dirty="0"/>
              <a:t>Treatment: </a:t>
            </a:r>
            <a:r>
              <a:rPr lang="en-US" dirty="0"/>
              <a:t>Cognitive-behavioral therapy (CBT), Anti-anxiety medications (e.g., benzodiazepines, SSRIs), Breathing and relaxation techniques.</a:t>
            </a:r>
          </a:p>
        </p:txBody>
      </p:sp>
    </p:spTree>
    <p:extLst>
      <p:ext uri="{BB962C8B-B14F-4D97-AF65-F5344CB8AC3E}">
        <p14:creationId xmlns:p14="http://schemas.microsoft.com/office/powerpoint/2010/main" val="31383728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0460C9-BF03-B064-2C32-DD36A224E1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7E119-9776-A544-1CDC-DE23BB89D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Obsessive-Compulsive Disorder (OCD)</a:t>
            </a:r>
            <a:endParaRPr lang="en-US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ECDBD5-C8F5-67B3-2CEA-494A480022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b="1" dirty="0"/>
              <a:t>Description: </a:t>
            </a:r>
            <a:r>
              <a:rPr lang="en-US" dirty="0"/>
              <a:t>A disorder where a person has unwanted thoughts (obsessions) and repetitive behaviors (compulsions).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b="1" dirty="0"/>
              <a:t>Symptoms: </a:t>
            </a:r>
          </a:p>
          <a:p>
            <a:pPr marL="914400" indent="-346075" algn="just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dirty="0"/>
              <a:t>Obsessions: Fear of germs, unwanted thoughts</a:t>
            </a:r>
          </a:p>
          <a:p>
            <a:pPr marL="914400" indent="-346075" algn="just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dirty="0"/>
              <a:t>Compulsions: Excessive cleaning, checking, counting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b="1" dirty="0"/>
              <a:t>Example: </a:t>
            </a:r>
            <a:r>
              <a:rPr lang="en-US" dirty="0"/>
              <a:t>A boy washes his hands 30 times a day to avoid contamination even though he knows it's excessive.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b="1" dirty="0"/>
              <a:t>Treatment: </a:t>
            </a:r>
            <a:r>
              <a:rPr lang="en-US" dirty="0"/>
              <a:t>Exposure and response prevention therapy, Cognitive-behavioral therapy (CBT), SSRIs (e.g., fluoxetine).</a:t>
            </a:r>
          </a:p>
        </p:txBody>
      </p:sp>
    </p:spTree>
    <p:extLst>
      <p:ext uri="{BB962C8B-B14F-4D97-AF65-F5344CB8AC3E}">
        <p14:creationId xmlns:p14="http://schemas.microsoft.com/office/powerpoint/2010/main" val="280081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833F55-A80E-B13E-3030-39E22495C1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81969-4BE3-8E83-5B3E-F381C3122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Bipolar Disorder</a:t>
            </a:r>
            <a:endParaRPr lang="en-US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F5B553-DFE0-3AB7-7B14-3B418DE4F1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b="1" dirty="0"/>
              <a:t>Description: </a:t>
            </a:r>
            <a:r>
              <a:rPr lang="en-US" dirty="0"/>
              <a:t>A mood disorder with extreme mood swings, from emotional highs (mania) to lows (depression).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b="1" dirty="0"/>
              <a:t>Symptoms: </a:t>
            </a:r>
          </a:p>
          <a:p>
            <a:pPr marL="914400" indent="-346075" algn="just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b="1" dirty="0"/>
              <a:t>Mania</a:t>
            </a:r>
            <a:r>
              <a:rPr lang="en-US" dirty="0"/>
              <a:t>: High energy, little need for sleep, risky behavior, rapid speech</a:t>
            </a:r>
          </a:p>
          <a:p>
            <a:pPr marL="914400" indent="-346075" algn="just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b="1" dirty="0"/>
              <a:t>Depression</a:t>
            </a:r>
            <a:r>
              <a:rPr lang="en-US" dirty="0"/>
              <a:t>: Sadness, fatigue, hopelessness, withdrawal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b="1" dirty="0"/>
              <a:t>Example: </a:t>
            </a:r>
            <a:r>
              <a:rPr lang="en-US" dirty="0"/>
              <a:t>A person spends a large amount of money during a manic episode and later feels deep regret and hopelessness.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b="1" dirty="0"/>
              <a:t>Treatment: </a:t>
            </a:r>
            <a:r>
              <a:rPr lang="en-US" dirty="0"/>
              <a:t>Mood stabilizers (e.g., lithium), Psychotherapy, Lifestyle and routine management.</a:t>
            </a:r>
          </a:p>
        </p:txBody>
      </p:sp>
    </p:spTree>
    <p:extLst>
      <p:ext uri="{BB962C8B-B14F-4D97-AF65-F5344CB8AC3E}">
        <p14:creationId xmlns:p14="http://schemas.microsoft.com/office/powerpoint/2010/main" val="7180520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1AE68D-AE2F-7E08-5757-B23B98F57D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331D1-CF07-D8D1-23C8-C29AE55F0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Internet Gaming Disorder</a:t>
            </a:r>
            <a:endParaRPr lang="en-US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ADA8D-ACA7-5EBF-EF93-2C1D0BC58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b="1" dirty="0"/>
              <a:t>Description: </a:t>
            </a:r>
            <a:r>
              <a:rPr lang="en-US" dirty="0"/>
              <a:t>A behavioral addiction where individuals excessively play online or video games to the point it interferes with life.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b="1" dirty="0"/>
              <a:t>Symptoms: </a:t>
            </a:r>
            <a:r>
              <a:rPr lang="en-US" dirty="0"/>
              <a:t>Preoccupation with games, Withdrawal symptoms when not playing, Loss of interest in other activities, Impaired functioning in school, work, or social life.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b="1" dirty="0"/>
              <a:t>Example: </a:t>
            </a:r>
            <a:r>
              <a:rPr lang="en-US" dirty="0"/>
              <a:t>A teenager skips school and isolates from friends and family to play games all day and night.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b="1" dirty="0"/>
              <a:t>Treatment: </a:t>
            </a:r>
            <a:r>
              <a:rPr lang="en-US" dirty="0"/>
              <a:t>Cognitive-behavioral therapy, Family therapy, Setting screen-time limits and promoting alternative activities.</a:t>
            </a:r>
          </a:p>
        </p:txBody>
      </p:sp>
    </p:spTree>
    <p:extLst>
      <p:ext uri="{BB962C8B-B14F-4D97-AF65-F5344CB8AC3E}">
        <p14:creationId xmlns:p14="http://schemas.microsoft.com/office/powerpoint/2010/main" val="13723599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99A934-6F11-82DB-0F16-C1632AF88A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C993F-9E06-9535-69E4-E9A4D0EF5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Caffeine Use Disorder</a:t>
            </a:r>
            <a:endParaRPr lang="en-US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2F27B-93CC-7674-F07A-A4A6061886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b="1" dirty="0"/>
              <a:t>Description: </a:t>
            </a:r>
            <a:r>
              <a:rPr lang="en-US" dirty="0"/>
              <a:t>A condition where a person becomes dependent on caffeine, leading to withdrawal and other health issues.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b="1" dirty="0"/>
              <a:t>Symptoms: </a:t>
            </a:r>
            <a:r>
              <a:rPr lang="en-US" dirty="0"/>
              <a:t>Difficulty cutting down caffeine despite wanting to, </a:t>
            </a:r>
            <a:r>
              <a:rPr lang="en-US" b="1" dirty="0"/>
              <a:t>Withdrawal</a:t>
            </a:r>
            <a:r>
              <a:rPr lang="en-US" dirty="0"/>
              <a:t>: headache, tiredness, irritability, Continued use despite health issues.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b="1" dirty="0"/>
              <a:t>Example: </a:t>
            </a:r>
            <a:r>
              <a:rPr lang="en-US" dirty="0"/>
              <a:t>A college student drinks 7 cups of coffee daily and gets headaches when trying to stop.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b="1" dirty="0"/>
              <a:t>Treatment: </a:t>
            </a:r>
            <a:r>
              <a:rPr lang="en-US" dirty="0"/>
              <a:t>Gradual caffeine reduction, Education about caffeine’s effects, Behavioral strategies for energy management.</a:t>
            </a:r>
          </a:p>
        </p:txBody>
      </p:sp>
    </p:spTree>
    <p:extLst>
      <p:ext uri="{BB962C8B-B14F-4D97-AF65-F5344CB8AC3E}">
        <p14:creationId xmlns:p14="http://schemas.microsoft.com/office/powerpoint/2010/main" val="25030299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indent="-346075" algn="just">
              <a:buFont typeface="Wingdings" panose="05000000000000000000" pitchFamily="2" charset="2"/>
              <a:buChar char="§"/>
            </a:pPr>
            <a:r>
              <a:rPr lang="en-US" sz="2000" dirty="0"/>
              <a:t>Mental health is more than the absence of mental illness, it involves emotional, psychological, and social well-being.</a:t>
            </a:r>
          </a:p>
          <a:p>
            <a:pPr marL="457200" indent="-346075" algn="just">
              <a:buFont typeface="Wingdings" panose="05000000000000000000" pitchFamily="2" charset="2"/>
              <a:buChar char="§"/>
            </a:pPr>
            <a:r>
              <a:rPr lang="en-US" sz="2000" dirty="0"/>
              <a:t>Psychopathology helps us understand different mental disorders, their causes, and treatments.</a:t>
            </a:r>
          </a:p>
          <a:p>
            <a:pPr marL="457200" indent="-346075" algn="just">
              <a:buFont typeface="Wingdings" panose="05000000000000000000" pitchFamily="2" charset="2"/>
              <a:buChar char="§"/>
            </a:pPr>
            <a:r>
              <a:rPr lang="en-US" sz="2000" dirty="0"/>
              <a:t>Early recognition, support, and treatment can lead to better recovery and well-being.</a:t>
            </a:r>
          </a:p>
        </p:txBody>
      </p:sp>
    </p:spTree>
    <p:extLst>
      <p:ext uri="{BB962C8B-B14F-4D97-AF65-F5344CB8AC3E}">
        <p14:creationId xmlns:p14="http://schemas.microsoft.com/office/powerpoint/2010/main" val="7994920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Q &amp; A Session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b="1" dirty="0"/>
              <a:t>Thank you for your attention!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Hopefully, I will see you in the next class. Until then, take care and have a good day!</a:t>
            </a:r>
          </a:p>
        </p:txBody>
      </p:sp>
    </p:spTree>
    <p:extLst>
      <p:ext uri="{BB962C8B-B14F-4D97-AF65-F5344CB8AC3E}">
        <p14:creationId xmlns:p14="http://schemas.microsoft.com/office/powerpoint/2010/main" val="1726691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dirty="0"/>
              <a:t>By the end of this lecture, students will be able to:</a:t>
            </a:r>
          </a:p>
          <a:p>
            <a:pPr marL="803275" indent="-346075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Define mental health and mental disorders. </a:t>
            </a:r>
          </a:p>
          <a:p>
            <a:pPr marL="803275" indent="-346075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Understand the concept of abnormal psychology and criteria for abnormality.​</a:t>
            </a:r>
          </a:p>
          <a:p>
            <a:pPr marL="803275" indent="-346075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Identify the 4 D's of abnormality.​</a:t>
            </a:r>
          </a:p>
          <a:p>
            <a:pPr marL="803275" indent="-346075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Recognize various biological, psychological, and social factors contributing to mental disorders.​</a:t>
            </a:r>
          </a:p>
          <a:p>
            <a:pPr marL="803275" indent="-346075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Describe symptoms and treatment options for common psychological disorders.</a:t>
            </a:r>
          </a:p>
        </p:txBody>
      </p:sp>
    </p:spTree>
    <p:extLst>
      <p:ext uri="{BB962C8B-B14F-4D97-AF65-F5344CB8AC3E}">
        <p14:creationId xmlns:p14="http://schemas.microsoft.com/office/powerpoint/2010/main" val="3742492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What is Mental Health and Psychopathology?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084832"/>
            <a:ext cx="10031799" cy="4224528"/>
          </a:xfrm>
        </p:spPr>
        <p:txBody>
          <a:bodyPr>
            <a:normAutofit/>
          </a:bodyPr>
          <a:lstStyle/>
          <a:p>
            <a:pPr marL="457200" indent="-346075" algn="just">
              <a:lnSpc>
                <a:spcPct val="170000"/>
              </a:lnSpc>
              <a:buFont typeface="Wingdings" panose="05000000000000000000" pitchFamily="2" charset="2"/>
              <a:buChar char="§"/>
            </a:pPr>
            <a:r>
              <a:rPr lang="en-US" sz="2000" b="1" dirty="0"/>
              <a:t>Mental Health</a:t>
            </a:r>
            <a:r>
              <a:rPr lang="en-US" sz="2000" dirty="0"/>
              <a:t>: A state of well-being where individuals realize their abilities, cope with normal stresses, work productively, and contribute to their community.​</a:t>
            </a:r>
          </a:p>
          <a:p>
            <a:pPr marL="457200" indent="-346075" algn="just">
              <a:lnSpc>
                <a:spcPct val="170000"/>
              </a:lnSpc>
              <a:buFont typeface="Wingdings" panose="05000000000000000000" pitchFamily="2" charset="2"/>
              <a:buChar char="§"/>
            </a:pPr>
            <a:r>
              <a:rPr lang="en-US" sz="2000" b="1" dirty="0"/>
              <a:t>Psychopathology</a:t>
            </a:r>
            <a:r>
              <a:rPr lang="en-US" sz="2000" dirty="0"/>
              <a:t>: The scientific study of mental disorders, including their symptoms, etiology (causes), and treatment.​</a:t>
            </a:r>
          </a:p>
          <a:p>
            <a:pPr marL="914400" indent="-346075" algn="just">
              <a:lnSpc>
                <a:spcPct val="170000"/>
              </a:lnSpc>
              <a:buFont typeface="Wingdings" panose="05000000000000000000" pitchFamily="2" charset="2"/>
              <a:buChar char="ü"/>
            </a:pPr>
            <a:r>
              <a:rPr lang="en-US" sz="2000" b="1" dirty="0"/>
              <a:t>Importance</a:t>
            </a:r>
            <a:r>
              <a:rPr lang="en-US" sz="2000" dirty="0"/>
              <a:t>: Understanding mental health and psychopathology is crucial for identifying, treating, and preventing mental disorders.</a:t>
            </a:r>
          </a:p>
        </p:txBody>
      </p:sp>
    </p:spTree>
    <p:extLst>
      <p:ext uri="{BB962C8B-B14F-4D97-AF65-F5344CB8AC3E}">
        <p14:creationId xmlns:p14="http://schemas.microsoft.com/office/powerpoint/2010/main" val="4270926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Mental Health (WHO)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5612" indent="-342900"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b="1" dirty="0"/>
              <a:t>WHO Definition:</a:t>
            </a:r>
            <a:r>
              <a:rPr lang="en-US" dirty="0"/>
              <a:t> “Mental Health is a state of well-being in which an individual realizes his or her own abilities, can cope with the normal stresses of life, can work productively, and is able to make a contribution to his or her community.”​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b="1" dirty="0"/>
              <a:t>Key Components:</a:t>
            </a:r>
            <a:endParaRPr lang="en-US" dirty="0"/>
          </a:p>
          <a:p>
            <a:pPr marL="742950" lvl="1" indent="-285750" algn="just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dirty="0"/>
              <a:t>Self-realization of abilities​</a:t>
            </a:r>
          </a:p>
          <a:p>
            <a:pPr marL="742950" lvl="1" indent="-285750" algn="just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dirty="0"/>
              <a:t>Coping with normal life stresses​</a:t>
            </a:r>
          </a:p>
          <a:p>
            <a:pPr marL="742950" lvl="1" indent="-285750" algn="just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dirty="0"/>
              <a:t>Productive work​</a:t>
            </a:r>
          </a:p>
          <a:p>
            <a:pPr marL="742950" lvl="1" indent="-285750" algn="just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dirty="0"/>
              <a:t>Contribution to community​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b="1" dirty="0"/>
              <a:t>Example:</a:t>
            </a:r>
            <a:r>
              <a:rPr lang="en-US" dirty="0"/>
              <a:t> A student managing academic pressures effectively, maintaining social relationships, and participating in community service.​</a:t>
            </a:r>
          </a:p>
        </p:txBody>
      </p:sp>
    </p:spTree>
    <p:extLst>
      <p:ext uri="{BB962C8B-B14F-4D97-AF65-F5344CB8AC3E}">
        <p14:creationId xmlns:p14="http://schemas.microsoft.com/office/powerpoint/2010/main" val="1356556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D58986-ADF4-7C1D-459A-0BE55AAC6C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11C29-86F0-ECED-290C-5E98E677F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Mental Disorder (DSM-5)</a:t>
            </a:r>
            <a:endParaRPr lang="en-US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E8064-354E-92F7-E498-1277A717D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5612" indent="-342900"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b="1" dirty="0"/>
              <a:t>DSM-5 Definition:</a:t>
            </a:r>
            <a:r>
              <a:rPr lang="en-US" sz="2000" dirty="0"/>
              <a:t> A mental disorder is a syndrome characterized by clinically significant disturbance in an individual's cognition, emotion regulation, or behavior that reflects a dysfunction in the psychological, biological, or developmental processes underlying mental functioning.​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000" b="1" dirty="0"/>
              <a:t>Key Aspects:</a:t>
            </a:r>
            <a:endParaRPr lang="en-US" sz="2000" dirty="0"/>
          </a:p>
          <a:p>
            <a:pPr marL="742950" lvl="1" indent="-285750" algn="just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2000" dirty="0"/>
              <a:t>Clinically significant disturbance​</a:t>
            </a:r>
          </a:p>
          <a:p>
            <a:pPr marL="742950" lvl="1" indent="-285750" algn="just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2000" dirty="0"/>
              <a:t>Dysfunction in mental functioning​</a:t>
            </a:r>
          </a:p>
          <a:p>
            <a:pPr marL="742950" lvl="1" indent="-285750" algn="just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2000" dirty="0"/>
              <a:t>Associated with distress or disability​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000" b="1" dirty="0"/>
              <a:t>Example:</a:t>
            </a:r>
            <a:r>
              <a:rPr lang="en-US" sz="2000" dirty="0"/>
              <a:t> An individual experiencing persistent sadness and loss of interest in activities, leading to impaired daily functioning.​</a:t>
            </a:r>
          </a:p>
        </p:txBody>
      </p:sp>
    </p:spTree>
    <p:extLst>
      <p:ext uri="{BB962C8B-B14F-4D97-AF65-F5344CB8AC3E}">
        <p14:creationId xmlns:p14="http://schemas.microsoft.com/office/powerpoint/2010/main" val="390733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B86365-9C4C-3642-8DA3-570134A164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C9FF7-3E3B-143A-8D0B-073F20D92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Abnormal Psychology and Concept of Abnormality</a:t>
            </a:r>
            <a:endParaRPr lang="en-US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9959B4-1392-1105-1D9B-3BA9AE093F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5612" indent="-342900"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b="1" dirty="0"/>
              <a:t>Abnormal Psychology:</a:t>
            </a:r>
            <a:r>
              <a:rPr lang="en-US" sz="2000" dirty="0"/>
              <a:t> The branch of psychology that deals with studying, explaining, and treating abnormal behavior.</a:t>
            </a:r>
          </a:p>
          <a:p>
            <a:pPr marL="112712" indent="0" algn="just">
              <a:lnSpc>
                <a:spcPct val="100000"/>
              </a:lnSpc>
              <a:buNone/>
            </a:pPr>
            <a:r>
              <a:rPr lang="en-US" sz="2000" b="1" dirty="0"/>
              <a:t>Concept of Abnormality</a:t>
            </a:r>
            <a:r>
              <a:rPr lang="en-US" sz="2000" dirty="0"/>
              <a:t>:</a:t>
            </a:r>
          </a:p>
          <a:p>
            <a:pPr marL="914400" indent="-342900" algn="just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2000" b="1" dirty="0"/>
              <a:t>Statistical Infrequency</a:t>
            </a:r>
            <a:r>
              <a:rPr lang="en-US" sz="2000" dirty="0"/>
              <a:t>: Behaviors that are rare or not typical.​</a:t>
            </a:r>
          </a:p>
          <a:p>
            <a:pPr marL="914400" indent="-342900" algn="just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2000" b="1" dirty="0"/>
              <a:t>Violation of Social Norms</a:t>
            </a:r>
            <a:r>
              <a:rPr lang="en-US" sz="2000" dirty="0"/>
              <a:t>: Behaviors that go against societal expectations.​</a:t>
            </a:r>
          </a:p>
          <a:p>
            <a:pPr marL="914400" indent="-342900" algn="just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2000" b="1" dirty="0"/>
              <a:t>Personal Distress</a:t>
            </a:r>
            <a:r>
              <a:rPr lang="en-US" sz="2000" dirty="0"/>
              <a:t>: Experiencing significant emotional pain.​</a:t>
            </a:r>
          </a:p>
          <a:p>
            <a:pPr marL="914400" indent="-342900" algn="just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2000" b="1" dirty="0"/>
              <a:t>Maladaptive Behavior</a:t>
            </a:r>
            <a:r>
              <a:rPr lang="en-US" sz="2000" dirty="0"/>
              <a:t>: Behaviors that hinder a person's ability to function in daily life.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000" b="1" dirty="0"/>
              <a:t>Example:</a:t>
            </a:r>
            <a:r>
              <a:rPr lang="en-US" sz="2000" dirty="0"/>
              <a:t> A person with extreme anxiety avoiding all social interactions, leading to isolation.​</a:t>
            </a:r>
          </a:p>
        </p:txBody>
      </p:sp>
    </p:spTree>
    <p:extLst>
      <p:ext uri="{BB962C8B-B14F-4D97-AF65-F5344CB8AC3E}">
        <p14:creationId xmlns:p14="http://schemas.microsoft.com/office/powerpoint/2010/main" val="2641139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ABC501-18A9-EA91-10C7-0DADE617C8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F2081-5278-BB64-2923-E1B964786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The 4 D's of Abnormality</a:t>
            </a:r>
            <a:endParaRPr lang="en-US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C9CF13-033F-9ECC-608B-D3A9B3AA24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5612" indent="-342900"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Deviance: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Behavior that deviates from societal norms.​</a:t>
            </a:r>
          </a:p>
          <a:p>
            <a:pPr marL="455612" indent="-342900"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Distress: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Emotional pain or suffering experienced by the individual.​</a:t>
            </a:r>
          </a:p>
          <a:p>
            <a:pPr marL="455612" indent="-342900"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Dysfunction: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Impairment in the ability to perform daily activities.​</a:t>
            </a:r>
          </a:p>
          <a:p>
            <a:pPr marL="455612" indent="-342900"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Danger: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Behavior that poses a risk to self or others.​</a:t>
            </a:r>
          </a:p>
          <a:p>
            <a:pPr marL="112712" indent="0" algn="just">
              <a:lnSpc>
                <a:spcPct val="100000"/>
              </a:lnSpc>
              <a:buNone/>
            </a:pPr>
            <a:endParaRPr lang="en-US" altLang="en-US" sz="2000" dirty="0"/>
          </a:p>
          <a:p>
            <a:pPr marL="112712" indent="0" algn="just">
              <a:lnSpc>
                <a:spcPct val="100000"/>
              </a:lnSpc>
              <a:buNone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Example: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An individual exhibiting aggressive behavior that threatens the safety of others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02245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BEF578-7AF7-A8C0-CFCA-CBC50C768D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532F7-6BEC-A6D0-1C14-E8D7E43E3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Factors Contributing to Mental Disorders</a:t>
            </a:r>
            <a:endParaRPr lang="en-US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8CA6F-5314-8FD3-3901-7BEFBF189C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marR="0" lvl="0" indent="0" algn="just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Biological Factors: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Neurotransmitter imbalances​, Hormonal changes​, Genetic predisposition​, Brain abnormalities​.</a:t>
            </a:r>
          </a:p>
          <a:p>
            <a:pPr marL="0" marR="0" lvl="0" indent="0" algn="just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Psychological Factors: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Negative thought patterns​, Emotional dysregulation​, Personality traits​, Coping mechanisms​.</a:t>
            </a:r>
          </a:p>
          <a:p>
            <a:pPr marL="0" marR="0" lvl="0" indent="0" algn="just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Social Factors: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Family dynamics​, Peer relationships​, Socioeconomic status​, Cultural influences​.</a:t>
            </a:r>
          </a:p>
          <a:p>
            <a:pPr marL="0" marR="0" lvl="0" indent="0" algn="just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Example: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 person with a genetic predisposition to depression experiencing job loss and lacking social support may develop a depressive disorder.​</a:t>
            </a:r>
          </a:p>
        </p:txBody>
      </p:sp>
    </p:spTree>
    <p:extLst>
      <p:ext uri="{BB962C8B-B14F-4D97-AF65-F5344CB8AC3E}">
        <p14:creationId xmlns:p14="http://schemas.microsoft.com/office/powerpoint/2010/main" val="14228234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EADFEE-BA2F-9EF9-64CB-67619BD460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F844-04A3-5352-CD75-E7B01E9FA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Major Depressive Disorder (MDD)</a:t>
            </a:r>
            <a:endParaRPr lang="en-US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76A41-BA8E-1992-A561-5F88FCF9A8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b="1" dirty="0"/>
              <a:t>Description: </a:t>
            </a:r>
            <a:r>
              <a:rPr lang="en-US" dirty="0"/>
              <a:t>A common mood disorder marked by persistent feelings of sadness, hopelessness, and loss of interest or pleasure in activities.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b="1" dirty="0"/>
              <a:t>Symptoms: </a:t>
            </a:r>
            <a:r>
              <a:rPr lang="en-US" dirty="0"/>
              <a:t>Depressed mood most of the day, Fatigue or low energy, Difficulty concentrating, Sleep problems (too much or too little), Changes in appetite or weight, Thoughts of death or suicide.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b="1" dirty="0"/>
              <a:t>Example: </a:t>
            </a:r>
            <a:r>
              <a:rPr lang="en-US" dirty="0"/>
              <a:t>A student who used to enjoy painting stops attending classes, feels worthless, and avoids friends and family.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b="1" dirty="0"/>
              <a:t>Treatment: </a:t>
            </a:r>
            <a:r>
              <a:rPr lang="en-US" dirty="0"/>
              <a:t>Psychotherapy (e.g., CBT), Antidepressant medications, Lifestyle changes (exercise, sleep routine).</a:t>
            </a:r>
          </a:p>
        </p:txBody>
      </p:sp>
    </p:spTree>
    <p:extLst>
      <p:ext uri="{BB962C8B-B14F-4D97-AF65-F5344CB8AC3E}">
        <p14:creationId xmlns:p14="http://schemas.microsoft.com/office/powerpoint/2010/main" val="37198714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403</TotalTime>
  <Words>1302</Words>
  <Application>Microsoft Office PowerPoint</Application>
  <PresentationFormat>Widescreen</PresentationFormat>
  <Paragraphs>100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Tw Cen MT</vt:lpstr>
      <vt:lpstr>Tw Cen MT Condensed</vt:lpstr>
      <vt:lpstr>Wingdings</vt:lpstr>
      <vt:lpstr>Wingdings 3</vt:lpstr>
      <vt:lpstr>Integral</vt:lpstr>
      <vt:lpstr>Understanding Mental Health and Mental Disorders</vt:lpstr>
      <vt:lpstr>Learning Objectives</vt:lpstr>
      <vt:lpstr>What is Mental Health and Psychopathology?</vt:lpstr>
      <vt:lpstr>Mental Health (WHO)</vt:lpstr>
      <vt:lpstr>Mental Disorder (DSM-5)</vt:lpstr>
      <vt:lpstr>Abnormal Psychology and Concept of Abnormality</vt:lpstr>
      <vt:lpstr>The 4 D's of Abnormality</vt:lpstr>
      <vt:lpstr>Factors Contributing to Mental Disorders</vt:lpstr>
      <vt:lpstr>Major Depressive Disorder (MDD)</vt:lpstr>
      <vt:lpstr>Schizophrenia</vt:lpstr>
      <vt:lpstr>Panic Disorder</vt:lpstr>
      <vt:lpstr>Obsessive-Compulsive Disorder (OCD)</vt:lpstr>
      <vt:lpstr>Bipolar Disorder</vt:lpstr>
      <vt:lpstr>Internet Gaming Disorder</vt:lpstr>
      <vt:lpstr>Caffeine Use Disorder</vt:lpstr>
      <vt:lpstr>Conclusion</vt:lpstr>
      <vt:lpstr>Q &amp; A Session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Methodology in Psychology</dc:title>
  <dc:creator>Faculty</dc:creator>
  <cp:lastModifiedBy>Jani Khan</cp:lastModifiedBy>
  <cp:revision>145</cp:revision>
  <dcterms:created xsi:type="dcterms:W3CDTF">2025-01-29T06:39:17Z</dcterms:created>
  <dcterms:modified xsi:type="dcterms:W3CDTF">2025-04-13T22:46:08Z</dcterms:modified>
</cp:coreProperties>
</file>