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5" r:id="rId6"/>
    <p:sldId id="277" r:id="rId7"/>
    <p:sldId id="278" r:id="rId8"/>
    <p:sldId id="292" r:id="rId9"/>
    <p:sldId id="280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5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Understanding addiction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7A33-B14D-5E4C-1274-098F3D71B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6E19-1C63-45C9-523B-F4BCB9DA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Causes of Addiction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0F60-ABFB-2DF4-91C2-703D4265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Biological Factors:</a:t>
            </a:r>
            <a:r>
              <a:rPr lang="en-US" dirty="0"/>
              <a:t> Genetic predisposition, differences in brain chemistry.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Psychological Factors: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Personality traits like impulsivity and sensation-seeking.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Past trauma and abuse increase vulnerability.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Mental health conditions such as depression or anxiety may co-occur.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Environmental Factors: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Family influences (e.g., having parents with addiction).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Peer pressure, cultural acceptance of drug use.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Availability of substances.</a:t>
            </a:r>
          </a:p>
          <a:p>
            <a:pPr marL="1258888" indent="-344488" algn="just">
              <a:buFont typeface="Wingdings" panose="05000000000000000000" pitchFamily="2" charset="2"/>
              <a:buChar char="ü"/>
            </a:pPr>
            <a:r>
              <a:rPr lang="en-US" dirty="0"/>
              <a:t>Lack of coping skills for stress and emotions.</a:t>
            </a:r>
          </a:p>
        </p:txBody>
      </p:sp>
    </p:spTree>
    <p:extLst>
      <p:ext uri="{BB962C8B-B14F-4D97-AF65-F5344CB8AC3E}">
        <p14:creationId xmlns:p14="http://schemas.microsoft.com/office/powerpoint/2010/main" val="212455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C05FD-B1A7-31D7-E2F6-2AA869FD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1B6C-162B-04A0-42FA-E1935EE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Categories of Drugs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FC03-44DB-1FC9-07BD-1F883B0C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Stimulants:</a:t>
            </a:r>
            <a:r>
              <a:rPr lang="en-US" dirty="0"/>
              <a:t> Speed up brain activity.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Examples</a:t>
            </a:r>
            <a:r>
              <a:rPr lang="en-US" i="1" dirty="0"/>
              <a:t>:</a:t>
            </a:r>
            <a:r>
              <a:rPr lang="en-US" dirty="0"/>
              <a:t> Cocaine, Methamphetamine, ADHD medications.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Effects</a:t>
            </a:r>
            <a:r>
              <a:rPr lang="en-US" i="1" dirty="0"/>
              <a:t>:</a:t>
            </a:r>
            <a:r>
              <a:rPr lang="en-US" dirty="0"/>
              <a:t> Euphoria, increased energy, alertness.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Side effects</a:t>
            </a:r>
            <a:r>
              <a:rPr lang="en-US" i="1" dirty="0"/>
              <a:t>:</a:t>
            </a:r>
            <a:r>
              <a:rPr lang="en-US" dirty="0"/>
              <a:t> Anxiety, paranoia, heart problems.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Depressants:</a:t>
            </a:r>
            <a:r>
              <a:rPr lang="en-US" dirty="0"/>
              <a:t> Slow down brain function.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Examples</a:t>
            </a:r>
            <a:r>
              <a:rPr lang="en-US" i="1" dirty="0"/>
              <a:t>:</a:t>
            </a:r>
            <a:r>
              <a:rPr lang="en-US" dirty="0"/>
              <a:t> Alcohol, Benzodiazepines (e.g., Xanax).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Effects</a:t>
            </a:r>
            <a:r>
              <a:rPr lang="en-US" i="1" dirty="0"/>
              <a:t>:</a:t>
            </a:r>
            <a:r>
              <a:rPr lang="en-US" dirty="0"/>
              <a:t> Relaxation, drowsiness, decreased inhibition.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Side effects</a:t>
            </a:r>
            <a:r>
              <a:rPr lang="en-US" i="1" dirty="0"/>
              <a:t>:</a:t>
            </a:r>
            <a:r>
              <a:rPr lang="en-US" dirty="0"/>
              <a:t> Poor coordination, memory issues, dependence.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Hallucinogens:</a:t>
            </a:r>
            <a:r>
              <a:rPr lang="en-US" dirty="0"/>
              <a:t> Alter perception and reality.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Examples</a:t>
            </a:r>
            <a:r>
              <a:rPr lang="en-US" i="1" dirty="0"/>
              <a:t>:</a:t>
            </a:r>
            <a:r>
              <a:rPr lang="en-US" dirty="0"/>
              <a:t> LSD, Psilocybin (magic mushrooms).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Effects</a:t>
            </a:r>
            <a:r>
              <a:rPr lang="en-US" i="1" dirty="0"/>
              <a:t>:</a:t>
            </a:r>
            <a:r>
              <a:rPr lang="en-US" dirty="0"/>
              <a:t> Hallucinations, distorted thinking.</a:t>
            </a:r>
          </a:p>
          <a:p>
            <a:pPr marL="1379538" lvl="1" indent="-344488" algn="just">
              <a:buFont typeface="Wingdings" panose="05000000000000000000" pitchFamily="2" charset="2"/>
              <a:buChar char="ü"/>
            </a:pPr>
            <a:r>
              <a:rPr lang="en-US" b="1" i="1" dirty="0"/>
              <a:t>Side effects</a:t>
            </a:r>
            <a:r>
              <a:rPr lang="en-US" i="1" dirty="0"/>
              <a:t>:</a:t>
            </a:r>
            <a:r>
              <a:rPr lang="en-US" dirty="0"/>
              <a:t> Panic, psychosis, unpredictable behavior.</a:t>
            </a:r>
          </a:p>
        </p:txBody>
      </p:sp>
    </p:spTree>
    <p:extLst>
      <p:ext uri="{BB962C8B-B14F-4D97-AF65-F5344CB8AC3E}">
        <p14:creationId xmlns:p14="http://schemas.microsoft.com/office/powerpoint/2010/main" val="313837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60C9-BF03-B064-2C32-DD36A224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119-9776-A544-1CDC-DE23BB89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Theory of Addiction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DBD5-C8F5-67B3-2CEA-494A4800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Reward System Theory:</a:t>
            </a:r>
            <a:r>
              <a:rPr lang="en-US" dirty="0"/>
              <a:t> The brain’s reward system reinforces behaviors that produce pleasure, making the person repeat them.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Addiction Cycle:</a:t>
            </a:r>
            <a:endParaRPr lang="en-US" dirty="0"/>
          </a:p>
          <a:p>
            <a:pPr marL="914400" lvl="1" indent="-344488" algn="just">
              <a:buFont typeface="Wingdings" panose="05000000000000000000" pitchFamily="2" charset="2"/>
              <a:buChar char="ü"/>
            </a:pPr>
            <a:r>
              <a:rPr lang="en-US" b="1" dirty="0"/>
              <a:t>Initial Use:</a:t>
            </a:r>
            <a:r>
              <a:rPr lang="en-US" dirty="0"/>
              <a:t> Triggered by curiosity, social factors.</a:t>
            </a:r>
          </a:p>
          <a:p>
            <a:pPr marL="914400" lvl="1" indent="-344488" algn="just">
              <a:buFont typeface="Wingdings" panose="05000000000000000000" pitchFamily="2" charset="2"/>
              <a:buChar char="ü"/>
            </a:pPr>
            <a:r>
              <a:rPr lang="en-US" b="1" dirty="0"/>
              <a:t>Tolerance:</a:t>
            </a:r>
            <a:r>
              <a:rPr lang="en-US" dirty="0"/>
              <a:t> The need for larger amounts to feel the same effect.</a:t>
            </a:r>
          </a:p>
          <a:p>
            <a:pPr marL="914400" lvl="1" indent="-344488" algn="just">
              <a:buFont typeface="Wingdings" panose="05000000000000000000" pitchFamily="2" charset="2"/>
              <a:buChar char="ü"/>
            </a:pPr>
            <a:r>
              <a:rPr lang="en-US" b="1" dirty="0"/>
              <a:t>Withdrawal:</a:t>
            </a:r>
            <a:r>
              <a:rPr lang="en-US" dirty="0"/>
              <a:t> Physical or emotional symptoms when not using.</a:t>
            </a:r>
          </a:p>
          <a:p>
            <a:pPr marL="914400" lvl="1" indent="-344488" algn="just">
              <a:buFont typeface="Wingdings" panose="05000000000000000000" pitchFamily="2" charset="2"/>
              <a:buChar char="ü"/>
            </a:pPr>
            <a:r>
              <a:rPr lang="en-US" b="1" dirty="0"/>
              <a:t>Craving:</a:t>
            </a:r>
            <a:r>
              <a:rPr lang="en-US" dirty="0"/>
              <a:t> Strong desire or urge to use again.</a:t>
            </a:r>
          </a:p>
          <a:p>
            <a:pPr marL="914400" lvl="1" indent="-344488" algn="just">
              <a:buFont typeface="Wingdings" panose="05000000000000000000" pitchFamily="2" charset="2"/>
              <a:buChar char="ü"/>
            </a:pPr>
            <a:r>
              <a:rPr lang="en-US" b="1" dirty="0"/>
              <a:t>Relapse:</a:t>
            </a:r>
            <a:r>
              <a:rPr lang="en-US" dirty="0"/>
              <a:t> Return to substance use after a period of abstinence.</a:t>
            </a:r>
          </a:p>
        </p:txBody>
      </p:sp>
    </p:spTree>
    <p:extLst>
      <p:ext uri="{BB962C8B-B14F-4D97-AF65-F5344CB8AC3E}">
        <p14:creationId xmlns:p14="http://schemas.microsoft.com/office/powerpoint/2010/main" val="280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33F55-A80E-B13E-3030-39E22495C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1969-4BE3-8E83-5B3E-F381C312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Consequences of Drug Use in Society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B553-DFE0-3AB7-7B14-3B418DE4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Crime and Legal Issues:</a:t>
            </a:r>
            <a:r>
              <a:rPr lang="en-US" dirty="0"/>
              <a:t> Many crimes are committed under the influence or to support a drug habit.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Family Breakdown:</a:t>
            </a:r>
            <a:r>
              <a:rPr lang="en-US" dirty="0"/>
              <a:t> Addicts may neglect responsibilities or abuse family members.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Employment and Education Issues:</a:t>
            </a:r>
            <a:r>
              <a:rPr lang="en-US" dirty="0"/>
              <a:t> Decreased productivity, absenteeism, and job loss.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Health Risks:</a:t>
            </a:r>
            <a:r>
              <a:rPr lang="en-US" dirty="0"/>
              <a:t> Overdose, disease, long-term cognitive damage, and death.</a:t>
            </a:r>
          </a:p>
          <a:p>
            <a:pPr marL="914400" indent="-344488" algn="just">
              <a:buFont typeface="Wingdings" panose="05000000000000000000" pitchFamily="2" charset="2"/>
              <a:buChar char="ü"/>
            </a:pPr>
            <a:r>
              <a:rPr lang="en-US" dirty="0"/>
              <a:t>Addicted brains are structurally and chemically altered; full recovery is often slow and requires long-term care.</a:t>
            </a:r>
          </a:p>
        </p:txBody>
      </p:sp>
    </p:spTree>
    <p:extLst>
      <p:ext uri="{BB962C8B-B14F-4D97-AF65-F5344CB8AC3E}">
        <p14:creationId xmlns:p14="http://schemas.microsoft.com/office/powerpoint/2010/main" val="71805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E68D-AE2F-7E08-5757-B23B98F5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1D1-CF07-D8D1-23C8-C29AE55F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Challenges in Treatment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A8D-ACA7-5EBF-EF93-2C1D0BC5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dirty="0"/>
              <a:t>Addiction impacts every part of life - biological, psychological, social.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Multifaceted Treatment:</a:t>
            </a:r>
            <a:r>
              <a:rPr lang="en-US" dirty="0"/>
              <a:t> Must address all these aspects.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Chronic Condition:</a:t>
            </a:r>
            <a:r>
              <a:rPr lang="en-US" dirty="0"/>
              <a:t> Like diabetes or heart disease, addiction requires ongoing management.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dirty="0"/>
              <a:t>Recovery is a journey - relapse may occur, but it doesn’t mean failure.</a:t>
            </a:r>
          </a:p>
        </p:txBody>
      </p:sp>
    </p:spTree>
    <p:extLst>
      <p:ext uri="{BB962C8B-B14F-4D97-AF65-F5344CB8AC3E}">
        <p14:creationId xmlns:p14="http://schemas.microsoft.com/office/powerpoint/2010/main" val="137235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A934-6F11-82DB-0F16-C1632AF8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993F-9E06-9535-69E4-E9A4D0EF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Prevention of Drug Abuse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F27B-93CC-7674-F07A-A4A60618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Education:</a:t>
            </a:r>
            <a:r>
              <a:rPr lang="en-US" dirty="0"/>
              <a:t> Awareness of risks and long-term consequences.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Healthy Activities:</a:t>
            </a:r>
            <a:r>
              <a:rPr lang="en-US" dirty="0"/>
              <a:t> Sports, arts, volunteering to fill time positively.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Self-confidence Building:</a:t>
            </a:r>
            <a:r>
              <a:rPr lang="en-US" dirty="0"/>
              <a:t> Helps in resisting peer pressure.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Future Planning:</a:t>
            </a:r>
            <a:r>
              <a:rPr lang="en-US" dirty="0"/>
              <a:t> Set goals and work toward a meaningful life.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Supportive Peers:</a:t>
            </a:r>
            <a:r>
              <a:rPr lang="en-US" dirty="0"/>
              <a:t> Surrounding oneself with people who make healthy choices.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Early Intervention:</a:t>
            </a:r>
            <a:r>
              <a:rPr lang="en-US" dirty="0"/>
              <a:t> Address mental health issues or emotional distress early.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b="1" dirty="0"/>
              <a:t>Professional Help:</a:t>
            </a:r>
            <a:r>
              <a:rPr lang="en-US" dirty="0"/>
              <a:t> Counselors and psychologists can provide support and strategies.</a:t>
            </a:r>
          </a:p>
        </p:txBody>
      </p:sp>
    </p:spTree>
    <p:extLst>
      <p:ext uri="{BB962C8B-B14F-4D97-AF65-F5344CB8AC3E}">
        <p14:creationId xmlns:p14="http://schemas.microsoft.com/office/powerpoint/2010/main" val="250302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F4C1F-A16D-742C-1EC2-2D300C5A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6C37-23C7-08EF-F340-31CEF5176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Non-Substance Addiction (Behavioral)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77F3-B68E-2A65-DCC8-374B6CDEC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dirty="0"/>
              <a:t>These addictions involve compulsive engagement in activities like gambling, sex, or gaming.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dirty="0"/>
              <a:t>The behavior is initially pleasurable but becomes compulsive, harmful, and hard to stop.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dirty="0"/>
              <a:t>People with behavioral addictions often feel intense urges, followed by guilt or shame.</a:t>
            </a:r>
          </a:p>
        </p:txBody>
      </p:sp>
    </p:spTree>
    <p:extLst>
      <p:ext uri="{BB962C8B-B14F-4D97-AF65-F5344CB8AC3E}">
        <p14:creationId xmlns:p14="http://schemas.microsoft.com/office/powerpoint/2010/main" val="143024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146B3-FA31-B30A-1849-0860A1DC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Non-Substance Addiction (Details)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1503C-FA4F-49CD-9BAE-15CA0C2C5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65138" indent="-344488">
              <a:buFont typeface="+mj-lt"/>
              <a:buAutoNum type="arabicPeriod"/>
            </a:pPr>
            <a:r>
              <a:rPr lang="en-US" b="1" dirty="0"/>
              <a:t>Examples:</a:t>
            </a:r>
            <a:endParaRPr lang="en-US" dirty="0"/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Gambling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Internet and social media overuse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Shopping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Binge eating</a:t>
            </a:r>
          </a:p>
          <a:p>
            <a:pPr marL="465138" indent="-344488">
              <a:buFont typeface="+mj-lt"/>
              <a:buAutoNum type="arabicPeriod"/>
            </a:pPr>
            <a:r>
              <a:rPr lang="en-US" b="1" dirty="0"/>
              <a:t>Symptoms:</a:t>
            </a:r>
            <a:endParaRPr lang="en-US" dirty="0"/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Obsession with the activity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Neglecting work, family, or responsibilities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Withdrawal symptoms like anxiety when not engaging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25A66-6C12-3F9E-992C-6439CD7782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65138" indent="-344488">
              <a:buFont typeface="+mj-lt"/>
              <a:buAutoNum type="arabicPeriod" startAt="3"/>
            </a:pPr>
            <a:r>
              <a:rPr lang="en-US" b="1" dirty="0"/>
              <a:t>Causes:</a:t>
            </a:r>
            <a:endParaRPr lang="en-US" dirty="0"/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Emotional escape from stress or trauma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Lack of coping mechanisms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Neurological similarity to drug addiction (dopamine response)</a:t>
            </a:r>
          </a:p>
          <a:p>
            <a:pPr marL="465138" indent="-344488">
              <a:buFont typeface="+mj-lt"/>
              <a:buAutoNum type="arabicPeriod" startAt="3"/>
            </a:pPr>
            <a:r>
              <a:rPr lang="en-US" b="1" dirty="0"/>
              <a:t>Diagnosis:</a:t>
            </a:r>
            <a:endParaRPr lang="en-US" dirty="0"/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Clinical interview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DSM-5 criteria (e.g., Gambling Disorder)</a:t>
            </a:r>
          </a:p>
          <a:p>
            <a:pPr marL="1035050" lvl="1" indent="-346075">
              <a:buFont typeface="+mj-lt"/>
              <a:buAutoNum type="arabicPeriod"/>
            </a:pPr>
            <a:r>
              <a:rPr lang="en-US" dirty="0"/>
              <a:t>Observation of functional impairment and inability to stop behavior</a:t>
            </a:r>
          </a:p>
        </p:txBody>
      </p:sp>
    </p:spTree>
    <p:extLst>
      <p:ext uri="{BB962C8B-B14F-4D97-AF65-F5344CB8AC3E}">
        <p14:creationId xmlns:p14="http://schemas.microsoft.com/office/powerpoint/2010/main" val="261536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000" dirty="0"/>
              <a:t>Addiction is a complex, multifactorial condition that requires empathy, understanding, and a comprehensive approach to treatment.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000" dirty="0"/>
              <a:t>Both substance and non-substance addictions can significantly affect individuals and society.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000" dirty="0"/>
              <a:t>Prevention through awareness and early intervention is key.</a:t>
            </a:r>
          </a:p>
          <a:p>
            <a:pPr marL="465138" indent="-344488" algn="just">
              <a:buFont typeface="Wingdings" panose="05000000000000000000" pitchFamily="2" charset="2"/>
              <a:buChar char="§"/>
            </a:pPr>
            <a:r>
              <a:rPr lang="en-US" sz="2000" dirty="0"/>
              <a:t>Recovery is possible with the right support and strategies—no one has to face it alone.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addiction and differentiate between substance use disorders and behavioral addictions.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and explain different types of addictions.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Describe the nature, symptoms, and treatment of substance use disorder.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the stages of drug addiction.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Analyze various causes of addiction including biological, psychological, and environmental factors.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Classify categories of drugs and their effects on the brain and behavior.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Explain major theories of addiction including the reward system and addiction cycle.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Discuss the societal consequences of addiction.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prevention strategies for drug abuse.</a:t>
            </a:r>
          </a:p>
          <a:p>
            <a:pPr marL="803275" indent="-346075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Explore the features and challenges of non-substance (behavioral) addiction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Introduction of the addiction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31799" cy="4224528"/>
          </a:xfrm>
        </p:spPr>
        <p:txBody>
          <a:bodyPr>
            <a:normAutofit/>
          </a:bodyPr>
          <a:lstStyle/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Addiction is a chronic disease that involves compulsive engagement in rewarding stimuli despite adverse consequences.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It affects brain structure and function, particularly in areas involved with reward, motivation, learning, and memory.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Addiction is not just about a lack of willpower. It is a medical condition that requires proper diagnosis and treatment.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Definition and Differentiation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Substance Use Disorders (SUD)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These involve the misuse of drugs or alcohol. The user continues using the substance despite knowing its harmful effects.</a:t>
            </a:r>
          </a:p>
          <a:p>
            <a:pPr marL="914400" indent="-34448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Example</a:t>
            </a:r>
            <a:r>
              <a:rPr lang="en-US" dirty="0"/>
              <a:t>: A person who continues drinking alcohol despite liver damage.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Behavioral Addictions</a:t>
            </a:r>
            <a:r>
              <a:rPr lang="en-US" dirty="0"/>
              <a:t>: These are compulsive behaviors not involving drugs but have similar impacts on the brain’s reward system.</a:t>
            </a:r>
          </a:p>
          <a:p>
            <a:pPr marL="914400" indent="-344488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Example</a:t>
            </a:r>
            <a:r>
              <a:rPr lang="en-US" dirty="0"/>
              <a:t>: Someone who gambles excessively and cannot stop despite losing money and damaging relationships.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Key difference</a:t>
            </a:r>
            <a:r>
              <a:rPr lang="en-US" dirty="0"/>
              <a:t>: SUD involves ingesting a chemical substance; behavioral addiction involves behaviors that are non-chemical but similarly reinforcing.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8986-ADF4-7C1D-459A-0BE55AAC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1C29-86F0-ECED-290C-5E98E67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Types of Addiction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064-354E-92F7-E498-1277A717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Chemical (Substance) Addictions</a:t>
            </a:r>
            <a:r>
              <a:rPr lang="en-US" sz="2000" dirty="0"/>
              <a:t>: Dependence on drugs or alcohol. This includes prescription drugs, illegal drugs, nicotine, and alcohol.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Non-Chemical (Behavioral) Addictions</a:t>
            </a:r>
            <a:r>
              <a:rPr lang="en-US" sz="2000" dirty="0"/>
              <a:t>: Involve behaviors like gambling, gaming, or shopping that become compulsive and disruptive to daily life.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Both types can cause severe emotional, psychological, and physical harm.</a:t>
            </a:r>
          </a:p>
        </p:txBody>
      </p:sp>
    </p:spTree>
    <p:extLst>
      <p:ext uri="{BB962C8B-B14F-4D97-AF65-F5344CB8AC3E}">
        <p14:creationId xmlns:p14="http://schemas.microsoft.com/office/powerpoint/2010/main" val="3907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6365-9C4C-3642-8DA3-570134A1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9FF7-3E3B-143A-8D0B-073F20D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Substance Use Disorder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59B4-1392-1105-1D9B-3BA9AE09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Substance Use Disorder is a medical condition where the use of one or more substances leads to a clinically significant impairment or distress.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Symptoms include</a:t>
            </a:r>
            <a:r>
              <a:rPr lang="en-US" sz="2000" dirty="0"/>
              <a:t>: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Excessive Use of Substance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Intense cravings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Tolerance (needing more for the same effect)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Withdrawal symptoms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Neglecting responsibilities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DSM-5 Diagnostic Criteria</a:t>
            </a:r>
            <a:r>
              <a:rPr lang="en-US" sz="2000" dirty="0"/>
              <a:t>: Includes at least two of criteria over a 12-month period, such as unsuccessful attempts to quit, significant time spent obtaining the substance, and continued use despite problems.</a:t>
            </a:r>
          </a:p>
        </p:txBody>
      </p:sp>
    </p:spTree>
    <p:extLst>
      <p:ext uri="{BB962C8B-B14F-4D97-AF65-F5344CB8AC3E}">
        <p14:creationId xmlns:p14="http://schemas.microsoft.com/office/powerpoint/2010/main" val="26411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C501-18A9-EA91-10C7-0DADE61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081-5278-BB64-2923-E1B9647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Neurobiological Changes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CF13-033F-9ECC-608B-D3A9B3A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Drugs hijack the brain’s reward system by flooding it with dopamine—a feel-good chemical.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 time, the brain reduces natural dopamine production and receptor sensitivity, making it hard to feel pleasure from normal activities.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leads to compulsive use, poor decision-making, and difficulty resisting the substance.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2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9CC36-B3FF-978C-D417-F5CFB944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9E2B-C51C-D546-089B-D90C7ECE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Treatment Approaches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30C7D-10BD-7DA6-4CE8-1FB64D40D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Detoxification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Safely managing withdrawal symptoms when someone stops taking drugs.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Medication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Such as Methadone for opioids or Naltrexone for alcohol to reduce cravings.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Behavioral Therapies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Cognitive-behavioral therapy (CBT) helps identify triggers and change behavior patterns.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Systems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Group therapies (e.g., 12-step programs), family therapy, and community support are essential for recovery.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Long-term success often requires a combination of these strategies.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705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DFEE-BA2F-9EF9-64CB-67619BD4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844-04A3-5352-CD75-E7B01E9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Stages of Drug Addiction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6A41-BA8E-1992-A561-5F88FCF9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Experimentation</a:t>
            </a:r>
            <a:r>
              <a:rPr lang="en-US" dirty="0"/>
              <a:t>: Trying the substance out of curiosity or peer pressure.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Regular Use</a:t>
            </a:r>
            <a:r>
              <a:rPr lang="en-US" dirty="0"/>
              <a:t>: Using more frequently, possibly as a coping mechanism.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Risky Use/Abuse</a:t>
            </a:r>
            <a:r>
              <a:rPr lang="en-US" dirty="0"/>
              <a:t>: Using in dangerous situations (e.g., driving) or despite health/social consequences.</a:t>
            </a:r>
          </a:p>
          <a:p>
            <a:pPr marL="465138" indent="-344488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Addiction/Dependency</a:t>
            </a:r>
            <a:r>
              <a:rPr lang="en-US" dirty="0"/>
              <a:t>: Loss of control, increased tolerance, and withdrawal symptoms. Substance use becomes the priority in life.</a:t>
            </a:r>
          </a:p>
        </p:txBody>
      </p:sp>
    </p:spTree>
    <p:extLst>
      <p:ext uri="{BB962C8B-B14F-4D97-AF65-F5344CB8AC3E}">
        <p14:creationId xmlns:p14="http://schemas.microsoft.com/office/powerpoint/2010/main" val="371987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514</TotalTime>
  <Words>1365</Words>
  <Application>Microsoft Office PowerPoint</Application>
  <PresentationFormat>Widescreen</PresentationFormat>
  <Paragraphs>136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Tw Cen MT</vt:lpstr>
      <vt:lpstr>Tw Cen MT Condensed</vt:lpstr>
      <vt:lpstr>Wingdings</vt:lpstr>
      <vt:lpstr>Wingdings 3</vt:lpstr>
      <vt:lpstr>Integral</vt:lpstr>
      <vt:lpstr>Understanding addiction</vt:lpstr>
      <vt:lpstr>Learning Objectives</vt:lpstr>
      <vt:lpstr>Introduction of the addiction</vt:lpstr>
      <vt:lpstr>Definition and Differentiation</vt:lpstr>
      <vt:lpstr>Types of Addiction</vt:lpstr>
      <vt:lpstr>Substance Use Disorder</vt:lpstr>
      <vt:lpstr>Neurobiological Changes</vt:lpstr>
      <vt:lpstr>Treatment Approaches</vt:lpstr>
      <vt:lpstr>Stages of Drug Addiction</vt:lpstr>
      <vt:lpstr>Causes of Addiction</vt:lpstr>
      <vt:lpstr>Categories of Drugs</vt:lpstr>
      <vt:lpstr>Theory of Addiction</vt:lpstr>
      <vt:lpstr>Consequences of Drug Use in Society</vt:lpstr>
      <vt:lpstr>Challenges in Treatment</vt:lpstr>
      <vt:lpstr>Prevention of Drug Abuse</vt:lpstr>
      <vt:lpstr>Non-Substance Addiction (Behavioral)</vt:lpstr>
      <vt:lpstr>Non-Substance Addiction (Details)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171</cp:revision>
  <dcterms:created xsi:type="dcterms:W3CDTF">2025-01-29T06:39:17Z</dcterms:created>
  <dcterms:modified xsi:type="dcterms:W3CDTF">2025-04-22T22:30:23Z</dcterms:modified>
</cp:coreProperties>
</file>