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notesSlides/notesSlide3.xml" ContentType="application/vnd.openxmlformats-officedocument.presentationml.notesSlide+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7" r:id="rId2"/>
    <p:sldId id="258" r:id="rId3"/>
    <p:sldId id="326" r:id="rId4"/>
    <p:sldId id="259" r:id="rId5"/>
    <p:sldId id="261" r:id="rId6"/>
    <p:sldId id="292" r:id="rId7"/>
    <p:sldId id="262" r:id="rId8"/>
    <p:sldId id="263" r:id="rId9"/>
    <p:sldId id="308" r:id="rId10"/>
    <p:sldId id="299" r:id="rId11"/>
    <p:sldId id="300" r:id="rId12"/>
    <p:sldId id="301" r:id="rId13"/>
    <p:sldId id="302" r:id="rId14"/>
    <p:sldId id="303" r:id="rId15"/>
    <p:sldId id="304" r:id="rId16"/>
    <p:sldId id="305" r:id="rId17"/>
    <p:sldId id="306" r:id="rId18"/>
    <p:sldId id="307" r:id="rId19"/>
    <p:sldId id="272" r:id="rId20"/>
    <p:sldId id="273" r:id="rId21"/>
    <p:sldId id="274" r:id="rId22"/>
    <p:sldId id="316" r:id="rId23"/>
    <p:sldId id="355" r:id="rId24"/>
    <p:sldId id="312" r:id="rId25"/>
    <p:sldId id="362" r:id="rId26"/>
    <p:sldId id="358" r:id="rId27"/>
    <p:sldId id="360" r:id="rId28"/>
    <p:sldId id="315" r:id="rId29"/>
    <p:sldId id="309" r:id="rId30"/>
    <p:sldId id="318" r:id="rId31"/>
    <p:sldId id="363" r:id="rId32"/>
    <p:sldId id="345" r:id="rId33"/>
    <p:sldId id="310" r:id="rId34"/>
    <p:sldId id="375" r:id="rId35"/>
    <p:sldId id="319" r:id="rId36"/>
    <p:sldId id="333" r:id="rId37"/>
    <p:sldId id="371" r:id="rId38"/>
    <p:sldId id="372" r:id="rId39"/>
    <p:sldId id="373" r:id="rId40"/>
    <p:sldId id="374" r:id="rId41"/>
    <p:sldId id="32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FFC2"/>
    <a:srgbClr val="7F57B9"/>
    <a:srgbClr val="A56EEE"/>
    <a:srgbClr val="008080"/>
    <a:srgbClr val="FFC000"/>
    <a:srgbClr val="FFFFCC"/>
    <a:srgbClr val="A1F5DB"/>
    <a:srgbClr val="FF7C80"/>
    <a:srgbClr val="0099CC"/>
    <a:srgbClr val="8B00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15" autoAdjust="0"/>
    <p:restoredTop sz="94660"/>
  </p:normalViewPr>
  <p:slideViewPr>
    <p:cSldViewPr snapToGrid="0">
      <p:cViewPr varScale="1">
        <p:scale>
          <a:sx n="115" d="100"/>
          <a:sy n="115" d="100"/>
        </p:scale>
        <p:origin x="1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rawing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2E2AB3-C6F8-4835-AA66-9E331C790AD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521F80E-AF35-43E9-9717-A4560DA5102F}">
      <dgm:prSet phldrT="[Text]" custT="1"/>
      <dgm:spPr>
        <a:noFill/>
        <a:ln>
          <a:noFill/>
        </a:ln>
      </dgm:spPr>
      <dgm:t>
        <a:bodyPr/>
        <a:lstStyle/>
        <a:p>
          <a:pPr algn="ctr"/>
          <a:r>
            <a:rPr lang="en-US" sz="4800" b="1" dirty="0" smtClean="0">
              <a:solidFill>
                <a:srgbClr val="CC0000"/>
              </a:solidFill>
              <a:effectLst>
                <a:outerShdw blurRad="38100" dist="38100" dir="2700000" algn="tl">
                  <a:srgbClr val="000000">
                    <a:alpha val="43137"/>
                  </a:srgbClr>
                </a:outerShdw>
              </a:effectLst>
              <a:latin typeface="Bahnschrift" panose="020B0502040204020203" pitchFamily="34" charset="0"/>
            </a:rPr>
            <a:t>Learning Outcomes</a:t>
          </a:r>
          <a:endParaRPr lang="en-US" sz="4800" dirty="0">
            <a:solidFill>
              <a:srgbClr val="CC0000"/>
            </a:solidFill>
            <a:effectLst>
              <a:outerShdw blurRad="38100" dist="38100" dir="2700000" algn="tl">
                <a:srgbClr val="000000">
                  <a:alpha val="43137"/>
                </a:srgbClr>
              </a:outerShdw>
            </a:effectLst>
          </a:endParaRPr>
        </a:p>
      </dgm:t>
    </dgm:pt>
    <dgm:pt modelId="{875791EC-67A1-488D-8C93-77E9038ABB58}" type="parTrans" cxnId="{7077EC0B-84C6-4F27-950B-8558F1C7647C}">
      <dgm:prSet/>
      <dgm:spPr/>
      <dgm:t>
        <a:bodyPr/>
        <a:lstStyle/>
        <a:p>
          <a:endParaRPr lang="en-US"/>
        </a:p>
      </dgm:t>
    </dgm:pt>
    <dgm:pt modelId="{5E2BFAAE-4A96-402E-90B1-2D536E89EEF5}" type="sibTrans" cxnId="{7077EC0B-84C6-4F27-950B-8558F1C7647C}">
      <dgm:prSet/>
      <dgm:spPr/>
      <dgm:t>
        <a:bodyPr/>
        <a:lstStyle/>
        <a:p>
          <a:endParaRPr lang="en-US"/>
        </a:p>
      </dgm:t>
    </dgm:pt>
    <dgm:pt modelId="{76B55B11-AAAF-4A65-BADE-7D66242DA27E}" type="pres">
      <dgm:prSet presAssocID="{D02E2AB3-C6F8-4835-AA66-9E331C790ADE}" presName="linear" presStyleCnt="0">
        <dgm:presLayoutVars>
          <dgm:animLvl val="lvl"/>
          <dgm:resizeHandles val="exact"/>
        </dgm:presLayoutVars>
      </dgm:prSet>
      <dgm:spPr/>
      <dgm:t>
        <a:bodyPr/>
        <a:lstStyle/>
        <a:p>
          <a:endParaRPr lang="en-US"/>
        </a:p>
      </dgm:t>
    </dgm:pt>
    <dgm:pt modelId="{91D556C4-3231-4185-8F1D-16FB9DBB6EC1}" type="pres">
      <dgm:prSet presAssocID="{4521F80E-AF35-43E9-9717-A4560DA5102F}" presName="parentText" presStyleLbl="node1" presStyleIdx="0" presStyleCnt="1">
        <dgm:presLayoutVars>
          <dgm:chMax val="0"/>
          <dgm:bulletEnabled val="1"/>
        </dgm:presLayoutVars>
      </dgm:prSet>
      <dgm:spPr/>
      <dgm:t>
        <a:bodyPr/>
        <a:lstStyle/>
        <a:p>
          <a:endParaRPr lang="en-US"/>
        </a:p>
      </dgm:t>
    </dgm:pt>
  </dgm:ptLst>
  <dgm:cxnLst>
    <dgm:cxn modelId="{F92C0BC8-AFD3-44E1-BA2F-329922E4A62D}" type="presOf" srcId="{D02E2AB3-C6F8-4835-AA66-9E331C790ADE}" destId="{76B55B11-AAAF-4A65-BADE-7D66242DA27E}" srcOrd="0" destOrd="0" presId="urn:microsoft.com/office/officeart/2005/8/layout/vList2"/>
    <dgm:cxn modelId="{7077EC0B-84C6-4F27-950B-8558F1C7647C}" srcId="{D02E2AB3-C6F8-4835-AA66-9E331C790ADE}" destId="{4521F80E-AF35-43E9-9717-A4560DA5102F}" srcOrd="0" destOrd="0" parTransId="{875791EC-67A1-488D-8C93-77E9038ABB58}" sibTransId="{5E2BFAAE-4A96-402E-90B1-2D536E89EEF5}"/>
    <dgm:cxn modelId="{CF95087F-FE84-4A38-B991-D7E120A42CBD}" type="presOf" srcId="{4521F80E-AF35-43E9-9717-A4560DA5102F}" destId="{91D556C4-3231-4185-8F1D-16FB9DBB6EC1}" srcOrd="0" destOrd="0" presId="urn:microsoft.com/office/officeart/2005/8/layout/vList2"/>
    <dgm:cxn modelId="{27351364-521C-4BCB-B03D-5DE0C612DFA7}" type="presParOf" srcId="{76B55B11-AAAF-4A65-BADE-7D66242DA27E}" destId="{91D556C4-3231-4185-8F1D-16FB9DBB6E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808F308-DF56-4896-8CCD-C05131C07EF3}"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FBEB197-3C7F-495E-A8C3-9DC7DF83E790}">
      <dgm:prSet phldrT="[Text]" custT="1"/>
      <dgm:spPr/>
      <dgm:t>
        <a:bodyPr/>
        <a:lstStyle/>
        <a:p>
          <a:pPr algn="ctr"/>
          <a:r>
            <a:rPr lang="en-US" sz="4000" b="1" dirty="0" smtClean="0">
              <a:solidFill>
                <a:srgbClr val="CC0000"/>
              </a:solidFill>
              <a:effectLst>
                <a:outerShdw blurRad="38100" dist="38100" dir="2700000" algn="tl">
                  <a:srgbClr val="000000">
                    <a:alpha val="43137"/>
                  </a:srgbClr>
                </a:outerShdw>
              </a:effectLst>
              <a:latin typeface="Bahnschrift" panose="020B0502040204020203" pitchFamily="34" charset="0"/>
            </a:rPr>
            <a:t>Steps of the research model</a:t>
          </a:r>
          <a:endParaRPr lang="en-US" sz="4000" dirty="0">
            <a:solidFill>
              <a:srgbClr val="CC0000"/>
            </a:solidFill>
            <a:effectLst>
              <a:outerShdw blurRad="38100" dist="38100" dir="2700000" algn="tl">
                <a:srgbClr val="000000">
                  <a:alpha val="43137"/>
                </a:srgbClr>
              </a:outerShdw>
            </a:effectLst>
          </a:endParaRPr>
        </a:p>
      </dgm:t>
    </dgm:pt>
    <dgm:pt modelId="{F2DFF805-8B85-46F4-9F5F-1BD18254EC60}" type="parTrans" cxnId="{6CFE3D06-A83C-4446-BE92-6555F0A968EF}">
      <dgm:prSet/>
      <dgm:spPr/>
      <dgm:t>
        <a:bodyPr/>
        <a:lstStyle/>
        <a:p>
          <a:endParaRPr lang="en-US"/>
        </a:p>
      </dgm:t>
    </dgm:pt>
    <dgm:pt modelId="{EBBB44B7-1492-44E9-92C9-8B07C9B23DD8}" type="sibTrans" cxnId="{6CFE3D06-A83C-4446-BE92-6555F0A968EF}">
      <dgm:prSet/>
      <dgm:spPr/>
      <dgm:t>
        <a:bodyPr/>
        <a:lstStyle/>
        <a:p>
          <a:endParaRPr lang="en-US"/>
        </a:p>
      </dgm:t>
    </dgm:pt>
    <dgm:pt modelId="{24288BCB-E68F-46E4-B4DC-177CE8AD7936}" type="pres">
      <dgm:prSet presAssocID="{8808F308-DF56-4896-8CCD-C05131C07EF3}" presName="vert0" presStyleCnt="0">
        <dgm:presLayoutVars>
          <dgm:dir/>
          <dgm:animOne val="branch"/>
          <dgm:animLvl val="lvl"/>
        </dgm:presLayoutVars>
      </dgm:prSet>
      <dgm:spPr/>
      <dgm:t>
        <a:bodyPr/>
        <a:lstStyle/>
        <a:p>
          <a:endParaRPr lang="en-US"/>
        </a:p>
      </dgm:t>
    </dgm:pt>
    <dgm:pt modelId="{38D13AB4-4F19-44B9-9053-397B2221376C}" type="pres">
      <dgm:prSet presAssocID="{EFBEB197-3C7F-495E-A8C3-9DC7DF83E790}" presName="thickLine" presStyleLbl="alignNode1" presStyleIdx="0" presStyleCnt="1"/>
      <dgm:spPr/>
    </dgm:pt>
    <dgm:pt modelId="{FFF6356B-58A4-402A-B06C-43183DB85584}" type="pres">
      <dgm:prSet presAssocID="{EFBEB197-3C7F-495E-A8C3-9DC7DF83E790}" presName="horz1" presStyleCnt="0"/>
      <dgm:spPr/>
    </dgm:pt>
    <dgm:pt modelId="{0B22AB26-C17D-4F99-91F1-366705B9453C}" type="pres">
      <dgm:prSet presAssocID="{EFBEB197-3C7F-495E-A8C3-9DC7DF83E790}" presName="tx1" presStyleLbl="revTx" presStyleIdx="0" presStyleCnt="1"/>
      <dgm:spPr/>
      <dgm:t>
        <a:bodyPr/>
        <a:lstStyle/>
        <a:p>
          <a:endParaRPr lang="en-US"/>
        </a:p>
      </dgm:t>
    </dgm:pt>
    <dgm:pt modelId="{906B1C78-2FF5-499D-8500-099EA64400FE}" type="pres">
      <dgm:prSet presAssocID="{EFBEB197-3C7F-495E-A8C3-9DC7DF83E790}" presName="vert1" presStyleCnt="0"/>
      <dgm:spPr/>
    </dgm:pt>
  </dgm:ptLst>
  <dgm:cxnLst>
    <dgm:cxn modelId="{E2A724A0-B670-45CA-A133-DB7A70EE3B94}" type="presOf" srcId="{EFBEB197-3C7F-495E-A8C3-9DC7DF83E790}" destId="{0B22AB26-C17D-4F99-91F1-366705B9453C}" srcOrd="0" destOrd="0" presId="urn:microsoft.com/office/officeart/2008/layout/LinedList"/>
    <dgm:cxn modelId="{6CFE3D06-A83C-4446-BE92-6555F0A968EF}" srcId="{8808F308-DF56-4896-8CCD-C05131C07EF3}" destId="{EFBEB197-3C7F-495E-A8C3-9DC7DF83E790}" srcOrd="0" destOrd="0" parTransId="{F2DFF805-8B85-46F4-9F5F-1BD18254EC60}" sibTransId="{EBBB44B7-1492-44E9-92C9-8B07C9B23DD8}"/>
    <dgm:cxn modelId="{313E6AD6-B572-48A1-BB2F-06B41EA0E008}" type="presOf" srcId="{8808F308-DF56-4896-8CCD-C05131C07EF3}" destId="{24288BCB-E68F-46E4-B4DC-177CE8AD7936}" srcOrd="0" destOrd="0" presId="urn:microsoft.com/office/officeart/2008/layout/LinedList"/>
    <dgm:cxn modelId="{A1C4D9AF-86A5-4AE0-8416-AD467C3997E4}" type="presParOf" srcId="{24288BCB-E68F-46E4-B4DC-177CE8AD7936}" destId="{38D13AB4-4F19-44B9-9053-397B2221376C}" srcOrd="0" destOrd="0" presId="urn:microsoft.com/office/officeart/2008/layout/LinedList"/>
    <dgm:cxn modelId="{9044C30F-3C03-4FAA-8056-CD7BF92C65C1}" type="presParOf" srcId="{24288BCB-E68F-46E4-B4DC-177CE8AD7936}" destId="{FFF6356B-58A4-402A-B06C-43183DB85584}" srcOrd="1" destOrd="0" presId="urn:microsoft.com/office/officeart/2008/layout/LinedList"/>
    <dgm:cxn modelId="{C2405ACF-A39E-4229-8EA6-8981D7B3B296}" type="presParOf" srcId="{FFF6356B-58A4-402A-B06C-43183DB85584}" destId="{0B22AB26-C17D-4F99-91F1-366705B9453C}" srcOrd="0" destOrd="0" presId="urn:microsoft.com/office/officeart/2008/layout/LinedList"/>
    <dgm:cxn modelId="{4072BCB4-99AE-4752-84B7-F7076F6177F8}" type="presParOf" srcId="{FFF6356B-58A4-402A-B06C-43183DB85584}" destId="{906B1C78-2FF5-499D-8500-099EA64400FE}"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73BDEF1-346C-4FF1-84F3-40BD62E4323D}" type="doc">
      <dgm:prSet loTypeId="urn:microsoft.com/office/officeart/2008/layout/AccentedPicture" loCatId="picture" qsTypeId="urn:microsoft.com/office/officeart/2005/8/quickstyle/simple1" qsCatId="simple" csTypeId="urn:microsoft.com/office/officeart/2005/8/colors/accent1_2" csCatId="accent1" phldr="1"/>
      <dgm:spPr/>
      <dgm:t>
        <a:bodyPr/>
        <a:lstStyle/>
        <a:p>
          <a:endParaRPr lang="en-US"/>
        </a:p>
      </dgm:t>
    </dgm:pt>
    <dgm:pt modelId="{B4ADAC57-29D4-44E9-B262-140706DC2019}">
      <dgm:prSet phldrT="[Text]"/>
      <dgm:spPr/>
      <dgm:t>
        <a:bodyPr/>
        <a:lstStyle/>
        <a:p>
          <a:r>
            <a:rPr lang="en-US" b="1" dirty="0" smtClean="0">
              <a:solidFill>
                <a:srgbClr val="00B0F0"/>
              </a:solidFill>
              <a:effectLst>
                <a:outerShdw blurRad="38100" dist="38100" dir="2700000" algn="tl">
                  <a:srgbClr val="000000">
                    <a:alpha val="43137"/>
                  </a:srgbClr>
                </a:outerShdw>
              </a:effectLst>
              <a:latin typeface="Bahnschrift" panose="020B0502040204020203" pitchFamily="34" charset="0"/>
            </a:rPr>
            <a:t>Steps of Research Model</a:t>
          </a:r>
          <a:endParaRPr lang="en-US" b="1" dirty="0">
            <a:solidFill>
              <a:srgbClr val="00B0F0"/>
            </a:solidFill>
            <a:effectLst>
              <a:outerShdw blurRad="38100" dist="38100" dir="2700000" algn="tl">
                <a:srgbClr val="000000">
                  <a:alpha val="43137"/>
                </a:srgbClr>
              </a:outerShdw>
            </a:effectLst>
            <a:latin typeface="Bahnschrift" panose="020B0502040204020203" pitchFamily="34" charset="0"/>
          </a:endParaRPr>
        </a:p>
      </dgm:t>
    </dgm:pt>
    <dgm:pt modelId="{026FE58F-83B2-4312-83E0-4972D89A9961}" type="parTrans" cxnId="{E4C16B68-EA31-44EE-9B06-9B5034373E29}">
      <dgm:prSet/>
      <dgm:spPr/>
      <dgm:t>
        <a:bodyPr/>
        <a:lstStyle/>
        <a:p>
          <a:endParaRPr lang="en-US"/>
        </a:p>
      </dgm:t>
    </dgm:pt>
    <dgm:pt modelId="{5A4EDD5D-89D0-4CE8-9C21-C1123C05A8EE}" type="sibTrans" cxnId="{E4C16B68-EA31-44EE-9B06-9B5034373E29}">
      <dgm:prSet/>
      <dgm:spPr>
        <a:blipFill rotWithShape="1">
          <a:blip xmlns:r="http://schemas.openxmlformats.org/officeDocument/2006/relationships" r:embed="rId1"/>
          <a:stretch>
            <a:fillRect/>
          </a:stretch>
        </a:blipFill>
      </dgm:spPr>
      <dgm:t>
        <a:bodyPr/>
        <a:lstStyle/>
        <a:p>
          <a:endParaRPr lang="en-US" b="0"/>
        </a:p>
      </dgm:t>
    </dgm:pt>
    <dgm:pt modelId="{23E42582-1F34-48A8-BE67-C32C1BA685C6}">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1. Topic Selection </a:t>
          </a:r>
          <a:endParaRPr lang="en-US" sz="2000" b="0" dirty="0">
            <a:solidFill>
              <a:schemeClr val="tx1">
                <a:lumMod val="75000"/>
                <a:lumOff val="25000"/>
              </a:schemeClr>
            </a:solidFill>
            <a:latin typeface="Bahnschrift Light SemiCondensed" panose="020B0502040204020203" pitchFamily="34" charset="0"/>
          </a:endParaRPr>
        </a:p>
      </dgm:t>
    </dgm:pt>
    <dgm:pt modelId="{2ADA24D6-B1DE-4554-99DE-9A7CA9618462}" type="parTrans" cxnId="{FFA8EF08-EF9E-4C94-9CA3-BD15562748C9}">
      <dgm:prSet/>
      <dgm:spPr/>
      <dgm:t>
        <a:bodyPr/>
        <a:lstStyle/>
        <a:p>
          <a:endParaRPr lang="en-US"/>
        </a:p>
      </dgm:t>
    </dgm:pt>
    <dgm:pt modelId="{0AF00C71-5A9E-49C4-9A8D-23DE9DCDE73A}" type="sibTrans" cxnId="{FFA8EF08-EF9E-4C94-9CA3-BD15562748C9}">
      <dgm:prSet/>
      <dgm:spPr/>
      <dgm:t>
        <a:bodyPr/>
        <a:lstStyle/>
        <a:p>
          <a:endParaRPr lang="en-US"/>
        </a:p>
      </dgm:t>
    </dgm:pt>
    <dgm:pt modelId="{1B85A80D-2953-49BE-9B39-D69A913DF8F0}">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2. Problem Definition</a:t>
          </a:r>
          <a:endParaRPr lang="en-US" sz="2000" b="0" dirty="0">
            <a:solidFill>
              <a:schemeClr val="tx1">
                <a:lumMod val="75000"/>
                <a:lumOff val="25000"/>
              </a:schemeClr>
            </a:solidFill>
            <a:latin typeface="Bahnschrift Light SemiCondensed" panose="020B0502040204020203" pitchFamily="34" charset="0"/>
          </a:endParaRPr>
        </a:p>
      </dgm:t>
    </dgm:pt>
    <dgm:pt modelId="{41991BBA-AB9D-44D6-BE40-72B7640C5B1E}" type="parTrans" cxnId="{FB1FF578-564A-4C6E-8BD8-4DCB39CA0AD6}">
      <dgm:prSet/>
      <dgm:spPr/>
      <dgm:t>
        <a:bodyPr/>
        <a:lstStyle/>
        <a:p>
          <a:endParaRPr lang="en-US"/>
        </a:p>
      </dgm:t>
    </dgm:pt>
    <dgm:pt modelId="{C7F6D55D-E0E9-43D2-B8FB-70C7FA074C15}" type="sibTrans" cxnId="{FB1FF578-564A-4C6E-8BD8-4DCB39CA0AD6}">
      <dgm:prSet/>
      <dgm:spPr/>
      <dgm:t>
        <a:bodyPr/>
        <a:lstStyle/>
        <a:p>
          <a:endParaRPr lang="en-US"/>
        </a:p>
      </dgm:t>
    </dgm:pt>
    <dgm:pt modelId="{470392FB-B5D3-409D-90B8-D6E7D8685122}">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3. Literature Review </a:t>
          </a:r>
          <a:endParaRPr lang="en-US" sz="2000" b="0" dirty="0">
            <a:solidFill>
              <a:schemeClr val="tx1">
                <a:lumMod val="75000"/>
                <a:lumOff val="25000"/>
              </a:schemeClr>
            </a:solidFill>
            <a:latin typeface="Bahnschrift Light SemiCondensed" panose="020B0502040204020203" pitchFamily="34" charset="0"/>
          </a:endParaRPr>
        </a:p>
      </dgm:t>
    </dgm:pt>
    <dgm:pt modelId="{C18CC13C-21A8-477B-8CBB-16F256D35865}" type="parTrans" cxnId="{D4F01996-38D3-44EF-B973-CFFB5BD76477}">
      <dgm:prSet/>
      <dgm:spPr/>
      <dgm:t>
        <a:bodyPr/>
        <a:lstStyle/>
        <a:p>
          <a:endParaRPr lang="en-US"/>
        </a:p>
      </dgm:t>
    </dgm:pt>
    <dgm:pt modelId="{CA06A12F-D8EE-42C4-A5C9-CE65BFB2BE4E}" type="sibTrans" cxnId="{D4F01996-38D3-44EF-B973-CFFB5BD76477}">
      <dgm:prSet/>
      <dgm:spPr/>
      <dgm:t>
        <a:bodyPr/>
        <a:lstStyle/>
        <a:p>
          <a:endParaRPr lang="en-US"/>
        </a:p>
      </dgm:t>
    </dgm:pt>
    <dgm:pt modelId="{B215D724-FCB1-4503-849B-238A2B5B470B}">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4. Hypothesis Formulation</a:t>
          </a:r>
          <a:endParaRPr lang="en-US" sz="2000" b="0" dirty="0">
            <a:solidFill>
              <a:schemeClr val="tx1">
                <a:lumMod val="75000"/>
                <a:lumOff val="25000"/>
              </a:schemeClr>
            </a:solidFill>
            <a:latin typeface="Bahnschrift Light SemiCondensed" panose="020B0502040204020203" pitchFamily="34" charset="0"/>
          </a:endParaRPr>
        </a:p>
      </dgm:t>
    </dgm:pt>
    <dgm:pt modelId="{84D7A939-E8D5-422B-98FA-83AB893CFF42}" type="parTrans" cxnId="{7A3C1AAE-A37A-4815-846C-60E6694D0E9F}">
      <dgm:prSet/>
      <dgm:spPr/>
      <dgm:t>
        <a:bodyPr/>
        <a:lstStyle/>
        <a:p>
          <a:endParaRPr lang="en-US"/>
        </a:p>
      </dgm:t>
    </dgm:pt>
    <dgm:pt modelId="{5A64925B-BDBF-4B3B-AF1C-969737A4BCD5}" type="sibTrans" cxnId="{7A3C1AAE-A37A-4815-846C-60E6694D0E9F}">
      <dgm:prSet/>
      <dgm:spPr/>
      <dgm:t>
        <a:bodyPr/>
        <a:lstStyle/>
        <a:p>
          <a:endParaRPr lang="en-US"/>
        </a:p>
      </dgm:t>
    </dgm:pt>
    <dgm:pt modelId="{4CDDB4B6-0F53-430A-8100-B8EFDF34835F}">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5. Choosing a research method</a:t>
          </a:r>
          <a:endParaRPr lang="en-US" sz="2000" b="0" dirty="0">
            <a:solidFill>
              <a:schemeClr val="tx1">
                <a:lumMod val="75000"/>
                <a:lumOff val="25000"/>
              </a:schemeClr>
            </a:solidFill>
            <a:latin typeface="Bahnschrift Light SemiCondensed" panose="020B0502040204020203" pitchFamily="34" charset="0"/>
          </a:endParaRPr>
        </a:p>
      </dgm:t>
    </dgm:pt>
    <dgm:pt modelId="{FCAA45AB-4A16-4DBB-8497-D49A8BF6A9E2}" type="parTrans" cxnId="{0ED6D502-A7BE-4442-A9CE-1D15A41E8DDD}">
      <dgm:prSet/>
      <dgm:spPr/>
      <dgm:t>
        <a:bodyPr/>
        <a:lstStyle/>
        <a:p>
          <a:endParaRPr lang="en-US"/>
        </a:p>
      </dgm:t>
    </dgm:pt>
    <dgm:pt modelId="{6729E96C-439B-409B-B779-7A2E4D6CAF79}" type="sibTrans" cxnId="{0ED6D502-A7BE-4442-A9CE-1D15A41E8DDD}">
      <dgm:prSet/>
      <dgm:spPr/>
      <dgm:t>
        <a:bodyPr/>
        <a:lstStyle/>
        <a:p>
          <a:endParaRPr lang="en-US"/>
        </a:p>
      </dgm:t>
    </dgm:pt>
    <dgm:pt modelId="{312AFD02-EE5C-4A88-A799-2A0823FE1388}">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6. Data Collection </a:t>
          </a:r>
          <a:endParaRPr lang="en-US" sz="2000" b="0" dirty="0">
            <a:solidFill>
              <a:schemeClr val="tx1">
                <a:lumMod val="75000"/>
                <a:lumOff val="25000"/>
              </a:schemeClr>
            </a:solidFill>
            <a:latin typeface="Bahnschrift Light SemiCondensed" panose="020B0502040204020203" pitchFamily="34" charset="0"/>
          </a:endParaRPr>
        </a:p>
      </dgm:t>
    </dgm:pt>
    <dgm:pt modelId="{7768E837-554C-447D-96C4-77C0EC132F46}" type="parTrans" cxnId="{27B4DF57-F6C2-41EB-9706-BDAB2F1F9E8A}">
      <dgm:prSet/>
      <dgm:spPr/>
      <dgm:t>
        <a:bodyPr/>
        <a:lstStyle/>
        <a:p>
          <a:endParaRPr lang="en-US"/>
        </a:p>
      </dgm:t>
    </dgm:pt>
    <dgm:pt modelId="{12D4AE6A-7898-45C6-AC97-C9567B409D8E}" type="sibTrans" cxnId="{27B4DF57-F6C2-41EB-9706-BDAB2F1F9E8A}">
      <dgm:prSet/>
      <dgm:spPr/>
      <dgm:t>
        <a:bodyPr/>
        <a:lstStyle/>
        <a:p>
          <a:endParaRPr lang="en-US"/>
        </a:p>
      </dgm:t>
    </dgm:pt>
    <dgm:pt modelId="{2E6D3B6D-9A06-4A42-9732-40A44A96C892}">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7. Result Analysis</a:t>
          </a:r>
          <a:endParaRPr lang="en-US" sz="2000" b="0" dirty="0">
            <a:solidFill>
              <a:schemeClr val="tx1">
                <a:lumMod val="75000"/>
                <a:lumOff val="25000"/>
              </a:schemeClr>
            </a:solidFill>
            <a:latin typeface="Bahnschrift Light SemiCondensed" panose="020B0502040204020203" pitchFamily="34" charset="0"/>
          </a:endParaRPr>
        </a:p>
      </dgm:t>
    </dgm:pt>
    <dgm:pt modelId="{83E98842-CEB6-41CF-85FC-05520E9C0B8A}" type="parTrans" cxnId="{DAA62A0E-A051-4367-AAC0-7E11A08A2DC9}">
      <dgm:prSet/>
      <dgm:spPr/>
      <dgm:t>
        <a:bodyPr/>
        <a:lstStyle/>
        <a:p>
          <a:endParaRPr lang="en-US"/>
        </a:p>
      </dgm:t>
    </dgm:pt>
    <dgm:pt modelId="{A975FBF9-E26E-404D-834E-A622F6ABA59E}" type="sibTrans" cxnId="{DAA62A0E-A051-4367-AAC0-7E11A08A2DC9}">
      <dgm:prSet/>
      <dgm:spPr/>
      <dgm:t>
        <a:bodyPr/>
        <a:lstStyle/>
        <a:p>
          <a:endParaRPr lang="en-US"/>
        </a:p>
      </dgm:t>
    </dgm:pt>
    <dgm:pt modelId="{2C236C9F-152F-42A3-899C-FD95D9D6F09C}">
      <dgm:prSet phldrT="[Text]" custT="1"/>
      <dgm:spPr/>
      <dgm:t>
        <a:bodyPr/>
        <a:lstStyle/>
        <a:p>
          <a:r>
            <a:rPr lang="en-US" sz="2000" b="0" dirty="0" smtClean="0">
              <a:solidFill>
                <a:schemeClr val="tx1">
                  <a:lumMod val="75000"/>
                  <a:lumOff val="25000"/>
                </a:schemeClr>
              </a:solidFill>
              <a:latin typeface="Bahnschrift Light SemiCondensed" panose="020B0502040204020203" pitchFamily="34" charset="0"/>
            </a:rPr>
            <a:t>8. Dissemination of results</a:t>
          </a:r>
          <a:endParaRPr lang="en-US" sz="2000" b="0" dirty="0">
            <a:solidFill>
              <a:schemeClr val="tx1">
                <a:lumMod val="75000"/>
                <a:lumOff val="25000"/>
              </a:schemeClr>
            </a:solidFill>
            <a:latin typeface="Bahnschrift Light SemiCondensed" panose="020B0502040204020203" pitchFamily="34" charset="0"/>
          </a:endParaRPr>
        </a:p>
      </dgm:t>
    </dgm:pt>
    <dgm:pt modelId="{62B488DB-FAB4-4856-85DD-81B6AA67A0C6}" type="parTrans" cxnId="{9C6514FA-73BE-4127-8BE8-890F4C0F748B}">
      <dgm:prSet/>
      <dgm:spPr/>
      <dgm:t>
        <a:bodyPr/>
        <a:lstStyle/>
        <a:p>
          <a:endParaRPr lang="en-US"/>
        </a:p>
      </dgm:t>
    </dgm:pt>
    <dgm:pt modelId="{570F1C12-E5C8-4972-B143-288B8707886E}" type="sibTrans" cxnId="{9C6514FA-73BE-4127-8BE8-890F4C0F748B}">
      <dgm:prSet/>
      <dgm:spPr/>
      <dgm:t>
        <a:bodyPr/>
        <a:lstStyle/>
        <a:p>
          <a:endParaRPr lang="en-US"/>
        </a:p>
      </dgm:t>
    </dgm:pt>
    <dgm:pt modelId="{B672E0ED-DBBF-48DF-A6FA-5BBA929FE037}" type="pres">
      <dgm:prSet presAssocID="{173BDEF1-346C-4FF1-84F3-40BD62E4323D}" presName="Name0" presStyleCnt="0">
        <dgm:presLayoutVars>
          <dgm:dir/>
        </dgm:presLayoutVars>
      </dgm:prSet>
      <dgm:spPr/>
      <dgm:t>
        <a:bodyPr/>
        <a:lstStyle/>
        <a:p>
          <a:endParaRPr lang="en-US"/>
        </a:p>
      </dgm:t>
    </dgm:pt>
    <dgm:pt modelId="{0A1676C1-3F0B-4934-A6C7-23A1AF6409E0}" type="pres">
      <dgm:prSet presAssocID="{5A4EDD5D-89D0-4CE8-9C21-C1123C05A8EE}" presName="picture_1" presStyleLbl="bgImgPlace1" presStyleIdx="0" presStyleCnt="1" custScaleX="112867" custScaleY="67143" custLinFactNeighborX="-28467" custLinFactNeighborY="21437"/>
      <dgm:spPr/>
      <dgm:t>
        <a:bodyPr/>
        <a:lstStyle/>
        <a:p>
          <a:endParaRPr lang="en-US"/>
        </a:p>
      </dgm:t>
    </dgm:pt>
    <dgm:pt modelId="{8D8AC417-FB75-4878-A941-C4F35712BCF0}" type="pres">
      <dgm:prSet presAssocID="{B4ADAC57-29D4-44E9-B262-140706DC2019}" presName="text_1" presStyleLbl="node1" presStyleIdx="0" presStyleCnt="0" custScaleX="160318" custScaleY="78501" custLinFactNeighborX="-37408" custLinFactNeighborY="-75043">
        <dgm:presLayoutVars>
          <dgm:bulletEnabled val="1"/>
        </dgm:presLayoutVars>
      </dgm:prSet>
      <dgm:spPr/>
      <dgm:t>
        <a:bodyPr/>
        <a:lstStyle/>
        <a:p>
          <a:endParaRPr lang="en-US"/>
        </a:p>
      </dgm:t>
    </dgm:pt>
    <dgm:pt modelId="{22DEF772-485A-4C2A-A49B-7E93BB673A0F}" type="pres">
      <dgm:prSet presAssocID="{173BDEF1-346C-4FF1-84F3-40BD62E4323D}" presName="linV" presStyleCnt="0"/>
      <dgm:spPr/>
    </dgm:pt>
    <dgm:pt modelId="{CB70A1BE-A60C-42C7-B023-4B601F3A2EED}" type="pres">
      <dgm:prSet presAssocID="{23E42582-1F34-48A8-BE67-C32C1BA685C6}" presName="pair" presStyleCnt="0"/>
      <dgm:spPr/>
    </dgm:pt>
    <dgm:pt modelId="{4059290F-F45B-41E7-975D-2AE0020FCCC8}" type="pres">
      <dgm:prSet presAssocID="{23E42582-1F34-48A8-BE67-C32C1BA685C6}" presName="spaceH" presStyleLbl="node1" presStyleIdx="0" presStyleCnt="0"/>
      <dgm:spPr/>
    </dgm:pt>
    <dgm:pt modelId="{ACEAE9F6-02E2-4113-BE44-97AF60BB684E}" type="pres">
      <dgm:prSet presAssocID="{23E42582-1F34-48A8-BE67-C32C1BA685C6}" presName="desPictures" presStyleLbl="alignImgPlace1" presStyleIdx="0"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114B3AF9-068F-4F6F-AD7E-C6FAAE42ED1D}" type="pres">
      <dgm:prSet presAssocID="{23E42582-1F34-48A8-BE67-C32C1BA685C6}" presName="desTextWrapper" presStyleCnt="0"/>
      <dgm:spPr/>
    </dgm:pt>
    <dgm:pt modelId="{1AEB7E4F-C523-47CE-897B-F7266E7988AC}" type="pres">
      <dgm:prSet presAssocID="{23E42582-1F34-48A8-BE67-C32C1BA685C6}" presName="desText" presStyleLbl="revTx" presStyleIdx="0" presStyleCnt="8">
        <dgm:presLayoutVars>
          <dgm:bulletEnabled val="1"/>
        </dgm:presLayoutVars>
      </dgm:prSet>
      <dgm:spPr/>
      <dgm:t>
        <a:bodyPr/>
        <a:lstStyle/>
        <a:p>
          <a:endParaRPr lang="en-US"/>
        </a:p>
      </dgm:t>
    </dgm:pt>
    <dgm:pt modelId="{C1D01F6A-F3F5-47E1-B60F-DA2E78821AA7}" type="pres">
      <dgm:prSet presAssocID="{0AF00C71-5A9E-49C4-9A8D-23DE9DCDE73A}" presName="spaceV" presStyleCnt="0"/>
      <dgm:spPr/>
    </dgm:pt>
    <dgm:pt modelId="{C7D767FC-C366-4534-A030-FA0B036D07E1}" type="pres">
      <dgm:prSet presAssocID="{1B85A80D-2953-49BE-9B39-D69A913DF8F0}" presName="pair" presStyleCnt="0"/>
      <dgm:spPr/>
    </dgm:pt>
    <dgm:pt modelId="{43D21450-AB78-447E-8CCC-8A9F09AEFEDF}" type="pres">
      <dgm:prSet presAssocID="{1B85A80D-2953-49BE-9B39-D69A913DF8F0}" presName="spaceH" presStyleLbl="node1" presStyleIdx="0" presStyleCnt="0"/>
      <dgm:spPr/>
    </dgm:pt>
    <dgm:pt modelId="{D3754890-18CE-4DCC-83D8-0CD6EAE61C4F}" type="pres">
      <dgm:prSet presAssocID="{1B85A80D-2953-49BE-9B39-D69A913DF8F0}" presName="desPictures" presStyleLbl="alignImgPlace1" presStyleIdx="1"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B0CFBE82-27A9-4A06-90A0-04484145EED8}" type="pres">
      <dgm:prSet presAssocID="{1B85A80D-2953-49BE-9B39-D69A913DF8F0}" presName="desTextWrapper" presStyleCnt="0"/>
      <dgm:spPr/>
    </dgm:pt>
    <dgm:pt modelId="{5B5DC9FE-B615-4048-A60D-A732E74037BA}" type="pres">
      <dgm:prSet presAssocID="{1B85A80D-2953-49BE-9B39-D69A913DF8F0}" presName="desText" presStyleLbl="revTx" presStyleIdx="1" presStyleCnt="8">
        <dgm:presLayoutVars>
          <dgm:bulletEnabled val="1"/>
        </dgm:presLayoutVars>
      </dgm:prSet>
      <dgm:spPr/>
      <dgm:t>
        <a:bodyPr/>
        <a:lstStyle/>
        <a:p>
          <a:endParaRPr lang="en-US"/>
        </a:p>
      </dgm:t>
    </dgm:pt>
    <dgm:pt modelId="{4768B878-35AC-4CC1-BFEE-9F338D095BF8}" type="pres">
      <dgm:prSet presAssocID="{C7F6D55D-E0E9-43D2-B8FB-70C7FA074C15}" presName="spaceV" presStyleCnt="0"/>
      <dgm:spPr/>
    </dgm:pt>
    <dgm:pt modelId="{F7469114-B725-4767-AE62-1967FFF31CEB}" type="pres">
      <dgm:prSet presAssocID="{470392FB-B5D3-409D-90B8-D6E7D8685122}" presName="pair" presStyleCnt="0"/>
      <dgm:spPr/>
    </dgm:pt>
    <dgm:pt modelId="{EB18F3B4-F03F-4478-A14F-3BDEADCAD8AF}" type="pres">
      <dgm:prSet presAssocID="{470392FB-B5D3-409D-90B8-D6E7D8685122}" presName="spaceH" presStyleLbl="node1" presStyleIdx="0" presStyleCnt="0"/>
      <dgm:spPr/>
    </dgm:pt>
    <dgm:pt modelId="{D57A4692-BB9A-473D-869E-A22D55E9D399}" type="pres">
      <dgm:prSet presAssocID="{470392FB-B5D3-409D-90B8-D6E7D8685122}" presName="desPictures" presStyleLbl="alignImgPlace1" presStyleIdx="2"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C6CD0C33-F83E-4A83-BC1D-CCBFD23C53A4}" type="pres">
      <dgm:prSet presAssocID="{470392FB-B5D3-409D-90B8-D6E7D8685122}" presName="desTextWrapper" presStyleCnt="0"/>
      <dgm:spPr/>
    </dgm:pt>
    <dgm:pt modelId="{C39A261E-A2AA-4B1F-9FFE-C2E7FDAE9416}" type="pres">
      <dgm:prSet presAssocID="{470392FB-B5D3-409D-90B8-D6E7D8685122}" presName="desText" presStyleLbl="revTx" presStyleIdx="2" presStyleCnt="8">
        <dgm:presLayoutVars>
          <dgm:bulletEnabled val="1"/>
        </dgm:presLayoutVars>
      </dgm:prSet>
      <dgm:spPr/>
      <dgm:t>
        <a:bodyPr/>
        <a:lstStyle/>
        <a:p>
          <a:endParaRPr lang="en-US"/>
        </a:p>
      </dgm:t>
    </dgm:pt>
    <dgm:pt modelId="{2E279712-302B-43EB-97A1-B211DE91462E}" type="pres">
      <dgm:prSet presAssocID="{CA06A12F-D8EE-42C4-A5C9-CE65BFB2BE4E}" presName="spaceV" presStyleCnt="0"/>
      <dgm:spPr/>
    </dgm:pt>
    <dgm:pt modelId="{6115EB38-74E4-4BBB-AB61-38F8AD826BB6}" type="pres">
      <dgm:prSet presAssocID="{B215D724-FCB1-4503-849B-238A2B5B470B}" presName="pair" presStyleCnt="0"/>
      <dgm:spPr/>
    </dgm:pt>
    <dgm:pt modelId="{9BB04A53-A2BC-4A4F-979F-CABAD2F29156}" type="pres">
      <dgm:prSet presAssocID="{B215D724-FCB1-4503-849B-238A2B5B470B}" presName="spaceH" presStyleLbl="node1" presStyleIdx="0" presStyleCnt="0"/>
      <dgm:spPr/>
    </dgm:pt>
    <dgm:pt modelId="{D462836A-64A0-4FFA-A906-EDD7862CE3A3}" type="pres">
      <dgm:prSet presAssocID="{B215D724-FCB1-4503-849B-238A2B5B470B}" presName="desPictures" presStyleLbl="alignImgPlace1" presStyleIdx="3"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CC6C51C3-96D4-4DC1-A2DB-A8A7A0B41417}" type="pres">
      <dgm:prSet presAssocID="{B215D724-FCB1-4503-849B-238A2B5B470B}" presName="desTextWrapper" presStyleCnt="0"/>
      <dgm:spPr/>
    </dgm:pt>
    <dgm:pt modelId="{0F0711A5-9893-4C3E-BFE8-16E3B0FFD488}" type="pres">
      <dgm:prSet presAssocID="{B215D724-FCB1-4503-849B-238A2B5B470B}" presName="desText" presStyleLbl="revTx" presStyleIdx="3" presStyleCnt="8">
        <dgm:presLayoutVars>
          <dgm:bulletEnabled val="1"/>
        </dgm:presLayoutVars>
      </dgm:prSet>
      <dgm:spPr/>
      <dgm:t>
        <a:bodyPr/>
        <a:lstStyle/>
        <a:p>
          <a:endParaRPr lang="en-US"/>
        </a:p>
      </dgm:t>
    </dgm:pt>
    <dgm:pt modelId="{7DD2CCC6-3311-462D-B8C7-2AA9E6F2F59C}" type="pres">
      <dgm:prSet presAssocID="{5A64925B-BDBF-4B3B-AF1C-969737A4BCD5}" presName="spaceV" presStyleCnt="0"/>
      <dgm:spPr/>
    </dgm:pt>
    <dgm:pt modelId="{0348148D-3EA7-448C-8B5A-6A7F45A9B61F}" type="pres">
      <dgm:prSet presAssocID="{4CDDB4B6-0F53-430A-8100-B8EFDF34835F}" presName="pair" presStyleCnt="0"/>
      <dgm:spPr/>
    </dgm:pt>
    <dgm:pt modelId="{707FB100-0514-4687-9D4B-3CD6FBF38E6F}" type="pres">
      <dgm:prSet presAssocID="{4CDDB4B6-0F53-430A-8100-B8EFDF34835F}" presName="spaceH" presStyleLbl="node1" presStyleIdx="0" presStyleCnt="0"/>
      <dgm:spPr/>
    </dgm:pt>
    <dgm:pt modelId="{6715FE5D-EA69-44E3-B138-41C1BBE88F30}" type="pres">
      <dgm:prSet presAssocID="{4CDDB4B6-0F53-430A-8100-B8EFDF34835F}" presName="desPictures" presStyleLbl="alignImgPlace1" presStyleIdx="4"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57A81F4E-BD61-4C72-9CF9-ED000488B14A}" type="pres">
      <dgm:prSet presAssocID="{4CDDB4B6-0F53-430A-8100-B8EFDF34835F}" presName="desTextWrapper" presStyleCnt="0"/>
      <dgm:spPr/>
    </dgm:pt>
    <dgm:pt modelId="{7203811D-8ED9-4B7D-9FD2-05E46B6FE89A}" type="pres">
      <dgm:prSet presAssocID="{4CDDB4B6-0F53-430A-8100-B8EFDF34835F}" presName="desText" presStyleLbl="revTx" presStyleIdx="4" presStyleCnt="8">
        <dgm:presLayoutVars>
          <dgm:bulletEnabled val="1"/>
        </dgm:presLayoutVars>
      </dgm:prSet>
      <dgm:spPr/>
      <dgm:t>
        <a:bodyPr/>
        <a:lstStyle/>
        <a:p>
          <a:endParaRPr lang="en-US"/>
        </a:p>
      </dgm:t>
    </dgm:pt>
    <dgm:pt modelId="{0427DBFF-AE2E-47D0-B958-7CF1045FB0C3}" type="pres">
      <dgm:prSet presAssocID="{6729E96C-439B-409B-B779-7A2E4D6CAF79}" presName="spaceV" presStyleCnt="0"/>
      <dgm:spPr/>
    </dgm:pt>
    <dgm:pt modelId="{89E1EA2B-43F7-44DA-AA66-D42796745775}" type="pres">
      <dgm:prSet presAssocID="{312AFD02-EE5C-4A88-A799-2A0823FE1388}" presName="pair" presStyleCnt="0"/>
      <dgm:spPr/>
    </dgm:pt>
    <dgm:pt modelId="{0FA7FACC-F937-4254-B11E-29A6F1B544FC}" type="pres">
      <dgm:prSet presAssocID="{312AFD02-EE5C-4A88-A799-2A0823FE1388}" presName="spaceH" presStyleLbl="node1" presStyleIdx="0" presStyleCnt="0"/>
      <dgm:spPr/>
    </dgm:pt>
    <dgm:pt modelId="{E7FE5C97-8ADA-4BAA-8157-20EAC82A9DB5}" type="pres">
      <dgm:prSet presAssocID="{312AFD02-EE5C-4A88-A799-2A0823FE1388}" presName="desPictures" presStyleLbl="alignImgPlace1" presStyleIdx="5"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A4BF5708-ADDF-4DD1-AED3-60BE68D06A40}" type="pres">
      <dgm:prSet presAssocID="{312AFD02-EE5C-4A88-A799-2A0823FE1388}" presName="desTextWrapper" presStyleCnt="0"/>
      <dgm:spPr/>
    </dgm:pt>
    <dgm:pt modelId="{A581715C-2DA2-47AD-B1AB-7C82501E7DD2}" type="pres">
      <dgm:prSet presAssocID="{312AFD02-EE5C-4A88-A799-2A0823FE1388}" presName="desText" presStyleLbl="revTx" presStyleIdx="5" presStyleCnt="8">
        <dgm:presLayoutVars>
          <dgm:bulletEnabled val="1"/>
        </dgm:presLayoutVars>
      </dgm:prSet>
      <dgm:spPr/>
      <dgm:t>
        <a:bodyPr/>
        <a:lstStyle/>
        <a:p>
          <a:endParaRPr lang="en-US"/>
        </a:p>
      </dgm:t>
    </dgm:pt>
    <dgm:pt modelId="{C04385C6-FC93-4F9F-AC20-A0FB756C7520}" type="pres">
      <dgm:prSet presAssocID="{12D4AE6A-7898-45C6-AC97-C9567B409D8E}" presName="spaceV" presStyleCnt="0"/>
      <dgm:spPr/>
    </dgm:pt>
    <dgm:pt modelId="{7213DE7E-7E55-4744-8C33-8615D70F8FAB}" type="pres">
      <dgm:prSet presAssocID="{2E6D3B6D-9A06-4A42-9732-40A44A96C892}" presName="pair" presStyleCnt="0"/>
      <dgm:spPr/>
    </dgm:pt>
    <dgm:pt modelId="{7BB47796-8BDC-4B7F-9FF0-655277C96737}" type="pres">
      <dgm:prSet presAssocID="{2E6D3B6D-9A06-4A42-9732-40A44A96C892}" presName="spaceH" presStyleLbl="node1" presStyleIdx="0" presStyleCnt="0"/>
      <dgm:spPr/>
    </dgm:pt>
    <dgm:pt modelId="{C14E4161-9442-4263-A08D-210D63815FEC}" type="pres">
      <dgm:prSet presAssocID="{2E6D3B6D-9A06-4A42-9732-40A44A96C892}" presName="desPictures" presStyleLbl="alignImgPlace1" presStyleIdx="6"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D1F8BB8A-E178-4114-91FE-6AFB8FC46159}" type="pres">
      <dgm:prSet presAssocID="{2E6D3B6D-9A06-4A42-9732-40A44A96C892}" presName="desTextWrapper" presStyleCnt="0"/>
      <dgm:spPr/>
    </dgm:pt>
    <dgm:pt modelId="{023C850C-CCF1-4EEF-9FC8-A1F74D408033}" type="pres">
      <dgm:prSet presAssocID="{2E6D3B6D-9A06-4A42-9732-40A44A96C892}" presName="desText" presStyleLbl="revTx" presStyleIdx="6" presStyleCnt="8">
        <dgm:presLayoutVars>
          <dgm:bulletEnabled val="1"/>
        </dgm:presLayoutVars>
      </dgm:prSet>
      <dgm:spPr/>
      <dgm:t>
        <a:bodyPr/>
        <a:lstStyle/>
        <a:p>
          <a:endParaRPr lang="en-US"/>
        </a:p>
      </dgm:t>
    </dgm:pt>
    <dgm:pt modelId="{AC448641-648F-4F5F-8371-D6F92658F6CD}" type="pres">
      <dgm:prSet presAssocID="{A975FBF9-E26E-404D-834E-A622F6ABA59E}" presName="spaceV" presStyleCnt="0"/>
      <dgm:spPr/>
    </dgm:pt>
    <dgm:pt modelId="{3F52A07E-D0C4-40C8-B6FB-5391D6CC0C52}" type="pres">
      <dgm:prSet presAssocID="{2C236C9F-152F-42A3-899C-FD95D9D6F09C}" presName="pair" presStyleCnt="0"/>
      <dgm:spPr/>
    </dgm:pt>
    <dgm:pt modelId="{DF6D1969-50D6-416A-8A35-315F5280900F}" type="pres">
      <dgm:prSet presAssocID="{2C236C9F-152F-42A3-899C-FD95D9D6F09C}" presName="spaceH" presStyleLbl="node1" presStyleIdx="0" presStyleCnt="0"/>
      <dgm:spPr/>
    </dgm:pt>
    <dgm:pt modelId="{102C624A-E663-454A-B944-D2DC913FE4D0}" type="pres">
      <dgm:prSet presAssocID="{2C236C9F-152F-42A3-899C-FD95D9D6F09C}" presName="desPictures" presStyleLbl="alignImgPlace1" presStyleIdx="7" presStyleCnt="8"/>
      <dgm:spPr>
        <a:blipFill rotWithShape="1">
          <a:blip xmlns:r="http://schemas.openxmlformats.org/officeDocument/2006/relationships" r:embed="rId2">
            <a:duotone>
              <a:schemeClr val="accent2">
                <a:shade val="45000"/>
                <a:satMod val="135000"/>
              </a:schemeClr>
              <a:prstClr val="white"/>
            </a:duotone>
          </a:blip>
          <a:stretch>
            <a:fillRect/>
          </a:stretch>
        </a:blipFill>
      </dgm:spPr>
      <dgm:t>
        <a:bodyPr/>
        <a:lstStyle/>
        <a:p>
          <a:endParaRPr lang="en-US"/>
        </a:p>
      </dgm:t>
    </dgm:pt>
    <dgm:pt modelId="{0860612F-47BD-43A9-A254-EF586303D00D}" type="pres">
      <dgm:prSet presAssocID="{2C236C9F-152F-42A3-899C-FD95D9D6F09C}" presName="desTextWrapper" presStyleCnt="0"/>
      <dgm:spPr/>
    </dgm:pt>
    <dgm:pt modelId="{A534E1A6-711E-4581-BF10-5B9A317507BA}" type="pres">
      <dgm:prSet presAssocID="{2C236C9F-152F-42A3-899C-FD95D9D6F09C}" presName="desText" presStyleLbl="revTx" presStyleIdx="7" presStyleCnt="8">
        <dgm:presLayoutVars>
          <dgm:bulletEnabled val="1"/>
        </dgm:presLayoutVars>
      </dgm:prSet>
      <dgm:spPr/>
      <dgm:t>
        <a:bodyPr/>
        <a:lstStyle/>
        <a:p>
          <a:endParaRPr lang="en-US"/>
        </a:p>
      </dgm:t>
    </dgm:pt>
    <dgm:pt modelId="{A994EDD9-8066-4315-9C0D-0D6DAB0938EC}" type="pres">
      <dgm:prSet presAssocID="{173BDEF1-346C-4FF1-84F3-40BD62E4323D}" presName="maxNode" presStyleCnt="0"/>
      <dgm:spPr/>
    </dgm:pt>
    <dgm:pt modelId="{AF170F6C-789D-463E-9F9D-CA1215351874}" type="pres">
      <dgm:prSet presAssocID="{173BDEF1-346C-4FF1-84F3-40BD62E4323D}" presName="Name33" presStyleCnt="0"/>
      <dgm:spPr/>
    </dgm:pt>
  </dgm:ptLst>
  <dgm:cxnLst>
    <dgm:cxn modelId="{D4F01996-38D3-44EF-B973-CFFB5BD76477}" srcId="{173BDEF1-346C-4FF1-84F3-40BD62E4323D}" destId="{470392FB-B5D3-409D-90B8-D6E7D8685122}" srcOrd="3" destOrd="0" parTransId="{C18CC13C-21A8-477B-8CBB-16F256D35865}" sibTransId="{CA06A12F-D8EE-42C4-A5C9-CE65BFB2BE4E}"/>
    <dgm:cxn modelId="{40078010-1BDD-4C8F-BFF3-45CC9939370A}" type="presOf" srcId="{470392FB-B5D3-409D-90B8-D6E7D8685122}" destId="{C39A261E-A2AA-4B1F-9FFE-C2E7FDAE9416}" srcOrd="0" destOrd="0" presId="urn:microsoft.com/office/officeart/2008/layout/AccentedPicture"/>
    <dgm:cxn modelId="{7A3C1AAE-A37A-4815-846C-60E6694D0E9F}" srcId="{173BDEF1-346C-4FF1-84F3-40BD62E4323D}" destId="{B215D724-FCB1-4503-849B-238A2B5B470B}" srcOrd="4" destOrd="0" parTransId="{84D7A939-E8D5-422B-98FA-83AB893CFF42}" sibTransId="{5A64925B-BDBF-4B3B-AF1C-969737A4BCD5}"/>
    <dgm:cxn modelId="{2D0A5ECD-AEF6-4055-8DAA-026D74420D56}" type="presOf" srcId="{2E6D3B6D-9A06-4A42-9732-40A44A96C892}" destId="{023C850C-CCF1-4EEF-9FC8-A1F74D408033}" srcOrd="0" destOrd="0" presId="urn:microsoft.com/office/officeart/2008/layout/AccentedPicture"/>
    <dgm:cxn modelId="{D276FD17-C862-467B-82E2-2C5798CE179D}" type="presOf" srcId="{B215D724-FCB1-4503-849B-238A2B5B470B}" destId="{0F0711A5-9893-4C3E-BFE8-16E3B0FFD488}" srcOrd="0" destOrd="0" presId="urn:microsoft.com/office/officeart/2008/layout/AccentedPicture"/>
    <dgm:cxn modelId="{09C11A39-577B-4688-B760-4C3F2FE4B1CC}" type="presOf" srcId="{23E42582-1F34-48A8-BE67-C32C1BA685C6}" destId="{1AEB7E4F-C523-47CE-897B-F7266E7988AC}" srcOrd="0" destOrd="0" presId="urn:microsoft.com/office/officeart/2008/layout/AccentedPicture"/>
    <dgm:cxn modelId="{375FB596-908D-429A-B50A-3BD01707E03A}" type="presOf" srcId="{5A4EDD5D-89D0-4CE8-9C21-C1123C05A8EE}" destId="{0A1676C1-3F0B-4934-A6C7-23A1AF6409E0}" srcOrd="0" destOrd="0" presId="urn:microsoft.com/office/officeart/2008/layout/AccentedPicture"/>
    <dgm:cxn modelId="{74539625-6AB9-4E75-9E07-E0E4E33D948A}" type="presOf" srcId="{1B85A80D-2953-49BE-9B39-D69A913DF8F0}" destId="{5B5DC9FE-B615-4048-A60D-A732E74037BA}" srcOrd="0" destOrd="0" presId="urn:microsoft.com/office/officeart/2008/layout/AccentedPicture"/>
    <dgm:cxn modelId="{0ED6D502-A7BE-4442-A9CE-1D15A41E8DDD}" srcId="{173BDEF1-346C-4FF1-84F3-40BD62E4323D}" destId="{4CDDB4B6-0F53-430A-8100-B8EFDF34835F}" srcOrd="5" destOrd="0" parTransId="{FCAA45AB-4A16-4DBB-8497-D49A8BF6A9E2}" sibTransId="{6729E96C-439B-409B-B779-7A2E4D6CAF79}"/>
    <dgm:cxn modelId="{FFA8EF08-EF9E-4C94-9CA3-BD15562748C9}" srcId="{173BDEF1-346C-4FF1-84F3-40BD62E4323D}" destId="{23E42582-1F34-48A8-BE67-C32C1BA685C6}" srcOrd="1" destOrd="0" parTransId="{2ADA24D6-B1DE-4554-99DE-9A7CA9618462}" sibTransId="{0AF00C71-5A9E-49C4-9A8D-23DE9DCDE73A}"/>
    <dgm:cxn modelId="{9C6514FA-73BE-4127-8BE8-890F4C0F748B}" srcId="{173BDEF1-346C-4FF1-84F3-40BD62E4323D}" destId="{2C236C9F-152F-42A3-899C-FD95D9D6F09C}" srcOrd="8" destOrd="0" parTransId="{62B488DB-FAB4-4856-85DD-81B6AA67A0C6}" sibTransId="{570F1C12-E5C8-4972-B143-288B8707886E}"/>
    <dgm:cxn modelId="{E4C16B68-EA31-44EE-9B06-9B5034373E29}" srcId="{173BDEF1-346C-4FF1-84F3-40BD62E4323D}" destId="{B4ADAC57-29D4-44E9-B262-140706DC2019}" srcOrd="0" destOrd="0" parTransId="{026FE58F-83B2-4312-83E0-4972D89A9961}" sibTransId="{5A4EDD5D-89D0-4CE8-9C21-C1123C05A8EE}"/>
    <dgm:cxn modelId="{4D061E80-D1E0-42EA-AB4C-F42651B6A82A}" type="presOf" srcId="{4CDDB4B6-0F53-430A-8100-B8EFDF34835F}" destId="{7203811D-8ED9-4B7D-9FD2-05E46B6FE89A}" srcOrd="0" destOrd="0" presId="urn:microsoft.com/office/officeart/2008/layout/AccentedPicture"/>
    <dgm:cxn modelId="{FB1FF578-564A-4C6E-8BD8-4DCB39CA0AD6}" srcId="{173BDEF1-346C-4FF1-84F3-40BD62E4323D}" destId="{1B85A80D-2953-49BE-9B39-D69A913DF8F0}" srcOrd="2" destOrd="0" parTransId="{41991BBA-AB9D-44D6-BE40-72B7640C5B1E}" sibTransId="{C7F6D55D-E0E9-43D2-B8FB-70C7FA074C15}"/>
    <dgm:cxn modelId="{27B4DF57-F6C2-41EB-9706-BDAB2F1F9E8A}" srcId="{173BDEF1-346C-4FF1-84F3-40BD62E4323D}" destId="{312AFD02-EE5C-4A88-A799-2A0823FE1388}" srcOrd="6" destOrd="0" parTransId="{7768E837-554C-447D-96C4-77C0EC132F46}" sibTransId="{12D4AE6A-7898-45C6-AC97-C9567B409D8E}"/>
    <dgm:cxn modelId="{8C08CCF9-4900-4C9D-B45B-FEAAF185F8A5}" type="presOf" srcId="{312AFD02-EE5C-4A88-A799-2A0823FE1388}" destId="{A581715C-2DA2-47AD-B1AB-7C82501E7DD2}" srcOrd="0" destOrd="0" presId="urn:microsoft.com/office/officeart/2008/layout/AccentedPicture"/>
    <dgm:cxn modelId="{907D8D40-D63B-4017-8D21-C1200C81EC3F}" type="presOf" srcId="{173BDEF1-346C-4FF1-84F3-40BD62E4323D}" destId="{B672E0ED-DBBF-48DF-A6FA-5BBA929FE037}" srcOrd="0" destOrd="0" presId="urn:microsoft.com/office/officeart/2008/layout/AccentedPicture"/>
    <dgm:cxn modelId="{DAA62A0E-A051-4367-AAC0-7E11A08A2DC9}" srcId="{173BDEF1-346C-4FF1-84F3-40BD62E4323D}" destId="{2E6D3B6D-9A06-4A42-9732-40A44A96C892}" srcOrd="7" destOrd="0" parTransId="{83E98842-CEB6-41CF-85FC-05520E9C0B8A}" sibTransId="{A975FBF9-E26E-404D-834E-A622F6ABA59E}"/>
    <dgm:cxn modelId="{AF416981-F045-451B-8D77-1E0DDFB459BF}" type="presOf" srcId="{2C236C9F-152F-42A3-899C-FD95D9D6F09C}" destId="{A534E1A6-711E-4581-BF10-5B9A317507BA}" srcOrd="0" destOrd="0" presId="urn:microsoft.com/office/officeart/2008/layout/AccentedPicture"/>
    <dgm:cxn modelId="{EDC3B189-D3DD-49E9-8C74-DF3028C317BB}" type="presOf" srcId="{B4ADAC57-29D4-44E9-B262-140706DC2019}" destId="{8D8AC417-FB75-4878-A941-C4F35712BCF0}" srcOrd="0" destOrd="0" presId="urn:microsoft.com/office/officeart/2008/layout/AccentedPicture"/>
    <dgm:cxn modelId="{E86455FC-27B3-4217-B654-52D36168CFB3}" type="presParOf" srcId="{B672E0ED-DBBF-48DF-A6FA-5BBA929FE037}" destId="{0A1676C1-3F0B-4934-A6C7-23A1AF6409E0}" srcOrd="0" destOrd="0" presId="urn:microsoft.com/office/officeart/2008/layout/AccentedPicture"/>
    <dgm:cxn modelId="{C5309B23-9967-41F6-A419-7B8533BE0FE1}" type="presParOf" srcId="{B672E0ED-DBBF-48DF-A6FA-5BBA929FE037}" destId="{8D8AC417-FB75-4878-A941-C4F35712BCF0}" srcOrd="1" destOrd="0" presId="urn:microsoft.com/office/officeart/2008/layout/AccentedPicture"/>
    <dgm:cxn modelId="{0A5EDF05-89F2-40D5-981C-70628A84DDB0}" type="presParOf" srcId="{B672E0ED-DBBF-48DF-A6FA-5BBA929FE037}" destId="{22DEF772-485A-4C2A-A49B-7E93BB673A0F}" srcOrd="2" destOrd="0" presId="urn:microsoft.com/office/officeart/2008/layout/AccentedPicture"/>
    <dgm:cxn modelId="{F8688E25-96E4-4880-A749-CFC803EE2D85}" type="presParOf" srcId="{22DEF772-485A-4C2A-A49B-7E93BB673A0F}" destId="{CB70A1BE-A60C-42C7-B023-4B601F3A2EED}" srcOrd="0" destOrd="0" presId="urn:microsoft.com/office/officeart/2008/layout/AccentedPicture"/>
    <dgm:cxn modelId="{DE800BCC-BBE0-4346-A527-BD47B8AD174D}" type="presParOf" srcId="{CB70A1BE-A60C-42C7-B023-4B601F3A2EED}" destId="{4059290F-F45B-41E7-975D-2AE0020FCCC8}" srcOrd="0" destOrd="0" presId="urn:microsoft.com/office/officeart/2008/layout/AccentedPicture"/>
    <dgm:cxn modelId="{08690F49-0FE0-4BDA-9E03-E9B026D5D6BD}" type="presParOf" srcId="{CB70A1BE-A60C-42C7-B023-4B601F3A2EED}" destId="{ACEAE9F6-02E2-4113-BE44-97AF60BB684E}" srcOrd="1" destOrd="0" presId="urn:microsoft.com/office/officeart/2008/layout/AccentedPicture"/>
    <dgm:cxn modelId="{41A9643D-5BD6-42C8-AB45-CBCAA70539DF}" type="presParOf" srcId="{CB70A1BE-A60C-42C7-B023-4B601F3A2EED}" destId="{114B3AF9-068F-4F6F-AD7E-C6FAAE42ED1D}" srcOrd="2" destOrd="0" presId="urn:microsoft.com/office/officeart/2008/layout/AccentedPicture"/>
    <dgm:cxn modelId="{595CEEB5-31A4-4EE0-8E44-6DED4FCAA0CB}" type="presParOf" srcId="{114B3AF9-068F-4F6F-AD7E-C6FAAE42ED1D}" destId="{1AEB7E4F-C523-47CE-897B-F7266E7988AC}" srcOrd="0" destOrd="0" presId="urn:microsoft.com/office/officeart/2008/layout/AccentedPicture"/>
    <dgm:cxn modelId="{C62FB9C8-7992-4DA1-8929-A8D5AA7C53AD}" type="presParOf" srcId="{22DEF772-485A-4C2A-A49B-7E93BB673A0F}" destId="{C1D01F6A-F3F5-47E1-B60F-DA2E78821AA7}" srcOrd="1" destOrd="0" presId="urn:microsoft.com/office/officeart/2008/layout/AccentedPicture"/>
    <dgm:cxn modelId="{93942969-0E54-42E3-A110-79A3284E4FB9}" type="presParOf" srcId="{22DEF772-485A-4C2A-A49B-7E93BB673A0F}" destId="{C7D767FC-C366-4534-A030-FA0B036D07E1}" srcOrd="2" destOrd="0" presId="urn:microsoft.com/office/officeart/2008/layout/AccentedPicture"/>
    <dgm:cxn modelId="{A1AD06A7-DF11-4F07-853F-F2200968D88B}" type="presParOf" srcId="{C7D767FC-C366-4534-A030-FA0B036D07E1}" destId="{43D21450-AB78-447E-8CCC-8A9F09AEFEDF}" srcOrd="0" destOrd="0" presId="urn:microsoft.com/office/officeart/2008/layout/AccentedPicture"/>
    <dgm:cxn modelId="{03B19CC7-64E5-4D9D-A5CC-679521716A35}" type="presParOf" srcId="{C7D767FC-C366-4534-A030-FA0B036D07E1}" destId="{D3754890-18CE-4DCC-83D8-0CD6EAE61C4F}" srcOrd="1" destOrd="0" presId="urn:microsoft.com/office/officeart/2008/layout/AccentedPicture"/>
    <dgm:cxn modelId="{2DE30068-6657-4146-B54D-E92C7A2B110B}" type="presParOf" srcId="{C7D767FC-C366-4534-A030-FA0B036D07E1}" destId="{B0CFBE82-27A9-4A06-90A0-04484145EED8}" srcOrd="2" destOrd="0" presId="urn:microsoft.com/office/officeart/2008/layout/AccentedPicture"/>
    <dgm:cxn modelId="{AE33BB52-0A6F-4E23-869C-4800AE1FE7AF}" type="presParOf" srcId="{B0CFBE82-27A9-4A06-90A0-04484145EED8}" destId="{5B5DC9FE-B615-4048-A60D-A732E74037BA}" srcOrd="0" destOrd="0" presId="urn:microsoft.com/office/officeart/2008/layout/AccentedPicture"/>
    <dgm:cxn modelId="{1A58ED18-3E02-4E85-BD40-5BE00F33C4DA}" type="presParOf" srcId="{22DEF772-485A-4C2A-A49B-7E93BB673A0F}" destId="{4768B878-35AC-4CC1-BFEE-9F338D095BF8}" srcOrd="3" destOrd="0" presId="urn:microsoft.com/office/officeart/2008/layout/AccentedPicture"/>
    <dgm:cxn modelId="{0BB7CC54-68C7-4CCB-AB81-5D6AE40FFB75}" type="presParOf" srcId="{22DEF772-485A-4C2A-A49B-7E93BB673A0F}" destId="{F7469114-B725-4767-AE62-1967FFF31CEB}" srcOrd="4" destOrd="0" presId="urn:microsoft.com/office/officeart/2008/layout/AccentedPicture"/>
    <dgm:cxn modelId="{0E30B9FA-31A2-40D4-B05C-3139463A702F}" type="presParOf" srcId="{F7469114-B725-4767-AE62-1967FFF31CEB}" destId="{EB18F3B4-F03F-4478-A14F-3BDEADCAD8AF}" srcOrd="0" destOrd="0" presId="urn:microsoft.com/office/officeart/2008/layout/AccentedPicture"/>
    <dgm:cxn modelId="{3372F1EF-DD15-4DF2-B794-450D02A58344}" type="presParOf" srcId="{F7469114-B725-4767-AE62-1967FFF31CEB}" destId="{D57A4692-BB9A-473D-869E-A22D55E9D399}" srcOrd="1" destOrd="0" presId="urn:microsoft.com/office/officeart/2008/layout/AccentedPicture"/>
    <dgm:cxn modelId="{38BB79D7-FE19-4EEA-B8DC-958B70E68E57}" type="presParOf" srcId="{F7469114-B725-4767-AE62-1967FFF31CEB}" destId="{C6CD0C33-F83E-4A83-BC1D-CCBFD23C53A4}" srcOrd="2" destOrd="0" presId="urn:microsoft.com/office/officeart/2008/layout/AccentedPicture"/>
    <dgm:cxn modelId="{2276C6A0-2561-407A-A1D6-3D4450C13B6F}" type="presParOf" srcId="{C6CD0C33-F83E-4A83-BC1D-CCBFD23C53A4}" destId="{C39A261E-A2AA-4B1F-9FFE-C2E7FDAE9416}" srcOrd="0" destOrd="0" presId="urn:microsoft.com/office/officeart/2008/layout/AccentedPicture"/>
    <dgm:cxn modelId="{EED6134B-0EDA-4D4F-8F2F-79419C9F00D4}" type="presParOf" srcId="{22DEF772-485A-4C2A-A49B-7E93BB673A0F}" destId="{2E279712-302B-43EB-97A1-B211DE91462E}" srcOrd="5" destOrd="0" presId="urn:microsoft.com/office/officeart/2008/layout/AccentedPicture"/>
    <dgm:cxn modelId="{38DDA2F0-97A4-4207-B4A4-871CCA725E72}" type="presParOf" srcId="{22DEF772-485A-4C2A-A49B-7E93BB673A0F}" destId="{6115EB38-74E4-4BBB-AB61-38F8AD826BB6}" srcOrd="6" destOrd="0" presId="urn:microsoft.com/office/officeart/2008/layout/AccentedPicture"/>
    <dgm:cxn modelId="{9FF5C5E2-02A1-4EAF-BFAA-5A48F61A03A8}" type="presParOf" srcId="{6115EB38-74E4-4BBB-AB61-38F8AD826BB6}" destId="{9BB04A53-A2BC-4A4F-979F-CABAD2F29156}" srcOrd="0" destOrd="0" presId="urn:microsoft.com/office/officeart/2008/layout/AccentedPicture"/>
    <dgm:cxn modelId="{855055C3-15DE-4754-A810-4145DE11C4A8}" type="presParOf" srcId="{6115EB38-74E4-4BBB-AB61-38F8AD826BB6}" destId="{D462836A-64A0-4FFA-A906-EDD7862CE3A3}" srcOrd="1" destOrd="0" presId="urn:microsoft.com/office/officeart/2008/layout/AccentedPicture"/>
    <dgm:cxn modelId="{93678FB7-7B73-4E66-A0E5-337CA1ACDDA6}" type="presParOf" srcId="{6115EB38-74E4-4BBB-AB61-38F8AD826BB6}" destId="{CC6C51C3-96D4-4DC1-A2DB-A8A7A0B41417}" srcOrd="2" destOrd="0" presId="urn:microsoft.com/office/officeart/2008/layout/AccentedPicture"/>
    <dgm:cxn modelId="{FF6767FF-C7BB-4D88-AB59-89DD54F13EA1}" type="presParOf" srcId="{CC6C51C3-96D4-4DC1-A2DB-A8A7A0B41417}" destId="{0F0711A5-9893-4C3E-BFE8-16E3B0FFD488}" srcOrd="0" destOrd="0" presId="urn:microsoft.com/office/officeart/2008/layout/AccentedPicture"/>
    <dgm:cxn modelId="{62383C0D-5B82-484D-BB08-1CFE0E493947}" type="presParOf" srcId="{22DEF772-485A-4C2A-A49B-7E93BB673A0F}" destId="{7DD2CCC6-3311-462D-B8C7-2AA9E6F2F59C}" srcOrd="7" destOrd="0" presId="urn:microsoft.com/office/officeart/2008/layout/AccentedPicture"/>
    <dgm:cxn modelId="{4403FA73-D131-4FD9-8CA7-77D8434AC5EE}" type="presParOf" srcId="{22DEF772-485A-4C2A-A49B-7E93BB673A0F}" destId="{0348148D-3EA7-448C-8B5A-6A7F45A9B61F}" srcOrd="8" destOrd="0" presId="urn:microsoft.com/office/officeart/2008/layout/AccentedPicture"/>
    <dgm:cxn modelId="{436140E3-5484-43AE-8B5E-91180239F1C3}" type="presParOf" srcId="{0348148D-3EA7-448C-8B5A-6A7F45A9B61F}" destId="{707FB100-0514-4687-9D4B-3CD6FBF38E6F}" srcOrd="0" destOrd="0" presId="urn:microsoft.com/office/officeart/2008/layout/AccentedPicture"/>
    <dgm:cxn modelId="{981565E2-2F7D-4126-A70E-F5E4A4B65091}" type="presParOf" srcId="{0348148D-3EA7-448C-8B5A-6A7F45A9B61F}" destId="{6715FE5D-EA69-44E3-B138-41C1BBE88F30}" srcOrd="1" destOrd="0" presId="urn:microsoft.com/office/officeart/2008/layout/AccentedPicture"/>
    <dgm:cxn modelId="{67A4E6FF-A21C-440F-BC4D-5CF2C0AFC9C0}" type="presParOf" srcId="{0348148D-3EA7-448C-8B5A-6A7F45A9B61F}" destId="{57A81F4E-BD61-4C72-9CF9-ED000488B14A}" srcOrd="2" destOrd="0" presId="urn:microsoft.com/office/officeart/2008/layout/AccentedPicture"/>
    <dgm:cxn modelId="{6F72087E-C199-4216-9832-A86C84CFD67B}" type="presParOf" srcId="{57A81F4E-BD61-4C72-9CF9-ED000488B14A}" destId="{7203811D-8ED9-4B7D-9FD2-05E46B6FE89A}" srcOrd="0" destOrd="0" presId="urn:microsoft.com/office/officeart/2008/layout/AccentedPicture"/>
    <dgm:cxn modelId="{ECDDF66E-3C6E-4011-840E-093FEDC30C6A}" type="presParOf" srcId="{22DEF772-485A-4C2A-A49B-7E93BB673A0F}" destId="{0427DBFF-AE2E-47D0-B958-7CF1045FB0C3}" srcOrd="9" destOrd="0" presId="urn:microsoft.com/office/officeart/2008/layout/AccentedPicture"/>
    <dgm:cxn modelId="{3ED66435-A5B1-4D65-A8CB-269738C58B0C}" type="presParOf" srcId="{22DEF772-485A-4C2A-A49B-7E93BB673A0F}" destId="{89E1EA2B-43F7-44DA-AA66-D42796745775}" srcOrd="10" destOrd="0" presId="urn:microsoft.com/office/officeart/2008/layout/AccentedPicture"/>
    <dgm:cxn modelId="{3D5C018E-4302-4082-83E4-0606877A046C}" type="presParOf" srcId="{89E1EA2B-43F7-44DA-AA66-D42796745775}" destId="{0FA7FACC-F937-4254-B11E-29A6F1B544FC}" srcOrd="0" destOrd="0" presId="urn:microsoft.com/office/officeart/2008/layout/AccentedPicture"/>
    <dgm:cxn modelId="{8A881509-ECBE-460B-A5C1-3977E843C3BC}" type="presParOf" srcId="{89E1EA2B-43F7-44DA-AA66-D42796745775}" destId="{E7FE5C97-8ADA-4BAA-8157-20EAC82A9DB5}" srcOrd="1" destOrd="0" presId="urn:microsoft.com/office/officeart/2008/layout/AccentedPicture"/>
    <dgm:cxn modelId="{112D5636-9703-4183-B209-D6E25E436611}" type="presParOf" srcId="{89E1EA2B-43F7-44DA-AA66-D42796745775}" destId="{A4BF5708-ADDF-4DD1-AED3-60BE68D06A40}" srcOrd="2" destOrd="0" presId="urn:microsoft.com/office/officeart/2008/layout/AccentedPicture"/>
    <dgm:cxn modelId="{78468A9B-60C3-4925-9EE6-8A8CCA51C06E}" type="presParOf" srcId="{A4BF5708-ADDF-4DD1-AED3-60BE68D06A40}" destId="{A581715C-2DA2-47AD-B1AB-7C82501E7DD2}" srcOrd="0" destOrd="0" presId="urn:microsoft.com/office/officeart/2008/layout/AccentedPicture"/>
    <dgm:cxn modelId="{0344569D-E964-4279-90CC-96FEBB41E4CC}" type="presParOf" srcId="{22DEF772-485A-4C2A-A49B-7E93BB673A0F}" destId="{C04385C6-FC93-4F9F-AC20-A0FB756C7520}" srcOrd="11" destOrd="0" presId="urn:microsoft.com/office/officeart/2008/layout/AccentedPicture"/>
    <dgm:cxn modelId="{7E6FA9BA-89AB-400E-8E5F-DC8A4B6CB3BD}" type="presParOf" srcId="{22DEF772-485A-4C2A-A49B-7E93BB673A0F}" destId="{7213DE7E-7E55-4744-8C33-8615D70F8FAB}" srcOrd="12" destOrd="0" presId="urn:microsoft.com/office/officeart/2008/layout/AccentedPicture"/>
    <dgm:cxn modelId="{95CA6675-AA69-4A32-81E6-5AB288046CC9}" type="presParOf" srcId="{7213DE7E-7E55-4744-8C33-8615D70F8FAB}" destId="{7BB47796-8BDC-4B7F-9FF0-655277C96737}" srcOrd="0" destOrd="0" presId="urn:microsoft.com/office/officeart/2008/layout/AccentedPicture"/>
    <dgm:cxn modelId="{0B0B2759-B026-48EE-A625-AA0305D6DEA3}" type="presParOf" srcId="{7213DE7E-7E55-4744-8C33-8615D70F8FAB}" destId="{C14E4161-9442-4263-A08D-210D63815FEC}" srcOrd="1" destOrd="0" presId="urn:microsoft.com/office/officeart/2008/layout/AccentedPicture"/>
    <dgm:cxn modelId="{90E84E18-442A-4255-99EA-D3359550B57B}" type="presParOf" srcId="{7213DE7E-7E55-4744-8C33-8615D70F8FAB}" destId="{D1F8BB8A-E178-4114-91FE-6AFB8FC46159}" srcOrd="2" destOrd="0" presId="urn:microsoft.com/office/officeart/2008/layout/AccentedPicture"/>
    <dgm:cxn modelId="{7ED2D4F3-0A4F-4F04-A4CA-9B4637189EA6}" type="presParOf" srcId="{D1F8BB8A-E178-4114-91FE-6AFB8FC46159}" destId="{023C850C-CCF1-4EEF-9FC8-A1F74D408033}" srcOrd="0" destOrd="0" presId="urn:microsoft.com/office/officeart/2008/layout/AccentedPicture"/>
    <dgm:cxn modelId="{65B53B17-B16B-47BC-9943-D69359C50D00}" type="presParOf" srcId="{22DEF772-485A-4C2A-A49B-7E93BB673A0F}" destId="{AC448641-648F-4F5F-8371-D6F92658F6CD}" srcOrd="13" destOrd="0" presId="urn:microsoft.com/office/officeart/2008/layout/AccentedPicture"/>
    <dgm:cxn modelId="{E718466E-69CE-40C8-9A24-24D8E67D3C29}" type="presParOf" srcId="{22DEF772-485A-4C2A-A49B-7E93BB673A0F}" destId="{3F52A07E-D0C4-40C8-B6FB-5391D6CC0C52}" srcOrd="14" destOrd="0" presId="urn:microsoft.com/office/officeart/2008/layout/AccentedPicture"/>
    <dgm:cxn modelId="{B7BCA729-96C0-48A5-9680-8049B1916C85}" type="presParOf" srcId="{3F52A07E-D0C4-40C8-B6FB-5391D6CC0C52}" destId="{DF6D1969-50D6-416A-8A35-315F5280900F}" srcOrd="0" destOrd="0" presId="urn:microsoft.com/office/officeart/2008/layout/AccentedPicture"/>
    <dgm:cxn modelId="{F130EE34-44E3-4BEC-8FDC-BFE09C0EA2C8}" type="presParOf" srcId="{3F52A07E-D0C4-40C8-B6FB-5391D6CC0C52}" destId="{102C624A-E663-454A-B944-D2DC913FE4D0}" srcOrd="1" destOrd="0" presId="urn:microsoft.com/office/officeart/2008/layout/AccentedPicture"/>
    <dgm:cxn modelId="{E2AE2F57-40D0-417A-B5D7-0AFC0789EA70}" type="presParOf" srcId="{3F52A07E-D0C4-40C8-B6FB-5391D6CC0C52}" destId="{0860612F-47BD-43A9-A254-EF586303D00D}" srcOrd="2" destOrd="0" presId="urn:microsoft.com/office/officeart/2008/layout/AccentedPicture"/>
    <dgm:cxn modelId="{E8FE904C-41A3-475B-A3E3-1F8C1BA8260F}" type="presParOf" srcId="{0860612F-47BD-43A9-A254-EF586303D00D}" destId="{A534E1A6-711E-4581-BF10-5B9A317507BA}" srcOrd="0" destOrd="0" presId="urn:microsoft.com/office/officeart/2008/layout/AccentedPicture"/>
    <dgm:cxn modelId="{41E72744-2412-4584-A2DE-CB28BEC00E59}" type="presParOf" srcId="{B672E0ED-DBBF-48DF-A6FA-5BBA929FE037}" destId="{A994EDD9-8066-4315-9C0D-0D6DAB0938EC}" srcOrd="3" destOrd="0" presId="urn:microsoft.com/office/officeart/2008/layout/AccentedPicture"/>
    <dgm:cxn modelId="{C1C8CADC-882A-4A83-8538-6A899CE035EF}" type="presParOf" srcId="{A994EDD9-8066-4315-9C0D-0D6DAB0938EC}" destId="{AF170F6C-789D-463E-9F9D-CA1215351874}" srcOrd="0" destOrd="0" presId="urn:microsoft.com/office/officeart/2008/layout/AccentedPictur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575B28F-8EC3-45A2-93AD-D246112771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5ED16FA-9B18-495A-A0E3-CD801EA36609}">
      <dgm:prSet phldrT="[Text]"/>
      <dgm:spPr>
        <a:solidFill>
          <a:srgbClr val="FF7C80"/>
        </a:solidFill>
      </dgm:spPr>
      <dgm:t>
        <a:bodyPr/>
        <a:lstStyle/>
        <a:p>
          <a:pPr algn="ctr"/>
          <a:r>
            <a:rPr lang="en-US" b="1" dirty="0" smtClean="0">
              <a:latin typeface="Bahnschrift Light SemiCondensed" panose="020B0502040204020203" pitchFamily="34" charset="0"/>
            </a:rPr>
            <a:t>What do you want to know more about? </a:t>
          </a:r>
          <a:endParaRPr lang="en-US" b="1" dirty="0"/>
        </a:p>
      </dgm:t>
    </dgm:pt>
    <dgm:pt modelId="{849B073C-F326-4CFD-A682-3C13410BC3E4}" type="parTrans" cxnId="{C0CBB29D-E57C-4AC6-8A24-DDB67723FFD1}">
      <dgm:prSet/>
      <dgm:spPr/>
      <dgm:t>
        <a:bodyPr/>
        <a:lstStyle/>
        <a:p>
          <a:endParaRPr lang="en-US"/>
        </a:p>
      </dgm:t>
    </dgm:pt>
    <dgm:pt modelId="{D460FE91-B1E3-44CC-94BB-D61B21103AEE}" type="sibTrans" cxnId="{C0CBB29D-E57C-4AC6-8A24-DDB67723FFD1}">
      <dgm:prSet/>
      <dgm:spPr/>
      <dgm:t>
        <a:bodyPr/>
        <a:lstStyle/>
        <a:p>
          <a:endParaRPr lang="en-US"/>
        </a:p>
      </dgm:t>
    </dgm:pt>
    <dgm:pt modelId="{4F2EB9F4-E5BA-4C93-97B1-BF75DF45BC94}" type="pres">
      <dgm:prSet presAssocID="{7575B28F-8EC3-45A2-93AD-D24611277158}" presName="linear" presStyleCnt="0">
        <dgm:presLayoutVars>
          <dgm:animLvl val="lvl"/>
          <dgm:resizeHandles val="exact"/>
        </dgm:presLayoutVars>
      </dgm:prSet>
      <dgm:spPr/>
      <dgm:t>
        <a:bodyPr/>
        <a:lstStyle/>
        <a:p>
          <a:endParaRPr lang="en-US"/>
        </a:p>
      </dgm:t>
    </dgm:pt>
    <dgm:pt modelId="{3D4CF89D-0069-4AD6-83B2-4640428BA7F4}" type="pres">
      <dgm:prSet presAssocID="{B5ED16FA-9B18-495A-A0E3-CD801EA36609}" presName="parentText" presStyleLbl="node1" presStyleIdx="0" presStyleCnt="1">
        <dgm:presLayoutVars>
          <dgm:chMax val="0"/>
          <dgm:bulletEnabled val="1"/>
        </dgm:presLayoutVars>
      </dgm:prSet>
      <dgm:spPr/>
      <dgm:t>
        <a:bodyPr/>
        <a:lstStyle/>
        <a:p>
          <a:endParaRPr lang="en-US"/>
        </a:p>
      </dgm:t>
    </dgm:pt>
  </dgm:ptLst>
  <dgm:cxnLst>
    <dgm:cxn modelId="{FF979750-EC20-485B-B757-20981180E46B}" type="presOf" srcId="{7575B28F-8EC3-45A2-93AD-D24611277158}" destId="{4F2EB9F4-E5BA-4C93-97B1-BF75DF45BC94}" srcOrd="0" destOrd="0" presId="urn:microsoft.com/office/officeart/2005/8/layout/vList2"/>
    <dgm:cxn modelId="{C0CBB29D-E57C-4AC6-8A24-DDB67723FFD1}" srcId="{7575B28F-8EC3-45A2-93AD-D24611277158}" destId="{B5ED16FA-9B18-495A-A0E3-CD801EA36609}" srcOrd="0" destOrd="0" parTransId="{849B073C-F326-4CFD-A682-3C13410BC3E4}" sibTransId="{D460FE91-B1E3-44CC-94BB-D61B21103AEE}"/>
    <dgm:cxn modelId="{6311B968-2E29-4730-99E1-2EEB895A1F2F}" type="presOf" srcId="{B5ED16FA-9B18-495A-A0E3-CD801EA36609}" destId="{3D4CF89D-0069-4AD6-83B2-4640428BA7F4}" srcOrd="0" destOrd="0" presId="urn:microsoft.com/office/officeart/2005/8/layout/vList2"/>
    <dgm:cxn modelId="{C69A7889-06AF-410F-B965-44EA3EC48C8F}" type="presParOf" srcId="{4F2EB9F4-E5BA-4C93-97B1-BF75DF45BC94}" destId="{3D4CF89D-0069-4AD6-83B2-4640428BA7F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D1AB9E7-319D-4EEA-8DB3-34DE67444457}" type="doc">
      <dgm:prSet loTypeId="urn:microsoft.com/office/officeart/2005/8/layout/equation2" loCatId="process" qsTypeId="urn:microsoft.com/office/officeart/2005/8/quickstyle/simple1" qsCatId="simple" csTypeId="urn:microsoft.com/office/officeart/2005/8/colors/accent1_2" csCatId="accent1" phldr="1"/>
      <dgm:spPr/>
    </dgm:pt>
    <dgm:pt modelId="{497F5E65-F1D4-449A-808E-3036A9A202A3}">
      <dgm:prSet/>
      <dgm:spPr>
        <a:solidFill>
          <a:srgbClr val="FFC000"/>
        </a:solidFill>
      </dgm:spPr>
      <dgm:t>
        <a:bodyPr/>
        <a:lstStyle/>
        <a:p>
          <a:r>
            <a:rPr lang="en-US" dirty="0" smtClean="0">
              <a:solidFill>
                <a:schemeClr val="tx1">
                  <a:lumMod val="75000"/>
                  <a:lumOff val="25000"/>
                </a:schemeClr>
              </a:solidFill>
              <a:latin typeface="Bahnschrift Light SemiCondensed" panose="020B0502040204020203" pitchFamily="34" charset="0"/>
            </a:rPr>
            <a:t>E.g.: studying the homeless, spouse abuse</a:t>
          </a:r>
          <a:endParaRPr lang="en-US" dirty="0">
            <a:solidFill>
              <a:schemeClr val="tx1">
                <a:lumMod val="75000"/>
                <a:lumOff val="25000"/>
              </a:schemeClr>
            </a:solidFill>
          </a:endParaRPr>
        </a:p>
      </dgm:t>
    </dgm:pt>
    <dgm:pt modelId="{52520D4D-AABB-4846-90D1-3DC06BDE965F}" type="parTrans" cxnId="{768FF8AA-5D2D-4E39-83BF-DD19748EB11C}">
      <dgm:prSet/>
      <dgm:spPr/>
      <dgm:t>
        <a:bodyPr/>
        <a:lstStyle/>
        <a:p>
          <a:endParaRPr lang="en-US"/>
        </a:p>
      </dgm:t>
    </dgm:pt>
    <dgm:pt modelId="{148ABB0C-24EF-4F3E-AB0E-8C86FA2A80AA}" type="sibTrans" cxnId="{768FF8AA-5D2D-4E39-83BF-DD19748EB11C}">
      <dgm:prSet/>
      <dgm:spPr/>
      <dgm:t>
        <a:bodyPr/>
        <a:lstStyle/>
        <a:p>
          <a:endParaRPr lang="en-US"/>
        </a:p>
      </dgm:t>
    </dgm:pt>
    <dgm:pt modelId="{3B9F4C20-6B8A-497B-B255-B8063B4065E9}" type="pres">
      <dgm:prSet presAssocID="{FD1AB9E7-319D-4EEA-8DB3-34DE67444457}" presName="Name0" presStyleCnt="0">
        <dgm:presLayoutVars>
          <dgm:dir/>
          <dgm:resizeHandles val="exact"/>
        </dgm:presLayoutVars>
      </dgm:prSet>
      <dgm:spPr/>
    </dgm:pt>
    <dgm:pt modelId="{F659188D-85CE-4D31-B248-6C0868E6A91C}" type="pres">
      <dgm:prSet presAssocID="{FD1AB9E7-319D-4EEA-8DB3-34DE67444457}" presName="vNodes" presStyleCnt="0"/>
      <dgm:spPr/>
    </dgm:pt>
    <dgm:pt modelId="{90E028CA-66B1-48AD-95E9-5DBFF85E3B2B}" type="pres">
      <dgm:prSet presAssocID="{FD1AB9E7-319D-4EEA-8DB3-34DE67444457}" presName="lastNode" presStyleLbl="node1" presStyleIdx="0" presStyleCnt="1">
        <dgm:presLayoutVars>
          <dgm:bulletEnabled val="1"/>
        </dgm:presLayoutVars>
      </dgm:prSet>
      <dgm:spPr/>
      <dgm:t>
        <a:bodyPr/>
        <a:lstStyle/>
        <a:p>
          <a:endParaRPr lang="en-US"/>
        </a:p>
      </dgm:t>
    </dgm:pt>
  </dgm:ptLst>
  <dgm:cxnLst>
    <dgm:cxn modelId="{52BBAA01-B9A5-4E7C-98EA-A66E61AEFB3A}" type="presOf" srcId="{497F5E65-F1D4-449A-808E-3036A9A202A3}" destId="{90E028CA-66B1-48AD-95E9-5DBFF85E3B2B}" srcOrd="0" destOrd="0" presId="urn:microsoft.com/office/officeart/2005/8/layout/equation2"/>
    <dgm:cxn modelId="{1F279A85-0271-4089-BB93-D0B0D9407D71}" type="presOf" srcId="{FD1AB9E7-319D-4EEA-8DB3-34DE67444457}" destId="{3B9F4C20-6B8A-497B-B255-B8063B4065E9}" srcOrd="0" destOrd="0" presId="urn:microsoft.com/office/officeart/2005/8/layout/equation2"/>
    <dgm:cxn modelId="{768FF8AA-5D2D-4E39-83BF-DD19748EB11C}" srcId="{FD1AB9E7-319D-4EEA-8DB3-34DE67444457}" destId="{497F5E65-F1D4-449A-808E-3036A9A202A3}" srcOrd="0" destOrd="0" parTransId="{52520D4D-AABB-4846-90D1-3DC06BDE965F}" sibTransId="{148ABB0C-24EF-4F3E-AB0E-8C86FA2A80AA}"/>
    <dgm:cxn modelId="{FA5DB804-9CA9-4ACC-AD62-8EEE856CA2C3}" type="presParOf" srcId="{3B9F4C20-6B8A-497B-B255-B8063B4065E9}" destId="{F659188D-85CE-4D31-B248-6C0868E6A91C}" srcOrd="0" destOrd="0" presId="urn:microsoft.com/office/officeart/2005/8/layout/equation2"/>
    <dgm:cxn modelId="{7E6B8E11-F680-4F39-A349-D7777ADCCAEB}" type="presParOf" srcId="{3B9F4C20-6B8A-497B-B255-B8063B4065E9}" destId="{90E028CA-66B1-48AD-95E9-5DBFF85E3B2B}" srcOrd="1"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5A41340-ED3C-4D64-81BC-C8DB2109A5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B8496C3-4A2F-49F9-BBF6-68740DF452C4}">
      <dgm:prSet phldrT="[Text]"/>
      <dgm:spPr>
        <a:solidFill>
          <a:srgbClr val="ED7D31"/>
        </a:solidFill>
      </dgm:spPr>
      <dgm:t>
        <a:bodyPr/>
        <a:lstStyle/>
        <a:p>
          <a:pPr algn="ctr"/>
          <a:r>
            <a:rPr lang="en-US" b="1" dirty="0" smtClean="0">
              <a:latin typeface="Bahnschrift Light SemiCondensed" panose="020B0502040204020203" pitchFamily="34" charset="0"/>
            </a:rPr>
            <a:t>To specify what you want to learn about the topic. </a:t>
          </a:r>
          <a:endParaRPr lang="en-US" b="1" dirty="0"/>
        </a:p>
      </dgm:t>
    </dgm:pt>
    <dgm:pt modelId="{85518C76-3D7A-4F29-8B73-9F0768CD401C}" type="sibTrans" cxnId="{650ADDD3-8795-41AE-9EE9-805EE9939BA1}">
      <dgm:prSet/>
      <dgm:spPr/>
      <dgm:t>
        <a:bodyPr/>
        <a:lstStyle/>
        <a:p>
          <a:endParaRPr lang="en-US"/>
        </a:p>
      </dgm:t>
    </dgm:pt>
    <dgm:pt modelId="{777BC96B-21EA-44AF-A24F-CBE011E6CD14}" type="parTrans" cxnId="{650ADDD3-8795-41AE-9EE9-805EE9939BA1}">
      <dgm:prSet/>
      <dgm:spPr/>
      <dgm:t>
        <a:bodyPr/>
        <a:lstStyle/>
        <a:p>
          <a:endParaRPr lang="en-US"/>
        </a:p>
      </dgm:t>
    </dgm:pt>
    <dgm:pt modelId="{726D32C6-56C4-4E81-B5EF-93B26D01CA38}" type="pres">
      <dgm:prSet presAssocID="{E5A41340-ED3C-4D64-81BC-C8DB2109A588}" presName="linear" presStyleCnt="0">
        <dgm:presLayoutVars>
          <dgm:animLvl val="lvl"/>
          <dgm:resizeHandles val="exact"/>
        </dgm:presLayoutVars>
      </dgm:prSet>
      <dgm:spPr/>
      <dgm:t>
        <a:bodyPr/>
        <a:lstStyle/>
        <a:p>
          <a:endParaRPr lang="en-US"/>
        </a:p>
      </dgm:t>
    </dgm:pt>
    <dgm:pt modelId="{819E52B3-8A7B-4157-81D3-FBC9377BF648}" type="pres">
      <dgm:prSet presAssocID="{BB8496C3-4A2F-49F9-BBF6-68740DF452C4}" presName="parentText" presStyleLbl="node1" presStyleIdx="0" presStyleCnt="1">
        <dgm:presLayoutVars>
          <dgm:chMax val="0"/>
          <dgm:bulletEnabled val="1"/>
        </dgm:presLayoutVars>
      </dgm:prSet>
      <dgm:spPr/>
      <dgm:t>
        <a:bodyPr/>
        <a:lstStyle/>
        <a:p>
          <a:endParaRPr lang="en-US"/>
        </a:p>
      </dgm:t>
    </dgm:pt>
  </dgm:ptLst>
  <dgm:cxnLst>
    <dgm:cxn modelId="{52EEF0B4-EB78-4161-9A28-F5E660709FAB}" type="presOf" srcId="{BB8496C3-4A2F-49F9-BBF6-68740DF452C4}" destId="{819E52B3-8A7B-4157-81D3-FBC9377BF648}" srcOrd="0" destOrd="0" presId="urn:microsoft.com/office/officeart/2005/8/layout/vList2"/>
    <dgm:cxn modelId="{650ADDD3-8795-41AE-9EE9-805EE9939BA1}" srcId="{E5A41340-ED3C-4D64-81BC-C8DB2109A588}" destId="{BB8496C3-4A2F-49F9-BBF6-68740DF452C4}" srcOrd="0" destOrd="0" parTransId="{777BC96B-21EA-44AF-A24F-CBE011E6CD14}" sibTransId="{85518C76-3D7A-4F29-8B73-9F0768CD401C}"/>
    <dgm:cxn modelId="{325A66DE-F9DE-4D88-B143-D73EA1B2F763}" type="presOf" srcId="{E5A41340-ED3C-4D64-81BC-C8DB2109A588}" destId="{726D32C6-56C4-4E81-B5EF-93B26D01CA38}" srcOrd="0" destOrd="0" presId="urn:microsoft.com/office/officeart/2005/8/layout/vList2"/>
    <dgm:cxn modelId="{CE28CD1F-D91A-49A8-A8C9-E840AB45EFB1}" type="presParOf" srcId="{726D32C6-56C4-4E81-B5EF-93B26D01CA38}" destId="{819E52B3-8A7B-4157-81D3-FBC9377BF648}" srcOrd="0" destOrd="0" presId="urn:microsoft.com/office/officeart/2005/8/layout/vList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E36A42C-4A26-418B-8935-244FB0D2EE63}" type="doc">
      <dgm:prSet loTypeId="urn:microsoft.com/office/officeart/2005/8/layout/equation2" loCatId="process" qsTypeId="urn:microsoft.com/office/officeart/2005/8/quickstyle/simple1" qsCatId="simple" csTypeId="urn:microsoft.com/office/officeart/2005/8/colors/accent1_2" csCatId="accent1" phldr="1"/>
      <dgm:spPr/>
    </dgm:pt>
    <dgm:pt modelId="{D7E39CB6-49A6-4634-B1B9-CBFF3EB0FA47}">
      <dgm:prSet custT="1"/>
      <dgm:spPr>
        <a:solidFill>
          <a:schemeClr val="accent6">
            <a:lumMod val="60000"/>
            <a:lumOff val="40000"/>
          </a:schemeClr>
        </a:solidFill>
      </dgm:spPr>
      <dgm:t>
        <a:bodyPr/>
        <a:lstStyle/>
        <a:p>
          <a:r>
            <a:rPr lang="en-US" sz="2000" dirty="0" smtClean="0">
              <a:solidFill>
                <a:schemeClr val="tx1">
                  <a:lumMod val="75000"/>
                  <a:lumOff val="25000"/>
                </a:schemeClr>
              </a:solidFill>
              <a:latin typeface="Bahnschrift Light SemiCondensed" panose="020B0502040204020203" pitchFamily="34" charset="0"/>
            </a:rPr>
            <a:t>Example: examining some specific aspect of a topic, such as how homeless people survive on the streets.</a:t>
          </a:r>
          <a:endParaRPr lang="en-US" sz="2000" dirty="0">
            <a:solidFill>
              <a:schemeClr val="tx1">
                <a:lumMod val="75000"/>
                <a:lumOff val="25000"/>
              </a:schemeClr>
            </a:solidFill>
          </a:endParaRPr>
        </a:p>
      </dgm:t>
    </dgm:pt>
    <dgm:pt modelId="{1BFF49B6-027B-47BE-9802-523FCD97C0AD}" type="parTrans" cxnId="{1DE59026-A9CD-4747-A360-4708CA9D8391}">
      <dgm:prSet/>
      <dgm:spPr/>
      <dgm:t>
        <a:bodyPr/>
        <a:lstStyle/>
        <a:p>
          <a:endParaRPr lang="en-US"/>
        </a:p>
      </dgm:t>
    </dgm:pt>
    <dgm:pt modelId="{0C75A920-C227-4408-9A06-9C726C617AAC}" type="sibTrans" cxnId="{1DE59026-A9CD-4747-A360-4708CA9D8391}">
      <dgm:prSet/>
      <dgm:spPr/>
      <dgm:t>
        <a:bodyPr/>
        <a:lstStyle/>
        <a:p>
          <a:endParaRPr lang="en-US"/>
        </a:p>
      </dgm:t>
    </dgm:pt>
    <dgm:pt modelId="{22FC49D7-7EDF-4F49-9D15-30D712BE2B57}" type="pres">
      <dgm:prSet presAssocID="{8E36A42C-4A26-418B-8935-244FB0D2EE63}" presName="Name0" presStyleCnt="0">
        <dgm:presLayoutVars>
          <dgm:dir/>
          <dgm:resizeHandles val="exact"/>
        </dgm:presLayoutVars>
      </dgm:prSet>
      <dgm:spPr/>
    </dgm:pt>
    <dgm:pt modelId="{AEE56E4A-4BCD-4826-B7DF-0236C968F6B0}" type="pres">
      <dgm:prSet presAssocID="{8E36A42C-4A26-418B-8935-244FB0D2EE63}" presName="vNodes" presStyleCnt="0"/>
      <dgm:spPr/>
    </dgm:pt>
    <dgm:pt modelId="{CAAD23F1-91E4-4B54-B1A6-94BA8681138A}" type="pres">
      <dgm:prSet presAssocID="{8E36A42C-4A26-418B-8935-244FB0D2EE63}" presName="lastNode" presStyleLbl="node1" presStyleIdx="0" presStyleCnt="1">
        <dgm:presLayoutVars>
          <dgm:bulletEnabled val="1"/>
        </dgm:presLayoutVars>
      </dgm:prSet>
      <dgm:spPr/>
      <dgm:t>
        <a:bodyPr/>
        <a:lstStyle/>
        <a:p>
          <a:endParaRPr lang="en-US"/>
        </a:p>
      </dgm:t>
    </dgm:pt>
  </dgm:ptLst>
  <dgm:cxnLst>
    <dgm:cxn modelId="{17486A29-CEC3-4CC5-8B86-9E655E347AFE}" type="presOf" srcId="{8E36A42C-4A26-418B-8935-244FB0D2EE63}" destId="{22FC49D7-7EDF-4F49-9D15-30D712BE2B57}" srcOrd="0" destOrd="0" presId="urn:microsoft.com/office/officeart/2005/8/layout/equation2"/>
    <dgm:cxn modelId="{1DE59026-A9CD-4747-A360-4708CA9D8391}" srcId="{8E36A42C-4A26-418B-8935-244FB0D2EE63}" destId="{D7E39CB6-49A6-4634-B1B9-CBFF3EB0FA47}" srcOrd="0" destOrd="0" parTransId="{1BFF49B6-027B-47BE-9802-523FCD97C0AD}" sibTransId="{0C75A920-C227-4408-9A06-9C726C617AAC}"/>
    <dgm:cxn modelId="{10B96340-B9CB-47E9-BD29-B3476EFE1F8E}" type="presOf" srcId="{D7E39CB6-49A6-4634-B1B9-CBFF3EB0FA47}" destId="{CAAD23F1-91E4-4B54-B1A6-94BA8681138A}" srcOrd="0" destOrd="0" presId="urn:microsoft.com/office/officeart/2005/8/layout/equation2"/>
    <dgm:cxn modelId="{0C351DF4-9129-4EEA-BE74-9AF334C223A5}" type="presParOf" srcId="{22FC49D7-7EDF-4F49-9D15-30D712BE2B57}" destId="{AEE56E4A-4BCD-4826-B7DF-0236C968F6B0}" srcOrd="0" destOrd="0" presId="urn:microsoft.com/office/officeart/2005/8/layout/equation2"/>
    <dgm:cxn modelId="{CFA357B3-6ED4-4BBF-BFB2-FCB6334CF8F9}" type="presParOf" srcId="{22FC49D7-7EDF-4F49-9D15-30D712BE2B57}" destId="{CAAD23F1-91E4-4B54-B1A6-94BA8681138A}" srcOrd="1" destOrd="0" presId="urn:microsoft.com/office/officeart/2005/8/layout/equati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C007D9A7-B65B-4B57-8536-F51772B3D5A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07EC2E4-DFDE-4472-A0D9-A3A4EF634A23}">
      <dgm:prSet phldrT="[Text]"/>
      <dgm:spPr>
        <a:solidFill>
          <a:schemeClr val="tx1"/>
        </a:solidFill>
      </dgm:spPr>
      <dgm:t>
        <a:bodyPr/>
        <a:lstStyle/>
        <a:p>
          <a:pPr algn="ctr"/>
          <a:r>
            <a:rPr lang="en-US" b="1" dirty="0" smtClean="0">
              <a:latin typeface="Bahnschrift Light SemiCondensed" panose="020B0502040204020203" pitchFamily="34" charset="0"/>
            </a:rPr>
            <a:t>Reading what has been published on the topic. </a:t>
          </a:r>
          <a:endParaRPr lang="en-US" b="1" dirty="0"/>
        </a:p>
      </dgm:t>
    </dgm:pt>
    <dgm:pt modelId="{15AB3A2C-FA6E-4C21-A401-D50F5E3D410C}" type="parTrans" cxnId="{B564DD5C-1A5A-4AA6-B031-C9B370C5E090}">
      <dgm:prSet/>
      <dgm:spPr/>
      <dgm:t>
        <a:bodyPr/>
        <a:lstStyle/>
        <a:p>
          <a:endParaRPr lang="en-US"/>
        </a:p>
      </dgm:t>
    </dgm:pt>
    <dgm:pt modelId="{F4880ECE-E37E-473C-A918-1BD8AEAB3B9D}" type="sibTrans" cxnId="{B564DD5C-1A5A-4AA6-B031-C9B370C5E090}">
      <dgm:prSet/>
      <dgm:spPr/>
      <dgm:t>
        <a:bodyPr/>
        <a:lstStyle/>
        <a:p>
          <a:endParaRPr lang="en-US"/>
        </a:p>
      </dgm:t>
    </dgm:pt>
    <dgm:pt modelId="{D3000F12-3C3B-466B-B118-7BC95CAE4A23}" type="pres">
      <dgm:prSet presAssocID="{C007D9A7-B65B-4B57-8536-F51772B3D5AA}" presName="linear" presStyleCnt="0">
        <dgm:presLayoutVars>
          <dgm:animLvl val="lvl"/>
          <dgm:resizeHandles val="exact"/>
        </dgm:presLayoutVars>
      </dgm:prSet>
      <dgm:spPr/>
      <dgm:t>
        <a:bodyPr/>
        <a:lstStyle/>
        <a:p>
          <a:endParaRPr lang="en-US"/>
        </a:p>
      </dgm:t>
    </dgm:pt>
    <dgm:pt modelId="{0969630A-6258-45ED-8BD1-B6F7A4F66856}" type="pres">
      <dgm:prSet presAssocID="{207EC2E4-DFDE-4472-A0D9-A3A4EF634A23}" presName="parentText" presStyleLbl="node1" presStyleIdx="0" presStyleCnt="1">
        <dgm:presLayoutVars>
          <dgm:chMax val="0"/>
          <dgm:bulletEnabled val="1"/>
        </dgm:presLayoutVars>
      </dgm:prSet>
      <dgm:spPr/>
      <dgm:t>
        <a:bodyPr/>
        <a:lstStyle/>
        <a:p>
          <a:endParaRPr lang="en-US"/>
        </a:p>
      </dgm:t>
    </dgm:pt>
  </dgm:ptLst>
  <dgm:cxnLst>
    <dgm:cxn modelId="{05E92C5F-1960-492E-A94E-6D8792BB514E}" type="presOf" srcId="{207EC2E4-DFDE-4472-A0D9-A3A4EF634A23}" destId="{0969630A-6258-45ED-8BD1-B6F7A4F66856}" srcOrd="0" destOrd="0" presId="urn:microsoft.com/office/officeart/2005/8/layout/vList2"/>
    <dgm:cxn modelId="{B564DD5C-1A5A-4AA6-B031-C9B370C5E090}" srcId="{C007D9A7-B65B-4B57-8536-F51772B3D5AA}" destId="{207EC2E4-DFDE-4472-A0D9-A3A4EF634A23}" srcOrd="0" destOrd="0" parTransId="{15AB3A2C-FA6E-4C21-A401-D50F5E3D410C}" sibTransId="{F4880ECE-E37E-473C-A918-1BD8AEAB3B9D}"/>
    <dgm:cxn modelId="{C1071270-CAAD-4077-98FB-9819A9E7D8A6}" type="presOf" srcId="{C007D9A7-B65B-4B57-8536-F51772B3D5AA}" destId="{D3000F12-3C3B-466B-B118-7BC95CAE4A23}" srcOrd="0" destOrd="0" presId="urn:microsoft.com/office/officeart/2005/8/layout/vList2"/>
    <dgm:cxn modelId="{A143EE7A-804D-4775-AC38-83F45302E361}" type="presParOf" srcId="{D3000F12-3C3B-466B-B118-7BC95CAE4A23}" destId="{0969630A-6258-45ED-8BD1-B6F7A4F6685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FA11DED-4936-4CB2-B2B3-D676A780568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87B080-B484-4336-8D8D-FA9344AC86EB}">
      <dgm:prSet phldrT="[Text]" custT="1"/>
      <dgm:spPr>
        <a:solidFill>
          <a:srgbClr val="0099CC"/>
        </a:solidFill>
      </dgm:spPr>
      <dgm:t>
        <a:bodyPr/>
        <a:lstStyle/>
        <a:p>
          <a:pPr algn="ctr"/>
          <a:r>
            <a:rPr lang="en-US" sz="2000" b="1" dirty="0" smtClean="0">
              <a:latin typeface="Bahnschrift Light SemiCondensed" panose="020B0502040204020203" pitchFamily="34" charset="0"/>
            </a:rPr>
            <a:t>A research hypothesis is a statement of expectation or prediction that will be tested by research.</a:t>
          </a:r>
          <a:endParaRPr lang="en-US" sz="2000" b="1" dirty="0"/>
        </a:p>
      </dgm:t>
    </dgm:pt>
    <dgm:pt modelId="{EAA9C042-D9F0-4997-9C3D-CFC4A139DDD7}" type="parTrans" cxnId="{CA7A5364-B7CD-4D82-B1C8-B027A15D9980}">
      <dgm:prSet/>
      <dgm:spPr/>
      <dgm:t>
        <a:bodyPr/>
        <a:lstStyle/>
        <a:p>
          <a:endParaRPr lang="en-US"/>
        </a:p>
      </dgm:t>
    </dgm:pt>
    <dgm:pt modelId="{6A981F11-2DD2-40D6-B6D7-E41DFF6CD85B}" type="sibTrans" cxnId="{CA7A5364-B7CD-4D82-B1C8-B027A15D9980}">
      <dgm:prSet/>
      <dgm:spPr/>
      <dgm:t>
        <a:bodyPr/>
        <a:lstStyle/>
        <a:p>
          <a:endParaRPr lang="en-US"/>
        </a:p>
      </dgm:t>
    </dgm:pt>
    <dgm:pt modelId="{31BAF354-47BA-40CB-9AF8-82ABCF7230AA}" type="pres">
      <dgm:prSet presAssocID="{4FA11DED-4936-4CB2-B2B3-D676A780568B}" presName="linear" presStyleCnt="0">
        <dgm:presLayoutVars>
          <dgm:animLvl val="lvl"/>
          <dgm:resizeHandles val="exact"/>
        </dgm:presLayoutVars>
      </dgm:prSet>
      <dgm:spPr/>
      <dgm:t>
        <a:bodyPr/>
        <a:lstStyle/>
        <a:p>
          <a:endParaRPr lang="en-US"/>
        </a:p>
      </dgm:t>
    </dgm:pt>
    <dgm:pt modelId="{6A5CD293-BD54-40B9-B32D-A979A57C07ED}" type="pres">
      <dgm:prSet presAssocID="{2787B080-B484-4336-8D8D-FA9344AC86EB}" presName="parentText" presStyleLbl="node1" presStyleIdx="0" presStyleCnt="1">
        <dgm:presLayoutVars>
          <dgm:chMax val="0"/>
          <dgm:bulletEnabled val="1"/>
        </dgm:presLayoutVars>
      </dgm:prSet>
      <dgm:spPr/>
      <dgm:t>
        <a:bodyPr/>
        <a:lstStyle/>
        <a:p>
          <a:endParaRPr lang="en-US"/>
        </a:p>
      </dgm:t>
    </dgm:pt>
  </dgm:ptLst>
  <dgm:cxnLst>
    <dgm:cxn modelId="{CA7A5364-B7CD-4D82-B1C8-B027A15D9980}" srcId="{4FA11DED-4936-4CB2-B2B3-D676A780568B}" destId="{2787B080-B484-4336-8D8D-FA9344AC86EB}" srcOrd="0" destOrd="0" parTransId="{EAA9C042-D9F0-4997-9C3D-CFC4A139DDD7}" sibTransId="{6A981F11-2DD2-40D6-B6D7-E41DFF6CD85B}"/>
    <dgm:cxn modelId="{F1577E87-2AC9-486B-923E-6F3005C79F37}" type="presOf" srcId="{2787B080-B484-4336-8D8D-FA9344AC86EB}" destId="{6A5CD293-BD54-40B9-B32D-A979A57C07ED}" srcOrd="0" destOrd="0" presId="urn:microsoft.com/office/officeart/2005/8/layout/vList2"/>
    <dgm:cxn modelId="{A8714AE9-6FD9-45A5-92D6-095B062CD3E4}" type="presOf" srcId="{4FA11DED-4936-4CB2-B2B3-D676A780568B}" destId="{31BAF354-47BA-40CB-9AF8-82ABCF7230AA}" srcOrd="0" destOrd="0" presId="urn:microsoft.com/office/officeart/2005/8/layout/vList2"/>
    <dgm:cxn modelId="{554F8F10-DE32-4CEE-88A7-9BB72454A5A1}" type="presParOf" srcId="{31BAF354-47BA-40CB-9AF8-82ABCF7230AA}" destId="{6A5CD293-BD54-40B9-B32D-A979A57C07E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6870312-39EA-4330-BA62-5F6754ECF3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88EFA75-F9D0-4BB1-BECA-9EEB7C228653}">
      <dgm:prSet phldrT="[Text]"/>
      <dgm:spPr>
        <a:solidFill>
          <a:srgbClr val="FFC000"/>
        </a:solidFill>
      </dgm:spPr>
      <dgm:t>
        <a:bodyPr/>
        <a:lstStyle/>
        <a:p>
          <a:pPr algn="ctr"/>
          <a:r>
            <a:rPr lang="en-US" b="1" dirty="0" smtClean="0">
              <a:solidFill>
                <a:schemeClr val="tx1"/>
              </a:solidFill>
              <a:latin typeface="Bahnschrift Light SemiCondensed" panose="020B0502040204020203" pitchFamily="34" charset="0"/>
            </a:rPr>
            <a:t>How you are going to collect your data</a:t>
          </a:r>
          <a:endParaRPr lang="en-US" b="1" dirty="0">
            <a:solidFill>
              <a:schemeClr val="tx1"/>
            </a:solidFill>
          </a:endParaRPr>
        </a:p>
      </dgm:t>
    </dgm:pt>
    <dgm:pt modelId="{BFC95473-E272-49CE-A990-110D99023444}" type="sibTrans" cxnId="{225E938F-A6C3-4830-B385-5544A1191676}">
      <dgm:prSet/>
      <dgm:spPr/>
      <dgm:t>
        <a:bodyPr/>
        <a:lstStyle/>
        <a:p>
          <a:endParaRPr lang="en-US"/>
        </a:p>
      </dgm:t>
    </dgm:pt>
    <dgm:pt modelId="{39686B2E-364D-45CB-A069-A2EA65328D43}" type="parTrans" cxnId="{225E938F-A6C3-4830-B385-5544A1191676}">
      <dgm:prSet/>
      <dgm:spPr/>
      <dgm:t>
        <a:bodyPr/>
        <a:lstStyle/>
        <a:p>
          <a:endParaRPr lang="en-US"/>
        </a:p>
      </dgm:t>
    </dgm:pt>
    <dgm:pt modelId="{F8C60EDC-B2A3-48E1-9CDA-1F109E142DFD}" type="pres">
      <dgm:prSet presAssocID="{E6870312-39EA-4330-BA62-5F6754ECF321}" presName="linear" presStyleCnt="0">
        <dgm:presLayoutVars>
          <dgm:animLvl val="lvl"/>
          <dgm:resizeHandles val="exact"/>
        </dgm:presLayoutVars>
      </dgm:prSet>
      <dgm:spPr/>
      <dgm:t>
        <a:bodyPr/>
        <a:lstStyle/>
        <a:p>
          <a:endParaRPr lang="en-US"/>
        </a:p>
      </dgm:t>
    </dgm:pt>
    <dgm:pt modelId="{4F08D6E0-F64F-4FDE-A5BB-62FD579B7E33}" type="pres">
      <dgm:prSet presAssocID="{688EFA75-F9D0-4BB1-BECA-9EEB7C228653}" presName="parentText" presStyleLbl="node1" presStyleIdx="0" presStyleCnt="1">
        <dgm:presLayoutVars>
          <dgm:chMax val="0"/>
          <dgm:bulletEnabled val="1"/>
        </dgm:presLayoutVars>
      </dgm:prSet>
      <dgm:spPr/>
      <dgm:t>
        <a:bodyPr/>
        <a:lstStyle/>
        <a:p>
          <a:endParaRPr lang="en-US"/>
        </a:p>
      </dgm:t>
    </dgm:pt>
  </dgm:ptLst>
  <dgm:cxnLst>
    <dgm:cxn modelId="{225E938F-A6C3-4830-B385-5544A1191676}" srcId="{E6870312-39EA-4330-BA62-5F6754ECF321}" destId="{688EFA75-F9D0-4BB1-BECA-9EEB7C228653}" srcOrd="0" destOrd="0" parTransId="{39686B2E-364D-45CB-A069-A2EA65328D43}" sibTransId="{BFC95473-E272-49CE-A990-110D99023444}"/>
    <dgm:cxn modelId="{B8BE4240-B12E-44C1-A05C-9705BFE16AFA}" type="presOf" srcId="{688EFA75-F9D0-4BB1-BECA-9EEB7C228653}" destId="{4F08D6E0-F64F-4FDE-A5BB-62FD579B7E33}" srcOrd="0" destOrd="0" presId="urn:microsoft.com/office/officeart/2005/8/layout/vList2"/>
    <dgm:cxn modelId="{B0960495-7F28-4590-9173-E309FB25DC19}" type="presOf" srcId="{E6870312-39EA-4330-BA62-5F6754ECF321}" destId="{F8C60EDC-B2A3-48E1-9CDA-1F109E142DFD}" srcOrd="0" destOrd="0" presId="urn:microsoft.com/office/officeart/2005/8/layout/vList2"/>
    <dgm:cxn modelId="{C17395A6-D8AF-4CCF-9099-D4EB64A01E76}" type="presParOf" srcId="{F8C60EDC-B2A3-48E1-9CDA-1F109E142DFD}" destId="{4F08D6E0-F64F-4FDE-A5BB-62FD579B7E33}"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F1E8F64-C1CD-41D7-8AD3-91AA62AC95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590A90-8C74-4CC6-B2D3-1E213665916C}">
      <dgm:prSet phldrT="[Text]" custT="1"/>
      <dgm:spPr>
        <a:solidFill>
          <a:srgbClr val="CC0000"/>
        </a:solidFill>
      </dgm:spPr>
      <dgm:t>
        <a:bodyPr/>
        <a:lstStyle/>
        <a:p>
          <a:pPr algn="ctr"/>
          <a:r>
            <a:rPr lang="en-US" sz="3200" b="1" dirty="0" smtClean="0">
              <a:latin typeface="Bahnschrift Light SemiCondensed" panose="020B0502040204020203" pitchFamily="34" charset="0"/>
            </a:rPr>
            <a:t>How will you record the data? </a:t>
          </a:r>
          <a:endParaRPr lang="en-US" sz="3200" b="1" dirty="0">
            <a:latin typeface="Bahnschrift Light SemiCondensed" panose="020B0502040204020203" pitchFamily="34" charset="0"/>
          </a:endParaRPr>
        </a:p>
      </dgm:t>
    </dgm:pt>
    <dgm:pt modelId="{B3A7F4EA-241F-4916-A1EC-82FA38EB0131}" type="parTrans" cxnId="{7AC69A0C-58BF-4991-82B8-E30D361936EB}">
      <dgm:prSet/>
      <dgm:spPr/>
      <dgm:t>
        <a:bodyPr/>
        <a:lstStyle/>
        <a:p>
          <a:endParaRPr lang="en-US"/>
        </a:p>
      </dgm:t>
    </dgm:pt>
    <dgm:pt modelId="{4E17BFE6-7EEF-4E3F-9F55-F12AA959038D}" type="sibTrans" cxnId="{7AC69A0C-58BF-4991-82B8-E30D361936EB}">
      <dgm:prSet/>
      <dgm:spPr/>
      <dgm:t>
        <a:bodyPr/>
        <a:lstStyle/>
        <a:p>
          <a:endParaRPr lang="en-US"/>
        </a:p>
      </dgm:t>
    </dgm:pt>
    <dgm:pt modelId="{0DD475F6-4CEA-42F2-A256-FCF97A55D35B}" type="pres">
      <dgm:prSet presAssocID="{8F1E8F64-C1CD-41D7-8AD3-91AA62AC9513}" presName="linear" presStyleCnt="0">
        <dgm:presLayoutVars>
          <dgm:animLvl val="lvl"/>
          <dgm:resizeHandles val="exact"/>
        </dgm:presLayoutVars>
      </dgm:prSet>
      <dgm:spPr/>
      <dgm:t>
        <a:bodyPr/>
        <a:lstStyle/>
        <a:p>
          <a:endParaRPr lang="en-US"/>
        </a:p>
      </dgm:t>
    </dgm:pt>
    <dgm:pt modelId="{AE255866-65E5-43A7-9EE2-411AF10E705E}" type="pres">
      <dgm:prSet presAssocID="{98590A90-8C74-4CC6-B2D3-1E213665916C}" presName="parentText" presStyleLbl="node1" presStyleIdx="0" presStyleCnt="1">
        <dgm:presLayoutVars>
          <dgm:chMax val="0"/>
          <dgm:bulletEnabled val="1"/>
        </dgm:presLayoutVars>
      </dgm:prSet>
      <dgm:spPr/>
      <dgm:t>
        <a:bodyPr/>
        <a:lstStyle/>
        <a:p>
          <a:endParaRPr lang="en-US"/>
        </a:p>
      </dgm:t>
    </dgm:pt>
  </dgm:ptLst>
  <dgm:cxnLst>
    <dgm:cxn modelId="{04019313-77B3-4446-A1F5-3F7448C0017F}" type="presOf" srcId="{98590A90-8C74-4CC6-B2D3-1E213665916C}" destId="{AE255866-65E5-43A7-9EE2-411AF10E705E}" srcOrd="0" destOrd="0" presId="urn:microsoft.com/office/officeart/2005/8/layout/vList2"/>
    <dgm:cxn modelId="{7AC69A0C-58BF-4991-82B8-E30D361936EB}" srcId="{8F1E8F64-C1CD-41D7-8AD3-91AA62AC9513}" destId="{98590A90-8C74-4CC6-B2D3-1E213665916C}" srcOrd="0" destOrd="0" parTransId="{B3A7F4EA-241F-4916-A1EC-82FA38EB0131}" sibTransId="{4E17BFE6-7EEF-4E3F-9F55-F12AA959038D}"/>
    <dgm:cxn modelId="{48C6C6AE-C46B-4D95-BAFD-AAFA9CE27DB6}" type="presOf" srcId="{8F1E8F64-C1CD-41D7-8AD3-91AA62AC9513}" destId="{0DD475F6-4CEA-42F2-A256-FCF97A55D35B}" srcOrd="0" destOrd="0" presId="urn:microsoft.com/office/officeart/2005/8/layout/vList2"/>
    <dgm:cxn modelId="{C44F0B85-D1C3-4581-A0BD-6232CEFC0AC1}" type="presParOf" srcId="{0DD475F6-4CEA-42F2-A256-FCF97A55D35B}" destId="{AE255866-65E5-43A7-9EE2-411AF10E705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B36437-1D96-4FF6-AC9C-404529F033B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F499821-FF01-44F5-8AF1-15286E9E86BE}">
      <dgm:prSet phldrT="[Text]" custT="1"/>
      <dgm:spPr/>
      <dgm:t>
        <a:bodyPr/>
        <a:lstStyle/>
        <a:p>
          <a:r>
            <a:rPr lang="en-US" sz="2800" dirty="0" smtClean="0">
              <a:latin typeface="Bahnschrift Light SemiCondensed" panose="020B0502040204020203" pitchFamily="34" charset="0"/>
            </a:rPr>
            <a:t>Every theory must be tested, which requires research. Sociologists do research, often coming up with surprising findings, those results must be explained; for that, we need theory. </a:t>
          </a:r>
          <a:endParaRPr lang="en-US" sz="2800" dirty="0">
            <a:latin typeface="Bahnschrift Light SemiCondensed" panose="020B0502040204020203" pitchFamily="34" charset="0"/>
          </a:endParaRPr>
        </a:p>
      </dgm:t>
    </dgm:pt>
    <dgm:pt modelId="{4B545E4B-7852-41BC-A3BE-FA9C31F05D88}" type="parTrans" cxnId="{EBA43C99-ED0A-4DE6-8111-19FFCFE3DBFC}">
      <dgm:prSet/>
      <dgm:spPr/>
      <dgm:t>
        <a:bodyPr/>
        <a:lstStyle/>
        <a:p>
          <a:endParaRPr lang="en-US"/>
        </a:p>
      </dgm:t>
    </dgm:pt>
    <dgm:pt modelId="{F08E5DC5-984D-429F-8C9A-D9602F0504ED}" type="sibTrans" cxnId="{EBA43C99-ED0A-4DE6-8111-19FFCFE3DBFC}">
      <dgm:prSet/>
      <dgm:spPr/>
      <dgm:t>
        <a:bodyPr/>
        <a:lstStyle/>
        <a:p>
          <a:endParaRPr lang="en-US"/>
        </a:p>
      </dgm:t>
    </dgm:pt>
    <dgm:pt modelId="{0A956C43-E5AD-42D1-B986-B073B7D30D43}" type="pres">
      <dgm:prSet presAssocID="{2FB36437-1D96-4FF6-AC9C-404529F033BE}" presName="vert0" presStyleCnt="0">
        <dgm:presLayoutVars>
          <dgm:dir/>
          <dgm:animOne val="branch"/>
          <dgm:animLvl val="lvl"/>
        </dgm:presLayoutVars>
      </dgm:prSet>
      <dgm:spPr/>
      <dgm:t>
        <a:bodyPr/>
        <a:lstStyle/>
        <a:p>
          <a:endParaRPr lang="en-US"/>
        </a:p>
      </dgm:t>
    </dgm:pt>
    <dgm:pt modelId="{06D4CA54-3E9A-4119-A211-3DD31F2938FD}" type="pres">
      <dgm:prSet presAssocID="{AF499821-FF01-44F5-8AF1-15286E9E86BE}" presName="thickLine" presStyleLbl="alignNode1" presStyleIdx="0" presStyleCnt="1"/>
      <dgm:spPr/>
    </dgm:pt>
    <dgm:pt modelId="{EC04D7DC-9FF2-4018-B9A8-C72697497E8C}" type="pres">
      <dgm:prSet presAssocID="{AF499821-FF01-44F5-8AF1-15286E9E86BE}" presName="horz1" presStyleCnt="0"/>
      <dgm:spPr/>
    </dgm:pt>
    <dgm:pt modelId="{FE0206E4-1871-4D3C-97A9-8A42209996A7}" type="pres">
      <dgm:prSet presAssocID="{AF499821-FF01-44F5-8AF1-15286E9E86BE}" presName="tx1" presStyleLbl="revTx" presStyleIdx="0" presStyleCnt="1"/>
      <dgm:spPr/>
      <dgm:t>
        <a:bodyPr/>
        <a:lstStyle/>
        <a:p>
          <a:endParaRPr lang="en-US"/>
        </a:p>
      </dgm:t>
    </dgm:pt>
    <dgm:pt modelId="{F383C282-D7BD-4647-966D-41EF9B99E209}" type="pres">
      <dgm:prSet presAssocID="{AF499821-FF01-44F5-8AF1-15286E9E86BE}" presName="vert1" presStyleCnt="0"/>
      <dgm:spPr/>
    </dgm:pt>
  </dgm:ptLst>
  <dgm:cxnLst>
    <dgm:cxn modelId="{ADC6FD18-B877-4007-B768-35DFFC5B8226}" type="presOf" srcId="{2FB36437-1D96-4FF6-AC9C-404529F033BE}" destId="{0A956C43-E5AD-42D1-B986-B073B7D30D43}" srcOrd="0" destOrd="0" presId="urn:microsoft.com/office/officeart/2008/layout/LinedList"/>
    <dgm:cxn modelId="{7F5373D8-7946-478F-B9B1-6174E1F8C55F}" type="presOf" srcId="{AF499821-FF01-44F5-8AF1-15286E9E86BE}" destId="{FE0206E4-1871-4D3C-97A9-8A42209996A7}" srcOrd="0" destOrd="0" presId="urn:microsoft.com/office/officeart/2008/layout/LinedList"/>
    <dgm:cxn modelId="{EBA43C99-ED0A-4DE6-8111-19FFCFE3DBFC}" srcId="{2FB36437-1D96-4FF6-AC9C-404529F033BE}" destId="{AF499821-FF01-44F5-8AF1-15286E9E86BE}" srcOrd="0" destOrd="0" parTransId="{4B545E4B-7852-41BC-A3BE-FA9C31F05D88}" sibTransId="{F08E5DC5-984D-429F-8C9A-D9602F0504ED}"/>
    <dgm:cxn modelId="{1253E488-4141-4B50-B8AF-6C56578E7DC3}" type="presParOf" srcId="{0A956C43-E5AD-42D1-B986-B073B7D30D43}" destId="{06D4CA54-3E9A-4119-A211-3DD31F2938FD}" srcOrd="0" destOrd="0" presId="urn:microsoft.com/office/officeart/2008/layout/LinedList"/>
    <dgm:cxn modelId="{78F26C0C-211C-4BD1-9014-63598637292A}" type="presParOf" srcId="{0A956C43-E5AD-42D1-B986-B073B7D30D43}" destId="{EC04D7DC-9FF2-4018-B9A8-C72697497E8C}" srcOrd="1" destOrd="0" presId="urn:microsoft.com/office/officeart/2008/layout/LinedList"/>
    <dgm:cxn modelId="{611ACD76-A08F-4D7E-B010-52D1B37CF7E7}" type="presParOf" srcId="{EC04D7DC-9FF2-4018-B9A8-C72697497E8C}" destId="{FE0206E4-1871-4D3C-97A9-8A42209996A7}" srcOrd="0" destOrd="0" presId="urn:microsoft.com/office/officeart/2008/layout/LinedList"/>
    <dgm:cxn modelId="{F9E98B0B-AA3F-473E-BAE1-590184CE6A22}" type="presParOf" srcId="{EC04D7DC-9FF2-4018-B9A8-C72697497E8C}" destId="{F383C282-D7BD-4647-966D-41EF9B99E20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F1E8F64-C1CD-41D7-8AD3-91AA62AC95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8590A90-8C74-4CC6-B2D3-1E213665916C}">
      <dgm:prSet phldrT="[Text]" custT="1"/>
      <dgm:spPr>
        <a:solidFill>
          <a:srgbClr val="008080"/>
        </a:solidFill>
      </dgm:spPr>
      <dgm:t>
        <a:bodyPr/>
        <a:lstStyle/>
        <a:p>
          <a:pPr algn="ctr"/>
          <a:r>
            <a:rPr lang="en-US" sz="2400" b="1" dirty="0" smtClean="0">
              <a:latin typeface="Bahnschrift Light SemiCondensed" panose="020B0502040204020203" pitchFamily="34" charset="0"/>
            </a:rPr>
            <a:t>What do the data tell you and what are your conclusions?  </a:t>
          </a:r>
          <a:endParaRPr lang="en-US" sz="2400" b="1" dirty="0">
            <a:latin typeface="Bahnschrift Light SemiCondensed" panose="020B0502040204020203" pitchFamily="34" charset="0"/>
          </a:endParaRPr>
        </a:p>
      </dgm:t>
    </dgm:pt>
    <dgm:pt modelId="{B3A7F4EA-241F-4916-A1EC-82FA38EB0131}" type="parTrans" cxnId="{7AC69A0C-58BF-4991-82B8-E30D361936EB}">
      <dgm:prSet/>
      <dgm:spPr/>
      <dgm:t>
        <a:bodyPr/>
        <a:lstStyle/>
        <a:p>
          <a:endParaRPr lang="en-US"/>
        </a:p>
      </dgm:t>
    </dgm:pt>
    <dgm:pt modelId="{4E17BFE6-7EEF-4E3F-9F55-F12AA959038D}" type="sibTrans" cxnId="{7AC69A0C-58BF-4991-82B8-E30D361936EB}">
      <dgm:prSet/>
      <dgm:spPr/>
      <dgm:t>
        <a:bodyPr/>
        <a:lstStyle/>
        <a:p>
          <a:endParaRPr lang="en-US"/>
        </a:p>
      </dgm:t>
    </dgm:pt>
    <dgm:pt modelId="{0DD475F6-4CEA-42F2-A256-FCF97A55D35B}" type="pres">
      <dgm:prSet presAssocID="{8F1E8F64-C1CD-41D7-8AD3-91AA62AC9513}" presName="linear" presStyleCnt="0">
        <dgm:presLayoutVars>
          <dgm:animLvl val="lvl"/>
          <dgm:resizeHandles val="exact"/>
        </dgm:presLayoutVars>
      </dgm:prSet>
      <dgm:spPr/>
      <dgm:t>
        <a:bodyPr/>
        <a:lstStyle/>
        <a:p>
          <a:endParaRPr lang="en-US"/>
        </a:p>
      </dgm:t>
    </dgm:pt>
    <dgm:pt modelId="{AE255866-65E5-43A7-9EE2-411AF10E705E}" type="pres">
      <dgm:prSet presAssocID="{98590A90-8C74-4CC6-B2D3-1E213665916C}" presName="parentText" presStyleLbl="node1" presStyleIdx="0" presStyleCnt="1" custScaleY="141928">
        <dgm:presLayoutVars>
          <dgm:chMax val="0"/>
          <dgm:bulletEnabled val="1"/>
        </dgm:presLayoutVars>
      </dgm:prSet>
      <dgm:spPr/>
      <dgm:t>
        <a:bodyPr/>
        <a:lstStyle/>
        <a:p>
          <a:endParaRPr lang="en-US"/>
        </a:p>
      </dgm:t>
    </dgm:pt>
  </dgm:ptLst>
  <dgm:cxnLst>
    <dgm:cxn modelId="{4E9F8A4D-2C50-40AC-8D6D-1F86A77E515C}" type="presOf" srcId="{98590A90-8C74-4CC6-B2D3-1E213665916C}" destId="{AE255866-65E5-43A7-9EE2-411AF10E705E}" srcOrd="0" destOrd="0" presId="urn:microsoft.com/office/officeart/2005/8/layout/vList2"/>
    <dgm:cxn modelId="{320421B1-B242-4303-A41A-0458DBBE397F}" type="presOf" srcId="{8F1E8F64-C1CD-41D7-8AD3-91AA62AC9513}" destId="{0DD475F6-4CEA-42F2-A256-FCF97A55D35B}" srcOrd="0" destOrd="0" presId="urn:microsoft.com/office/officeart/2005/8/layout/vList2"/>
    <dgm:cxn modelId="{7AC69A0C-58BF-4991-82B8-E30D361936EB}" srcId="{8F1E8F64-C1CD-41D7-8AD3-91AA62AC9513}" destId="{98590A90-8C74-4CC6-B2D3-1E213665916C}" srcOrd="0" destOrd="0" parTransId="{B3A7F4EA-241F-4916-A1EC-82FA38EB0131}" sibTransId="{4E17BFE6-7EEF-4E3F-9F55-F12AA959038D}"/>
    <dgm:cxn modelId="{DA8AB62C-D75D-4179-98A6-D432C07EDF10}" type="presParOf" srcId="{0DD475F6-4CEA-42F2-A256-FCF97A55D35B}" destId="{AE255866-65E5-43A7-9EE2-411AF10E705E}"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E83DFDA-F10C-4FB8-B64B-F23A9EB28AB9}"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19E94401-197D-4B9D-B1D9-9A0E8EB1E5D0}">
      <dgm:prSet phldrT="[Text]" custT="1"/>
      <dgm:spPr/>
      <dgm:t>
        <a:bodyPr/>
        <a:lstStyle/>
        <a:p>
          <a:pPr algn="l"/>
          <a:r>
            <a:rPr lang="en-US" sz="2000" b="1" u="sng" dirty="0" smtClean="0">
              <a:latin typeface="Bahnschrift Light SemiCondensed" panose="020B0502040204020203" pitchFamily="34" charset="0"/>
            </a:rPr>
            <a:t>Validity</a:t>
          </a:r>
          <a:endParaRPr lang="en-US" sz="2000" dirty="0">
            <a:latin typeface="Bahnschrift Light SemiCondensed" panose="020B0502040204020203" pitchFamily="34" charset="0"/>
          </a:endParaRPr>
        </a:p>
      </dgm:t>
    </dgm:pt>
    <dgm:pt modelId="{BC2D927E-C24E-4C6A-AF77-7B862874253B}" type="parTrans" cxnId="{F04A4111-D096-4691-9A93-FE981E2592B8}">
      <dgm:prSet/>
      <dgm:spPr/>
      <dgm:t>
        <a:bodyPr/>
        <a:lstStyle/>
        <a:p>
          <a:pPr algn="ctr"/>
          <a:endParaRPr lang="en-US" sz="1400">
            <a:latin typeface="Bahnschrift Light SemiCondensed" panose="020B0502040204020203" pitchFamily="34" charset="0"/>
          </a:endParaRPr>
        </a:p>
      </dgm:t>
    </dgm:pt>
    <dgm:pt modelId="{187496B5-E432-47BA-8626-11DEF13B526F}" type="sibTrans" cxnId="{F04A4111-D096-4691-9A93-FE981E2592B8}">
      <dgm:prSet/>
      <dgm:spPr/>
      <dgm:t>
        <a:bodyPr/>
        <a:lstStyle/>
        <a:p>
          <a:pPr algn="ctr"/>
          <a:endParaRPr lang="en-US" sz="1400">
            <a:latin typeface="Bahnschrift Light SemiCondensed" panose="020B0502040204020203" pitchFamily="34" charset="0"/>
          </a:endParaRPr>
        </a:p>
      </dgm:t>
    </dgm:pt>
    <dgm:pt modelId="{5F8C9D99-AB35-47A7-A81C-D74C3C8614BD}">
      <dgm:prSet phldrT="[Text]" custT="1"/>
      <dgm:spPr/>
      <dgm:t>
        <a:bodyPr/>
        <a:lstStyle/>
        <a:p>
          <a:pPr algn="l"/>
          <a:r>
            <a:rPr lang="en-US" sz="2000" b="0" i="0" dirty="0" smtClean="0">
              <a:latin typeface="Bahnschrift Light SemiCondensed" panose="020B0502040204020203" pitchFamily="34" charset="0"/>
            </a:rPr>
            <a:t>refers to the accuracy of a study's findings and their ability to truly reflect the phenomenon being investigated. It ensures that the study is measuring what it intends to measure, leading to trustworthy conclusions. </a:t>
          </a:r>
          <a:endParaRPr lang="en-US" sz="2000" dirty="0">
            <a:latin typeface="Bahnschrift Light SemiCondensed" panose="020B0502040204020203" pitchFamily="34" charset="0"/>
          </a:endParaRPr>
        </a:p>
      </dgm:t>
    </dgm:pt>
    <dgm:pt modelId="{E5C4433B-E5C2-4B96-9725-0A2AD579565E}" type="sibTrans" cxnId="{5D1EFF5C-AD78-4E6B-B21F-B3B7DC9D035E}">
      <dgm:prSet/>
      <dgm:spPr/>
      <dgm:t>
        <a:bodyPr/>
        <a:lstStyle/>
        <a:p>
          <a:endParaRPr lang="en-US"/>
        </a:p>
      </dgm:t>
    </dgm:pt>
    <dgm:pt modelId="{742DD55D-E74C-4C6A-94ED-E8D21B67CED5}" type="parTrans" cxnId="{5D1EFF5C-AD78-4E6B-B21F-B3B7DC9D035E}">
      <dgm:prSet/>
      <dgm:spPr/>
      <dgm:t>
        <a:bodyPr/>
        <a:lstStyle/>
        <a:p>
          <a:endParaRPr lang="en-US"/>
        </a:p>
      </dgm:t>
    </dgm:pt>
    <dgm:pt modelId="{0B14FD20-E821-43D0-BACC-81F70E2F7AF2}">
      <dgm:prSet custT="1"/>
      <dgm:spPr/>
      <dgm:t>
        <a:bodyPr/>
        <a:lstStyle/>
        <a:p>
          <a:pPr algn="l"/>
          <a:r>
            <a:rPr lang="en-US" sz="2000" b="1" u="sng" dirty="0" smtClean="0">
              <a:latin typeface="Bahnschrift Light SemiCondensed" panose="020B0502040204020203" pitchFamily="34" charset="0"/>
            </a:rPr>
            <a:t>Reliability</a:t>
          </a:r>
          <a:endParaRPr lang="en-US" sz="2000" dirty="0">
            <a:latin typeface="Bahnschrift Light SemiCondensed" panose="020B0502040204020203" pitchFamily="34" charset="0"/>
          </a:endParaRPr>
        </a:p>
      </dgm:t>
    </dgm:pt>
    <dgm:pt modelId="{F15E1C1A-9F3A-4632-97DF-AE16BA2A9D9B}" type="sibTrans" cxnId="{044B1255-5869-4D75-ADA6-DCD6E8E8CF18}">
      <dgm:prSet/>
      <dgm:spPr/>
      <dgm:t>
        <a:bodyPr/>
        <a:lstStyle/>
        <a:p>
          <a:pPr algn="ctr"/>
          <a:endParaRPr lang="en-US" sz="1400">
            <a:latin typeface="Bahnschrift Light SemiCondensed" panose="020B0502040204020203" pitchFamily="34" charset="0"/>
          </a:endParaRPr>
        </a:p>
      </dgm:t>
    </dgm:pt>
    <dgm:pt modelId="{0D3216BA-40DE-40E8-AE06-4F7EC6BF9F28}" type="parTrans" cxnId="{044B1255-5869-4D75-ADA6-DCD6E8E8CF18}">
      <dgm:prSet/>
      <dgm:spPr/>
      <dgm:t>
        <a:bodyPr/>
        <a:lstStyle/>
        <a:p>
          <a:pPr algn="ctr"/>
          <a:endParaRPr lang="en-US" sz="1400">
            <a:latin typeface="Bahnschrift Light SemiCondensed" panose="020B0502040204020203" pitchFamily="34" charset="0"/>
          </a:endParaRPr>
        </a:p>
      </dgm:t>
    </dgm:pt>
    <dgm:pt modelId="{22751F52-87C5-44C5-A381-5DB833B20BCA}">
      <dgm:prSet custT="1"/>
      <dgm:spPr/>
      <dgm:t>
        <a:bodyPr/>
        <a:lstStyle/>
        <a:p>
          <a:pPr algn="l"/>
          <a:r>
            <a:rPr lang="en-US" sz="2000" b="0" i="0" dirty="0" smtClean="0">
              <a:latin typeface="Bahnschrift Light SemiCondensed" panose="020B0502040204020203" pitchFamily="34" charset="0"/>
            </a:rPr>
            <a:t>Reliability in research is a concept describing how reproducible or replicable a study is. In general, if a study can be repeated and the same results are found, the study is considered reliable. </a:t>
          </a:r>
          <a:endParaRPr lang="en-US" sz="2000" dirty="0">
            <a:latin typeface="Bahnschrift Light SemiCondensed" panose="020B0502040204020203" pitchFamily="34" charset="0"/>
          </a:endParaRPr>
        </a:p>
      </dgm:t>
    </dgm:pt>
    <dgm:pt modelId="{96E9652F-A44B-4D9D-A477-171B811B5387}" type="sibTrans" cxnId="{E728E315-D84D-42BF-BC59-B3C8DC8F543E}">
      <dgm:prSet/>
      <dgm:spPr/>
      <dgm:t>
        <a:bodyPr/>
        <a:lstStyle/>
        <a:p>
          <a:endParaRPr lang="en-US"/>
        </a:p>
      </dgm:t>
    </dgm:pt>
    <dgm:pt modelId="{6A0E7613-5A45-419A-B50C-79DA4D305A41}" type="parTrans" cxnId="{E728E315-D84D-42BF-BC59-B3C8DC8F543E}">
      <dgm:prSet/>
      <dgm:spPr/>
      <dgm:t>
        <a:bodyPr/>
        <a:lstStyle/>
        <a:p>
          <a:endParaRPr lang="en-US"/>
        </a:p>
      </dgm:t>
    </dgm:pt>
    <dgm:pt modelId="{D90004C6-F14C-417F-BB1E-2E1914615502}">
      <dgm:prSet custT="1"/>
      <dgm:spPr/>
      <dgm:t>
        <a:bodyPr/>
        <a:lstStyle/>
        <a:p>
          <a:pPr algn="l"/>
          <a:r>
            <a:rPr lang="en-US" sz="2000" dirty="0" smtClean="0">
              <a:latin typeface="Bahnschrift Light SemiCondensed" panose="020B0502040204020203" pitchFamily="34" charset="0"/>
            </a:rPr>
            <a:t>Reliability increases the likelihood that what happens to one person will happen to all people in a group. </a:t>
          </a:r>
          <a:endParaRPr lang="en-US" sz="2000" dirty="0">
            <a:latin typeface="Bahnschrift Light SemiCondensed" panose="020B0502040204020203" pitchFamily="34" charset="0"/>
          </a:endParaRPr>
        </a:p>
      </dgm:t>
    </dgm:pt>
    <dgm:pt modelId="{89875EA5-5BD3-4AFC-8F55-77D8D9A25EDD}" type="parTrans" cxnId="{C0A200FB-E847-4D77-A588-2E80B63CE76E}">
      <dgm:prSet/>
      <dgm:spPr/>
      <dgm:t>
        <a:bodyPr/>
        <a:lstStyle/>
        <a:p>
          <a:endParaRPr lang="en-US"/>
        </a:p>
      </dgm:t>
    </dgm:pt>
    <dgm:pt modelId="{5282B7F1-BE80-49DF-9D67-BDB02C8A6574}" type="sibTrans" cxnId="{C0A200FB-E847-4D77-A588-2E80B63CE76E}">
      <dgm:prSet/>
      <dgm:spPr/>
      <dgm:t>
        <a:bodyPr/>
        <a:lstStyle/>
        <a:p>
          <a:endParaRPr lang="en-US"/>
        </a:p>
      </dgm:t>
    </dgm:pt>
    <dgm:pt modelId="{2335FEF0-449C-46AA-ACD0-1E668ED925B4}" type="pres">
      <dgm:prSet presAssocID="{FE83DFDA-F10C-4FB8-B64B-F23A9EB28AB9}" presName="linear" presStyleCnt="0">
        <dgm:presLayoutVars>
          <dgm:dir/>
          <dgm:animLvl val="lvl"/>
          <dgm:resizeHandles val="exact"/>
        </dgm:presLayoutVars>
      </dgm:prSet>
      <dgm:spPr/>
      <dgm:t>
        <a:bodyPr/>
        <a:lstStyle/>
        <a:p>
          <a:endParaRPr lang="en-US"/>
        </a:p>
      </dgm:t>
    </dgm:pt>
    <dgm:pt modelId="{12359539-63B9-4E0C-8CA1-2CA10BF674AA}" type="pres">
      <dgm:prSet presAssocID="{19E94401-197D-4B9D-B1D9-9A0E8EB1E5D0}" presName="parentLin" presStyleCnt="0"/>
      <dgm:spPr/>
      <dgm:t>
        <a:bodyPr/>
        <a:lstStyle/>
        <a:p>
          <a:endParaRPr lang="en-US"/>
        </a:p>
      </dgm:t>
    </dgm:pt>
    <dgm:pt modelId="{71909EC6-A6ED-4CA9-A2BF-6382327FD6F6}" type="pres">
      <dgm:prSet presAssocID="{19E94401-197D-4B9D-B1D9-9A0E8EB1E5D0}" presName="parentLeftMargin" presStyleLbl="node1" presStyleIdx="0" presStyleCnt="2"/>
      <dgm:spPr/>
      <dgm:t>
        <a:bodyPr/>
        <a:lstStyle/>
        <a:p>
          <a:endParaRPr lang="en-US"/>
        </a:p>
      </dgm:t>
    </dgm:pt>
    <dgm:pt modelId="{ECC77D86-36C0-436B-A31F-8A19585BA4A8}" type="pres">
      <dgm:prSet presAssocID="{19E94401-197D-4B9D-B1D9-9A0E8EB1E5D0}" presName="parentText" presStyleLbl="node1" presStyleIdx="0" presStyleCnt="2">
        <dgm:presLayoutVars>
          <dgm:chMax val="0"/>
          <dgm:bulletEnabled val="1"/>
        </dgm:presLayoutVars>
      </dgm:prSet>
      <dgm:spPr/>
      <dgm:t>
        <a:bodyPr/>
        <a:lstStyle/>
        <a:p>
          <a:endParaRPr lang="en-US"/>
        </a:p>
      </dgm:t>
    </dgm:pt>
    <dgm:pt modelId="{43130B90-4110-4184-94C5-D02363715C12}" type="pres">
      <dgm:prSet presAssocID="{19E94401-197D-4B9D-B1D9-9A0E8EB1E5D0}" presName="negativeSpace" presStyleCnt="0"/>
      <dgm:spPr/>
      <dgm:t>
        <a:bodyPr/>
        <a:lstStyle/>
        <a:p>
          <a:endParaRPr lang="en-US"/>
        </a:p>
      </dgm:t>
    </dgm:pt>
    <dgm:pt modelId="{46E2FC46-9E71-444E-A1A9-F7AD454721C6}" type="pres">
      <dgm:prSet presAssocID="{19E94401-197D-4B9D-B1D9-9A0E8EB1E5D0}" presName="childText" presStyleLbl="conFgAcc1" presStyleIdx="0" presStyleCnt="2">
        <dgm:presLayoutVars>
          <dgm:bulletEnabled val="1"/>
        </dgm:presLayoutVars>
      </dgm:prSet>
      <dgm:spPr/>
      <dgm:t>
        <a:bodyPr/>
        <a:lstStyle/>
        <a:p>
          <a:endParaRPr lang="en-US"/>
        </a:p>
      </dgm:t>
    </dgm:pt>
    <dgm:pt modelId="{7CCB8712-13DA-425A-971A-C4846DE4FFE4}" type="pres">
      <dgm:prSet presAssocID="{187496B5-E432-47BA-8626-11DEF13B526F}" presName="spaceBetweenRectangles" presStyleCnt="0"/>
      <dgm:spPr/>
      <dgm:t>
        <a:bodyPr/>
        <a:lstStyle/>
        <a:p>
          <a:endParaRPr lang="en-US"/>
        </a:p>
      </dgm:t>
    </dgm:pt>
    <dgm:pt modelId="{67E68230-75B5-4A52-8608-D730EFD17C76}" type="pres">
      <dgm:prSet presAssocID="{0B14FD20-E821-43D0-BACC-81F70E2F7AF2}" presName="parentLin" presStyleCnt="0"/>
      <dgm:spPr/>
      <dgm:t>
        <a:bodyPr/>
        <a:lstStyle/>
        <a:p>
          <a:endParaRPr lang="en-US"/>
        </a:p>
      </dgm:t>
    </dgm:pt>
    <dgm:pt modelId="{5BC01250-5030-47D7-B20C-1D095B2E45B0}" type="pres">
      <dgm:prSet presAssocID="{0B14FD20-E821-43D0-BACC-81F70E2F7AF2}" presName="parentLeftMargin" presStyleLbl="node1" presStyleIdx="0" presStyleCnt="2"/>
      <dgm:spPr/>
      <dgm:t>
        <a:bodyPr/>
        <a:lstStyle/>
        <a:p>
          <a:endParaRPr lang="en-US"/>
        </a:p>
      </dgm:t>
    </dgm:pt>
    <dgm:pt modelId="{A1317646-1169-4322-8EE8-BE3194B5553B}" type="pres">
      <dgm:prSet presAssocID="{0B14FD20-E821-43D0-BACC-81F70E2F7AF2}" presName="parentText" presStyleLbl="node1" presStyleIdx="1" presStyleCnt="2">
        <dgm:presLayoutVars>
          <dgm:chMax val="0"/>
          <dgm:bulletEnabled val="1"/>
        </dgm:presLayoutVars>
      </dgm:prSet>
      <dgm:spPr/>
      <dgm:t>
        <a:bodyPr/>
        <a:lstStyle/>
        <a:p>
          <a:endParaRPr lang="en-US"/>
        </a:p>
      </dgm:t>
    </dgm:pt>
    <dgm:pt modelId="{FE9C3F45-62D0-4102-A1A5-5C7A3D87F7B5}" type="pres">
      <dgm:prSet presAssocID="{0B14FD20-E821-43D0-BACC-81F70E2F7AF2}" presName="negativeSpace" presStyleCnt="0"/>
      <dgm:spPr/>
      <dgm:t>
        <a:bodyPr/>
        <a:lstStyle/>
        <a:p>
          <a:endParaRPr lang="en-US"/>
        </a:p>
      </dgm:t>
    </dgm:pt>
    <dgm:pt modelId="{926C9BD6-F3F3-4FA1-9C79-037E275CB634}" type="pres">
      <dgm:prSet presAssocID="{0B14FD20-E821-43D0-BACC-81F70E2F7AF2}" presName="childText" presStyleLbl="conFgAcc1" presStyleIdx="1" presStyleCnt="2">
        <dgm:presLayoutVars>
          <dgm:bulletEnabled val="1"/>
        </dgm:presLayoutVars>
      </dgm:prSet>
      <dgm:spPr/>
      <dgm:t>
        <a:bodyPr/>
        <a:lstStyle/>
        <a:p>
          <a:endParaRPr lang="en-US"/>
        </a:p>
      </dgm:t>
    </dgm:pt>
  </dgm:ptLst>
  <dgm:cxnLst>
    <dgm:cxn modelId="{6FD041E8-6E62-48D6-A301-E79457C14605}" type="presOf" srcId="{FE83DFDA-F10C-4FB8-B64B-F23A9EB28AB9}" destId="{2335FEF0-449C-46AA-ACD0-1E668ED925B4}" srcOrd="0" destOrd="0" presId="urn:microsoft.com/office/officeart/2005/8/layout/list1"/>
    <dgm:cxn modelId="{7895BC63-8399-4B3A-8AF5-BD77057EFC05}" type="presOf" srcId="{0B14FD20-E821-43D0-BACC-81F70E2F7AF2}" destId="{A1317646-1169-4322-8EE8-BE3194B5553B}" srcOrd="1" destOrd="0" presId="urn:microsoft.com/office/officeart/2005/8/layout/list1"/>
    <dgm:cxn modelId="{C0A200FB-E847-4D77-A588-2E80B63CE76E}" srcId="{0B14FD20-E821-43D0-BACC-81F70E2F7AF2}" destId="{D90004C6-F14C-417F-BB1E-2E1914615502}" srcOrd="1" destOrd="0" parTransId="{89875EA5-5BD3-4AFC-8F55-77D8D9A25EDD}" sibTransId="{5282B7F1-BE80-49DF-9D67-BDB02C8A6574}"/>
    <dgm:cxn modelId="{044B1255-5869-4D75-ADA6-DCD6E8E8CF18}" srcId="{FE83DFDA-F10C-4FB8-B64B-F23A9EB28AB9}" destId="{0B14FD20-E821-43D0-BACC-81F70E2F7AF2}" srcOrd="1" destOrd="0" parTransId="{0D3216BA-40DE-40E8-AE06-4F7EC6BF9F28}" sibTransId="{F15E1C1A-9F3A-4632-97DF-AE16BA2A9D9B}"/>
    <dgm:cxn modelId="{4B255756-DC8E-4695-B783-7C2740554E2A}" type="presOf" srcId="{19E94401-197D-4B9D-B1D9-9A0E8EB1E5D0}" destId="{71909EC6-A6ED-4CA9-A2BF-6382327FD6F6}" srcOrd="0" destOrd="0" presId="urn:microsoft.com/office/officeart/2005/8/layout/list1"/>
    <dgm:cxn modelId="{F04A4111-D096-4691-9A93-FE981E2592B8}" srcId="{FE83DFDA-F10C-4FB8-B64B-F23A9EB28AB9}" destId="{19E94401-197D-4B9D-B1D9-9A0E8EB1E5D0}" srcOrd="0" destOrd="0" parTransId="{BC2D927E-C24E-4C6A-AF77-7B862874253B}" sibTransId="{187496B5-E432-47BA-8626-11DEF13B526F}"/>
    <dgm:cxn modelId="{5A889D03-8770-45A1-9849-B7E7EB5EA8C9}" type="presOf" srcId="{22751F52-87C5-44C5-A381-5DB833B20BCA}" destId="{926C9BD6-F3F3-4FA1-9C79-037E275CB634}" srcOrd="0" destOrd="0" presId="urn:microsoft.com/office/officeart/2005/8/layout/list1"/>
    <dgm:cxn modelId="{E728E315-D84D-42BF-BC59-B3C8DC8F543E}" srcId="{0B14FD20-E821-43D0-BACC-81F70E2F7AF2}" destId="{22751F52-87C5-44C5-A381-5DB833B20BCA}" srcOrd="0" destOrd="0" parTransId="{6A0E7613-5A45-419A-B50C-79DA4D305A41}" sibTransId="{96E9652F-A44B-4D9D-A477-171B811B5387}"/>
    <dgm:cxn modelId="{F95D5713-A067-4F12-A953-F85A1CC1EA71}" type="presOf" srcId="{D90004C6-F14C-417F-BB1E-2E1914615502}" destId="{926C9BD6-F3F3-4FA1-9C79-037E275CB634}" srcOrd="0" destOrd="1" presId="urn:microsoft.com/office/officeart/2005/8/layout/list1"/>
    <dgm:cxn modelId="{5D1EFF5C-AD78-4E6B-B21F-B3B7DC9D035E}" srcId="{19E94401-197D-4B9D-B1D9-9A0E8EB1E5D0}" destId="{5F8C9D99-AB35-47A7-A81C-D74C3C8614BD}" srcOrd="0" destOrd="0" parTransId="{742DD55D-E74C-4C6A-94ED-E8D21B67CED5}" sibTransId="{E5C4433B-E5C2-4B96-9725-0A2AD579565E}"/>
    <dgm:cxn modelId="{3956C56E-FEA6-49F8-971E-30B8BCE44309}" type="presOf" srcId="{19E94401-197D-4B9D-B1D9-9A0E8EB1E5D0}" destId="{ECC77D86-36C0-436B-A31F-8A19585BA4A8}" srcOrd="1" destOrd="0" presId="urn:microsoft.com/office/officeart/2005/8/layout/list1"/>
    <dgm:cxn modelId="{1DCF5DBE-830D-45EE-BAF2-C14885224F97}" type="presOf" srcId="{0B14FD20-E821-43D0-BACC-81F70E2F7AF2}" destId="{5BC01250-5030-47D7-B20C-1D095B2E45B0}" srcOrd="0" destOrd="0" presId="urn:microsoft.com/office/officeart/2005/8/layout/list1"/>
    <dgm:cxn modelId="{8B9B5464-9604-4D4F-A998-A44EBCA640B9}" type="presOf" srcId="{5F8C9D99-AB35-47A7-A81C-D74C3C8614BD}" destId="{46E2FC46-9E71-444E-A1A9-F7AD454721C6}" srcOrd="0" destOrd="0" presId="urn:microsoft.com/office/officeart/2005/8/layout/list1"/>
    <dgm:cxn modelId="{B3DB3DFD-5E9A-4A9A-BAF6-81B6B725D5D0}" type="presParOf" srcId="{2335FEF0-449C-46AA-ACD0-1E668ED925B4}" destId="{12359539-63B9-4E0C-8CA1-2CA10BF674AA}" srcOrd="0" destOrd="0" presId="urn:microsoft.com/office/officeart/2005/8/layout/list1"/>
    <dgm:cxn modelId="{A213B390-4858-47E4-A82F-8895A66310C9}" type="presParOf" srcId="{12359539-63B9-4E0C-8CA1-2CA10BF674AA}" destId="{71909EC6-A6ED-4CA9-A2BF-6382327FD6F6}" srcOrd="0" destOrd="0" presId="urn:microsoft.com/office/officeart/2005/8/layout/list1"/>
    <dgm:cxn modelId="{2E649342-45DE-4554-B13B-6147061D95A6}" type="presParOf" srcId="{12359539-63B9-4E0C-8CA1-2CA10BF674AA}" destId="{ECC77D86-36C0-436B-A31F-8A19585BA4A8}" srcOrd="1" destOrd="0" presId="urn:microsoft.com/office/officeart/2005/8/layout/list1"/>
    <dgm:cxn modelId="{02725FD1-423D-4637-8FAA-D5697D211F7E}" type="presParOf" srcId="{2335FEF0-449C-46AA-ACD0-1E668ED925B4}" destId="{43130B90-4110-4184-94C5-D02363715C12}" srcOrd="1" destOrd="0" presId="urn:microsoft.com/office/officeart/2005/8/layout/list1"/>
    <dgm:cxn modelId="{F779FEC4-C040-4ABF-AB83-A4C5B4DDC156}" type="presParOf" srcId="{2335FEF0-449C-46AA-ACD0-1E668ED925B4}" destId="{46E2FC46-9E71-444E-A1A9-F7AD454721C6}" srcOrd="2" destOrd="0" presId="urn:microsoft.com/office/officeart/2005/8/layout/list1"/>
    <dgm:cxn modelId="{11B778CF-5F86-48A0-99FA-CE1CCCD7ADE0}" type="presParOf" srcId="{2335FEF0-449C-46AA-ACD0-1E668ED925B4}" destId="{7CCB8712-13DA-425A-971A-C4846DE4FFE4}" srcOrd="3" destOrd="0" presId="urn:microsoft.com/office/officeart/2005/8/layout/list1"/>
    <dgm:cxn modelId="{6687711B-8717-4D8E-8896-E55EEEC473CE}" type="presParOf" srcId="{2335FEF0-449C-46AA-ACD0-1E668ED925B4}" destId="{67E68230-75B5-4A52-8608-D730EFD17C76}" srcOrd="4" destOrd="0" presId="urn:microsoft.com/office/officeart/2005/8/layout/list1"/>
    <dgm:cxn modelId="{3DD2E2CB-3596-466D-9654-0DC4337BEF23}" type="presParOf" srcId="{67E68230-75B5-4A52-8608-D730EFD17C76}" destId="{5BC01250-5030-47D7-B20C-1D095B2E45B0}" srcOrd="0" destOrd="0" presId="urn:microsoft.com/office/officeart/2005/8/layout/list1"/>
    <dgm:cxn modelId="{BC6985C0-6100-4E55-978B-95104ACAE47D}" type="presParOf" srcId="{67E68230-75B5-4A52-8608-D730EFD17C76}" destId="{A1317646-1169-4322-8EE8-BE3194B5553B}" srcOrd="1" destOrd="0" presId="urn:microsoft.com/office/officeart/2005/8/layout/list1"/>
    <dgm:cxn modelId="{98096CD0-1B52-4841-A12E-5E69F3FAA2E0}" type="presParOf" srcId="{2335FEF0-449C-46AA-ACD0-1E668ED925B4}" destId="{FE9C3F45-62D0-4102-A1A5-5C7A3D87F7B5}" srcOrd="5" destOrd="0" presId="urn:microsoft.com/office/officeart/2005/8/layout/list1"/>
    <dgm:cxn modelId="{D23F49F7-2A2E-4624-AC91-47E8283484A1}" type="presParOf" srcId="{2335FEF0-449C-46AA-ACD0-1E668ED925B4}" destId="{926C9BD6-F3F3-4FA1-9C79-037E275CB634}"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A03BB014-782B-4FB8-8FE1-AC82DF1169F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A2E8D7F-13A6-4FD8-8F28-CB91E8EF3176}">
      <dgm:prSet phldrT="[Text]" custT="1"/>
      <dgm:spPr>
        <a:noFill/>
        <a:ln>
          <a:noFill/>
        </a:ln>
      </dgm:spPr>
      <dgm:t>
        <a:bodyPr/>
        <a:lstStyle/>
        <a:p>
          <a:pPr algn="ctr"/>
          <a:r>
            <a:rPr lang="en-US" sz="4800" b="1" dirty="0" smtClean="0">
              <a:solidFill>
                <a:srgbClr val="FFC000"/>
              </a:solidFill>
              <a:effectLst>
                <a:outerShdw blurRad="38100" dist="38100" dir="2700000" algn="tl">
                  <a:srgbClr val="000000">
                    <a:alpha val="43137"/>
                  </a:srgbClr>
                </a:outerShdw>
              </a:effectLst>
              <a:latin typeface="Bahnschrift" panose="020B0502040204020203" pitchFamily="34" charset="0"/>
            </a:rPr>
            <a:t>Validity &amp; Reliability</a:t>
          </a:r>
          <a:endParaRPr lang="en-US" sz="4800" b="1" dirty="0">
            <a:solidFill>
              <a:srgbClr val="FFC000"/>
            </a:solidFill>
            <a:effectLst>
              <a:outerShdw blurRad="38100" dist="38100" dir="2700000" algn="tl">
                <a:srgbClr val="000000">
                  <a:alpha val="43137"/>
                </a:srgbClr>
              </a:outerShdw>
            </a:effectLst>
            <a:latin typeface="Bahnschrift" panose="020B0502040204020203" pitchFamily="34" charset="0"/>
          </a:endParaRPr>
        </a:p>
      </dgm:t>
    </dgm:pt>
    <dgm:pt modelId="{2FF38EE7-3300-42D7-A2C6-FEFDC2268802}" type="parTrans" cxnId="{2F7F43E5-7DC0-4333-80CB-2CC198E37850}">
      <dgm:prSet/>
      <dgm:spPr/>
      <dgm:t>
        <a:bodyPr/>
        <a:lstStyle/>
        <a:p>
          <a:pPr algn="ctr"/>
          <a:endParaRPr lang="en-US" b="1">
            <a:latin typeface="Bahnschrift" panose="020B0502040204020203" pitchFamily="34" charset="0"/>
          </a:endParaRPr>
        </a:p>
      </dgm:t>
    </dgm:pt>
    <dgm:pt modelId="{10DBA7C1-B911-4C48-924E-25BF005CFE82}" type="sibTrans" cxnId="{2F7F43E5-7DC0-4333-80CB-2CC198E37850}">
      <dgm:prSet/>
      <dgm:spPr/>
      <dgm:t>
        <a:bodyPr/>
        <a:lstStyle/>
        <a:p>
          <a:pPr algn="ctr"/>
          <a:endParaRPr lang="en-US" b="1">
            <a:latin typeface="Bahnschrift" panose="020B0502040204020203" pitchFamily="34" charset="0"/>
          </a:endParaRPr>
        </a:p>
      </dgm:t>
    </dgm:pt>
    <dgm:pt modelId="{087470B1-0E56-4AF7-818B-CD07003DDE55}" type="pres">
      <dgm:prSet presAssocID="{A03BB014-782B-4FB8-8FE1-AC82DF1169F8}" presName="linear" presStyleCnt="0">
        <dgm:presLayoutVars>
          <dgm:animLvl val="lvl"/>
          <dgm:resizeHandles val="exact"/>
        </dgm:presLayoutVars>
      </dgm:prSet>
      <dgm:spPr/>
      <dgm:t>
        <a:bodyPr/>
        <a:lstStyle/>
        <a:p>
          <a:endParaRPr lang="en-US"/>
        </a:p>
      </dgm:t>
    </dgm:pt>
    <dgm:pt modelId="{9C8FE79E-166A-4E12-A802-F1250B4CFDFD}" type="pres">
      <dgm:prSet presAssocID="{DA2E8D7F-13A6-4FD8-8F28-CB91E8EF3176}" presName="parentText" presStyleLbl="node1" presStyleIdx="0" presStyleCnt="1">
        <dgm:presLayoutVars>
          <dgm:chMax val="0"/>
          <dgm:bulletEnabled val="1"/>
        </dgm:presLayoutVars>
      </dgm:prSet>
      <dgm:spPr/>
      <dgm:t>
        <a:bodyPr/>
        <a:lstStyle/>
        <a:p>
          <a:endParaRPr lang="en-US"/>
        </a:p>
      </dgm:t>
    </dgm:pt>
  </dgm:ptLst>
  <dgm:cxnLst>
    <dgm:cxn modelId="{2F7F43E5-7DC0-4333-80CB-2CC198E37850}" srcId="{A03BB014-782B-4FB8-8FE1-AC82DF1169F8}" destId="{DA2E8D7F-13A6-4FD8-8F28-CB91E8EF3176}" srcOrd="0" destOrd="0" parTransId="{2FF38EE7-3300-42D7-A2C6-FEFDC2268802}" sibTransId="{10DBA7C1-B911-4C48-924E-25BF005CFE82}"/>
    <dgm:cxn modelId="{A495560E-A247-45BA-8692-F0AEDF14BA96}" type="presOf" srcId="{A03BB014-782B-4FB8-8FE1-AC82DF1169F8}" destId="{087470B1-0E56-4AF7-818B-CD07003DDE55}" srcOrd="0" destOrd="0" presId="urn:microsoft.com/office/officeart/2005/8/layout/vList2"/>
    <dgm:cxn modelId="{0ACB3934-F418-4448-8D2B-0F2ECD2B3A69}" type="presOf" srcId="{DA2E8D7F-13A6-4FD8-8F28-CB91E8EF3176}" destId="{9C8FE79E-166A-4E12-A802-F1250B4CFDFD}" srcOrd="0" destOrd="0" presId="urn:microsoft.com/office/officeart/2005/8/layout/vList2"/>
    <dgm:cxn modelId="{2F77FE75-0C51-4520-8994-DE853201505A}" type="presParOf" srcId="{087470B1-0E56-4AF7-818B-CD07003DDE55}" destId="{9C8FE79E-166A-4E12-A802-F1250B4CFDFD}"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652D9C1-B90E-4879-A1A7-9274AE3C2DF4}" type="doc">
      <dgm:prSet loTypeId="urn:microsoft.com/office/officeart/2005/8/layout/hList1" loCatId="list" qsTypeId="urn:microsoft.com/office/officeart/2005/8/quickstyle/simple1" qsCatId="simple" csTypeId="urn:microsoft.com/office/officeart/2005/8/colors/colorful3" csCatId="colorful" phldr="1"/>
      <dgm:spPr/>
      <dgm:t>
        <a:bodyPr/>
        <a:lstStyle/>
        <a:p>
          <a:endParaRPr lang="en-US"/>
        </a:p>
      </dgm:t>
    </dgm:pt>
    <dgm:pt modelId="{05AE72B5-0B1B-4AC0-B1C4-0D29824C9041}">
      <dgm:prSet phldrT="[Text]" custT="1"/>
      <dgm:spPr>
        <a:solidFill>
          <a:schemeClr val="accent6">
            <a:lumMod val="75000"/>
          </a:schemeClr>
        </a:solidFill>
      </dgm:spPr>
      <dgm:t>
        <a:bodyPr/>
        <a:lstStyle/>
        <a:p>
          <a:r>
            <a:rPr lang="en-US" sz="2800" b="1" dirty="0" smtClean="0">
              <a:latin typeface="Bahnschrift Light SemiCondensed" panose="020B0502040204020203" pitchFamily="34" charset="0"/>
            </a:rPr>
            <a:t>Primary Data</a:t>
          </a:r>
          <a:endParaRPr lang="en-US" sz="2800" b="1" dirty="0">
            <a:latin typeface="Bahnschrift Light SemiCondensed" panose="020B0502040204020203" pitchFamily="34" charset="0"/>
          </a:endParaRPr>
        </a:p>
      </dgm:t>
    </dgm:pt>
    <dgm:pt modelId="{FE14D396-645A-4E8E-BA54-C2E757F3EB0A}" type="parTrans" cxnId="{D505355D-D97A-4E24-8433-A3B2D361EB54}">
      <dgm:prSet/>
      <dgm:spPr/>
      <dgm:t>
        <a:bodyPr/>
        <a:lstStyle/>
        <a:p>
          <a:endParaRPr lang="en-US" sz="2000"/>
        </a:p>
      </dgm:t>
    </dgm:pt>
    <dgm:pt modelId="{041961B7-5C43-4E60-B177-1E8234AC82D0}" type="sibTrans" cxnId="{D505355D-D97A-4E24-8433-A3B2D361EB54}">
      <dgm:prSet/>
      <dgm:spPr/>
      <dgm:t>
        <a:bodyPr/>
        <a:lstStyle/>
        <a:p>
          <a:endParaRPr lang="en-US" sz="2000"/>
        </a:p>
      </dgm:t>
    </dgm:pt>
    <dgm:pt modelId="{18683220-33B0-4FB6-9CF1-14A0D273F188}">
      <dgm:prSet custT="1"/>
      <dgm:spPr/>
      <dgm:t>
        <a:bodyPr/>
        <a:lstStyle/>
        <a:p>
          <a:r>
            <a:rPr lang="en-US" sz="2800" b="1" dirty="0" smtClean="0">
              <a:latin typeface="Bahnschrift Light SemiCondensed" panose="020B0502040204020203" pitchFamily="34" charset="0"/>
            </a:rPr>
            <a:t>Secondary Data</a:t>
          </a:r>
          <a:endParaRPr lang="en-US" sz="2800" b="1" dirty="0">
            <a:latin typeface="Bahnschrift Light SemiCondensed" panose="020B0502040204020203" pitchFamily="34" charset="0"/>
          </a:endParaRPr>
        </a:p>
      </dgm:t>
    </dgm:pt>
    <dgm:pt modelId="{7E267031-66E3-4802-8F33-603BB39F886E}" type="parTrans" cxnId="{57DE2E36-97E7-4DF6-9927-FF300CA53C74}">
      <dgm:prSet/>
      <dgm:spPr/>
      <dgm:t>
        <a:bodyPr/>
        <a:lstStyle/>
        <a:p>
          <a:endParaRPr lang="en-US" sz="2000"/>
        </a:p>
      </dgm:t>
    </dgm:pt>
    <dgm:pt modelId="{5FEAFA9E-88ED-4D4B-AF14-28B1BC8C4535}" type="sibTrans" cxnId="{57DE2E36-97E7-4DF6-9927-FF300CA53C74}">
      <dgm:prSet/>
      <dgm:spPr/>
      <dgm:t>
        <a:bodyPr/>
        <a:lstStyle/>
        <a:p>
          <a:endParaRPr lang="en-US" sz="2000"/>
        </a:p>
      </dgm:t>
    </dgm:pt>
    <dgm:pt modelId="{C85F7E20-DF26-4BA5-B0B0-6F4EACE36317}">
      <dgm:prSet phldrT="[Text]" custT="1"/>
      <dgm:spPr/>
      <dgm:t>
        <a:bodyPr/>
        <a:lstStyle/>
        <a:p>
          <a:r>
            <a:rPr lang="en-US" sz="1800" dirty="0" smtClean="0">
              <a:latin typeface="Bahnschrift Light SemiCondensed" panose="020B0502040204020203" pitchFamily="34" charset="0"/>
            </a:rPr>
            <a:t>Information collected directly by the researcher themselves. </a:t>
          </a:r>
          <a:r>
            <a:rPr lang="en-US" sz="1800" dirty="0" smtClean="0">
              <a:solidFill>
                <a:schemeClr val="tx1"/>
              </a:solidFill>
              <a:latin typeface="Bahnschrift Light SemiCondensed" panose="020B0502040204020203" pitchFamily="34" charset="0"/>
            </a:rPr>
            <a:t>Firsthand gathered data</a:t>
          </a:r>
          <a:endParaRPr lang="en-US" sz="1800" dirty="0">
            <a:latin typeface="Bahnschrift Light SemiCondensed" panose="020B0502040204020203" pitchFamily="34" charset="0"/>
          </a:endParaRPr>
        </a:p>
      </dgm:t>
    </dgm:pt>
    <dgm:pt modelId="{44516A16-EBEA-4394-8301-1DBCC03F97A6}" type="parTrans" cxnId="{C418A6A0-8B10-4A0D-9F72-1B67A4E1EE74}">
      <dgm:prSet/>
      <dgm:spPr/>
      <dgm:t>
        <a:bodyPr/>
        <a:lstStyle/>
        <a:p>
          <a:endParaRPr lang="en-US" sz="2000"/>
        </a:p>
      </dgm:t>
    </dgm:pt>
    <dgm:pt modelId="{493DE44D-76A8-450B-AD7B-BAE44F1E4DCA}" type="sibTrans" cxnId="{C418A6A0-8B10-4A0D-9F72-1B67A4E1EE74}">
      <dgm:prSet/>
      <dgm:spPr/>
      <dgm:t>
        <a:bodyPr/>
        <a:lstStyle/>
        <a:p>
          <a:endParaRPr lang="en-US" sz="2000"/>
        </a:p>
      </dgm:t>
    </dgm:pt>
    <dgm:pt modelId="{646A0443-2502-48E6-A427-6DDAD4435ACC}">
      <dgm:prSet custT="1"/>
      <dgm:spPr/>
      <dgm:t>
        <a:bodyPr/>
        <a:lstStyle/>
        <a:p>
          <a:r>
            <a:rPr lang="en-US" sz="1800" dirty="0" smtClean="0">
              <a:solidFill>
                <a:schemeClr val="tx1"/>
              </a:solidFill>
              <a:latin typeface="Bahnschrift Light SemiCondensed" panose="020B0502040204020203" pitchFamily="34" charset="0"/>
            </a:rPr>
            <a:t>Data </a:t>
          </a:r>
          <a:r>
            <a:rPr lang="en-US" sz="1800" b="1" dirty="0" smtClean="0">
              <a:solidFill>
                <a:schemeClr val="tx1"/>
              </a:solidFill>
              <a:latin typeface="Bahnschrift Light SemiCondensed" panose="020B0502040204020203" pitchFamily="34" charset="0"/>
            </a:rPr>
            <a:t>collected by a previous sociologist or institution</a:t>
          </a:r>
          <a:endParaRPr lang="en-US" sz="1800" dirty="0">
            <a:latin typeface="Bahnschrift Light SemiCondensed" panose="020B0502040204020203" pitchFamily="34" charset="0"/>
          </a:endParaRPr>
        </a:p>
      </dgm:t>
    </dgm:pt>
    <dgm:pt modelId="{2591A629-7820-4B30-9D01-15D63FF23A93}" type="parTrans" cxnId="{11DE5582-AFE1-4669-825B-4C7F45432EB2}">
      <dgm:prSet/>
      <dgm:spPr/>
      <dgm:t>
        <a:bodyPr/>
        <a:lstStyle/>
        <a:p>
          <a:endParaRPr lang="en-US" sz="2000"/>
        </a:p>
      </dgm:t>
    </dgm:pt>
    <dgm:pt modelId="{F1F92462-5F44-4C1D-B501-C0ED02CBB181}" type="sibTrans" cxnId="{11DE5582-AFE1-4669-825B-4C7F45432EB2}">
      <dgm:prSet/>
      <dgm:spPr/>
      <dgm:t>
        <a:bodyPr/>
        <a:lstStyle/>
        <a:p>
          <a:endParaRPr lang="en-US" sz="2000"/>
        </a:p>
      </dgm:t>
    </dgm:pt>
    <dgm:pt modelId="{83D3A1F9-114C-443B-BC99-F42ADC981F7D}">
      <dgm:prSet custT="1"/>
      <dgm:spPr/>
      <dgm:t>
        <a:bodyPr/>
        <a:lstStyle/>
        <a:p>
          <a:r>
            <a:rPr lang="en-US" sz="1800" dirty="0" smtClean="0">
              <a:latin typeface="Bahnschrift Light SemiCondensed" panose="020B0502040204020203" pitchFamily="34" charset="0"/>
            </a:rPr>
            <a:t>E.g., data from books, government data or scholarly journals.</a:t>
          </a:r>
          <a:endParaRPr lang="en-US" sz="1800" dirty="0">
            <a:latin typeface="Bahnschrift Light SemiCondensed" panose="020B0502040204020203" pitchFamily="34" charset="0"/>
          </a:endParaRPr>
        </a:p>
      </dgm:t>
    </dgm:pt>
    <dgm:pt modelId="{393234A9-040C-44CB-8152-2E968694A1EF}" type="parTrans" cxnId="{8261D504-78C0-415D-AB63-58B58A39E8EF}">
      <dgm:prSet/>
      <dgm:spPr/>
      <dgm:t>
        <a:bodyPr/>
        <a:lstStyle/>
        <a:p>
          <a:endParaRPr lang="en-US"/>
        </a:p>
      </dgm:t>
    </dgm:pt>
    <dgm:pt modelId="{6AE39F1E-5591-483D-B353-FBA15A6183C2}" type="sibTrans" cxnId="{8261D504-78C0-415D-AB63-58B58A39E8EF}">
      <dgm:prSet/>
      <dgm:spPr/>
      <dgm:t>
        <a:bodyPr/>
        <a:lstStyle/>
        <a:p>
          <a:endParaRPr lang="en-US"/>
        </a:p>
      </dgm:t>
    </dgm:pt>
    <dgm:pt modelId="{1EE636DD-0DF6-4C5D-B720-5CBD1E8D776F}">
      <dgm:prSet phldrT="[Text]" custT="1"/>
      <dgm:spPr/>
      <dgm:t>
        <a:bodyPr/>
        <a:lstStyle/>
        <a:p>
          <a:r>
            <a:rPr lang="en-US" sz="1800" dirty="0" smtClean="0">
              <a:latin typeface="Bahnschrift Light SemiCondensed" panose="020B0502040204020203" pitchFamily="34" charset="0"/>
            </a:rPr>
            <a:t>E.g., surveys, interviews and observational studies.</a:t>
          </a:r>
          <a:endParaRPr lang="en-US" sz="1800" dirty="0">
            <a:latin typeface="Bahnschrift Light SemiCondensed" panose="020B0502040204020203" pitchFamily="34" charset="0"/>
          </a:endParaRPr>
        </a:p>
      </dgm:t>
    </dgm:pt>
    <dgm:pt modelId="{C347A681-FB36-4E16-9D28-37A9711DBA20}" type="parTrans" cxnId="{65871264-E55C-49DD-9144-5231465B6E7D}">
      <dgm:prSet/>
      <dgm:spPr/>
      <dgm:t>
        <a:bodyPr/>
        <a:lstStyle/>
        <a:p>
          <a:endParaRPr lang="en-US"/>
        </a:p>
      </dgm:t>
    </dgm:pt>
    <dgm:pt modelId="{3E5C23CD-E940-4A3A-8D75-ACFE9368BFE3}" type="sibTrans" cxnId="{65871264-E55C-49DD-9144-5231465B6E7D}">
      <dgm:prSet/>
      <dgm:spPr/>
      <dgm:t>
        <a:bodyPr/>
        <a:lstStyle/>
        <a:p>
          <a:endParaRPr lang="en-US"/>
        </a:p>
      </dgm:t>
    </dgm:pt>
    <dgm:pt modelId="{C41B0DB7-BF87-4539-9E9F-A6DE0001ADD4}" type="pres">
      <dgm:prSet presAssocID="{E652D9C1-B90E-4879-A1A7-9274AE3C2DF4}" presName="Name0" presStyleCnt="0">
        <dgm:presLayoutVars>
          <dgm:dir/>
          <dgm:animLvl val="lvl"/>
          <dgm:resizeHandles val="exact"/>
        </dgm:presLayoutVars>
      </dgm:prSet>
      <dgm:spPr/>
      <dgm:t>
        <a:bodyPr/>
        <a:lstStyle/>
        <a:p>
          <a:endParaRPr lang="en-US"/>
        </a:p>
      </dgm:t>
    </dgm:pt>
    <dgm:pt modelId="{CC5C05A1-512C-43C2-90FA-ADFC567EE904}" type="pres">
      <dgm:prSet presAssocID="{05AE72B5-0B1B-4AC0-B1C4-0D29824C9041}" presName="composite" presStyleCnt="0"/>
      <dgm:spPr/>
      <dgm:t>
        <a:bodyPr/>
        <a:lstStyle/>
        <a:p>
          <a:endParaRPr lang="en-US"/>
        </a:p>
      </dgm:t>
    </dgm:pt>
    <dgm:pt modelId="{30214233-C5C4-4FFD-9A7A-3CD8835732D0}" type="pres">
      <dgm:prSet presAssocID="{05AE72B5-0B1B-4AC0-B1C4-0D29824C9041}" presName="parTx" presStyleLbl="alignNode1" presStyleIdx="0" presStyleCnt="2" custScaleY="82736">
        <dgm:presLayoutVars>
          <dgm:chMax val="0"/>
          <dgm:chPref val="0"/>
          <dgm:bulletEnabled val="1"/>
        </dgm:presLayoutVars>
      </dgm:prSet>
      <dgm:spPr/>
      <dgm:t>
        <a:bodyPr/>
        <a:lstStyle/>
        <a:p>
          <a:endParaRPr lang="en-US"/>
        </a:p>
      </dgm:t>
    </dgm:pt>
    <dgm:pt modelId="{D8DF9259-3EBC-4979-996D-DF9830826F58}" type="pres">
      <dgm:prSet presAssocID="{05AE72B5-0B1B-4AC0-B1C4-0D29824C9041}" presName="desTx" presStyleLbl="alignAccFollowNode1" presStyleIdx="0" presStyleCnt="2">
        <dgm:presLayoutVars>
          <dgm:bulletEnabled val="1"/>
        </dgm:presLayoutVars>
      </dgm:prSet>
      <dgm:spPr/>
      <dgm:t>
        <a:bodyPr/>
        <a:lstStyle/>
        <a:p>
          <a:endParaRPr lang="en-US"/>
        </a:p>
      </dgm:t>
    </dgm:pt>
    <dgm:pt modelId="{00E131AD-F49B-4219-A027-68070AD81BB2}" type="pres">
      <dgm:prSet presAssocID="{041961B7-5C43-4E60-B177-1E8234AC82D0}" presName="space" presStyleCnt="0"/>
      <dgm:spPr/>
      <dgm:t>
        <a:bodyPr/>
        <a:lstStyle/>
        <a:p>
          <a:endParaRPr lang="en-US"/>
        </a:p>
      </dgm:t>
    </dgm:pt>
    <dgm:pt modelId="{29C67D09-EFCE-43AE-B89C-29C6D3207FAC}" type="pres">
      <dgm:prSet presAssocID="{18683220-33B0-4FB6-9CF1-14A0D273F188}" presName="composite" presStyleCnt="0"/>
      <dgm:spPr/>
      <dgm:t>
        <a:bodyPr/>
        <a:lstStyle/>
        <a:p>
          <a:endParaRPr lang="en-US"/>
        </a:p>
      </dgm:t>
    </dgm:pt>
    <dgm:pt modelId="{3618B11E-7967-4625-AA04-146186615230}" type="pres">
      <dgm:prSet presAssocID="{18683220-33B0-4FB6-9CF1-14A0D273F188}" presName="parTx" presStyleLbl="alignNode1" presStyleIdx="1" presStyleCnt="2" custScaleY="90266">
        <dgm:presLayoutVars>
          <dgm:chMax val="0"/>
          <dgm:chPref val="0"/>
          <dgm:bulletEnabled val="1"/>
        </dgm:presLayoutVars>
      </dgm:prSet>
      <dgm:spPr/>
      <dgm:t>
        <a:bodyPr/>
        <a:lstStyle/>
        <a:p>
          <a:endParaRPr lang="en-US"/>
        </a:p>
      </dgm:t>
    </dgm:pt>
    <dgm:pt modelId="{839E287D-75EF-4901-85A7-E346CABF846C}" type="pres">
      <dgm:prSet presAssocID="{18683220-33B0-4FB6-9CF1-14A0D273F188}" presName="desTx" presStyleLbl="alignAccFollowNode1" presStyleIdx="1" presStyleCnt="2">
        <dgm:presLayoutVars>
          <dgm:bulletEnabled val="1"/>
        </dgm:presLayoutVars>
      </dgm:prSet>
      <dgm:spPr/>
      <dgm:t>
        <a:bodyPr/>
        <a:lstStyle/>
        <a:p>
          <a:endParaRPr lang="en-US"/>
        </a:p>
      </dgm:t>
    </dgm:pt>
  </dgm:ptLst>
  <dgm:cxnLst>
    <dgm:cxn modelId="{53F1D4DE-D3A5-4C13-B9FE-9CBE97CB2EBE}" type="presOf" srcId="{83D3A1F9-114C-443B-BC99-F42ADC981F7D}" destId="{839E287D-75EF-4901-85A7-E346CABF846C}" srcOrd="0" destOrd="1" presId="urn:microsoft.com/office/officeart/2005/8/layout/hList1"/>
    <dgm:cxn modelId="{CA353835-7B75-418A-BEF7-582CA0C9BF02}" type="presOf" srcId="{1EE636DD-0DF6-4C5D-B720-5CBD1E8D776F}" destId="{D8DF9259-3EBC-4979-996D-DF9830826F58}" srcOrd="0" destOrd="1" presId="urn:microsoft.com/office/officeart/2005/8/layout/hList1"/>
    <dgm:cxn modelId="{4583B556-DF0D-4C8C-8D32-76DCE67F0704}" type="presOf" srcId="{05AE72B5-0B1B-4AC0-B1C4-0D29824C9041}" destId="{30214233-C5C4-4FFD-9A7A-3CD8835732D0}" srcOrd="0" destOrd="0" presId="urn:microsoft.com/office/officeart/2005/8/layout/hList1"/>
    <dgm:cxn modelId="{D505355D-D97A-4E24-8433-A3B2D361EB54}" srcId="{E652D9C1-B90E-4879-A1A7-9274AE3C2DF4}" destId="{05AE72B5-0B1B-4AC0-B1C4-0D29824C9041}" srcOrd="0" destOrd="0" parTransId="{FE14D396-645A-4E8E-BA54-C2E757F3EB0A}" sibTransId="{041961B7-5C43-4E60-B177-1E8234AC82D0}"/>
    <dgm:cxn modelId="{53B7A671-0C2B-47E0-9317-2179328825EE}" type="presOf" srcId="{18683220-33B0-4FB6-9CF1-14A0D273F188}" destId="{3618B11E-7967-4625-AA04-146186615230}" srcOrd="0" destOrd="0" presId="urn:microsoft.com/office/officeart/2005/8/layout/hList1"/>
    <dgm:cxn modelId="{2F84ECA8-148A-48CB-B481-60D3548A7BD6}" type="presOf" srcId="{E652D9C1-B90E-4879-A1A7-9274AE3C2DF4}" destId="{C41B0DB7-BF87-4539-9E9F-A6DE0001ADD4}" srcOrd="0" destOrd="0" presId="urn:microsoft.com/office/officeart/2005/8/layout/hList1"/>
    <dgm:cxn modelId="{57DE2E36-97E7-4DF6-9927-FF300CA53C74}" srcId="{E652D9C1-B90E-4879-A1A7-9274AE3C2DF4}" destId="{18683220-33B0-4FB6-9CF1-14A0D273F188}" srcOrd="1" destOrd="0" parTransId="{7E267031-66E3-4802-8F33-603BB39F886E}" sibTransId="{5FEAFA9E-88ED-4D4B-AF14-28B1BC8C4535}"/>
    <dgm:cxn modelId="{37D2AC1D-899B-4F72-B4DC-BB733F49EC73}" type="presOf" srcId="{646A0443-2502-48E6-A427-6DDAD4435ACC}" destId="{839E287D-75EF-4901-85A7-E346CABF846C}" srcOrd="0" destOrd="0" presId="urn:microsoft.com/office/officeart/2005/8/layout/hList1"/>
    <dgm:cxn modelId="{65871264-E55C-49DD-9144-5231465B6E7D}" srcId="{05AE72B5-0B1B-4AC0-B1C4-0D29824C9041}" destId="{1EE636DD-0DF6-4C5D-B720-5CBD1E8D776F}" srcOrd="1" destOrd="0" parTransId="{C347A681-FB36-4E16-9D28-37A9711DBA20}" sibTransId="{3E5C23CD-E940-4A3A-8D75-ACFE9368BFE3}"/>
    <dgm:cxn modelId="{8261D504-78C0-415D-AB63-58B58A39E8EF}" srcId="{18683220-33B0-4FB6-9CF1-14A0D273F188}" destId="{83D3A1F9-114C-443B-BC99-F42ADC981F7D}" srcOrd="1" destOrd="0" parTransId="{393234A9-040C-44CB-8152-2E968694A1EF}" sibTransId="{6AE39F1E-5591-483D-B353-FBA15A6183C2}"/>
    <dgm:cxn modelId="{C418A6A0-8B10-4A0D-9F72-1B67A4E1EE74}" srcId="{05AE72B5-0B1B-4AC0-B1C4-0D29824C9041}" destId="{C85F7E20-DF26-4BA5-B0B0-6F4EACE36317}" srcOrd="0" destOrd="0" parTransId="{44516A16-EBEA-4394-8301-1DBCC03F97A6}" sibTransId="{493DE44D-76A8-450B-AD7B-BAE44F1E4DCA}"/>
    <dgm:cxn modelId="{C96A8AC0-5B0C-4E1C-8873-33967DE3A13E}" type="presOf" srcId="{C85F7E20-DF26-4BA5-B0B0-6F4EACE36317}" destId="{D8DF9259-3EBC-4979-996D-DF9830826F58}" srcOrd="0" destOrd="0" presId="urn:microsoft.com/office/officeart/2005/8/layout/hList1"/>
    <dgm:cxn modelId="{11DE5582-AFE1-4669-825B-4C7F45432EB2}" srcId="{18683220-33B0-4FB6-9CF1-14A0D273F188}" destId="{646A0443-2502-48E6-A427-6DDAD4435ACC}" srcOrd="0" destOrd="0" parTransId="{2591A629-7820-4B30-9D01-15D63FF23A93}" sibTransId="{F1F92462-5F44-4C1D-B501-C0ED02CBB181}"/>
    <dgm:cxn modelId="{53463D69-E6AE-4FCE-936C-8CDF2EC1EA12}" type="presParOf" srcId="{C41B0DB7-BF87-4539-9E9F-A6DE0001ADD4}" destId="{CC5C05A1-512C-43C2-90FA-ADFC567EE904}" srcOrd="0" destOrd="0" presId="urn:microsoft.com/office/officeart/2005/8/layout/hList1"/>
    <dgm:cxn modelId="{D3180D8E-B83B-4F6E-A930-46D46EAB4A09}" type="presParOf" srcId="{CC5C05A1-512C-43C2-90FA-ADFC567EE904}" destId="{30214233-C5C4-4FFD-9A7A-3CD8835732D0}" srcOrd="0" destOrd="0" presId="urn:microsoft.com/office/officeart/2005/8/layout/hList1"/>
    <dgm:cxn modelId="{E381ECD6-9A86-4346-BD36-AB833B33242C}" type="presParOf" srcId="{CC5C05A1-512C-43C2-90FA-ADFC567EE904}" destId="{D8DF9259-3EBC-4979-996D-DF9830826F58}" srcOrd="1" destOrd="0" presId="urn:microsoft.com/office/officeart/2005/8/layout/hList1"/>
    <dgm:cxn modelId="{C15AE18E-86CD-4C7D-8122-C17CC508101E}" type="presParOf" srcId="{C41B0DB7-BF87-4539-9E9F-A6DE0001ADD4}" destId="{00E131AD-F49B-4219-A027-68070AD81BB2}" srcOrd="1" destOrd="0" presId="urn:microsoft.com/office/officeart/2005/8/layout/hList1"/>
    <dgm:cxn modelId="{35988125-6B82-4733-ABC9-957E0F9CF7A4}" type="presParOf" srcId="{C41B0DB7-BF87-4539-9E9F-A6DE0001ADD4}" destId="{29C67D09-EFCE-43AE-B89C-29C6D3207FAC}" srcOrd="2" destOrd="0" presId="urn:microsoft.com/office/officeart/2005/8/layout/hList1"/>
    <dgm:cxn modelId="{1A65C28D-5E34-4F61-B5FE-2E33AAA19A00}" type="presParOf" srcId="{29C67D09-EFCE-43AE-B89C-29C6D3207FAC}" destId="{3618B11E-7967-4625-AA04-146186615230}" srcOrd="0" destOrd="0" presId="urn:microsoft.com/office/officeart/2005/8/layout/hList1"/>
    <dgm:cxn modelId="{F24B3B96-BCEF-4FBB-9C2C-3FE0B777DF6F}" type="presParOf" srcId="{29C67D09-EFCE-43AE-B89C-29C6D3207FAC}" destId="{839E287D-75EF-4901-85A7-E346CABF846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61535F2-DEC2-4C49-A3FA-B175E59392B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6065DB-7149-44D9-90C5-B2E1C85C9E58}">
      <dgm:prSet phldrT="[Text]" custT="1"/>
      <dgm:spPr>
        <a:noFill/>
        <a:ln>
          <a:noFill/>
        </a:ln>
      </dgm:spPr>
      <dgm:t>
        <a:bodyPr/>
        <a:lstStyle/>
        <a:p>
          <a:pPr algn="ctr"/>
          <a:r>
            <a:rPr lang="en-US" sz="4000" b="1" dirty="0" smtClean="0">
              <a:solidFill>
                <a:srgbClr val="CC0000"/>
              </a:solidFill>
              <a:effectLst>
                <a:outerShdw blurRad="38100" dist="38100" dir="2700000" algn="tl">
                  <a:srgbClr val="000000">
                    <a:alpha val="43137"/>
                  </a:srgbClr>
                </a:outerShdw>
              </a:effectLst>
              <a:latin typeface="Bahnschrift" panose="020B0502040204020203" pitchFamily="34" charset="0"/>
            </a:rPr>
            <a:t>Types of data in sociology research</a:t>
          </a:r>
          <a:endParaRPr lang="en-US" sz="4000" b="1" dirty="0">
            <a:solidFill>
              <a:srgbClr val="CC0000"/>
            </a:solidFill>
            <a:effectLst>
              <a:outerShdw blurRad="38100" dist="38100" dir="2700000" algn="tl">
                <a:srgbClr val="000000">
                  <a:alpha val="43137"/>
                </a:srgbClr>
              </a:outerShdw>
            </a:effectLst>
            <a:latin typeface="Bahnschrift" panose="020B0502040204020203" pitchFamily="34" charset="0"/>
          </a:endParaRPr>
        </a:p>
      </dgm:t>
    </dgm:pt>
    <dgm:pt modelId="{9A61DA27-CD61-428E-A376-505CA3EB7BEC}" type="parTrans" cxnId="{1C37CA2D-19E1-4EB1-B86E-2F3D1CDDA80A}">
      <dgm:prSet/>
      <dgm:spPr/>
      <dgm:t>
        <a:bodyPr/>
        <a:lstStyle/>
        <a:p>
          <a:endParaRPr lang="en-US"/>
        </a:p>
      </dgm:t>
    </dgm:pt>
    <dgm:pt modelId="{832D8589-1C8D-4F7E-BB31-6B83E9B94A58}" type="sibTrans" cxnId="{1C37CA2D-19E1-4EB1-B86E-2F3D1CDDA80A}">
      <dgm:prSet/>
      <dgm:spPr/>
      <dgm:t>
        <a:bodyPr/>
        <a:lstStyle/>
        <a:p>
          <a:endParaRPr lang="en-US"/>
        </a:p>
      </dgm:t>
    </dgm:pt>
    <dgm:pt modelId="{46240752-341C-419A-B676-2111461B91C0}" type="pres">
      <dgm:prSet presAssocID="{A61535F2-DEC2-4C49-A3FA-B175E59392B6}" presName="linear" presStyleCnt="0">
        <dgm:presLayoutVars>
          <dgm:animLvl val="lvl"/>
          <dgm:resizeHandles val="exact"/>
        </dgm:presLayoutVars>
      </dgm:prSet>
      <dgm:spPr/>
      <dgm:t>
        <a:bodyPr/>
        <a:lstStyle/>
        <a:p>
          <a:endParaRPr lang="en-US"/>
        </a:p>
      </dgm:t>
    </dgm:pt>
    <dgm:pt modelId="{D4523BBC-87F9-465C-B2C8-0E69CC2DD3B4}" type="pres">
      <dgm:prSet presAssocID="{C46065DB-7149-44D9-90C5-B2E1C85C9E58}" presName="parentText" presStyleLbl="node1" presStyleIdx="0" presStyleCnt="1">
        <dgm:presLayoutVars>
          <dgm:chMax val="0"/>
          <dgm:bulletEnabled val="1"/>
        </dgm:presLayoutVars>
      </dgm:prSet>
      <dgm:spPr/>
      <dgm:t>
        <a:bodyPr/>
        <a:lstStyle/>
        <a:p>
          <a:endParaRPr lang="en-US"/>
        </a:p>
      </dgm:t>
    </dgm:pt>
  </dgm:ptLst>
  <dgm:cxnLst>
    <dgm:cxn modelId="{12E6E51D-C78C-4B53-931D-69FFBF0ABC14}" type="presOf" srcId="{A61535F2-DEC2-4C49-A3FA-B175E59392B6}" destId="{46240752-341C-419A-B676-2111461B91C0}" srcOrd="0" destOrd="0" presId="urn:microsoft.com/office/officeart/2005/8/layout/vList2"/>
    <dgm:cxn modelId="{1C37CA2D-19E1-4EB1-B86E-2F3D1CDDA80A}" srcId="{A61535F2-DEC2-4C49-A3FA-B175E59392B6}" destId="{C46065DB-7149-44D9-90C5-B2E1C85C9E58}" srcOrd="0" destOrd="0" parTransId="{9A61DA27-CD61-428E-A376-505CA3EB7BEC}" sibTransId="{832D8589-1C8D-4F7E-BB31-6B83E9B94A58}"/>
    <dgm:cxn modelId="{4FDFAEC6-1F94-4859-B6DF-E30A66BFCE96}" type="presOf" srcId="{C46065DB-7149-44D9-90C5-B2E1C85C9E58}" destId="{D4523BBC-87F9-465C-B2C8-0E69CC2DD3B4}" srcOrd="0" destOrd="0" presId="urn:microsoft.com/office/officeart/2005/8/layout/vList2"/>
    <dgm:cxn modelId="{498549FA-E50D-4719-AA8F-68FF892FC434}" type="presParOf" srcId="{46240752-341C-419A-B676-2111461B91C0}" destId="{D4523BBC-87F9-465C-B2C8-0E69CC2DD3B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B54D155B-85A3-4C1D-A3C8-320CDE71DA5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6DA7C5C-1B51-4056-AD66-BF0ABF8AF3D0}">
      <dgm:prSet phldrT="[Text]" custT="1"/>
      <dgm:spPr/>
      <dgm:t>
        <a:bodyPr/>
        <a:lstStyle/>
        <a:p>
          <a:pPr algn="ctr"/>
          <a:r>
            <a:rPr lang="en-US" sz="2000" dirty="0" smtClean="0">
              <a:latin typeface="Bahnschrift Light SemiCondensed" panose="020B0502040204020203" pitchFamily="34" charset="0"/>
            </a:rPr>
            <a:t>In sociology, researchers often categorize their data into the following four categories:</a:t>
          </a:r>
          <a:endParaRPr lang="en-US" sz="2000" dirty="0">
            <a:latin typeface="Bahnschrift Light SemiCondensed" panose="020B0502040204020203" pitchFamily="34" charset="0"/>
          </a:endParaRPr>
        </a:p>
      </dgm:t>
    </dgm:pt>
    <dgm:pt modelId="{CB186526-C2A1-45C6-B9C5-6DC40739023D}" type="parTrans" cxnId="{8C070A70-8EB1-4332-8BFA-C074069D9AA5}">
      <dgm:prSet/>
      <dgm:spPr/>
      <dgm:t>
        <a:bodyPr/>
        <a:lstStyle/>
        <a:p>
          <a:endParaRPr lang="en-US"/>
        </a:p>
      </dgm:t>
    </dgm:pt>
    <dgm:pt modelId="{F45BAE04-9D4C-454D-A648-C8E109D65C65}" type="sibTrans" cxnId="{8C070A70-8EB1-4332-8BFA-C074069D9AA5}">
      <dgm:prSet/>
      <dgm:spPr/>
      <dgm:t>
        <a:bodyPr/>
        <a:lstStyle/>
        <a:p>
          <a:endParaRPr lang="en-US"/>
        </a:p>
      </dgm:t>
    </dgm:pt>
    <dgm:pt modelId="{ABB2711E-0657-49AC-8F17-2C85965F1760}" type="pres">
      <dgm:prSet presAssocID="{B54D155B-85A3-4C1D-A3C8-320CDE71DA5D}" presName="vert0" presStyleCnt="0">
        <dgm:presLayoutVars>
          <dgm:dir/>
          <dgm:animOne val="branch"/>
          <dgm:animLvl val="lvl"/>
        </dgm:presLayoutVars>
      </dgm:prSet>
      <dgm:spPr/>
      <dgm:t>
        <a:bodyPr/>
        <a:lstStyle/>
        <a:p>
          <a:endParaRPr lang="en-US"/>
        </a:p>
      </dgm:t>
    </dgm:pt>
    <dgm:pt modelId="{3F53C5E4-171F-4567-9066-DD4305944304}" type="pres">
      <dgm:prSet presAssocID="{56DA7C5C-1B51-4056-AD66-BF0ABF8AF3D0}" presName="thickLine" presStyleLbl="alignNode1" presStyleIdx="0" presStyleCnt="1"/>
      <dgm:spPr/>
    </dgm:pt>
    <dgm:pt modelId="{BE9D8A56-4E8C-490A-A987-0932E279CC25}" type="pres">
      <dgm:prSet presAssocID="{56DA7C5C-1B51-4056-AD66-BF0ABF8AF3D0}" presName="horz1" presStyleCnt="0"/>
      <dgm:spPr/>
    </dgm:pt>
    <dgm:pt modelId="{24CC8ED6-8067-4ACE-B092-B388BACF8946}" type="pres">
      <dgm:prSet presAssocID="{56DA7C5C-1B51-4056-AD66-BF0ABF8AF3D0}" presName="tx1" presStyleLbl="revTx" presStyleIdx="0" presStyleCnt="1"/>
      <dgm:spPr/>
      <dgm:t>
        <a:bodyPr/>
        <a:lstStyle/>
        <a:p>
          <a:endParaRPr lang="en-US"/>
        </a:p>
      </dgm:t>
    </dgm:pt>
    <dgm:pt modelId="{CD661504-4528-40A4-9F42-E756E353698E}" type="pres">
      <dgm:prSet presAssocID="{56DA7C5C-1B51-4056-AD66-BF0ABF8AF3D0}" presName="vert1" presStyleCnt="0"/>
      <dgm:spPr/>
    </dgm:pt>
  </dgm:ptLst>
  <dgm:cxnLst>
    <dgm:cxn modelId="{49EB59D2-E585-45D1-9312-C33F66A6C210}" type="presOf" srcId="{B54D155B-85A3-4C1D-A3C8-320CDE71DA5D}" destId="{ABB2711E-0657-49AC-8F17-2C85965F1760}" srcOrd="0" destOrd="0" presId="urn:microsoft.com/office/officeart/2008/layout/LinedList"/>
    <dgm:cxn modelId="{60B48FDE-E7E6-4335-8316-7E82AAD5679B}" type="presOf" srcId="{56DA7C5C-1B51-4056-AD66-BF0ABF8AF3D0}" destId="{24CC8ED6-8067-4ACE-B092-B388BACF8946}" srcOrd="0" destOrd="0" presId="urn:microsoft.com/office/officeart/2008/layout/LinedList"/>
    <dgm:cxn modelId="{8C070A70-8EB1-4332-8BFA-C074069D9AA5}" srcId="{B54D155B-85A3-4C1D-A3C8-320CDE71DA5D}" destId="{56DA7C5C-1B51-4056-AD66-BF0ABF8AF3D0}" srcOrd="0" destOrd="0" parTransId="{CB186526-C2A1-45C6-B9C5-6DC40739023D}" sibTransId="{F45BAE04-9D4C-454D-A648-C8E109D65C65}"/>
    <dgm:cxn modelId="{76B77954-ACC5-4E6D-9373-A08D93ABB7BB}" type="presParOf" srcId="{ABB2711E-0657-49AC-8F17-2C85965F1760}" destId="{3F53C5E4-171F-4567-9066-DD4305944304}" srcOrd="0" destOrd="0" presId="urn:microsoft.com/office/officeart/2008/layout/LinedList"/>
    <dgm:cxn modelId="{3EB1F842-78A2-40C5-85A4-FA6CD30A9DE9}" type="presParOf" srcId="{ABB2711E-0657-49AC-8F17-2C85965F1760}" destId="{BE9D8A56-4E8C-490A-A987-0932E279CC25}" srcOrd="1" destOrd="0" presId="urn:microsoft.com/office/officeart/2008/layout/LinedList"/>
    <dgm:cxn modelId="{60AC496C-E6AE-4AA0-9498-E0C7F6F526D2}" type="presParOf" srcId="{BE9D8A56-4E8C-490A-A987-0932E279CC25}" destId="{24CC8ED6-8067-4ACE-B092-B388BACF8946}" srcOrd="0" destOrd="0" presId="urn:microsoft.com/office/officeart/2008/layout/LinedList"/>
    <dgm:cxn modelId="{54F16667-C594-4C7B-AFCC-5F2A5E533E4A}" type="presParOf" srcId="{BE9D8A56-4E8C-490A-A987-0932E279CC25}" destId="{CD661504-4528-40A4-9F42-E756E353698E}" srcOrd="1" destOrd="0" presId="urn:microsoft.com/office/officeart/2008/layout/Lined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5CB5384-1571-4FC2-8027-7D9541C362ED}" type="doc">
      <dgm:prSet loTypeId="urn:microsoft.com/office/officeart/2005/8/layout/hList1" loCatId="list" qsTypeId="urn:microsoft.com/office/officeart/2005/8/quickstyle/simple1" qsCatId="simple" csTypeId="urn:microsoft.com/office/officeart/2005/8/colors/colorful4" csCatId="colorful" phldr="1"/>
      <dgm:spPr/>
      <dgm:t>
        <a:bodyPr/>
        <a:lstStyle/>
        <a:p>
          <a:endParaRPr lang="en-US"/>
        </a:p>
      </dgm:t>
    </dgm:pt>
    <dgm:pt modelId="{6EC281AF-AFF3-4D67-B246-EDF0819E08BF}">
      <dgm:prSet phldrT="[Text]" custT="1"/>
      <dgm:spPr/>
      <dgm:t>
        <a:bodyPr/>
        <a:lstStyle/>
        <a:p>
          <a:r>
            <a:rPr lang="en-US" sz="2800" b="1" dirty="0" smtClean="0">
              <a:solidFill>
                <a:schemeClr val="tx1"/>
              </a:solidFill>
              <a:latin typeface="Bahnschrift Light SemiCondensed" panose="020B0502040204020203" pitchFamily="34" charset="0"/>
            </a:rPr>
            <a:t>Qualitative Data</a:t>
          </a:r>
          <a:endParaRPr lang="en-US" sz="2800" b="1" dirty="0">
            <a:solidFill>
              <a:schemeClr val="tx1"/>
            </a:solidFill>
            <a:latin typeface="Bahnschrift Light SemiCondensed" panose="020B0502040204020203" pitchFamily="34" charset="0"/>
          </a:endParaRPr>
        </a:p>
      </dgm:t>
    </dgm:pt>
    <dgm:pt modelId="{2A91EFC9-AEB3-4132-BAB5-BAEC269AA07F}" type="parTrans" cxnId="{BB300F33-A20A-4368-9B3F-B4D57BD1C333}">
      <dgm:prSet/>
      <dgm:spPr/>
      <dgm:t>
        <a:bodyPr/>
        <a:lstStyle/>
        <a:p>
          <a:endParaRPr lang="en-US"/>
        </a:p>
      </dgm:t>
    </dgm:pt>
    <dgm:pt modelId="{32A03785-BEA4-42B7-81DB-42B584E68A2C}" type="sibTrans" cxnId="{BB300F33-A20A-4368-9B3F-B4D57BD1C333}">
      <dgm:prSet/>
      <dgm:spPr/>
      <dgm:t>
        <a:bodyPr/>
        <a:lstStyle/>
        <a:p>
          <a:endParaRPr lang="en-US"/>
        </a:p>
      </dgm:t>
    </dgm:pt>
    <dgm:pt modelId="{4DCD60E6-893E-41C6-80A9-8FB21813B905}">
      <dgm:prSet custT="1"/>
      <dgm:spPr/>
      <dgm:t>
        <a:bodyPr/>
        <a:lstStyle/>
        <a:p>
          <a:r>
            <a:rPr lang="en-US" sz="2800" b="1" dirty="0" smtClean="0">
              <a:latin typeface="Bahnschrift Light SemiCondensed" panose="020B0502040204020203" pitchFamily="34" charset="0"/>
            </a:rPr>
            <a:t>Quantitative Data</a:t>
          </a:r>
        </a:p>
      </dgm:t>
    </dgm:pt>
    <dgm:pt modelId="{99BDEF34-1F6D-45D7-94C5-1923305FBF0D}" type="parTrans" cxnId="{69A9D257-39DF-4AAE-9F8A-29257149209E}">
      <dgm:prSet/>
      <dgm:spPr/>
      <dgm:t>
        <a:bodyPr/>
        <a:lstStyle/>
        <a:p>
          <a:endParaRPr lang="en-US"/>
        </a:p>
      </dgm:t>
    </dgm:pt>
    <dgm:pt modelId="{5DD9FD2A-F27E-4965-8007-B5D57639B4D0}" type="sibTrans" cxnId="{69A9D257-39DF-4AAE-9F8A-29257149209E}">
      <dgm:prSet/>
      <dgm:spPr/>
      <dgm:t>
        <a:bodyPr/>
        <a:lstStyle/>
        <a:p>
          <a:endParaRPr lang="en-US"/>
        </a:p>
      </dgm:t>
    </dgm:pt>
    <dgm:pt modelId="{84D3032B-51A6-4E41-A59E-3098751AD948}">
      <dgm:prSet custT="1"/>
      <dgm:spPr/>
      <dgm:t>
        <a:bodyPr/>
        <a:lstStyle/>
        <a:p>
          <a:r>
            <a:rPr lang="en-US" sz="1800" dirty="0" smtClean="0">
              <a:solidFill>
                <a:schemeClr val="tx1"/>
              </a:solidFill>
              <a:latin typeface="Bahnschrift Light SemiCondensed" panose="020B0502040204020203" pitchFamily="34" charset="0"/>
            </a:rPr>
            <a:t>Data that can appear as a number or statistic. Information in numerical form.</a:t>
          </a:r>
        </a:p>
      </dgm:t>
    </dgm:pt>
    <dgm:pt modelId="{3768A820-BB31-43A0-9FB2-5B15500E7BF1}" type="parTrans" cxnId="{CE95C823-2646-4B2C-A83C-D6089585C63B}">
      <dgm:prSet/>
      <dgm:spPr/>
      <dgm:t>
        <a:bodyPr/>
        <a:lstStyle/>
        <a:p>
          <a:endParaRPr lang="en-US"/>
        </a:p>
      </dgm:t>
    </dgm:pt>
    <dgm:pt modelId="{11E66F7B-615C-4FAD-BB3E-8F5305E69955}" type="sibTrans" cxnId="{CE95C823-2646-4B2C-A83C-D6089585C63B}">
      <dgm:prSet/>
      <dgm:spPr/>
      <dgm:t>
        <a:bodyPr/>
        <a:lstStyle/>
        <a:p>
          <a:endParaRPr lang="en-US"/>
        </a:p>
      </dgm:t>
    </dgm:pt>
    <dgm:pt modelId="{3F3F5D3D-7D74-491A-8DB4-E31AFCC4403F}">
      <dgm:prSet phldrT="[Text]" custT="1"/>
      <dgm:spPr/>
      <dgm:t>
        <a:bodyPr/>
        <a:lstStyle/>
        <a:p>
          <a:pPr algn="just"/>
          <a:r>
            <a:rPr lang="en-US" sz="1800" dirty="0" smtClean="0">
              <a:solidFill>
                <a:schemeClr val="tx1"/>
              </a:solidFill>
              <a:latin typeface="Bahnschrift Light SemiCondensed" panose="020B0502040204020203" pitchFamily="34" charset="0"/>
            </a:rPr>
            <a:t>Data that </a:t>
          </a:r>
          <a:r>
            <a:rPr lang="en-US" sz="1800" b="1" i="1" dirty="0" smtClean="0">
              <a:solidFill>
                <a:schemeClr val="tx1"/>
              </a:solidFill>
              <a:latin typeface="Bahnschrift Light SemiCondensed" panose="020B0502040204020203" pitchFamily="34" charset="0"/>
            </a:rPr>
            <a:t>can’t</a:t>
          </a:r>
          <a:r>
            <a:rPr lang="en-US" sz="1800" b="1" dirty="0" smtClean="0">
              <a:solidFill>
                <a:schemeClr val="tx1"/>
              </a:solidFill>
              <a:latin typeface="Bahnschrift Light SemiCondensed" panose="020B0502040204020203" pitchFamily="34" charset="0"/>
            </a:rPr>
            <a:t> be quantified</a:t>
          </a:r>
          <a:endParaRPr lang="en-US" sz="1800" dirty="0">
            <a:solidFill>
              <a:schemeClr val="tx1"/>
            </a:solidFill>
            <a:latin typeface="Bahnschrift Light SemiCondensed" panose="020B0502040204020203" pitchFamily="34" charset="0"/>
          </a:endParaRPr>
        </a:p>
      </dgm:t>
    </dgm:pt>
    <dgm:pt modelId="{D709A4AE-D914-48D0-93B1-858F11002516}" type="parTrans" cxnId="{4CA15A93-D8A6-4803-9621-D85557B959EC}">
      <dgm:prSet/>
      <dgm:spPr/>
      <dgm:t>
        <a:bodyPr/>
        <a:lstStyle/>
        <a:p>
          <a:endParaRPr lang="en-US"/>
        </a:p>
      </dgm:t>
    </dgm:pt>
    <dgm:pt modelId="{A95DA4FE-24F3-4690-9760-7D379C03EBCC}" type="sibTrans" cxnId="{4CA15A93-D8A6-4803-9621-D85557B959EC}">
      <dgm:prSet/>
      <dgm:spPr/>
      <dgm:t>
        <a:bodyPr/>
        <a:lstStyle/>
        <a:p>
          <a:endParaRPr lang="en-US"/>
        </a:p>
      </dgm:t>
    </dgm:pt>
    <dgm:pt modelId="{C4C9DE2F-BCAB-4921-B8DD-27361044447B}">
      <dgm:prSet custT="1"/>
      <dgm:spPr/>
      <dgm:t>
        <a:bodyPr/>
        <a:lstStyle/>
        <a:p>
          <a:r>
            <a:rPr lang="en-US" sz="1800" dirty="0" smtClean="0">
              <a:solidFill>
                <a:schemeClr val="tx1"/>
              </a:solidFill>
              <a:latin typeface="Bahnschrift Light SemiCondensed" panose="020B0502040204020203" pitchFamily="34" charset="0"/>
            </a:rPr>
            <a:t>Such data collected through statistical methods, especially surveys.</a:t>
          </a:r>
        </a:p>
      </dgm:t>
    </dgm:pt>
    <dgm:pt modelId="{8E29CC0E-6D4B-4073-8C19-2BC932974C33}" type="parTrans" cxnId="{B58BB932-DDE3-4576-A52E-B47F2139D4E9}">
      <dgm:prSet/>
      <dgm:spPr/>
      <dgm:t>
        <a:bodyPr/>
        <a:lstStyle/>
        <a:p>
          <a:endParaRPr lang="en-US"/>
        </a:p>
      </dgm:t>
    </dgm:pt>
    <dgm:pt modelId="{75D9D4BD-1CD8-4D4A-A46C-39F065CAE521}" type="sibTrans" cxnId="{B58BB932-DDE3-4576-A52E-B47F2139D4E9}">
      <dgm:prSet/>
      <dgm:spPr/>
      <dgm:t>
        <a:bodyPr/>
        <a:lstStyle/>
        <a:p>
          <a:endParaRPr lang="en-US"/>
        </a:p>
      </dgm:t>
    </dgm:pt>
    <dgm:pt modelId="{F89827A6-08C1-4E04-84FB-AFCFF8D9BC93}">
      <dgm:prSet custT="1"/>
      <dgm:spPr/>
      <dgm:t>
        <a:bodyPr/>
        <a:lstStyle/>
        <a:p>
          <a:r>
            <a:rPr lang="en-US" sz="1800" dirty="0" smtClean="0">
              <a:solidFill>
                <a:schemeClr val="tx1"/>
              </a:solidFill>
              <a:latin typeface="Bahnschrift Light SemiCondensed" panose="020B0502040204020203" pitchFamily="34" charset="0"/>
            </a:rPr>
            <a:t>E.g., Age and birth rates.</a:t>
          </a:r>
        </a:p>
      </dgm:t>
    </dgm:pt>
    <dgm:pt modelId="{03A87B4C-004E-42B8-BB53-806724FCDDE4}" type="parTrans" cxnId="{49C937E3-E409-4B7A-8C53-0D1F74F99A0B}">
      <dgm:prSet/>
      <dgm:spPr/>
      <dgm:t>
        <a:bodyPr/>
        <a:lstStyle/>
        <a:p>
          <a:endParaRPr lang="en-US"/>
        </a:p>
      </dgm:t>
    </dgm:pt>
    <dgm:pt modelId="{CC39FC18-1536-410E-8381-703F3C6FC8F7}" type="sibTrans" cxnId="{49C937E3-E409-4B7A-8C53-0D1F74F99A0B}">
      <dgm:prSet/>
      <dgm:spPr/>
      <dgm:t>
        <a:bodyPr/>
        <a:lstStyle/>
        <a:p>
          <a:endParaRPr lang="en-US"/>
        </a:p>
      </dgm:t>
    </dgm:pt>
    <dgm:pt modelId="{39EFB320-5372-4B7F-AB5A-B978C3B9201F}">
      <dgm:prSet phldrT="[Text]" custT="1"/>
      <dgm:spPr/>
      <dgm:t>
        <a:bodyPr/>
        <a:lstStyle/>
        <a:p>
          <a:pPr algn="just"/>
          <a:r>
            <a:rPr lang="en-US" sz="1800" dirty="0" smtClean="0">
              <a:solidFill>
                <a:schemeClr val="tx1"/>
              </a:solidFill>
              <a:latin typeface="Bahnschrift Light SemiCondensed" panose="020B0502040204020203" pitchFamily="34" charset="0"/>
            </a:rPr>
            <a:t>E.g., Stories, opinions, photos and videos are generally qualitative.</a:t>
          </a:r>
          <a:endParaRPr lang="en-US" sz="1800" dirty="0">
            <a:solidFill>
              <a:schemeClr val="tx1"/>
            </a:solidFill>
            <a:latin typeface="Bahnschrift Light SemiCondensed" panose="020B0502040204020203" pitchFamily="34" charset="0"/>
          </a:endParaRPr>
        </a:p>
      </dgm:t>
    </dgm:pt>
    <dgm:pt modelId="{6BBA3D7A-EFD0-4883-9699-FE6F401276B4}" type="parTrans" cxnId="{207260F8-8729-44ED-B44C-558075B926D8}">
      <dgm:prSet/>
      <dgm:spPr/>
      <dgm:t>
        <a:bodyPr/>
        <a:lstStyle/>
        <a:p>
          <a:endParaRPr lang="en-US"/>
        </a:p>
      </dgm:t>
    </dgm:pt>
    <dgm:pt modelId="{363C6C53-8934-46D4-9A18-81FFE8BFB514}" type="sibTrans" cxnId="{207260F8-8729-44ED-B44C-558075B926D8}">
      <dgm:prSet/>
      <dgm:spPr/>
      <dgm:t>
        <a:bodyPr/>
        <a:lstStyle/>
        <a:p>
          <a:endParaRPr lang="en-US"/>
        </a:p>
      </dgm:t>
    </dgm:pt>
    <dgm:pt modelId="{3D22F658-FC89-42B6-AED5-D8AC09E3270F}">
      <dgm:prSet phldrT="[Text]" custT="1"/>
      <dgm:spPr/>
      <dgm:t>
        <a:bodyPr/>
        <a:lstStyle/>
        <a:p>
          <a:pPr algn="just"/>
          <a:endParaRPr lang="en-US" sz="1800" dirty="0">
            <a:solidFill>
              <a:schemeClr val="tx1"/>
            </a:solidFill>
            <a:latin typeface="Bahnschrift Light SemiCondensed" panose="020B0502040204020203" pitchFamily="34" charset="0"/>
          </a:endParaRPr>
        </a:p>
      </dgm:t>
    </dgm:pt>
    <dgm:pt modelId="{F9EAD1EA-B020-4B60-A9E7-930A1C5702A1}" type="parTrans" cxnId="{3CB49D11-A678-4D8F-816B-3E859B4FB849}">
      <dgm:prSet/>
      <dgm:spPr/>
      <dgm:t>
        <a:bodyPr/>
        <a:lstStyle/>
        <a:p>
          <a:endParaRPr lang="en-US"/>
        </a:p>
      </dgm:t>
    </dgm:pt>
    <dgm:pt modelId="{09170447-DF8C-464D-8A95-B78384AACE10}" type="sibTrans" cxnId="{3CB49D11-A678-4D8F-816B-3E859B4FB849}">
      <dgm:prSet/>
      <dgm:spPr/>
      <dgm:t>
        <a:bodyPr/>
        <a:lstStyle/>
        <a:p>
          <a:endParaRPr lang="en-US"/>
        </a:p>
      </dgm:t>
    </dgm:pt>
    <dgm:pt modelId="{1B9B7891-0378-4B82-A7F7-368431CE5218}">
      <dgm:prSet custT="1"/>
      <dgm:spPr/>
      <dgm:t>
        <a:bodyPr/>
        <a:lstStyle/>
        <a:p>
          <a:endParaRPr lang="en-US" sz="1800" dirty="0" smtClean="0">
            <a:solidFill>
              <a:schemeClr val="tx1"/>
            </a:solidFill>
            <a:latin typeface="Bahnschrift Light SemiCondensed" panose="020B0502040204020203" pitchFamily="34" charset="0"/>
          </a:endParaRPr>
        </a:p>
      </dgm:t>
    </dgm:pt>
    <dgm:pt modelId="{30BD1F1B-F146-46FA-8CB7-DC7E4E59506B}" type="parTrans" cxnId="{6CCE8C51-61C9-4DB1-B683-DC08C0876241}">
      <dgm:prSet/>
      <dgm:spPr/>
      <dgm:t>
        <a:bodyPr/>
        <a:lstStyle/>
        <a:p>
          <a:endParaRPr lang="en-US"/>
        </a:p>
      </dgm:t>
    </dgm:pt>
    <dgm:pt modelId="{CE85E02D-EA72-46BA-8345-A90C3329293E}" type="sibTrans" cxnId="{6CCE8C51-61C9-4DB1-B683-DC08C0876241}">
      <dgm:prSet/>
      <dgm:spPr/>
      <dgm:t>
        <a:bodyPr/>
        <a:lstStyle/>
        <a:p>
          <a:endParaRPr lang="en-US"/>
        </a:p>
      </dgm:t>
    </dgm:pt>
    <dgm:pt modelId="{7F274CCE-09DE-4749-948F-3830449C708E}" type="pres">
      <dgm:prSet presAssocID="{25CB5384-1571-4FC2-8027-7D9541C362ED}" presName="Name0" presStyleCnt="0">
        <dgm:presLayoutVars>
          <dgm:dir/>
          <dgm:animLvl val="lvl"/>
          <dgm:resizeHandles val="exact"/>
        </dgm:presLayoutVars>
      </dgm:prSet>
      <dgm:spPr/>
      <dgm:t>
        <a:bodyPr/>
        <a:lstStyle/>
        <a:p>
          <a:endParaRPr lang="en-US"/>
        </a:p>
      </dgm:t>
    </dgm:pt>
    <dgm:pt modelId="{627236E3-2883-4A49-A149-6AEC12123153}" type="pres">
      <dgm:prSet presAssocID="{6EC281AF-AFF3-4D67-B246-EDF0819E08BF}" presName="composite" presStyleCnt="0"/>
      <dgm:spPr/>
      <dgm:t>
        <a:bodyPr/>
        <a:lstStyle/>
        <a:p>
          <a:endParaRPr lang="en-US"/>
        </a:p>
      </dgm:t>
    </dgm:pt>
    <dgm:pt modelId="{990CEFE9-8BA6-4C26-943B-AF33B3842939}" type="pres">
      <dgm:prSet presAssocID="{6EC281AF-AFF3-4D67-B246-EDF0819E08BF}" presName="parTx" presStyleLbl="alignNode1" presStyleIdx="0" presStyleCnt="2">
        <dgm:presLayoutVars>
          <dgm:chMax val="0"/>
          <dgm:chPref val="0"/>
          <dgm:bulletEnabled val="1"/>
        </dgm:presLayoutVars>
      </dgm:prSet>
      <dgm:spPr/>
      <dgm:t>
        <a:bodyPr/>
        <a:lstStyle/>
        <a:p>
          <a:endParaRPr lang="en-US"/>
        </a:p>
      </dgm:t>
    </dgm:pt>
    <dgm:pt modelId="{6886A8BA-D9C0-4EEE-A74C-80E61EE2F7C3}" type="pres">
      <dgm:prSet presAssocID="{6EC281AF-AFF3-4D67-B246-EDF0819E08BF}" presName="desTx" presStyleLbl="alignAccFollowNode1" presStyleIdx="0" presStyleCnt="2">
        <dgm:presLayoutVars>
          <dgm:bulletEnabled val="1"/>
        </dgm:presLayoutVars>
      </dgm:prSet>
      <dgm:spPr/>
      <dgm:t>
        <a:bodyPr/>
        <a:lstStyle/>
        <a:p>
          <a:endParaRPr lang="en-US"/>
        </a:p>
      </dgm:t>
    </dgm:pt>
    <dgm:pt modelId="{198031F9-C947-4F16-86A3-EBDA0E6D695D}" type="pres">
      <dgm:prSet presAssocID="{32A03785-BEA4-42B7-81DB-42B584E68A2C}" presName="space" presStyleCnt="0"/>
      <dgm:spPr/>
      <dgm:t>
        <a:bodyPr/>
        <a:lstStyle/>
        <a:p>
          <a:endParaRPr lang="en-US"/>
        </a:p>
      </dgm:t>
    </dgm:pt>
    <dgm:pt modelId="{052A7AD3-E59A-4D2C-ADEA-C70A01E4866E}" type="pres">
      <dgm:prSet presAssocID="{4DCD60E6-893E-41C6-80A9-8FB21813B905}" presName="composite" presStyleCnt="0"/>
      <dgm:spPr/>
      <dgm:t>
        <a:bodyPr/>
        <a:lstStyle/>
        <a:p>
          <a:endParaRPr lang="en-US"/>
        </a:p>
      </dgm:t>
    </dgm:pt>
    <dgm:pt modelId="{74214576-25EA-4CED-8512-D5945543115D}" type="pres">
      <dgm:prSet presAssocID="{4DCD60E6-893E-41C6-80A9-8FB21813B905}" presName="parTx" presStyleLbl="alignNode1" presStyleIdx="1" presStyleCnt="2">
        <dgm:presLayoutVars>
          <dgm:chMax val="0"/>
          <dgm:chPref val="0"/>
          <dgm:bulletEnabled val="1"/>
        </dgm:presLayoutVars>
      </dgm:prSet>
      <dgm:spPr/>
      <dgm:t>
        <a:bodyPr/>
        <a:lstStyle/>
        <a:p>
          <a:endParaRPr lang="en-US"/>
        </a:p>
      </dgm:t>
    </dgm:pt>
    <dgm:pt modelId="{6FFE651F-7491-4A8B-B61D-CA2378696BE9}" type="pres">
      <dgm:prSet presAssocID="{4DCD60E6-893E-41C6-80A9-8FB21813B905}" presName="desTx" presStyleLbl="alignAccFollowNode1" presStyleIdx="1" presStyleCnt="2">
        <dgm:presLayoutVars>
          <dgm:bulletEnabled val="1"/>
        </dgm:presLayoutVars>
      </dgm:prSet>
      <dgm:spPr/>
      <dgm:t>
        <a:bodyPr/>
        <a:lstStyle/>
        <a:p>
          <a:endParaRPr lang="en-US"/>
        </a:p>
      </dgm:t>
    </dgm:pt>
  </dgm:ptLst>
  <dgm:cxnLst>
    <dgm:cxn modelId="{A5F42AD5-5680-450B-9526-EF6223151FEB}" type="presOf" srcId="{1B9B7891-0378-4B82-A7F7-368431CE5218}" destId="{6FFE651F-7491-4A8B-B61D-CA2378696BE9}" srcOrd="0" destOrd="1" presId="urn:microsoft.com/office/officeart/2005/8/layout/hList1"/>
    <dgm:cxn modelId="{CE95C823-2646-4B2C-A83C-D6089585C63B}" srcId="{4DCD60E6-893E-41C6-80A9-8FB21813B905}" destId="{84D3032B-51A6-4E41-A59E-3098751AD948}" srcOrd="0" destOrd="0" parTransId="{3768A820-BB31-43A0-9FB2-5B15500E7BF1}" sibTransId="{11E66F7B-615C-4FAD-BB3E-8F5305E69955}"/>
    <dgm:cxn modelId="{4CA15A93-D8A6-4803-9621-D85557B959EC}" srcId="{6EC281AF-AFF3-4D67-B246-EDF0819E08BF}" destId="{3F3F5D3D-7D74-491A-8DB4-E31AFCC4403F}" srcOrd="0" destOrd="0" parTransId="{D709A4AE-D914-48D0-93B1-858F11002516}" sibTransId="{A95DA4FE-24F3-4690-9760-7D379C03EBCC}"/>
    <dgm:cxn modelId="{BB300F33-A20A-4368-9B3F-B4D57BD1C333}" srcId="{25CB5384-1571-4FC2-8027-7D9541C362ED}" destId="{6EC281AF-AFF3-4D67-B246-EDF0819E08BF}" srcOrd="0" destOrd="0" parTransId="{2A91EFC9-AEB3-4132-BAB5-BAEC269AA07F}" sibTransId="{32A03785-BEA4-42B7-81DB-42B584E68A2C}"/>
    <dgm:cxn modelId="{66866C78-ED3A-40FE-A2B7-3D7847C42BBC}" type="presOf" srcId="{F89827A6-08C1-4E04-84FB-AFCFF8D9BC93}" destId="{6FFE651F-7491-4A8B-B61D-CA2378696BE9}" srcOrd="0" destOrd="3" presId="urn:microsoft.com/office/officeart/2005/8/layout/hList1"/>
    <dgm:cxn modelId="{333A4B7A-D64D-4D4D-A759-2FEFE3BE95F5}" type="presOf" srcId="{3F3F5D3D-7D74-491A-8DB4-E31AFCC4403F}" destId="{6886A8BA-D9C0-4EEE-A74C-80E61EE2F7C3}" srcOrd="0" destOrd="0" presId="urn:microsoft.com/office/officeart/2005/8/layout/hList1"/>
    <dgm:cxn modelId="{42D2048A-33E9-4FD4-99C6-C7EABFA8E92B}" type="presOf" srcId="{84D3032B-51A6-4E41-A59E-3098751AD948}" destId="{6FFE651F-7491-4A8B-B61D-CA2378696BE9}" srcOrd="0" destOrd="0" presId="urn:microsoft.com/office/officeart/2005/8/layout/hList1"/>
    <dgm:cxn modelId="{70E7971D-39BC-4DE0-AAFE-3EE597EE3E22}" type="presOf" srcId="{3D22F658-FC89-42B6-AED5-D8AC09E3270F}" destId="{6886A8BA-D9C0-4EEE-A74C-80E61EE2F7C3}" srcOrd="0" destOrd="1" presId="urn:microsoft.com/office/officeart/2005/8/layout/hList1"/>
    <dgm:cxn modelId="{6CCE8C51-61C9-4DB1-B683-DC08C0876241}" srcId="{4DCD60E6-893E-41C6-80A9-8FB21813B905}" destId="{1B9B7891-0378-4B82-A7F7-368431CE5218}" srcOrd="1" destOrd="0" parTransId="{30BD1F1B-F146-46FA-8CB7-DC7E4E59506B}" sibTransId="{CE85E02D-EA72-46BA-8345-A90C3329293E}"/>
    <dgm:cxn modelId="{69A9D257-39DF-4AAE-9F8A-29257149209E}" srcId="{25CB5384-1571-4FC2-8027-7D9541C362ED}" destId="{4DCD60E6-893E-41C6-80A9-8FB21813B905}" srcOrd="1" destOrd="0" parTransId="{99BDEF34-1F6D-45D7-94C5-1923305FBF0D}" sibTransId="{5DD9FD2A-F27E-4965-8007-B5D57639B4D0}"/>
    <dgm:cxn modelId="{4C2F2D8F-7B50-4AEB-B47F-7041DB87CAE5}" type="presOf" srcId="{25CB5384-1571-4FC2-8027-7D9541C362ED}" destId="{7F274CCE-09DE-4749-948F-3830449C708E}" srcOrd="0" destOrd="0" presId="urn:microsoft.com/office/officeart/2005/8/layout/hList1"/>
    <dgm:cxn modelId="{7C09AEFB-A478-48DD-BFB3-D3C1E4E0E7B1}" type="presOf" srcId="{4DCD60E6-893E-41C6-80A9-8FB21813B905}" destId="{74214576-25EA-4CED-8512-D5945543115D}" srcOrd="0" destOrd="0" presId="urn:microsoft.com/office/officeart/2005/8/layout/hList1"/>
    <dgm:cxn modelId="{11983557-0C8F-4835-8974-310DAD46F9CF}" type="presOf" srcId="{6EC281AF-AFF3-4D67-B246-EDF0819E08BF}" destId="{990CEFE9-8BA6-4C26-943B-AF33B3842939}" srcOrd="0" destOrd="0" presId="urn:microsoft.com/office/officeart/2005/8/layout/hList1"/>
    <dgm:cxn modelId="{3CB49D11-A678-4D8F-816B-3E859B4FB849}" srcId="{6EC281AF-AFF3-4D67-B246-EDF0819E08BF}" destId="{3D22F658-FC89-42B6-AED5-D8AC09E3270F}" srcOrd="1" destOrd="0" parTransId="{F9EAD1EA-B020-4B60-A9E7-930A1C5702A1}" sibTransId="{09170447-DF8C-464D-8A95-B78384AACE10}"/>
    <dgm:cxn modelId="{B58BB932-DDE3-4576-A52E-B47F2139D4E9}" srcId="{4DCD60E6-893E-41C6-80A9-8FB21813B905}" destId="{C4C9DE2F-BCAB-4921-B8DD-27361044447B}" srcOrd="2" destOrd="0" parTransId="{8E29CC0E-6D4B-4073-8C19-2BC932974C33}" sibTransId="{75D9D4BD-1CD8-4D4A-A46C-39F065CAE521}"/>
    <dgm:cxn modelId="{A34047C2-FD03-48BD-8489-BA4E9FC18EB0}" type="presOf" srcId="{C4C9DE2F-BCAB-4921-B8DD-27361044447B}" destId="{6FFE651F-7491-4A8B-B61D-CA2378696BE9}" srcOrd="0" destOrd="2" presId="urn:microsoft.com/office/officeart/2005/8/layout/hList1"/>
    <dgm:cxn modelId="{49C937E3-E409-4B7A-8C53-0D1F74F99A0B}" srcId="{4DCD60E6-893E-41C6-80A9-8FB21813B905}" destId="{F89827A6-08C1-4E04-84FB-AFCFF8D9BC93}" srcOrd="3" destOrd="0" parTransId="{03A87B4C-004E-42B8-BB53-806724FCDDE4}" sibTransId="{CC39FC18-1536-410E-8381-703F3C6FC8F7}"/>
    <dgm:cxn modelId="{592FA852-DC16-47AA-956C-39B459CE1CB9}" type="presOf" srcId="{39EFB320-5372-4B7F-AB5A-B978C3B9201F}" destId="{6886A8BA-D9C0-4EEE-A74C-80E61EE2F7C3}" srcOrd="0" destOrd="2" presId="urn:microsoft.com/office/officeart/2005/8/layout/hList1"/>
    <dgm:cxn modelId="{207260F8-8729-44ED-B44C-558075B926D8}" srcId="{6EC281AF-AFF3-4D67-B246-EDF0819E08BF}" destId="{39EFB320-5372-4B7F-AB5A-B978C3B9201F}" srcOrd="2" destOrd="0" parTransId="{6BBA3D7A-EFD0-4883-9699-FE6F401276B4}" sibTransId="{363C6C53-8934-46D4-9A18-81FFE8BFB514}"/>
    <dgm:cxn modelId="{BB6A3023-EB56-4E53-83C9-309293524583}" type="presParOf" srcId="{7F274CCE-09DE-4749-948F-3830449C708E}" destId="{627236E3-2883-4A49-A149-6AEC12123153}" srcOrd="0" destOrd="0" presId="urn:microsoft.com/office/officeart/2005/8/layout/hList1"/>
    <dgm:cxn modelId="{F7162360-F655-4B3D-8159-EB5ED2458079}" type="presParOf" srcId="{627236E3-2883-4A49-A149-6AEC12123153}" destId="{990CEFE9-8BA6-4C26-943B-AF33B3842939}" srcOrd="0" destOrd="0" presId="urn:microsoft.com/office/officeart/2005/8/layout/hList1"/>
    <dgm:cxn modelId="{A46489EE-BA5F-4059-A94B-15AA07526B75}" type="presParOf" srcId="{627236E3-2883-4A49-A149-6AEC12123153}" destId="{6886A8BA-D9C0-4EEE-A74C-80E61EE2F7C3}" srcOrd="1" destOrd="0" presId="urn:microsoft.com/office/officeart/2005/8/layout/hList1"/>
    <dgm:cxn modelId="{E1FF628C-FCF3-4A51-A0A9-ECBEBCFA1D68}" type="presParOf" srcId="{7F274CCE-09DE-4749-948F-3830449C708E}" destId="{198031F9-C947-4F16-86A3-EBDA0E6D695D}" srcOrd="1" destOrd="0" presId="urn:microsoft.com/office/officeart/2005/8/layout/hList1"/>
    <dgm:cxn modelId="{8F5C1EC0-16B6-4E8C-A61B-654DE9A254A9}" type="presParOf" srcId="{7F274CCE-09DE-4749-948F-3830449C708E}" destId="{052A7AD3-E59A-4D2C-ADEA-C70A01E4866E}" srcOrd="2" destOrd="0" presId="urn:microsoft.com/office/officeart/2005/8/layout/hList1"/>
    <dgm:cxn modelId="{61FE23C6-E8E8-4C76-82EE-6CD41E97E358}" type="presParOf" srcId="{052A7AD3-E59A-4D2C-ADEA-C70A01E4866E}" destId="{74214576-25EA-4CED-8512-D5945543115D}" srcOrd="0" destOrd="0" presId="urn:microsoft.com/office/officeart/2005/8/layout/hList1"/>
    <dgm:cxn modelId="{C455BBE4-3AD9-40FE-99A0-98EBA86F9F18}" type="presParOf" srcId="{052A7AD3-E59A-4D2C-ADEA-C70A01E4866E}" destId="{6FFE651F-7491-4A8B-B61D-CA2378696BE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83C206C-F139-42A6-ACAB-E0B5C96571EC}"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AF93070-5E41-45E4-89C2-D1EB91DC0A43}">
      <dgm:prSet phldrT="[Text]" custT="1"/>
      <dgm:spPr/>
      <dgm:t>
        <a:bodyPr/>
        <a:lstStyle/>
        <a:p>
          <a:r>
            <a:rPr lang="en-US" sz="1800" dirty="0" smtClean="0">
              <a:latin typeface="Bahnschrift Light SemiCondensed" panose="020B0502040204020203" pitchFamily="34" charset="0"/>
            </a:rPr>
            <a:t>Because two of these types of data refer to the </a:t>
          </a:r>
          <a:r>
            <a:rPr lang="en-US" sz="1800" b="1" dirty="0" smtClean="0">
              <a:latin typeface="Bahnschrift Light SemiCondensed" panose="020B0502040204020203" pitchFamily="34" charset="0"/>
            </a:rPr>
            <a:t>information</a:t>
          </a:r>
          <a:r>
            <a:rPr lang="en-US" sz="1800" dirty="0" smtClean="0">
              <a:latin typeface="Bahnschrift Light SemiCondensed" panose="020B0502040204020203" pitchFamily="34" charset="0"/>
            </a:rPr>
            <a:t> collected and two refer to </a:t>
          </a:r>
          <a:r>
            <a:rPr lang="en-US" sz="1800" b="1" dirty="0" smtClean="0">
              <a:latin typeface="Bahnschrift Light SemiCondensed" panose="020B0502040204020203" pitchFamily="34" charset="0"/>
            </a:rPr>
            <a:t>the </a:t>
          </a:r>
          <a:r>
            <a:rPr lang="en-US" sz="1800" b="1" i="1" dirty="0" smtClean="0">
              <a:latin typeface="Bahnschrift Light SemiCondensed" panose="020B0502040204020203" pitchFamily="34" charset="0"/>
            </a:rPr>
            <a:t>way</a:t>
          </a:r>
          <a:r>
            <a:rPr lang="en-US" sz="1800" i="1" dirty="0" smtClean="0">
              <a:latin typeface="Bahnschrift Light SemiCondensed" panose="020B0502040204020203" pitchFamily="34" charset="0"/>
            </a:rPr>
            <a:t> </a:t>
          </a:r>
          <a:r>
            <a:rPr lang="en-US" sz="1800" dirty="0" smtClean="0">
              <a:latin typeface="Bahnschrift Light SemiCondensed" panose="020B0502040204020203" pitchFamily="34" charset="0"/>
            </a:rPr>
            <a:t>it was collected, all data will fall under two of the above categories. For example, a firsthand account from a fisherman about the number of his typical catches is quantitative and primary.</a:t>
          </a:r>
          <a:endParaRPr lang="en-US" sz="1800" dirty="0">
            <a:latin typeface="Bahnschrift Light SemiCondensed" panose="020B0502040204020203" pitchFamily="34" charset="0"/>
          </a:endParaRPr>
        </a:p>
      </dgm:t>
    </dgm:pt>
    <dgm:pt modelId="{B85A77B1-1D90-4065-948C-B19B12933822}" type="parTrans" cxnId="{336471B6-9C33-47AF-BF63-2352615FE067}">
      <dgm:prSet/>
      <dgm:spPr/>
      <dgm:t>
        <a:bodyPr/>
        <a:lstStyle/>
        <a:p>
          <a:endParaRPr lang="en-US"/>
        </a:p>
      </dgm:t>
    </dgm:pt>
    <dgm:pt modelId="{D88A7234-5BAD-45C6-BCBE-7AD4DEE72AF9}" type="sibTrans" cxnId="{336471B6-9C33-47AF-BF63-2352615FE067}">
      <dgm:prSet/>
      <dgm:spPr/>
      <dgm:t>
        <a:bodyPr/>
        <a:lstStyle/>
        <a:p>
          <a:endParaRPr lang="en-US"/>
        </a:p>
      </dgm:t>
    </dgm:pt>
    <dgm:pt modelId="{7A835AE4-8103-4F82-8EE6-7F8DE5A187A5}" type="pres">
      <dgm:prSet presAssocID="{183C206C-F139-42A6-ACAB-E0B5C96571EC}" presName="vert0" presStyleCnt="0">
        <dgm:presLayoutVars>
          <dgm:dir/>
          <dgm:animOne val="branch"/>
          <dgm:animLvl val="lvl"/>
        </dgm:presLayoutVars>
      </dgm:prSet>
      <dgm:spPr/>
      <dgm:t>
        <a:bodyPr/>
        <a:lstStyle/>
        <a:p>
          <a:endParaRPr lang="en-US"/>
        </a:p>
      </dgm:t>
    </dgm:pt>
    <dgm:pt modelId="{5F01341B-6747-45A0-B695-1BA4017B0AB0}" type="pres">
      <dgm:prSet presAssocID="{8AF93070-5E41-45E4-89C2-D1EB91DC0A43}" presName="thickLine" presStyleLbl="alignNode1" presStyleIdx="0" presStyleCnt="1"/>
      <dgm:spPr/>
    </dgm:pt>
    <dgm:pt modelId="{E1BACAFB-3008-400D-B116-8C96B35B30B4}" type="pres">
      <dgm:prSet presAssocID="{8AF93070-5E41-45E4-89C2-D1EB91DC0A43}" presName="horz1" presStyleCnt="0"/>
      <dgm:spPr/>
    </dgm:pt>
    <dgm:pt modelId="{DB1C621F-59E6-4011-902C-BDF465269615}" type="pres">
      <dgm:prSet presAssocID="{8AF93070-5E41-45E4-89C2-D1EB91DC0A43}" presName="tx1" presStyleLbl="revTx" presStyleIdx="0" presStyleCnt="1" custScaleY="126918"/>
      <dgm:spPr/>
      <dgm:t>
        <a:bodyPr/>
        <a:lstStyle/>
        <a:p>
          <a:endParaRPr lang="en-US"/>
        </a:p>
      </dgm:t>
    </dgm:pt>
    <dgm:pt modelId="{023C2E19-8D1D-4233-8641-EAD8A01AF554}" type="pres">
      <dgm:prSet presAssocID="{8AF93070-5E41-45E4-89C2-D1EB91DC0A43}" presName="vert1" presStyleCnt="0"/>
      <dgm:spPr/>
    </dgm:pt>
  </dgm:ptLst>
  <dgm:cxnLst>
    <dgm:cxn modelId="{2544F334-D4B9-4EA0-A5B3-388B8ADA5F98}" type="presOf" srcId="{183C206C-F139-42A6-ACAB-E0B5C96571EC}" destId="{7A835AE4-8103-4F82-8EE6-7F8DE5A187A5}" srcOrd="0" destOrd="0" presId="urn:microsoft.com/office/officeart/2008/layout/LinedList"/>
    <dgm:cxn modelId="{336471B6-9C33-47AF-BF63-2352615FE067}" srcId="{183C206C-F139-42A6-ACAB-E0B5C96571EC}" destId="{8AF93070-5E41-45E4-89C2-D1EB91DC0A43}" srcOrd="0" destOrd="0" parTransId="{B85A77B1-1D90-4065-948C-B19B12933822}" sibTransId="{D88A7234-5BAD-45C6-BCBE-7AD4DEE72AF9}"/>
    <dgm:cxn modelId="{6AEB5109-C329-43BD-88D0-BC62B469F883}" type="presOf" srcId="{8AF93070-5E41-45E4-89C2-D1EB91DC0A43}" destId="{DB1C621F-59E6-4011-902C-BDF465269615}" srcOrd="0" destOrd="0" presId="urn:microsoft.com/office/officeart/2008/layout/LinedList"/>
    <dgm:cxn modelId="{69A149E1-15C9-464A-99C0-6AD66186C2F2}" type="presParOf" srcId="{7A835AE4-8103-4F82-8EE6-7F8DE5A187A5}" destId="{5F01341B-6747-45A0-B695-1BA4017B0AB0}" srcOrd="0" destOrd="0" presId="urn:microsoft.com/office/officeart/2008/layout/LinedList"/>
    <dgm:cxn modelId="{D186C117-BAE7-4168-99DF-312CB9CB07E4}" type="presParOf" srcId="{7A835AE4-8103-4F82-8EE6-7F8DE5A187A5}" destId="{E1BACAFB-3008-400D-B116-8C96B35B30B4}" srcOrd="1" destOrd="0" presId="urn:microsoft.com/office/officeart/2008/layout/LinedList"/>
    <dgm:cxn modelId="{DECB6C82-5D1C-4FE8-AFB4-A3683463B9F1}" type="presParOf" srcId="{E1BACAFB-3008-400D-B116-8C96B35B30B4}" destId="{DB1C621F-59E6-4011-902C-BDF465269615}" srcOrd="0" destOrd="0" presId="urn:microsoft.com/office/officeart/2008/layout/LinedList"/>
    <dgm:cxn modelId="{E690BD8F-B6BF-4C03-B3E4-78E551981605}" type="presParOf" srcId="{E1BACAFB-3008-400D-B116-8C96B35B30B4}" destId="{023C2E19-8D1D-4233-8641-EAD8A01AF554}"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E76CD692-55DA-4B43-A212-7F211A6C052D}"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US"/>
        </a:p>
      </dgm:t>
    </dgm:pt>
    <dgm:pt modelId="{149B06A0-F4C9-4800-A6FA-1FC1FEEF7FEE}">
      <dgm:prSet phldrT="[Text]"/>
      <dgm:spPr/>
      <dgm:t>
        <a:bodyPr/>
        <a:lstStyle/>
        <a:p>
          <a:r>
            <a:rPr lang="en-US" b="1" u="sng" dirty="0" smtClean="0">
              <a:solidFill>
                <a:schemeClr val="tx1"/>
              </a:solidFill>
              <a:latin typeface="Bahnschrift Light SemiCondensed" panose="020B0502040204020203" pitchFamily="34" charset="0"/>
            </a:rPr>
            <a:t>Experiment</a:t>
          </a:r>
        </a:p>
        <a:p>
          <a:r>
            <a:rPr lang="en-US" b="1" dirty="0" smtClean="0">
              <a:solidFill>
                <a:schemeClr val="tx1"/>
              </a:solidFill>
              <a:latin typeface="Bahnschrift Light SemiCondensed" panose="020B0502040204020203" pitchFamily="34" charset="0"/>
            </a:rPr>
            <a:t>A research method for investigating cause and effect under highly controlled conditions</a:t>
          </a:r>
          <a:endParaRPr lang="en-US" b="1" dirty="0">
            <a:solidFill>
              <a:schemeClr val="tx1"/>
            </a:solidFill>
            <a:latin typeface="Bahnschrift Light SemiCondensed" panose="020B0502040204020203" pitchFamily="34" charset="0"/>
          </a:endParaRPr>
        </a:p>
      </dgm:t>
    </dgm:pt>
    <dgm:pt modelId="{78032883-D255-4D2B-B404-FB18E0E1C708}" type="parTrans" cxnId="{EF839D1D-6248-4784-B51A-52747D8C55D6}">
      <dgm:prSet/>
      <dgm:spPr/>
      <dgm:t>
        <a:bodyPr/>
        <a:lstStyle/>
        <a:p>
          <a:endParaRPr lang="en-US">
            <a:latin typeface="Bahnschrift Light SemiCondensed" panose="020B0502040204020203" pitchFamily="34" charset="0"/>
          </a:endParaRPr>
        </a:p>
      </dgm:t>
    </dgm:pt>
    <dgm:pt modelId="{3C389E47-1991-4CE6-AC37-9F08F297E196}" type="sibTrans" cxnId="{EF839D1D-6248-4784-B51A-52747D8C55D6}">
      <dgm:prSet/>
      <dgm:spPr/>
      <dgm:t>
        <a:bodyPr/>
        <a:lstStyle/>
        <a:p>
          <a:endParaRPr lang="en-US">
            <a:latin typeface="Bahnschrift Light SemiCondensed" panose="020B0502040204020203" pitchFamily="34" charset="0"/>
          </a:endParaRPr>
        </a:p>
      </dgm:t>
    </dgm:pt>
    <dgm:pt modelId="{E09BADC5-7482-4069-AEF6-1F7BCF9B2A48}">
      <dgm:prSet phldrT="[Text]"/>
      <dgm:spPr/>
      <dgm:t>
        <a:bodyPr/>
        <a:lstStyle/>
        <a:p>
          <a:r>
            <a:rPr lang="en-US" b="1" u="sng" dirty="0" smtClean="0">
              <a:latin typeface="Bahnschrift Light SemiCondensed" panose="020B0502040204020203" pitchFamily="34" charset="0"/>
            </a:rPr>
            <a:t>Survey</a:t>
          </a:r>
        </a:p>
        <a:p>
          <a:r>
            <a:rPr lang="en-US" b="1" dirty="0" smtClean="0">
              <a:latin typeface="Bahnschrift Light SemiCondensed" panose="020B0502040204020203" pitchFamily="34" charset="0"/>
            </a:rPr>
            <a:t>A research method in which subjects respond to a series of statements or questions on a questionnaire or in an interview</a:t>
          </a:r>
        </a:p>
      </dgm:t>
    </dgm:pt>
    <dgm:pt modelId="{9C0E3117-D15C-4DC8-91FA-F2ABA887A4C6}" type="parTrans" cxnId="{51B1B435-866F-455D-B960-AA68B6EC971C}">
      <dgm:prSet/>
      <dgm:spPr/>
      <dgm:t>
        <a:bodyPr/>
        <a:lstStyle/>
        <a:p>
          <a:endParaRPr lang="en-US">
            <a:latin typeface="Bahnschrift Light SemiCondensed" panose="020B0502040204020203" pitchFamily="34" charset="0"/>
          </a:endParaRPr>
        </a:p>
      </dgm:t>
    </dgm:pt>
    <dgm:pt modelId="{6DCBCD9A-DF8C-49DE-861B-EF6339372998}" type="sibTrans" cxnId="{51B1B435-866F-455D-B960-AA68B6EC971C}">
      <dgm:prSet/>
      <dgm:spPr/>
      <dgm:t>
        <a:bodyPr/>
        <a:lstStyle/>
        <a:p>
          <a:endParaRPr lang="en-US">
            <a:latin typeface="Bahnschrift Light SemiCondensed" panose="020B0502040204020203" pitchFamily="34" charset="0"/>
          </a:endParaRPr>
        </a:p>
      </dgm:t>
    </dgm:pt>
    <dgm:pt modelId="{06AFCF41-EDCF-44E6-B7B2-B3EA97D1A5D0}">
      <dgm:prSet phldrT="[Text]"/>
      <dgm:spPr/>
      <dgm:t>
        <a:bodyPr/>
        <a:lstStyle/>
        <a:p>
          <a:r>
            <a:rPr lang="en-US" b="1" u="sng" dirty="0" smtClean="0">
              <a:latin typeface="Bahnschrift Light SemiCondensed" panose="020B0502040204020203" pitchFamily="34" charset="0"/>
            </a:rPr>
            <a:t>Participant Observation</a:t>
          </a:r>
        </a:p>
        <a:p>
          <a:r>
            <a:rPr lang="en-US" b="1" dirty="0" smtClean="0">
              <a:latin typeface="Bahnschrift Light SemiCondensed" panose="020B0502040204020203" pitchFamily="34" charset="0"/>
            </a:rPr>
            <a:t>A research method in which investigators systematically observe people while joining them in their routine activities</a:t>
          </a:r>
        </a:p>
        <a:p>
          <a:endParaRPr lang="en-US" b="1" dirty="0">
            <a:latin typeface="Bahnschrift Light SemiCondensed" panose="020B0502040204020203" pitchFamily="34" charset="0"/>
          </a:endParaRPr>
        </a:p>
      </dgm:t>
    </dgm:pt>
    <dgm:pt modelId="{A67FB996-220D-4322-9043-8944F87CE548}" type="parTrans" cxnId="{D48AF038-F3A1-4832-98F1-4FD1AA93E0C4}">
      <dgm:prSet/>
      <dgm:spPr/>
      <dgm:t>
        <a:bodyPr/>
        <a:lstStyle/>
        <a:p>
          <a:endParaRPr lang="en-US">
            <a:latin typeface="Bahnschrift Light SemiCondensed" panose="020B0502040204020203" pitchFamily="34" charset="0"/>
          </a:endParaRPr>
        </a:p>
      </dgm:t>
    </dgm:pt>
    <dgm:pt modelId="{B4011057-5C8B-4A15-80C0-7628CB9B07D9}" type="sibTrans" cxnId="{D48AF038-F3A1-4832-98F1-4FD1AA93E0C4}">
      <dgm:prSet/>
      <dgm:spPr/>
      <dgm:t>
        <a:bodyPr/>
        <a:lstStyle/>
        <a:p>
          <a:endParaRPr lang="en-US">
            <a:latin typeface="Bahnschrift Light SemiCondensed" panose="020B0502040204020203" pitchFamily="34" charset="0"/>
          </a:endParaRPr>
        </a:p>
      </dgm:t>
    </dgm:pt>
    <dgm:pt modelId="{7FCF49AE-3866-4F46-B4BC-00959D0C4850}">
      <dgm:prSet phldrT="[Text]"/>
      <dgm:spPr/>
      <dgm:t>
        <a:bodyPr/>
        <a:lstStyle/>
        <a:p>
          <a:r>
            <a:rPr lang="en-US" b="1" u="sng" dirty="0" smtClean="0">
              <a:latin typeface="Bahnschrift Light SemiCondensed" panose="020B0502040204020203" pitchFamily="34" charset="0"/>
            </a:rPr>
            <a:t>Use of existing resources</a:t>
          </a:r>
        </a:p>
        <a:p>
          <a:r>
            <a:rPr lang="en-US" b="1" dirty="0" smtClean="0">
              <a:latin typeface="Bahnschrift Light SemiCondensed" panose="020B0502040204020203" pitchFamily="34" charset="0"/>
            </a:rPr>
            <a:t>A research method in which a researcher used data already collected by others</a:t>
          </a:r>
          <a:endParaRPr lang="en-US" b="1" dirty="0">
            <a:latin typeface="Bahnschrift Light SemiCondensed" panose="020B0502040204020203" pitchFamily="34" charset="0"/>
          </a:endParaRPr>
        </a:p>
      </dgm:t>
    </dgm:pt>
    <dgm:pt modelId="{14E9EE19-8149-49B9-8C19-FEA48ED72CDB}" type="parTrans" cxnId="{BDE2CC16-C0CB-4265-B749-EB04B79D114D}">
      <dgm:prSet/>
      <dgm:spPr/>
      <dgm:t>
        <a:bodyPr/>
        <a:lstStyle/>
        <a:p>
          <a:endParaRPr lang="en-US">
            <a:latin typeface="Bahnschrift Light SemiCondensed" panose="020B0502040204020203" pitchFamily="34" charset="0"/>
          </a:endParaRPr>
        </a:p>
      </dgm:t>
    </dgm:pt>
    <dgm:pt modelId="{BDD79DBD-BEC9-46F6-ABF0-A9EF7FB5165C}" type="sibTrans" cxnId="{BDE2CC16-C0CB-4265-B749-EB04B79D114D}">
      <dgm:prSet/>
      <dgm:spPr/>
      <dgm:t>
        <a:bodyPr/>
        <a:lstStyle/>
        <a:p>
          <a:endParaRPr lang="en-US">
            <a:latin typeface="Bahnschrift Light SemiCondensed" panose="020B0502040204020203" pitchFamily="34" charset="0"/>
          </a:endParaRPr>
        </a:p>
      </dgm:t>
    </dgm:pt>
    <dgm:pt modelId="{0163A8E4-6B96-4A11-B653-CF07CE6097B6}" type="pres">
      <dgm:prSet presAssocID="{E76CD692-55DA-4B43-A212-7F211A6C052D}" presName="diagram" presStyleCnt="0">
        <dgm:presLayoutVars>
          <dgm:dir/>
          <dgm:resizeHandles val="exact"/>
        </dgm:presLayoutVars>
      </dgm:prSet>
      <dgm:spPr/>
      <dgm:t>
        <a:bodyPr/>
        <a:lstStyle/>
        <a:p>
          <a:endParaRPr lang="en-US"/>
        </a:p>
      </dgm:t>
    </dgm:pt>
    <dgm:pt modelId="{3866AC40-23FE-4AEF-AB83-543E1BD0B8EF}" type="pres">
      <dgm:prSet presAssocID="{149B06A0-F4C9-4800-A6FA-1FC1FEEF7FEE}" presName="node" presStyleLbl="node1" presStyleIdx="0" presStyleCnt="4">
        <dgm:presLayoutVars>
          <dgm:bulletEnabled val="1"/>
        </dgm:presLayoutVars>
      </dgm:prSet>
      <dgm:spPr/>
      <dgm:t>
        <a:bodyPr/>
        <a:lstStyle/>
        <a:p>
          <a:endParaRPr lang="en-US"/>
        </a:p>
      </dgm:t>
    </dgm:pt>
    <dgm:pt modelId="{B7567460-E32B-4134-99CB-0F2C1F7E1079}" type="pres">
      <dgm:prSet presAssocID="{3C389E47-1991-4CE6-AC37-9F08F297E196}" presName="sibTrans" presStyleCnt="0"/>
      <dgm:spPr/>
    </dgm:pt>
    <dgm:pt modelId="{27ED420A-2FBB-4B1A-AE38-38DCC5D672AF}" type="pres">
      <dgm:prSet presAssocID="{E09BADC5-7482-4069-AEF6-1F7BCF9B2A48}" presName="node" presStyleLbl="node1" presStyleIdx="1" presStyleCnt="4">
        <dgm:presLayoutVars>
          <dgm:bulletEnabled val="1"/>
        </dgm:presLayoutVars>
      </dgm:prSet>
      <dgm:spPr/>
      <dgm:t>
        <a:bodyPr/>
        <a:lstStyle/>
        <a:p>
          <a:endParaRPr lang="en-US"/>
        </a:p>
      </dgm:t>
    </dgm:pt>
    <dgm:pt modelId="{0C3DE5BB-CAE6-44BF-B798-D1F00C9B4863}" type="pres">
      <dgm:prSet presAssocID="{6DCBCD9A-DF8C-49DE-861B-EF6339372998}" presName="sibTrans" presStyleCnt="0"/>
      <dgm:spPr/>
    </dgm:pt>
    <dgm:pt modelId="{A2DF952D-30B7-4A2D-8492-617D3A883CF8}" type="pres">
      <dgm:prSet presAssocID="{06AFCF41-EDCF-44E6-B7B2-B3EA97D1A5D0}" presName="node" presStyleLbl="node1" presStyleIdx="2" presStyleCnt="4">
        <dgm:presLayoutVars>
          <dgm:bulletEnabled val="1"/>
        </dgm:presLayoutVars>
      </dgm:prSet>
      <dgm:spPr/>
      <dgm:t>
        <a:bodyPr/>
        <a:lstStyle/>
        <a:p>
          <a:endParaRPr lang="en-US"/>
        </a:p>
      </dgm:t>
    </dgm:pt>
    <dgm:pt modelId="{130A4941-A515-459D-BA75-F37DF5817F7F}" type="pres">
      <dgm:prSet presAssocID="{B4011057-5C8B-4A15-80C0-7628CB9B07D9}" presName="sibTrans" presStyleCnt="0"/>
      <dgm:spPr/>
    </dgm:pt>
    <dgm:pt modelId="{1D1AA6DD-384F-46CC-AEAE-1D81BABAAAA6}" type="pres">
      <dgm:prSet presAssocID="{7FCF49AE-3866-4F46-B4BC-00959D0C4850}" presName="node" presStyleLbl="node1" presStyleIdx="3" presStyleCnt="4">
        <dgm:presLayoutVars>
          <dgm:bulletEnabled val="1"/>
        </dgm:presLayoutVars>
      </dgm:prSet>
      <dgm:spPr/>
      <dgm:t>
        <a:bodyPr/>
        <a:lstStyle/>
        <a:p>
          <a:endParaRPr lang="en-US"/>
        </a:p>
      </dgm:t>
    </dgm:pt>
  </dgm:ptLst>
  <dgm:cxnLst>
    <dgm:cxn modelId="{4F435DFF-7D8D-4A8B-AE79-22A5BBA9C2E7}" type="presOf" srcId="{E09BADC5-7482-4069-AEF6-1F7BCF9B2A48}" destId="{27ED420A-2FBB-4B1A-AE38-38DCC5D672AF}" srcOrd="0" destOrd="0" presId="urn:microsoft.com/office/officeart/2005/8/layout/default"/>
    <dgm:cxn modelId="{51B1B435-866F-455D-B960-AA68B6EC971C}" srcId="{E76CD692-55DA-4B43-A212-7F211A6C052D}" destId="{E09BADC5-7482-4069-AEF6-1F7BCF9B2A48}" srcOrd="1" destOrd="0" parTransId="{9C0E3117-D15C-4DC8-91FA-F2ABA887A4C6}" sibTransId="{6DCBCD9A-DF8C-49DE-861B-EF6339372998}"/>
    <dgm:cxn modelId="{F7C51847-9556-4EF8-BF9D-7A446963F56A}" type="presOf" srcId="{7FCF49AE-3866-4F46-B4BC-00959D0C4850}" destId="{1D1AA6DD-384F-46CC-AEAE-1D81BABAAAA6}" srcOrd="0" destOrd="0" presId="urn:microsoft.com/office/officeart/2005/8/layout/default"/>
    <dgm:cxn modelId="{6112B1F9-BD0B-4F82-8AE2-098946D3F9CB}" type="presOf" srcId="{06AFCF41-EDCF-44E6-B7B2-B3EA97D1A5D0}" destId="{A2DF952D-30B7-4A2D-8492-617D3A883CF8}" srcOrd="0" destOrd="0" presId="urn:microsoft.com/office/officeart/2005/8/layout/default"/>
    <dgm:cxn modelId="{15FE932D-3AB8-48F9-B9E4-7D27CCFD4621}" type="presOf" srcId="{E76CD692-55DA-4B43-A212-7F211A6C052D}" destId="{0163A8E4-6B96-4A11-B653-CF07CE6097B6}" srcOrd="0" destOrd="0" presId="urn:microsoft.com/office/officeart/2005/8/layout/default"/>
    <dgm:cxn modelId="{EF839D1D-6248-4784-B51A-52747D8C55D6}" srcId="{E76CD692-55DA-4B43-A212-7F211A6C052D}" destId="{149B06A0-F4C9-4800-A6FA-1FC1FEEF7FEE}" srcOrd="0" destOrd="0" parTransId="{78032883-D255-4D2B-B404-FB18E0E1C708}" sibTransId="{3C389E47-1991-4CE6-AC37-9F08F297E196}"/>
    <dgm:cxn modelId="{D48AF038-F3A1-4832-98F1-4FD1AA93E0C4}" srcId="{E76CD692-55DA-4B43-A212-7F211A6C052D}" destId="{06AFCF41-EDCF-44E6-B7B2-B3EA97D1A5D0}" srcOrd="2" destOrd="0" parTransId="{A67FB996-220D-4322-9043-8944F87CE548}" sibTransId="{B4011057-5C8B-4A15-80C0-7628CB9B07D9}"/>
    <dgm:cxn modelId="{BDE2CC16-C0CB-4265-B749-EB04B79D114D}" srcId="{E76CD692-55DA-4B43-A212-7F211A6C052D}" destId="{7FCF49AE-3866-4F46-B4BC-00959D0C4850}" srcOrd="3" destOrd="0" parTransId="{14E9EE19-8149-49B9-8C19-FEA48ED72CDB}" sibTransId="{BDD79DBD-BEC9-46F6-ABF0-A9EF7FB5165C}"/>
    <dgm:cxn modelId="{D0DA7998-4C6F-453E-B171-3D33BED11944}" type="presOf" srcId="{149B06A0-F4C9-4800-A6FA-1FC1FEEF7FEE}" destId="{3866AC40-23FE-4AEF-AB83-543E1BD0B8EF}" srcOrd="0" destOrd="0" presId="urn:microsoft.com/office/officeart/2005/8/layout/default"/>
    <dgm:cxn modelId="{A15896DA-7892-4470-BF66-DA3FBB2D4DA5}" type="presParOf" srcId="{0163A8E4-6B96-4A11-B653-CF07CE6097B6}" destId="{3866AC40-23FE-4AEF-AB83-543E1BD0B8EF}" srcOrd="0" destOrd="0" presId="urn:microsoft.com/office/officeart/2005/8/layout/default"/>
    <dgm:cxn modelId="{7BB2A4E0-81B4-41F7-86AB-8FD014596E79}" type="presParOf" srcId="{0163A8E4-6B96-4A11-B653-CF07CE6097B6}" destId="{B7567460-E32B-4134-99CB-0F2C1F7E1079}" srcOrd="1" destOrd="0" presId="urn:microsoft.com/office/officeart/2005/8/layout/default"/>
    <dgm:cxn modelId="{B3987D3F-9CF8-4B26-92E6-174A5818D705}" type="presParOf" srcId="{0163A8E4-6B96-4A11-B653-CF07CE6097B6}" destId="{27ED420A-2FBB-4B1A-AE38-38DCC5D672AF}" srcOrd="2" destOrd="0" presId="urn:microsoft.com/office/officeart/2005/8/layout/default"/>
    <dgm:cxn modelId="{FE2F0DB1-BA69-477C-8740-E974329A0EAD}" type="presParOf" srcId="{0163A8E4-6B96-4A11-B653-CF07CE6097B6}" destId="{0C3DE5BB-CAE6-44BF-B798-D1F00C9B4863}" srcOrd="3" destOrd="0" presId="urn:microsoft.com/office/officeart/2005/8/layout/default"/>
    <dgm:cxn modelId="{119C1731-3C72-425E-A258-B6630D038D5D}" type="presParOf" srcId="{0163A8E4-6B96-4A11-B653-CF07CE6097B6}" destId="{A2DF952D-30B7-4A2D-8492-617D3A883CF8}" srcOrd="4" destOrd="0" presId="urn:microsoft.com/office/officeart/2005/8/layout/default"/>
    <dgm:cxn modelId="{6A55E492-9DC0-4411-B424-901551D30F61}" type="presParOf" srcId="{0163A8E4-6B96-4A11-B653-CF07CE6097B6}" destId="{130A4941-A515-459D-BA75-F37DF5817F7F}" srcOrd="5" destOrd="0" presId="urn:microsoft.com/office/officeart/2005/8/layout/default"/>
    <dgm:cxn modelId="{B79EBA05-7C4B-48E4-9C4E-AC1581D9CEE2}" type="presParOf" srcId="{0163A8E4-6B96-4A11-B653-CF07CE6097B6}" destId="{1D1AA6DD-384F-46CC-AEAE-1D81BABAAAA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5B1F676B-14EB-48BE-9F4E-D29A5ACAAE4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C2BFB0E-E2BA-47E5-A46C-159527364C81}">
      <dgm:prSet phldrT="[Text]" custT="1"/>
      <dgm:spPr>
        <a:noFill/>
      </dgm:spPr>
      <dgm:t>
        <a:bodyPr/>
        <a:lstStyle/>
        <a:p>
          <a:pPr algn="ctr"/>
          <a:r>
            <a:rPr lang="en-US" sz="4800" b="1" dirty="0" smtClean="0">
              <a:solidFill>
                <a:srgbClr val="7F57B9"/>
              </a:solidFill>
              <a:effectLst>
                <a:outerShdw blurRad="38100" dist="38100" dir="2700000" algn="tl">
                  <a:srgbClr val="000000">
                    <a:alpha val="43137"/>
                  </a:srgbClr>
                </a:outerShdw>
              </a:effectLst>
              <a:latin typeface="Bahnschrift" panose="020B0502040204020203" pitchFamily="34" charset="0"/>
            </a:rPr>
            <a:t>Surveys</a:t>
          </a:r>
          <a:endParaRPr lang="en-US" sz="4800" b="1" dirty="0">
            <a:solidFill>
              <a:srgbClr val="7F57B9"/>
            </a:solidFill>
            <a:effectLst>
              <a:outerShdw blurRad="38100" dist="38100" dir="2700000" algn="tl">
                <a:srgbClr val="000000">
                  <a:alpha val="43137"/>
                </a:srgbClr>
              </a:outerShdw>
            </a:effectLst>
            <a:latin typeface="Bahnschrift" panose="020B0502040204020203" pitchFamily="34" charset="0"/>
          </a:endParaRPr>
        </a:p>
      </dgm:t>
    </dgm:pt>
    <dgm:pt modelId="{06AAC2E3-A386-4A85-9A5E-56035DDD1EB2}" type="parTrans" cxnId="{34B9D593-C095-45D1-BE15-DCB6C8B39CC5}">
      <dgm:prSet/>
      <dgm:spPr/>
      <dgm:t>
        <a:bodyPr/>
        <a:lstStyle/>
        <a:p>
          <a:endParaRPr lang="en-US"/>
        </a:p>
      </dgm:t>
    </dgm:pt>
    <dgm:pt modelId="{C9B227EB-2AA6-4DB5-9590-998AC9D4F986}" type="sibTrans" cxnId="{34B9D593-C095-45D1-BE15-DCB6C8B39CC5}">
      <dgm:prSet/>
      <dgm:spPr/>
      <dgm:t>
        <a:bodyPr/>
        <a:lstStyle/>
        <a:p>
          <a:endParaRPr lang="en-US"/>
        </a:p>
      </dgm:t>
    </dgm:pt>
    <dgm:pt modelId="{BF0393F1-2357-47A8-99CD-0137A18C5355}" type="pres">
      <dgm:prSet presAssocID="{5B1F676B-14EB-48BE-9F4E-D29A5ACAAE46}" presName="linear" presStyleCnt="0">
        <dgm:presLayoutVars>
          <dgm:animLvl val="lvl"/>
          <dgm:resizeHandles val="exact"/>
        </dgm:presLayoutVars>
      </dgm:prSet>
      <dgm:spPr/>
      <dgm:t>
        <a:bodyPr/>
        <a:lstStyle/>
        <a:p>
          <a:endParaRPr lang="en-US"/>
        </a:p>
      </dgm:t>
    </dgm:pt>
    <dgm:pt modelId="{120556F8-320B-43B8-8537-50ADA3DE1F79}" type="pres">
      <dgm:prSet presAssocID="{7C2BFB0E-E2BA-47E5-A46C-159527364C81}" presName="parentText" presStyleLbl="node1" presStyleIdx="0" presStyleCnt="1">
        <dgm:presLayoutVars>
          <dgm:chMax val="0"/>
          <dgm:bulletEnabled val="1"/>
        </dgm:presLayoutVars>
      </dgm:prSet>
      <dgm:spPr/>
      <dgm:t>
        <a:bodyPr/>
        <a:lstStyle/>
        <a:p>
          <a:endParaRPr lang="en-US"/>
        </a:p>
      </dgm:t>
    </dgm:pt>
  </dgm:ptLst>
  <dgm:cxnLst>
    <dgm:cxn modelId="{34B9D593-C095-45D1-BE15-DCB6C8B39CC5}" srcId="{5B1F676B-14EB-48BE-9F4E-D29A5ACAAE46}" destId="{7C2BFB0E-E2BA-47E5-A46C-159527364C81}" srcOrd="0" destOrd="0" parTransId="{06AAC2E3-A386-4A85-9A5E-56035DDD1EB2}" sibTransId="{C9B227EB-2AA6-4DB5-9590-998AC9D4F986}"/>
    <dgm:cxn modelId="{87DF2E0F-FED4-4A12-9EC5-C08EE070EF9A}" type="presOf" srcId="{7C2BFB0E-E2BA-47E5-A46C-159527364C81}" destId="{120556F8-320B-43B8-8537-50ADA3DE1F79}" srcOrd="0" destOrd="0" presId="urn:microsoft.com/office/officeart/2005/8/layout/vList2"/>
    <dgm:cxn modelId="{92616763-02CC-46F9-9962-F6725958D696}" type="presOf" srcId="{5B1F676B-14EB-48BE-9F4E-D29A5ACAAE46}" destId="{BF0393F1-2357-47A8-99CD-0137A18C5355}" srcOrd="0" destOrd="0" presId="urn:microsoft.com/office/officeart/2005/8/layout/vList2"/>
    <dgm:cxn modelId="{F22B75F8-2AFB-4B88-B67D-BF30CD876475}" type="presParOf" srcId="{BF0393F1-2357-47A8-99CD-0137A18C5355}" destId="{120556F8-320B-43B8-8537-50ADA3DE1F7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588AC0D-C433-459B-9718-46DA0C582D9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D670B2F-55DA-4BF7-A6A6-38E60A5E2F8A}">
      <dgm:prSet phldrT="[Text]"/>
      <dgm:spPr>
        <a:noFill/>
      </dgm:spPr>
      <dgm:t>
        <a:bodyPr/>
        <a:lstStyle/>
        <a:p>
          <a:pPr algn="ctr"/>
          <a:r>
            <a:rPr lang="en-US" b="1" dirty="0" smtClean="0">
              <a:solidFill>
                <a:srgbClr val="CC0000"/>
              </a:solidFill>
              <a:effectLst>
                <a:outerShdw blurRad="38100" dist="38100" dir="2700000" algn="tl">
                  <a:srgbClr val="000000">
                    <a:alpha val="43137"/>
                  </a:srgbClr>
                </a:outerShdw>
              </a:effectLst>
              <a:latin typeface="Bahnschrift" panose="020B0502040204020203" pitchFamily="34" charset="0"/>
            </a:rPr>
            <a:t>How research and theory work together</a:t>
          </a:r>
          <a:endParaRPr lang="en-US" dirty="0">
            <a:solidFill>
              <a:srgbClr val="CC0000"/>
            </a:solidFill>
            <a:effectLst>
              <a:outerShdw blurRad="38100" dist="38100" dir="2700000" algn="tl">
                <a:srgbClr val="000000">
                  <a:alpha val="43137"/>
                </a:srgbClr>
              </a:outerShdw>
            </a:effectLst>
          </a:endParaRPr>
        </a:p>
      </dgm:t>
    </dgm:pt>
    <dgm:pt modelId="{789E27F2-3B56-4CD4-8D72-9384EEB45FD0}" type="parTrans" cxnId="{10F69244-8069-4F79-BA77-AAAB737B7CE8}">
      <dgm:prSet/>
      <dgm:spPr/>
      <dgm:t>
        <a:bodyPr/>
        <a:lstStyle/>
        <a:p>
          <a:endParaRPr lang="en-US"/>
        </a:p>
      </dgm:t>
    </dgm:pt>
    <dgm:pt modelId="{2C96CB0F-8FEC-4193-AA3F-FF48CA83150A}" type="sibTrans" cxnId="{10F69244-8069-4F79-BA77-AAAB737B7CE8}">
      <dgm:prSet/>
      <dgm:spPr/>
      <dgm:t>
        <a:bodyPr/>
        <a:lstStyle/>
        <a:p>
          <a:endParaRPr lang="en-US"/>
        </a:p>
      </dgm:t>
    </dgm:pt>
    <dgm:pt modelId="{2199286B-E111-4EFE-BB5C-48745BD9B364}" type="pres">
      <dgm:prSet presAssocID="{B588AC0D-C433-459B-9718-46DA0C582D95}" presName="linear" presStyleCnt="0">
        <dgm:presLayoutVars>
          <dgm:animLvl val="lvl"/>
          <dgm:resizeHandles val="exact"/>
        </dgm:presLayoutVars>
      </dgm:prSet>
      <dgm:spPr/>
      <dgm:t>
        <a:bodyPr/>
        <a:lstStyle/>
        <a:p>
          <a:endParaRPr lang="en-US"/>
        </a:p>
      </dgm:t>
    </dgm:pt>
    <dgm:pt modelId="{AE9C3700-392D-4DC9-88EC-0528ADF2E8D7}" type="pres">
      <dgm:prSet presAssocID="{9D670B2F-55DA-4BF7-A6A6-38E60A5E2F8A}" presName="parentText" presStyleLbl="node1" presStyleIdx="0" presStyleCnt="1">
        <dgm:presLayoutVars>
          <dgm:chMax val="0"/>
          <dgm:bulletEnabled val="1"/>
        </dgm:presLayoutVars>
      </dgm:prSet>
      <dgm:spPr/>
      <dgm:t>
        <a:bodyPr/>
        <a:lstStyle/>
        <a:p>
          <a:endParaRPr lang="en-US"/>
        </a:p>
      </dgm:t>
    </dgm:pt>
  </dgm:ptLst>
  <dgm:cxnLst>
    <dgm:cxn modelId="{BB5F7BC3-DDD2-4F7A-BEF7-206808996CC8}" type="presOf" srcId="{B588AC0D-C433-459B-9718-46DA0C582D95}" destId="{2199286B-E111-4EFE-BB5C-48745BD9B364}" srcOrd="0" destOrd="0" presId="urn:microsoft.com/office/officeart/2005/8/layout/vList2"/>
    <dgm:cxn modelId="{70216EFA-4C86-4F09-B6F2-91454828604C}" type="presOf" srcId="{9D670B2F-55DA-4BF7-A6A6-38E60A5E2F8A}" destId="{AE9C3700-392D-4DC9-88EC-0528ADF2E8D7}" srcOrd="0" destOrd="0" presId="urn:microsoft.com/office/officeart/2005/8/layout/vList2"/>
    <dgm:cxn modelId="{10F69244-8069-4F79-BA77-AAAB737B7CE8}" srcId="{B588AC0D-C433-459B-9718-46DA0C582D95}" destId="{9D670B2F-55DA-4BF7-A6A6-38E60A5E2F8A}" srcOrd="0" destOrd="0" parTransId="{789E27F2-3B56-4CD4-8D72-9384EEB45FD0}" sibTransId="{2C96CB0F-8FEC-4193-AA3F-FF48CA83150A}"/>
    <dgm:cxn modelId="{8595385A-451E-47F8-BD78-9845B26731F1}" type="presParOf" srcId="{2199286B-E111-4EFE-BB5C-48745BD9B364}" destId="{AE9C3700-392D-4DC9-88EC-0528ADF2E8D7}"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4007606A-CF0E-47DC-A3AE-8E5F43388295}" type="doc">
      <dgm:prSet loTypeId="urn:microsoft.com/office/officeart/2005/8/layout/vList2" loCatId="list" qsTypeId="urn:microsoft.com/office/officeart/2005/8/quickstyle/simple1" qsCatId="simple" csTypeId="urn:microsoft.com/office/officeart/2005/8/colors/accent0_2" csCatId="mainScheme" phldr="1"/>
      <dgm:spPr/>
      <dgm:t>
        <a:bodyPr/>
        <a:lstStyle/>
        <a:p>
          <a:endParaRPr lang="en-US"/>
        </a:p>
      </dgm:t>
    </dgm:pt>
    <dgm:pt modelId="{F9505004-893B-47C3-A4D1-0BBCF7D938E9}">
      <dgm:prSet phldrT="[Text]" custT="1"/>
      <dgm:spPr/>
      <dgm:t>
        <a:bodyPr/>
        <a:lstStyle/>
        <a:p>
          <a:r>
            <a:rPr lang="en-US" sz="1600" b="1" dirty="0" smtClean="0">
              <a:solidFill>
                <a:schemeClr val="tx1"/>
              </a:solidFill>
              <a:latin typeface="Bahnschrift Light SemiCondensed" panose="020B0502040204020203" pitchFamily="34" charset="0"/>
            </a:rPr>
            <a:t>Closed-ended: </a:t>
          </a:r>
        </a:p>
        <a:p>
          <a:r>
            <a:rPr lang="en-US" sz="1600" dirty="0" smtClean="0">
              <a:solidFill>
                <a:schemeClr val="tx1"/>
              </a:solidFill>
              <a:latin typeface="Bahnschrift Light SemiCondensed" panose="020B0502040204020203" pitchFamily="34" charset="0"/>
            </a:rPr>
            <a:t>questions with a selection of fixed responses (similar to a multiple-choice examination). </a:t>
          </a:r>
        </a:p>
        <a:p>
          <a:r>
            <a:rPr lang="en-US" sz="1600" dirty="0" smtClean="0">
              <a:solidFill>
                <a:schemeClr val="tx1"/>
              </a:solidFill>
              <a:latin typeface="Bahnschrift Light SemiCondensed" panose="020B0502040204020203" pitchFamily="34" charset="0"/>
            </a:rPr>
            <a:t>makes it fairly easy to analyze the results</a:t>
          </a:r>
        </a:p>
        <a:p>
          <a:r>
            <a:rPr lang="en-US" sz="1600" dirty="0" smtClean="0">
              <a:solidFill>
                <a:schemeClr val="tx1"/>
              </a:solidFill>
              <a:latin typeface="Bahnschrift Light SemiCondensed" panose="020B0502040204020203" pitchFamily="34" charset="0"/>
            </a:rPr>
            <a:t>by narrowing the range of responses, it can also distort the findings. </a:t>
          </a:r>
          <a:endParaRPr lang="en-US" sz="1600" dirty="0">
            <a:solidFill>
              <a:schemeClr val="tx1"/>
            </a:solidFill>
          </a:endParaRPr>
        </a:p>
      </dgm:t>
    </dgm:pt>
    <dgm:pt modelId="{1AF5F961-E640-4BEE-92AE-D80167CE33AA}" type="parTrans" cxnId="{32770352-693A-4899-9D65-8C5D8DBC1655}">
      <dgm:prSet/>
      <dgm:spPr/>
      <dgm:t>
        <a:bodyPr/>
        <a:lstStyle/>
        <a:p>
          <a:endParaRPr lang="en-US"/>
        </a:p>
      </dgm:t>
    </dgm:pt>
    <dgm:pt modelId="{5C3FCF63-CEED-41A3-B64C-195656CA15ED}" type="sibTrans" cxnId="{32770352-693A-4899-9D65-8C5D8DBC1655}">
      <dgm:prSet/>
      <dgm:spPr/>
      <dgm:t>
        <a:bodyPr/>
        <a:lstStyle/>
        <a:p>
          <a:endParaRPr lang="en-US"/>
        </a:p>
      </dgm:t>
    </dgm:pt>
    <dgm:pt modelId="{74A91501-3B7C-426C-A361-A725E6E28681}">
      <dgm:prSet custT="1"/>
      <dgm:spPr/>
      <dgm:t>
        <a:bodyPr/>
        <a:lstStyle/>
        <a:p>
          <a:r>
            <a:rPr lang="en-US" sz="1600" b="1" dirty="0" smtClean="0">
              <a:solidFill>
                <a:schemeClr val="tx1"/>
              </a:solidFill>
              <a:latin typeface="Bahnschrift Light SemiCondensed" panose="020B0502040204020203" pitchFamily="34" charset="0"/>
            </a:rPr>
            <a:t>Open-ended: </a:t>
          </a:r>
        </a:p>
        <a:p>
          <a:r>
            <a:rPr lang="en-US" sz="1600" dirty="0" smtClean="0">
              <a:solidFill>
                <a:schemeClr val="tx1"/>
              </a:solidFill>
              <a:latin typeface="Bahnschrift Light SemiCondensed" panose="020B0502040204020203" pitchFamily="34" charset="0"/>
            </a:rPr>
            <a:t>allows subjects to respond freely, expressing various shades of opinion. </a:t>
          </a:r>
        </a:p>
        <a:p>
          <a:r>
            <a:rPr lang="en-US" sz="1600" dirty="0" smtClean="0">
              <a:solidFill>
                <a:schemeClr val="tx1"/>
              </a:solidFill>
              <a:latin typeface="Bahnschrift Light SemiCondensed" panose="020B0502040204020203" pitchFamily="34" charset="0"/>
            </a:rPr>
            <a:t>drawback - researcher has to make sense out of what can be a very wide range of answers. </a:t>
          </a:r>
        </a:p>
        <a:p>
          <a:r>
            <a:rPr lang="en-US" sz="1600" dirty="0" smtClean="0">
              <a:solidFill>
                <a:schemeClr val="tx1"/>
              </a:solidFill>
              <a:latin typeface="Bahnschrift Light SemiCondensed" panose="020B0502040204020203" pitchFamily="34" charset="0"/>
            </a:rPr>
            <a:t>The researcher must also decide how to present questions to subjects. </a:t>
          </a:r>
          <a:endParaRPr lang="en-US" sz="1600" dirty="0">
            <a:solidFill>
              <a:schemeClr val="tx1"/>
            </a:solidFill>
            <a:latin typeface="Bahnschrift Light SemiCondensed" panose="020B0502040204020203" pitchFamily="34" charset="0"/>
          </a:endParaRPr>
        </a:p>
      </dgm:t>
    </dgm:pt>
    <dgm:pt modelId="{E4A18F84-99B2-4270-ACB6-A04AA2B48345}" type="parTrans" cxnId="{74E67402-DE49-4CFF-8071-011ACBBD376F}">
      <dgm:prSet/>
      <dgm:spPr/>
      <dgm:t>
        <a:bodyPr/>
        <a:lstStyle/>
        <a:p>
          <a:endParaRPr lang="en-US"/>
        </a:p>
      </dgm:t>
    </dgm:pt>
    <dgm:pt modelId="{50D98F9E-0946-4038-8700-ECB51AE4F339}" type="sibTrans" cxnId="{74E67402-DE49-4CFF-8071-011ACBBD376F}">
      <dgm:prSet/>
      <dgm:spPr/>
      <dgm:t>
        <a:bodyPr/>
        <a:lstStyle/>
        <a:p>
          <a:endParaRPr lang="en-US"/>
        </a:p>
      </dgm:t>
    </dgm:pt>
    <dgm:pt modelId="{89BC34F6-E0F2-42CF-922E-95339CB6BC93}" type="pres">
      <dgm:prSet presAssocID="{4007606A-CF0E-47DC-A3AE-8E5F43388295}" presName="linear" presStyleCnt="0">
        <dgm:presLayoutVars>
          <dgm:animLvl val="lvl"/>
          <dgm:resizeHandles val="exact"/>
        </dgm:presLayoutVars>
      </dgm:prSet>
      <dgm:spPr/>
      <dgm:t>
        <a:bodyPr/>
        <a:lstStyle/>
        <a:p>
          <a:endParaRPr lang="en-US"/>
        </a:p>
      </dgm:t>
    </dgm:pt>
    <dgm:pt modelId="{A60B26F7-8345-40DD-B05F-67721F345426}" type="pres">
      <dgm:prSet presAssocID="{F9505004-893B-47C3-A4D1-0BBCF7D938E9}" presName="parentText" presStyleLbl="node1" presStyleIdx="0" presStyleCnt="2" custScaleY="121134">
        <dgm:presLayoutVars>
          <dgm:chMax val="0"/>
          <dgm:bulletEnabled val="1"/>
        </dgm:presLayoutVars>
      </dgm:prSet>
      <dgm:spPr/>
      <dgm:t>
        <a:bodyPr/>
        <a:lstStyle/>
        <a:p>
          <a:endParaRPr lang="en-US"/>
        </a:p>
      </dgm:t>
    </dgm:pt>
    <dgm:pt modelId="{7D94A2A3-DA1D-4349-8FEE-FA5F96B70DC1}" type="pres">
      <dgm:prSet presAssocID="{5C3FCF63-CEED-41A3-B64C-195656CA15ED}" presName="spacer" presStyleCnt="0"/>
      <dgm:spPr/>
    </dgm:pt>
    <dgm:pt modelId="{04F1F617-2FFC-4091-88BB-7969CBC96478}" type="pres">
      <dgm:prSet presAssocID="{74A91501-3B7C-426C-A361-A725E6E28681}" presName="parentText" presStyleLbl="node1" presStyleIdx="1" presStyleCnt="2" custScaleY="127861">
        <dgm:presLayoutVars>
          <dgm:chMax val="0"/>
          <dgm:bulletEnabled val="1"/>
        </dgm:presLayoutVars>
      </dgm:prSet>
      <dgm:spPr/>
      <dgm:t>
        <a:bodyPr/>
        <a:lstStyle/>
        <a:p>
          <a:endParaRPr lang="en-US"/>
        </a:p>
      </dgm:t>
    </dgm:pt>
  </dgm:ptLst>
  <dgm:cxnLst>
    <dgm:cxn modelId="{AFD5ED4B-2ADC-400B-AE6C-56F5CC16D351}" type="presOf" srcId="{F9505004-893B-47C3-A4D1-0BBCF7D938E9}" destId="{A60B26F7-8345-40DD-B05F-67721F345426}" srcOrd="0" destOrd="0" presId="urn:microsoft.com/office/officeart/2005/8/layout/vList2"/>
    <dgm:cxn modelId="{B797AFF3-CA48-409E-9B3F-8C74DBB1D38A}" type="presOf" srcId="{4007606A-CF0E-47DC-A3AE-8E5F43388295}" destId="{89BC34F6-E0F2-42CF-922E-95339CB6BC93}" srcOrd="0" destOrd="0" presId="urn:microsoft.com/office/officeart/2005/8/layout/vList2"/>
    <dgm:cxn modelId="{32770352-693A-4899-9D65-8C5D8DBC1655}" srcId="{4007606A-CF0E-47DC-A3AE-8E5F43388295}" destId="{F9505004-893B-47C3-A4D1-0BBCF7D938E9}" srcOrd="0" destOrd="0" parTransId="{1AF5F961-E640-4BEE-92AE-D80167CE33AA}" sibTransId="{5C3FCF63-CEED-41A3-B64C-195656CA15ED}"/>
    <dgm:cxn modelId="{601BD58A-FB30-42F8-8CF3-7A28A8624DE7}" type="presOf" srcId="{74A91501-3B7C-426C-A361-A725E6E28681}" destId="{04F1F617-2FFC-4091-88BB-7969CBC96478}" srcOrd="0" destOrd="0" presId="urn:microsoft.com/office/officeart/2005/8/layout/vList2"/>
    <dgm:cxn modelId="{74E67402-DE49-4CFF-8071-011ACBBD376F}" srcId="{4007606A-CF0E-47DC-A3AE-8E5F43388295}" destId="{74A91501-3B7C-426C-A361-A725E6E28681}" srcOrd="1" destOrd="0" parTransId="{E4A18F84-99B2-4270-ACB6-A04AA2B48345}" sibTransId="{50D98F9E-0946-4038-8700-ECB51AE4F339}"/>
    <dgm:cxn modelId="{64FBC508-02D6-4450-8450-1D55EF34187B}" type="presParOf" srcId="{89BC34F6-E0F2-42CF-922E-95339CB6BC93}" destId="{A60B26F7-8345-40DD-B05F-67721F345426}" srcOrd="0" destOrd="0" presId="urn:microsoft.com/office/officeart/2005/8/layout/vList2"/>
    <dgm:cxn modelId="{515774D8-EF1A-4D69-8F94-5972B2309624}" type="presParOf" srcId="{89BC34F6-E0F2-42CF-922E-95339CB6BC93}" destId="{7D94A2A3-DA1D-4349-8FEE-FA5F96B70DC1}" srcOrd="1" destOrd="0" presId="urn:microsoft.com/office/officeart/2005/8/layout/vList2"/>
    <dgm:cxn modelId="{985F4CC3-0FAE-4485-BCA1-32B0C94A282F}" type="presParOf" srcId="{89BC34F6-E0F2-42CF-922E-95339CB6BC93}" destId="{04F1F617-2FFC-4091-88BB-7969CBC9647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520A535C-1DEF-4D04-A2C0-68957669A76D}"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00F41386-55E3-412E-80B3-C381075B8931}">
      <dgm:prSet phldrT="[Text]" custT="1"/>
      <dgm:spPr/>
      <dgm:t>
        <a:bodyPr/>
        <a:lstStyle/>
        <a:p>
          <a:pPr algn="ctr"/>
          <a:r>
            <a:rPr lang="en-US" sz="1800" b="1" dirty="0" smtClean="0">
              <a:solidFill>
                <a:schemeClr val="tx1"/>
              </a:solidFill>
              <a:latin typeface="Bahnschrift Light SemiCondensed" panose="020B0502040204020203" pitchFamily="34" charset="0"/>
            </a:rPr>
            <a:t>Questionnaire: </a:t>
          </a:r>
          <a:r>
            <a:rPr lang="en-US" sz="1800" dirty="0" smtClean="0">
              <a:solidFill>
                <a:schemeClr val="tx1"/>
              </a:solidFill>
              <a:latin typeface="Bahnschrift Light SemiCondensed" panose="020B0502040204020203" pitchFamily="34" charset="0"/>
            </a:rPr>
            <a:t>A series of written questions a researcher presents to subjects.</a:t>
          </a:r>
          <a:endParaRPr lang="en-US" sz="1800" dirty="0">
            <a:solidFill>
              <a:schemeClr val="tx1"/>
            </a:solidFill>
          </a:endParaRPr>
        </a:p>
      </dgm:t>
    </dgm:pt>
    <dgm:pt modelId="{49CB0EF5-59B2-43AD-9B1A-AF60150EADE5}" type="parTrans" cxnId="{26949614-EB5A-4080-AD1F-2C29428FC364}">
      <dgm:prSet/>
      <dgm:spPr/>
      <dgm:t>
        <a:bodyPr/>
        <a:lstStyle/>
        <a:p>
          <a:pPr algn="ctr"/>
          <a:endParaRPr lang="en-US"/>
        </a:p>
      </dgm:t>
    </dgm:pt>
    <dgm:pt modelId="{0AFFAB96-2901-4261-81EC-60FB0F1A7CA1}" type="sibTrans" cxnId="{26949614-EB5A-4080-AD1F-2C29428FC364}">
      <dgm:prSet/>
      <dgm:spPr/>
      <dgm:t>
        <a:bodyPr/>
        <a:lstStyle/>
        <a:p>
          <a:pPr algn="ctr"/>
          <a:endParaRPr lang="en-US"/>
        </a:p>
      </dgm:t>
    </dgm:pt>
    <dgm:pt modelId="{A4EB662D-452B-49F5-83B8-4AA4C4E61C92}" type="pres">
      <dgm:prSet presAssocID="{520A535C-1DEF-4D04-A2C0-68957669A76D}" presName="linear" presStyleCnt="0">
        <dgm:presLayoutVars>
          <dgm:animLvl val="lvl"/>
          <dgm:resizeHandles val="exact"/>
        </dgm:presLayoutVars>
      </dgm:prSet>
      <dgm:spPr/>
      <dgm:t>
        <a:bodyPr/>
        <a:lstStyle/>
        <a:p>
          <a:endParaRPr lang="en-US"/>
        </a:p>
      </dgm:t>
    </dgm:pt>
    <dgm:pt modelId="{21DEA81D-D53F-43D2-A062-374D65A29DDD}" type="pres">
      <dgm:prSet presAssocID="{00F41386-55E3-412E-80B3-C381075B8931}" presName="parentText" presStyleLbl="node1" presStyleIdx="0" presStyleCnt="1">
        <dgm:presLayoutVars>
          <dgm:chMax val="0"/>
          <dgm:bulletEnabled val="1"/>
        </dgm:presLayoutVars>
      </dgm:prSet>
      <dgm:spPr/>
      <dgm:t>
        <a:bodyPr/>
        <a:lstStyle/>
        <a:p>
          <a:endParaRPr lang="en-US"/>
        </a:p>
      </dgm:t>
    </dgm:pt>
  </dgm:ptLst>
  <dgm:cxnLst>
    <dgm:cxn modelId="{986FF88C-130F-49EC-989B-77DE78538AEC}" type="presOf" srcId="{520A535C-1DEF-4D04-A2C0-68957669A76D}" destId="{A4EB662D-452B-49F5-83B8-4AA4C4E61C92}" srcOrd="0" destOrd="0" presId="urn:microsoft.com/office/officeart/2005/8/layout/vList2"/>
    <dgm:cxn modelId="{26949614-EB5A-4080-AD1F-2C29428FC364}" srcId="{520A535C-1DEF-4D04-A2C0-68957669A76D}" destId="{00F41386-55E3-412E-80B3-C381075B8931}" srcOrd="0" destOrd="0" parTransId="{49CB0EF5-59B2-43AD-9B1A-AF60150EADE5}" sibTransId="{0AFFAB96-2901-4261-81EC-60FB0F1A7CA1}"/>
    <dgm:cxn modelId="{09E7BAD2-28DE-4939-B747-9B338CD8E73E}" type="presOf" srcId="{00F41386-55E3-412E-80B3-C381075B8931}" destId="{21DEA81D-D53F-43D2-A062-374D65A29DDD}" srcOrd="0" destOrd="0" presId="urn:microsoft.com/office/officeart/2005/8/layout/vList2"/>
    <dgm:cxn modelId="{4412460B-D3C1-4EF5-94A9-4C5EAC9A4870}" type="presParOf" srcId="{A4EB662D-452B-49F5-83B8-4AA4C4E61C92}" destId="{21DEA81D-D53F-43D2-A062-374D65A29DDD}"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BECFF9C6-1E62-4BF3-B9E8-9740C784901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7F47B0-B251-49A0-B693-6EBEA1E8B2F5}">
      <dgm:prSet phldrT="[Text]" custT="1"/>
      <dgm:spPr>
        <a:noFill/>
      </dgm:spPr>
      <dgm:t>
        <a:bodyPr/>
        <a:lstStyle/>
        <a:p>
          <a:pPr algn="ctr"/>
          <a:r>
            <a:rPr lang="en-US" sz="4400" b="1" dirty="0" smtClean="0">
              <a:solidFill>
                <a:srgbClr val="7F57B9"/>
              </a:solidFill>
              <a:effectLst>
                <a:outerShdw blurRad="38100" dist="38100" dir="2700000" algn="tl">
                  <a:srgbClr val="000000">
                    <a:alpha val="43137"/>
                  </a:srgbClr>
                </a:outerShdw>
              </a:effectLst>
              <a:latin typeface="Bahnschrift" panose="020B0502040204020203" pitchFamily="34" charset="0"/>
            </a:rPr>
            <a:t>Structured Interviews</a:t>
          </a:r>
          <a:endParaRPr lang="en-US" sz="4400" b="1" dirty="0">
            <a:solidFill>
              <a:srgbClr val="7F57B9"/>
            </a:solidFill>
            <a:effectLst>
              <a:outerShdw blurRad="38100" dist="38100" dir="2700000" algn="tl">
                <a:srgbClr val="000000">
                  <a:alpha val="43137"/>
                </a:srgbClr>
              </a:outerShdw>
            </a:effectLst>
            <a:latin typeface="Bahnschrift" panose="020B0502040204020203" pitchFamily="34" charset="0"/>
          </a:endParaRPr>
        </a:p>
      </dgm:t>
    </dgm:pt>
    <dgm:pt modelId="{512CC203-E1BC-4A21-947A-CC4D0B568158}" type="parTrans" cxnId="{B587D242-1065-4FB5-9E71-DCDC88F357CB}">
      <dgm:prSet/>
      <dgm:spPr/>
      <dgm:t>
        <a:bodyPr/>
        <a:lstStyle/>
        <a:p>
          <a:endParaRPr lang="en-US" sz="2800">
            <a:solidFill>
              <a:srgbClr val="7F57B9"/>
            </a:solidFill>
          </a:endParaRPr>
        </a:p>
      </dgm:t>
    </dgm:pt>
    <dgm:pt modelId="{53B515EB-D4C7-4D7D-AF3D-A24FA5BA130F}" type="sibTrans" cxnId="{B587D242-1065-4FB5-9E71-DCDC88F357CB}">
      <dgm:prSet/>
      <dgm:spPr/>
      <dgm:t>
        <a:bodyPr/>
        <a:lstStyle/>
        <a:p>
          <a:endParaRPr lang="en-US" sz="2800">
            <a:solidFill>
              <a:srgbClr val="7F57B9"/>
            </a:solidFill>
          </a:endParaRPr>
        </a:p>
      </dgm:t>
    </dgm:pt>
    <dgm:pt modelId="{8ABA2D26-0F29-4702-9409-382F2F176160}" type="pres">
      <dgm:prSet presAssocID="{BECFF9C6-1E62-4BF3-B9E8-9740C7849010}" presName="linear" presStyleCnt="0">
        <dgm:presLayoutVars>
          <dgm:animLvl val="lvl"/>
          <dgm:resizeHandles val="exact"/>
        </dgm:presLayoutVars>
      </dgm:prSet>
      <dgm:spPr/>
      <dgm:t>
        <a:bodyPr/>
        <a:lstStyle/>
        <a:p>
          <a:endParaRPr lang="en-US"/>
        </a:p>
      </dgm:t>
    </dgm:pt>
    <dgm:pt modelId="{FBCBB32D-C11F-43FA-AB05-AEBCE5E4B0E4}" type="pres">
      <dgm:prSet presAssocID="{A67F47B0-B251-49A0-B693-6EBEA1E8B2F5}" presName="parentText" presStyleLbl="node1" presStyleIdx="0" presStyleCnt="1">
        <dgm:presLayoutVars>
          <dgm:chMax val="0"/>
          <dgm:bulletEnabled val="1"/>
        </dgm:presLayoutVars>
      </dgm:prSet>
      <dgm:spPr/>
      <dgm:t>
        <a:bodyPr/>
        <a:lstStyle/>
        <a:p>
          <a:endParaRPr lang="en-US"/>
        </a:p>
      </dgm:t>
    </dgm:pt>
  </dgm:ptLst>
  <dgm:cxnLst>
    <dgm:cxn modelId="{3B14429B-2240-4FD7-B4B1-65186C5BDBB8}" type="presOf" srcId="{A67F47B0-B251-49A0-B693-6EBEA1E8B2F5}" destId="{FBCBB32D-C11F-43FA-AB05-AEBCE5E4B0E4}" srcOrd="0" destOrd="0" presId="urn:microsoft.com/office/officeart/2005/8/layout/vList2"/>
    <dgm:cxn modelId="{556D0D17-A3CD-4656-AFCC-824754E33CB4}" type="presOf" srcId="{BECFF9C6-1E62-4BF3-B9E8-9740C7849010}" destId="{8ABA2D26-0F29-4702-9409-382F2F176160}" srcOrd="0" destOrd="0" presId="urn:microsoft.com/office/officeart/2005/8/layout/vList2"/>
    <dgm:cxn modelId="{B587D242-1065-4FB5-9E71-DCDC88F357CB}" srcId="{BECFF9C6-1E62-4BF3-B9E8-9740C7849010}" destId="{A67F47B0-B251-49A0-B693-6EBEA1E8B2F5}" srcOrd="0" destOrd="0" parTransId="{512CC203-E1BC-4A21-947A-CC4D0B568158}" sibTransId="{53B515EB-D4C7-4D7D-AF3D-A24FA5BA130F}"/>
    <dgm:cxn modelId="{730168AD-F3F0-4665-B037-2159BC2EB40A}" type="presParOf" srcId="{8ABA2D26-0F29-4702-9409-382F2F176160}" destId="{FBCBB32D-C11F-43FA-AB05-AEBCE5E4B0E4}" srcOrd="0" destOrd="0" presId="urn:microsoft.com/office/officeart/2005/8/layout/vList2"/>
  </dgm:cxnLst>
  <dgm:bg>
    <a:no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6C6873A8-2552-4323-A49C-276F686E8DA8}" type="doc">
      <dgm:prSet loTypeId="urn:microsoft.com/office/officeart/2005/8/layout/list1" loCatId="list" qsTypeId="urn:microsoft.com/office/officeart/2005/8/quickstyle/simple1" qsCatId="simple" csTypeId="urn:microsoft.com/office/officeart/2005/8/colors/accent0_1" csCatId="mainScheme" phldr="1"/>
      <dgm:spPr/>
      <dgm:t>
        <a:bodyPr/>
        <a:lstStyle/>
        <a:p>
          <a:endParaRPr lang="en-US"/>
        </a:p>
      </dgm:t>
    </dgm:pt>
    <dgm:pt modelId="{AFF5DDA7-181D-402C-8AD9-899B99837F5E}">
      <dgm:prSet custT="1"/>
      <dgm:spPr>
        <a:solidFill>
          <a:srgbClr val="FFFFCC"/>
        </a:solidFill>
      </dgm:spPr>
      <dgm:t>
        <a:bodyPr/>
        <a:lstStyle/>
        <a:p>
          <a:r>
            <a:rPr lang="en-US" sz="1800" dirty="0" smtClean="0">
              <a:latin typeface="Bahnschrift Light SemiCondensed" panose="020B0502040204020203" pitchFamily="34" charset="0"/>
            </a:rPr>
            <a:t>A structured interview can be a better alternative to a social survey if the participant:</a:t>
          </a:r>
          <a:endParaRPr lang="en-US" sz="1800" dirty="0"/>
        </a:p>
      </dgm:t>
    </dgm:pt>
    <dgm:pt modelId="{418011D4-87CC-4349-AC18-CE44CFE2B66A}" type="parTrans" cxnId="{8B5E22D4-5008-4D59-96FB-A553EB051A4A}">
      <dgm:prSet/>
      <dgm:spPr/>
      <dgm:t>
        <a:bodyPr/>
        <a:lstStyle/>
        <a:p>
          <a:endParaRPr lang="en-US" sz="2000"/>
        </a:p>
      </dgm:t>
    </dgm:pt>
    <dgm:pt modelId="{A643087F-7EA5-4464-90BA-19FE392067B3}" type="sibTrans" cxnId="{8B5E22D4-5008-4D59-96FB-A553EB051A4A}">
      <dgm:prSet/>
      <dgm:spPr/>
      <dgm:t>
        <a:bodyPr/>
        <a:lstStyle/>
        <a:p>
          <a:endParaRPr lang="en-US" sz="2000"/>
        </a:p>
      </dgm:t>
    </dgm:pt>
    <dgm:pt modelId="{98BE6E2F-DBD6-45AC-A60D-D0553ABF6A25}">
      <dgm:prSet custT="1"/>
      <dgm:spPr>
        <a:solidFill>
          <a:srgbClr val="A1F5DB">
            <a:alpha val="89804"/>
          </a:srgbClr>
        </a:solidFill>
      </dgm:spPr>
      <dgm:t>
        <a:bodyPr/>
        <a:lstStyle/>
        <a:p>
          <a:r>
            <a:rPr lang="en-US" sz="1800" dirty="0" smtClean="0">
              <a:latin typeface="Bahnschrift Light SemiCondensed" panose="020B0502040204020203" pitchFamily="34" charset="0"/>
            </a:rPr>
            <a:t>Has limited reading or writing skills</a:t>
          </a:r>
          <a:endParaRPr lang="en-US" sz="1800" dirty="0">
            <a:latin typeface="Bahnschrift Light SemiCondensed" panose="020B0502040204020203" pitchFamily="34" charset="0"/>
          </a:endParaRPr>
        </a:p>
      </dgm:t>
    </dgm:pt>
    <dgm:pt modelId="{5E03BA71-F425-4CA2-8131-91A8B47BE5CF}" type="parTrans" cxnId="{04E13604-C8A1-4E43-890A-B0208307E79B}">
      <dgm:prSet/>
      <dgm:spPr/>
      <dgm:t>
        <a:bodyPr/>
        <a:lstStyle/>
        <a:p>
          <a:endParaRPr lang="en-US" sz="2000"/>
        </a:p>
      </dgm:t>
    </dgm:pt>
    <dgm:pt modelId="{107B4610-80FA-4340-B371-20AE6BECC32E}" type="sibTrans" cxnId="{04E13604-C8A1-4E43-890A-B0208307E79B}">
      <dgm:prSet/>
      <dgm:spPr/>
      <dgm:t>
        <a:bodyPr/>
        <a:lstStyle/>
        <a:p>
          <a:endParaRPr lang="en-US" sz="2000"/>
        </a:p>
      </dgm:t>
    </dgm:pt>
    <dgm:pt modelId="{415E3F5B-7C3B-4FF1-861F-C38A40A3A023}">
      <dgm:prSet custT="1"/>
      <dgm:spPr>
        <a:solidFill>
          <a:srgbClr val="A1F5DB">
            <a:alpha val="89804"/>
          </a:srgbClr>
        </a:solidFill>
      </dgm:spPr>
      <dgm:t>
        <a:bodyPr/>
        <a:lstStyle/>
        <a:p>
          <a:r>
            <a:rPr lang="en-US" sz="1800" dirty="0" smtClean="0">
              <a:latin typeface="Bahnschrift Light SemiCondensed" panose="020B0502040204020203" pitchFamily="34" charset="0"/>
            </a:rPr>
            <a:t>Is differently-abled</a:t>
          </a:r>
          <a:endParaRPr lang="en-US" sz="1800" dirty="0">
            <a:latin typeface="Bahnschrift Light SemiCondensed" panose="020B0502040204020203" pitchFamily="34" charset="0"/>
          </a:endParaRPr>
        </a:p>
      </dgm:t>
    </dgm:pt>
    <dgm:pt modelId="{B1596FC7-B01D-421F-9852-84D6551F3807}" type="parTrans" cxnId="{A2663AD0-902A-4B73-93FC-4AF2DA327B8D}">
      <dgm:prSet/>
      <dgm:spPr/>
      <dgm:t>
        <a:bodyPr/>
        <a:lstStyle/>
        <a:p>
          <a:endParaRPr lang="en-US" sz="2000"/>
        </a:p>
      </dgm:t>
    </dgm:pt>
    <dgm:pt modelId="{B1A281DD-5E0C-402C-81D7-20DA2FF12E38}" type="sibTrans" cxnId="{A2663AD0-902A-4B73-93FC-4AF2DA327B8D}">
      <dgm:prSet/>
      <dgm:spPr/>
      <dgm:t>
        <a:bodyPr/>
        <a:lstStyle/>
        <a:p>
          <a:endParaRPr lang="en-US" sz="2000"/>
        </a:p>
      </dgm:t>
    </dgm:pt>
    <dgm:pt modelId="{689E57AC-D7A2-4E6E-8081-B2BB66561CA8}">
      <dgm:prSet custT="1"/>
      <dgm:spPr>
        <a:solidFill>
          <a:srgbClr val="A1F5DB">
            <a:alpha val="89804"/>
          </a:srgbClr>
        </a:solidFill>
      </dgm:spPr>
      <dgm:t>
        <a:bodyPr/>
        <a:lstStyle/>
        <a:p>
          <a:r>
            <a:rPr lang="en-US" sz="1800" dirty="0" smtClean="0">
              <a:latin typeface="Bahnschrift Light SemiCondensed" panose="020B0502040204020203" pitchFamily="34" charset="0"/>
            </a:rPr>
            <a:t>Prefers a more personable approach</a:t>
          </a:r>
          <a:endParaRPr lang="en-US" sz="1800" dirty="0">
            <a:latin typeface="Bahnschrift Light SemiCondensed" panose="020B0502040204020203" pitchFamily="34" charset="0"/>
          </a:endParaRPr>
        </a:p>
      </dgm:t>
    </dgm:pt>
    <dgm:pt modelId="{D5105E46-72D9-4681-B2FA-4F82D273165F}" type="parTrans" cxnId="{CFF826E5-07EE-4F02-9D13-30DD7E5FBC7C}">
      <dgm:prSet/>
      <dgm:spPr/>
      <dgm:t>
        <a:bodyPr/>
        <a:lstStyle/>
        <a:p>
          <a:endParaRPr lang="en-US" sz="2000"/>
        </a:p>
      </dgm:t>
    </dgm:pt>
    <dgm:pt modelId="{CE32779F-0DDD-4195-8AFB-AAA6C3D6DCCE}" type="sibTrans" cxnId="{CFF826E5-07EE-4F02-9D13-30DD7E5FBC7C}">
      <dgm:prSet/>
      <dgm:spPr/>
      <dgm:t>
        <a:bodyPr/>
        <a:lstStyle/>
        <a:p>
          <a:endParaRPr lang="en-US" sz="2000"/>
        </a:p>
      </dgm:t>
    </dgm:pt>
    <dgm:pt modelId="{4F8FE72B-DBF9-473E-AD15-2ED3394B2CDA}" type="pres">
      <dgm:prSet presAssocID="{6C6873A8-2552-4323-A49C-276F686E8DA8}" presName="linear" presStyleCnt="0">
        <dgm:presLayoutVars>
          <dgm:dir/>
          <dgm:animLvl val="lvl"/>
          <dgm:resizeHandles val="exact"/>
        </dgm:presLayoutVars>
      </dgm:prSet>
      <dgm:spPr/>
      <dgm:t>
        <a:bodyPr/>
        <a:lstStyle/>
        <a:p>
          <a:endParaRPr lang="en-US"/>
        </a:p>
      </dgm:t>
    </dgm:pt>
    <dgm:pt modelId="{4FC96F3E-9B37-41E7-AC5C-458F8932E25E}" type="pres">
      <dgm:prSet presAssocID="{AFF5DDA7-181D-402C-8AD9-899B99837F5E}" presName="parentLin" presStyleCnt="0"/>
      <dgm:spPr/>
      <dgm:t>
        <a:bodyPr/>
        <a:lstStyle/>
        <a:p>
          <a:endParaRPr lang="en-US"/>
        </a:p>
      </dgm:t>
    </dgm:pt>
    <dgm:pt modelId="{3997909B-F0CD-4BAF-840F-E21F38A20FAF}" type="pres">
      <dgm:prSet presAssocID="{AFF5DDA7-181D-402C-8AD9-899B99837F5E}" presName="parentLeftMargin" presStyleLbl="node1" presStyleIdx="0" presStyleCnt="1"/>
      <dgm:spPr/>
      <dgm:t>
        <a:bodyPr/>
        <a:lstStyle/>
        <a:p>
          <a:endParaRPr lang="en-US"/>
        </a:p>
      </dgm:t>
    </dgm:pt>
    <dgm:pt modelId="{2DFC4EFB-FB09-4C53-AE84-FE1848AB8546}" type="pres">
      <dgm:prSet presAssocID="{AFF5DDA7-181D-402C-8AD9-899B99837F5E}" presName="parentText" presStyleLbl="node1" presStyleIdx="0" presStyleCnt="1" custScaleX="119324" custScaleY="84975">
        <dgm:presLayoutVars>
          <dgm:chMax val="0"/>
          <dgm:bulletEnabled val="1"/>
        </dgm:presLayoutVars>
      </dgm:prSet>
      <dgm:spPr/>
      <dgm:t>
        <a:bodyPr/>
        <a:lstStyle/>
        <a:p>
          <a:endParaRPr lang="en-US"/>
        </a:p>
      </dgm:t>
    </dgm:pt>
    <dgm:pt modelId="{12B7ABEE-2131-430E-9E46-45E5E14B15BA}" type="pres">
      <dgm:prSet presAssocID="{AFF5DDA7-181D-402C-8AD9-899B99837F5E}" presName="negativeSpace" presStyleCnt="0"/>
      <dgm:spPr/>
      <dgm:t>
        <a:bodyPr/>
        <a:lstStyle/>
        <a:p>
          <a:endParaRPr lang="en-US"/>
        </a:p>
      </dgm:t>
    </dgm:pt>
    <dgm:pt modelId="{0596F58B-F4FC-4FE0-AD55-196845CC8419}" type="pres">
      <dgm:prSet presAssocID="{AFF5DDA7-181D-402C-8AD9-899B99837F5E}" presName="childText" presStyleLbl="conFgAcc1" presStyleIdx="0" presStyleCnt="1">
        <dgm:presLayoutVars>
          <dgm:bulletEnabled val="1"/>
        </dgm:presLayoutVars>
      </dgm:prSet>
      <dgm:spPr/>
      <dgm:t>
        <a:bodyPr/>
        <a:lstStyle/>
        <a:p>
          <a:endParaRPr lang="en-US"/>
        </a:p>
      </dgm:t>
    </dgm:pt>
  </dgm:ptLst>
  <dgm:cxnLst>
    <dgm:cxn modelId="{417E4294-7F81-488A-BD88-04903F2D639D}" type="presOf" srcId="{AFF5DDA7-181D-402C-8AD9-899B99837F5E}" destId="{2DFC4EFB-FB09-4C53-AE84-FE1848AB8546}" srcOrd="1" destOrd="0" presId="urn:microsoft.com/office/officeart/2005/8/layout/list1"/>
    <dgm:cxn modelId="{8B5E22D4-5008-4D59-96FB-A553EB051A4A}" srcId="{6C6873A8-2552-4323-A49C-276F686E8DA8}" destId="{AFF5DDA7-181D-402C-8AD9-899B99837F5E}" srcOrd="0" destOrd="0" parTransId="{418011D4-87CC-4349-AC18-CE44CFE2B66A}" sibTransId="{A643087F-7EA5-4464-90BA-19FE392067B3}"/>
    <dgm:cxn modelId="{40BFD91C-4D47-47F9-B0B5-790E1D02FC0A}" type="presOf" srcId="{6C6873A8-2552-4323-A49C-276F686E8DA8}" destId="{4F8FE72B-DBF9-473E-AD15-2ED3394B2CDA}" srcOrd="0" destOrd="0" presId="urn:microsoft.com/office/officeart/2005/8/layout/list1"/>
    <dgm:cxn modelId="{435FE80A-851B-457D-8D98-627F28178F43}" type="presOf" srcId="{415E3F5B-7C3B-4FF1-861F-C38A40A3A023}" destId="{0596F58B-F4FC-4FE0-AD55-196845CC8419}" srcOrd="0" destOrd="1" presId="urn:microsoft.com/office/officeart/2005/8/layout/list1"/>
    <dgm:cxn modelId="{04E13604-C8A1-4E43-890A-B0208307E79B}" srcId="{AFF5DDA7-181D-402C-8AD9-899B99837F5E}" destId="{98BE6E2F-DBD6-45AC-A60D-D0553ABF6A25}" srcOrd="0" destOrd="0" parTransId="{5E03BA71-F425-4CA2-8131-91A8B47BE5CF}" sibTransId="{107B4610-80FA-4340-B371-20AE6BECC32E}"/>
    <dgm:cxn modelId="{C93859AE-7722-4786-9B6D-803165E07525}" type="presOf" srcId="{689E57AC-D7A2-4E6E-8081-B2BB66561CA8}" destId="{0596F58B-F4FC-4FE0-AD55-196845CC8419}" srcOrd="0" destOrd="2" presId="urn:microsoft.com/office/officeart/2005/8/layout/list1"/>
    <dgm:cxn modelId="{A2663AD0-902A-4B73-93FC-4AF2DA327B8D}" srcId="{AFF5DDA7-181D-402C-8AD9-899B99837F5E}" destId="{415E3F5B-7C3B-4FF1-861F-C38A40A3A023}" srcOrd="1" destOrd="0" parTransId="{B1596FC7-B01D-421F-9852-84D6551F3807}" sibTransId="{B1A281DD-5E0C-402C-81D7-20DA2FF12E38}"/>
    <dgm:cxn modelId="{72A346C5-6145-4771-8807-2BD20C3F7627}" type="presOf" srcId="{98BE6E2F-DBD6-45AC-A60D-D0553ABF6A25}" destId="{0596F58B-F4FC-4FE0-AD55-196845CC8419}" srcOrd="0" destOrd="0" presId="urn:microsoft.com/office/officeart/2005/8/layout/list1"/>
    <dgm:cxn modelId="{30AA32AA-FF03-490E-81CF-C67E6DAB65B9}" type="presOf" srcId="{AFF5DDA7-181D-402C-8AD9-899B99837F5E}" destId="{3997909B-F0CD-4BAF-840F-E21F38A20FAF}" srcOrd="0" destOrd="0" presId="urn:microsoft.com/office/officeart/2005/8/layout/list1"/>
    <dgm:cxn modelId="{CFF826E5-07EE-4F02-9D13-30DD7E5FBC7C}" srcId="{AFF5DDA7-181D-402C-8AD9-899B99837F5E}" destId="{689E57AC-D7A2-4E6E-8081-B2BB66561CA8}" srcOrd="2" destOrd="0" parTransId="{D5105E46-72D9-4681-B2FA-4F82D273165F}" sibTransId="{CE32779F-0DDD-4195-8AFB-AAA6C3D6DCCE}"/>
    <dgm:cxn modelId="{DCF50EC7-43E8-4F9D-B4E3-EFC7709A97AC}" type="presParOf" srcId="{4F8FE72B-DBF9-473E-AD15-2ED3394B2CDA}" destId="{4FC96F3E-9B37-41E7-AC5C-458F8932E25E}" srcOrd="0" destOrd="0" presId="urn:microsoft.com/office/officeart/2005/8/layout/list1"/>
    <dgm:cxn modelId="{E1E3BD1A-DCC6-4B61-AEF4-6013E77EE1E6}" type="presParOf" srcId="{4FC96F3E-9B37-41E7-AC5C-458F8932E25E}" destId="{3997909B-F0CD-4BAF-840F-E21F38A20FAF}" srcOrd="0" destOrd="0" presId="urn:microsoft.com/office/officeart/2005/8/layout/list1"/>
    <dgm:cxn modelId="{8FBEBB1E-1FE7-4C43-9E7E-41C53BE07EEF}" type="presParOf" srcId="{4FC96F3E-9B37-41E7-AC5C-458F8932E25E}" destId="{2DFC4EFB-FB09-4C53-AE84-FE1848AB8546}" srcOrd="1" destOrd="0" presId="urn:microsoft.com/office/officeart/2005/8/layout/list1"/>
    <dgm:cxn modelId="{669F50C6-4B8E-45ED-BA49-4D60BBA953B7}" type="presParOf" srcId="{4F8FE72B-DBF9-473E-AD15-2ED3394B2CDA}" destId="{12B7ABEE-2131-430E-9E46-45E5E14B15BA}" srcOrd="1" destOrd="0" presId="urn:microsoft.com/office/officeart/2005/8/layout/list1"/>
    <dgm:cxn modelId="{1A6A9CF5-9835-4AB5-8BC0-FC42F189933F}" type="presParOf" srcId="{4F8FE72B-DBF9-473E-AD15-2ED3394B2CDA}" destId="{0596F58B-F4FC-4FE0-AD55-196845CC8419}"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FEEF5D57-359C-409D-9A41-C7ECC1FB3B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40884B5-5E7B-48C8-B34C-5DA52A5E950E}" type="pres">
      <dgm:prSet presAssocID="{FEEF5D57-359C-409D-9A41-C7ECC1FB3BA4}" presName="linear" presStyleCnt="0">
        <dgm:presLayoutVars>
          <dgm:animLvl val="lvl"/>
          <dgm:resizeHandles val="exact"/>
        </dgm:presLayoutVars>
      </dgm:prSet>
      <dgm:spPr/>
      <dgm:t>
        <a:bodyPr/>
        <a:lstStyle/>
        <a:p>
          <a:endParaRPr lang="en-US"/>
        </a:p>
      </dgm:t>
    </dgm:pt>
  </dgm:ptLst>
  <dgm:cxnLst>
    <dgm:cxn modelId="{7D26CC60-2AF1-41AF-ACC4-C90E5EC41455}" type="presOf" srcId="{FEEF5D57-359C-409D-9A41-C7ECC1FB3BA4}" destId="{340884B5-5E7B-48C8-B34C-5DA52A5E950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A50F8D4-7D15-4BA8-9B6A-C31C32189555}"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4438E9E-356F-4FD0-849D-F77755BFE27B}">
      <dgm:prSet phldrT="[Text]"/>
      <dgm:spPr/>
      <dgm:t>
        <a:bodyPr/>
        <a:lstStyle/>
        <a:p>
          <a:r>
            <a:rPr lang="en-US" b="1" smtClean="0">
              <a:effectLst>
                <a:outerShdw blurRad="38100" dist="38100" dir="2700000" algn="tl">
                  <a:srgbClr val="000000">
                    <a:alpha val="43137"/>
                  </a:srgbClr>
                </a:outerShdw>
              </a:effectLst>
              <a:latin typeface="Bahnschrift" panose="020B0502040204020203" pitchFamily="34" charset="0"/>
            </a:rPr>
            <a:t>Unstructured Interviews</a:t>
          </a:r>
          <a:endParaRPr lang="en-US" dirty="0"/>
        </a:p>
      </dgm:t>
    </dgm:pt>
    <dgm:pt modelId="{4C889D68-786F-497C-8957-79FBB0AC3B80}" type="parTrans" cxnId="{5900F118-39CF-4E46-BFDD-1F77F42149B4}">
      <dgm:prSet/>
      <dgm:spPr/>
      <dgm:t>
        <a:bodyPr/>
        <a:lstStyle/>
        <a:p>
          <a:endParaRPr lang="en-US"/>
        </a:p>
      </dgm:t>
    </dgm:pt>
    <dgm:pt modelId="{3910A67C-CD6B-491C-912C-BAD7B0D928FB}" type="sibTrans" cxnId="{5900F118-39CF-4E46-BFDD-1F77F42149B4}">
      <dgm:prSet/>
      <dgm:spPr/>
      <dgm:t>
        <a:bodyPr/>
        <a:lstStyle/>
        <a:p>
          <a:endParaRPr lang="en-US"/>
        </a:p>
      </dgm:t>
    </dgm:pt>
    <dgm:pt modelId="{999532EC-3CA4-4934-84CB-2873A45FF80E}">
      <dgm:prSet phldrT="[Text]"/>
      <dgm:spPr/>
      <dgm:t>
        <a:bodyPr/>
        <a:lstStyle/>
        <a:p>
          <a:r>
            <a:rPr lang="en-US" dirty="0" smtClean="0">
              <a:latin typeface="Bahnschrift Light SemiCondensed" panose="020B0502040204020203" pitchFamily="34" charset="0"/>
            </a:rPr>
            <a:t>Also a one-on-one interaction between a sociologist and a participant, but it’s more of a conversation. The researcher will still come prepared with a list of open-ended questions. </a:t>
          </a:r>
          <a:endParaRPr lang="en-US" dirty="0"/>
        </a:p>
      </dgm:t>
    </dgm:pt>
    <dgm:pt modelId="{C7A1EE22-9857-4849-B90F-218FC4A7F8A7}" type="parTrans" cxnId="{8DA19552-956E-4D2D-80D6-A7F3E0BBE991}">
      <dgm:prSet/>
      <dgm:spPr/>
      <dgm:t>
        <a:bodyPr/>
        <a:lstStyle/>
        <a:p>
          <a:endParaRPr lang="en-US"/>
        </a:p>
      </dgm:t>
    </dgm:pt>
    <dgm:pt modelId="{ABBE1D2D-5CFD-4E9B-A4FA-BF3738AE0544}" type="sibTrans" cxnId="{8DA19552-956E-4D2D-80D6-A7F3E0BBE991}">
      <dgm:prSet/>
      <dgm:spPr/>
      <dgm:t>
        <a:bodyPr/>
        <a:lstStyle/>
        <a:p>
          <a:endParaRPr lang="en-US"/>
        </a:p>
      </dgm:t>
    </dgm:pt>
    <dgm:pt modelId="{65884654-B9D6-4482-A8C2-34A83E70F0DA}">
      <dgm:prSet phldrT="[Text]"/>
      <dgm:spPr/>
      <dgm:t>
        <a:bodyPr/>
        <a:lstStyle/>
        <a:p>
          <a:r>
            <a:rPr lang="en-US" b="1" smtClean="0">
              <a:effectLst>
                <a:outerShdw blurRad="38100" dist="38100" dir="2700000" algn="tl">
                  <a:srgbClr val="000000">
                    <a:alpha val="43137"/>
                  </a:srgbClr>
                </a:outerShdw>
              </a:effectLst>
              <a:latin typeface="Bahnschrift" panose="020B0502040204020203" pitchFamily="34" charset="0"/>
            </a:rPr>
            <a:t>Semi-Structured Interviews</a:t>
          </a:r>
          <a:endParaRPr lang="en-US" dirty="0"/>
        </a:p>
      </dgm:t>
    </dgm:pt>
    <dgm:pt modelId="{A35C8C8C-79CA-4742-952B-7934A6EE94B2}" type="parTrans" cxnId="{EA9FB128-A473-4409-97D7-69CB60452C84}">
      <dgm:prSet/>
      <dgm:spPr/>
      <dgm:t>
        <a:bodyPr/>
        <a:lstStyle/>
        <a:p>
          <a:endParaRPr lang="en-US"/>
        </a:p>
      </dgm:t>
    </dgm:pt>
    <dgm:pt modelId="{A1B81447-5B57-48E7-ADA8-28C9F23ACAD4}" type="sibTrans" cxnId="{EA9FB128-A473-4409-97D7-69CB60452C84}">
      <dgm:prSet/>
      <dgm:spPr/>
      <dgm:t>
        <a:bodyPr/>
        <a:lstStyle/>
        <a:p>
          <a:endParaRPr lang="en-US"/>
        </a:p>
      </dgm:t>
    </dgm:pt>
    <dgm:pt modelId="{192BD549-B614-4D4D-BFA4-446E774152CF}">
      <dgm:prSet phldrT="[Text]"/>
      <dgm:spPr/>
      <dgm:t>
        <a:bodyPr/>
        <a:lstStyle/>
        <a:p>
          <a:r>
            <a:rPr lang="en-US" dirty="0" smtClean="0">
              <a:latin typeface="Bahnschrift Light SemiCondensed" panose="020B0502040204020203" pitchFamily="34" charset="0"/>
            </a:rPr>
            <a:t>A semi-structured interview allows for a mixed approach. The researcher will come with set questions but leave more room for natural conversations. They may also modify their questions on the fly, depending on the trajectory of the interview.</a:t>
          </a:r>
          <a:endParaRPr lang="en-US" dirty="0"/>
        </a:p>
      </dgm:t>
    </dgm:pt>
    <dgm:pt modelId="{DB5B4357-EA4C-47C6-B1FB-81681BF13341}" type="parTrans" cxnId="{A75494F1-3D5B-4D7E-9785-5B411EA810A8}">
      <dgm:prSet/>
      <dgm:spPr/>
      <dgm:t>
        <a:bodyPr/>
        <a:lstStyle/>
        <a:p>
          <a:endParaRPr lang="en-US"/>
        </a:p>
      </dgm:t>
    </dgm:pt>
    <dgm:pt modelId="{A12717C0-9026-48D9-930E-3354641B146B}" type="sibTrans" cxnId="{A75494F1-3D5B-4D7E-9785-5B411EA810A8}">
      <dgm:prSet/>
      <dgm:spPr/>
      <dgm:t>
        <a:bodyPr/>
        <a:lstStyle/>
        <a:p>
          <a:endParaRPr lang="en-US"/>
        </a:p>
      </dgm:t>
    </dgm:pt>
    <dgm:pt modelId="{F0A353D1-CDD9-48A5-AD32-D3976BDA86CB}">
      <dgm:prSet/>
      <dgm:spPr/>
      <dgm:t>
        <a:bodyPr/>
        <a:lstStyle/>
        <a:p>
          <a:r>
            <a:rPr lang="en-US" smtClean="0">
              <a:latin typeface="Bahnschrift Light SemiCondensed" panose="020B0502040204020203" pitchFamily="34" charset="0"/>
            </a:rPr>
            <a:t>Unstructured interviews are a more natural approach to data collection. They allow participants to lead the conversation and speak comfortably and openly. As a result, most data from unstructured interviews is qualitative—it's based more on descriptions than on numbers.</a:t>
          </a:r>
          <a:endParaRPr lang="en-US" dirty="0">
            <a:latin typeface="Bahnschrift Light SemiCondensed" panose="020B0502040204020203" pitchFamily="34" charset="0"/>
          </a:endParaRPr>
        </a:p>
      </dgm:t>
    </dgm:pt>
    <dgm:pt modelId="{177D0D6B-570A-48C3-975A-B58D4148DFB0}" type="parTrans" cxnId="{47CAB553-5032-468D-B06C-F709EB71F9FE}">
      <dgm:prSet/>
      <dgm:spPr/>
      <dgm:t>
        <a:bodyPr/>
        <a:lstStyle/>
        <a:p>
          <a:endParaRPr lang="en-US"/>
        </a:p>
      </dgm:t>
    </dgm:pt>
    <dgm:pt modelId="{EB4E127E-7B5D-417C-9843-150E06117AFB}" type="sibTrans" cxnId="{47CAB553-5032-468D-B06C-F709EB71F9FE}">
      <dgm:prSet/>
      <dgm:spPr/>
      <dgm:t>
        <a:bodyPr/>
        <a:lstStyle/>
        <a:p>
          <a:endParaRPr lang="en-US"/>
        </a:p>
      </dgm:t>
    </dgm:pt>
    <dgm:pt modelId="{AB9D08EF-28E1-4DA0-A861-B8470DC68A2B}">
      <dgm:prSet/>
      <dgm:spPr/>
      <dgm:t>
        <a:bodyPr/>
        <a:lstStyle/>
        <a:p>
          <a:r>
            <a:rPr lang="en-US" dirty="0" smtClean="0">
              <a:latin typeface="Bahnschrift Light SemiCondensed" panose="020B0502040204020203" pitchFamily="34" charset="0"/>
            </a:rPr>
            <a:t>Unstructured interviews are ideal for more preliminary or exploratory studies of groups or cultures when a field research goal or learning objective has yet to be defined. This research method also reduces researcher bias, as the sociologist’s questions don’t influence the respondent’s answers.</a:t>
          </a:r>
          <a:endParaRPr lang="en-US" dirty="0">
            <a:latin typeface="Bahnschrift Light SemiCondensed" panose="020B0502040204020203" pitchFamily="34" charset="0"/>
          </a:endParaRPr>
        </a:p>
      </dgm:t>
    </dgm:pt>
    <dgm:pt modelId="{5E0EF54C-992A-4522-ADE3-B035B4A5FB07}" type="parTrans" cxnId="{9F0DD371-8FBA-4AD4-97A3-3FDBC9C364FA}">
      <dgm:prSet/>
      <dgm:spPr/>
      <dgm:t>
        <a:bodyPr/>
        <a:lstStyle/>
        <a:p>
          <a:endParaRPr lang="en-US"/>
        </a:p>
      </dgm:t>
    </dgm:pt>
    <dgm:pt modelId="{AD465F97-02D1-4591-8A6B-9A0DF10F9AE8}" type="sibTrans" cxnId="{9F0DD371-8FBA-4AD4-97A3-3FDBC9C364FA}">
      <dgm:prSet/>
      <dgm:spPr/>
      <dgm:t>
        <a:bodyPr/>
        <a:lstStyle/>
        <a:p>
          <a:endParaRPr lang="en-US"/>
        </a:p>
      </dgm:t>
    </dgm:pt>
    <dgm:pt modelId="{0C58E2F0-0313-4143-B645-575E5D8694FB}">
      <dgm:prSet/>
      <dgm:spPr/>
      <dgm:t>
        <a:bodyPr/>
        <a:lstStyle/>
        <a:p>
          <a:r>
            <a:rPr lang="en-US" smtClean="0">
              <a:latin typeface="Bahnschrift Light SemiCondensed" panose="020B0502040204020203" pitchFamily="34" charset="0"/>
            </a:rPr>
            <a:t>Semi-structured interviews let sociologists collect quantitative </a:t>
          </a:r>
          <a:r>
            <a:rPr lang="en-US" i="1" smtClean="0">
              <a:latin typeface="Bahnschrift Light SemiCondensed" panose="020B0502040204020203" pitchFamily="34" charset="0"/>
            </a:rPr>
            <a:t>and</a:t>
          </a:r>
          <a:r>
            <a:rPr lang="en-US" smtClean="0">
              <a:latin typeface="Bahnschrift Light SemiCondensed" panose="020B0502040204020203" pitchFamily="34" charset="0"/>
            </a:rPr>
            <a:t> qualitative data from a single conversation. The pre-written questions allow for comparisons between respondents, while the open-ended questions can provide context and insight.</a:t>
          </a:r>
          <a:endParaRPr lang="en-US" dirty="0">
            <a:latin typeface="Bahnschrift Light SemiCondensed" panose="020B0502040204020203" pitchFamily="34" charset="0"/>
          </a:endParaRPr>
        </a:p>
      </dgm:t>
    </dgm:pt>
    <dgm:pt modelId="{6E37DBA6-1EE9-40A1-B461-05DAA9B835BC}" type="parTrans" cxnId="{775CC273-7903-4F74-A7F2-5E44233FB2AC}">
      <dgm:prSet/>
      <dgm:spPr/>
      <dgm:t>
        <a:bodyPr/>
        <a:lstStyle/>
        <a:p>
          <a:endParaRPr lang="en-US"/>
        </a:p>
      </dgm:t>
    </dgm:pt>
    <dgm:pt modelId="{2FA3BDAD-5927-494C-93B4-45D79F54082C}" type="sibTrans" cxnId="{775CC273-7903-4F74-A7F2-5E44233FB2AC}">
      <dgm:prSet/>
      <dgm:spPr/>
      <dgm:t>
        <a:bodyPr/>
        <a:lstStyle/>
        <a:p>
          <a:endParaRPr lang="en-US"/>
        </a:p>
      </dgm:t>
    </dgm:pt>
    <dgm:pt modelId="{F2D8B05D-D0BD-4C39-8693-BD51DEF8AF2F}">
      <dgm:prSet/>
      <dgm:spPr/>
      <dgm:t>
        <a:bodyPr/>
        <a:lstStyle/>
        <a:p>
          <a:endParaRPr lang="en-US" dirty="0"/>
        </a:p>
      </dgm:t>
    </dgm:pt>
    <dgm:pt modelId="{BB0E4A04-E9C8-4444-A03A-AE9743C0C4BF}" type="parTrans" cxnId="{5E2C61F3-89F8-4511-8B34-F999921DAD47}">
      <dgm:prSet/>
      <dgm:spPr/>
      <dgm:t>
        <a:bodyPr/>
        <a:lstStyle/>
        <a:p>
          <a:endParaRPr lang="en-US"/>
        </a:p>
      </dgm:t>
    </dgm:pt>
    <dgm:pt modelId="{A5BCF151-ECED-4259-BB5C-67EBBC962C72}" type="sibTrans" cxnId="{5E2C61F3-89F8-4511-8B34-F999921DAD47}">
      <dgm:prSet/>
      <dgm:spPr/>
      <dgm:t>
        <a:bodyPr/>
        <a:lstStyle/>
        <a:p>
          <a:endParaRPr lang="en-US"/>
        </a:p>
      </dgm:t>
    </dgm:pt>
    <dgm:pt modelId="{2D437DA7-500E-4175-90DB-837764252857}" type="pres">
      <dgm:prSet presAssocID="{5A50F8D4-7D15-4BA8-9B6A-C31C32189555}" presName="linear" presStyleCnt="0">
        <dgm:presLayoutVars>
          <dgm:animLvl val="lvl"/>
          <dgm:resizeHandles val="exact"/>
        </dgm:presLayoutVars>
      </dgm:prSet>
      <dgm:spPr/>
    </dgm:pt>
    <dgm:pt modelId="{92E05226-01CA-4B73-93AC-E1E9E31BDC05}" type="pres">
      <dgm:prSet presAssocID="{B4438E9E-356F-4FD0-849D-F77755BFE27B}" presName="parentText" presStyleLbl="node1" presStyleIdx="0" presStyleCnt="2">
        <dgm:presLayoutVars>
          <dgm:chMax val="0"/>
          <dgm:bulletEnabled val="1"/>
        </dgm:presLayoutVars>
      </dgm:prSet>
      <dgm:spPr/>
      <dgm:t>
        <a:bodyPr/>
        <a:lstStyle/>
        <a:p>
          <a:endParaRPr lang="en-US"/>
        </a:p>
      </dgm:t>
    </dgm:pt>
    <dgm:pt modelId="{6072278A-6785-43EE-990F-E61F8CDAEEC7}" type="pres">
      <dgm:prSet presAssocID="{B4438E9E-356F-4FD0-849D-F77755BFE27B}" presName="childText" presStyleLbl="revTx" presStyleIdx="0" presStyleCnt="2">
        <dgm:presLayoutVars>
          <dgm:bulletEnabled val="1"/>
        </dgm:presLayoutVars>
      </dgm:prSet>
      <dgm:spPr/>
      <dgm:t>
        <a:bodyPr/>
        <a:lstStyle/>
        <a:p>
          <a:endParaRPr lang="en-US"/>
        </a:p>
      </dgm:t>
    </dgm:pt>
    <dgm:pt modelId="{7B9C89A7-3318-440C-8683-948D827DB35C}" type="pres">
      <dgm:prSet presAssocID="{65884654-B9D6-4482-A8C2-34A83E70F0DA}" presName="parentText" presStyleLbl="node1" presStyleIdx="1" presStyleCnt="2">
        <dgm:presLayoutVars>
          <dgm:chMax val="0"/>
          <dgm:bulletEnabled val="1"/>
        </dgm:presLayoutVars>
      </dgm:prSet>
      <dgm:spPr/>
      <dgm:t>
        <a:bodyPr/>
        <a:lstStyle/>
        <a:p>
          <a:endParaRPr lang="en-US"/>
        </a:p>
      </dgm:t>
    </dgm:pt>
    <dgm:pt modelId="{9FB37FB4-42C3-4B26-84D1-8027F0228E03}" type="pres">
      <dgm:prSet presAssocID="{65884654-B9D6-4482-A8C2-34A83E70F0DA}" presName="childText" presStyleLbl="revTx" presStyleIdx="1" presStyleCnt="2">
        <dgm:presLayoutVars>
          <dgm:bulletEnabled val="1"/>
        </dgm:presLayoutVars>
      </dgm:prSet>
      <dgm:spPr/>
      <dgm:t>
        <a:bodyPr/>
        <a:lstStyle/>
        <a:p>
          <a:endParaRPr lang="en-US"/>
        </a:p>
      </dgm:t>
    </dgm:pt>
  </dgm:ptLst>
  <dgm:cxnLst>
    <dgm:cxn modelId="{775CC273-7903-4F74-A7F2-5E44233FB2AC}" srcId="{65884654-B9D6-4482-A8C2-34A83E70F0DA}" destId="{0C58E2F0-0313-4143-B645-575E5D8694FB}" srcOrd="1" destOrd="0" parTransId="{6E37DBA6-1EE9-40A1-B461-05DAA9B835BC}" sibTransId="{2FA3BDAD-5927-494C-93B4-45D79F54082C}"/>
    <dgm:cxn modelId="{4CB08B6F-77E1-4D67-855E-BC5397170372}" type="presOf" srcId="{65884654-B9D6-4482-A8C2-34A83E70F0DA}" destId="{7B9C89A7-3318-440C-8683-948D827DB35C}" srcOrd="0" destOrd="0" presId="urn:microsoft.com/office/officeart/2005/8/layout/vList2"/>
    <dgm:cxn modelId="{403954C8-3128-462D-927D-50F0AD24A1DA}" type="presOf" srcId="{0C58E2F0-0313-4143-B645-575E5D8694FB}" destId="{9FB37FB4-42C3-4B26-84D1-8027F0228E03}" srcOrd="0" destOrd="1" presId="urn:microsoft.com/office/officeart/2005/8/layout/vList2"/>
    <dgm:cxn modelId="{9F0DD371-8FBA-4AD4-97A3-3FDBC9C364FA}" srcId="{B4438E9E-356F-4FD0-849D-F77755BFE27B}" destId="{AB9D08EF-28E1-4DA0-A861-B8470DC68A2B}" srcOrd="2" destOrd="0" parTransId="{5E0EF54C-992A-4522-ADE3-B035B4A5FB07}" sibTransId="{AD465F97-02D1-4591-8A6B-9A0DF10F9AE8}"/>
    <dgm:cxn modelId="{B8BAF244-D071-4043-984C-75A7D66B9656}" type="presOf" srcId="{999532EC-3CA4-4934-84CB-2873A45FF80E}" destId="{6072278A-6785-43EE-990F-E61F8CDAEEC7}" srcOrd="0" destOrd="0" presId="urn:microsoft.com/office/officeart/2005/8/layout/vList2"/>
    <dgm:cxn modelId="{27A065E3-3BB7-40C5-88BF-D480D223F3CB}" type="presOf" srcId="{F2D8B05D-D0BD-4C39-8693-BD51DEF8AF2F}" destId="{9FB37FB4-42C3-4B26-84D1-8027F0228E03}" srcOrd="0" destOrd="2" presId="urn:microsoft.com/office/officeart/2005/8/layout/vList2"/>
    <dgm:cxn modelId="{6AEF61B5-8A71-4633-852E-57FA5D1179E1}" type="presOf" srcId="{AB9D08EF-28E1-4DA0-A861-B8470DC68A2B}" destId="{6072278A-6785-43EE-990F-E61F8CDAEEC7}" srcOrd="0" destOrd="2" presId="urn:microsoft.com/office/officeart/2005/8/layout/vList2"/>
    <dgm:cxn modelId="{C07241A2-F0B8-42E7-B278-49CD7661F532}" type="presOf" srcId="{B4438E9E-356F-4FD0-849D-F77755BFE27B}" destId="{92E05226-01CA-4B73-93AC-E1E9E31BDC05}" srcOrd="0" destOrd="0" presId="urn:microsoft.com/office/officeart/2005/8/layout/vList2"/>
    <dgm:cxn modelId="{8DA19552-956E-4D2D-80D6-A7F3E0BBE991}" srcId="{B4438E9E-356F-4FD0-849D-F77755BFE27B}" destId="{999532EC-3CA4-4934-84CB-2873A45FF80E}" srcOrd="0" destOrd="0" parTransId="{C7A1EE22-9857-4849-B90F-218FC4A7F8A7}" sibTransId="{ABBE1D2D-5CFD-4E9B-A4FA-BF3738AE0544}"/>
    <dgm:cxn modelId="{47CAB553-5032-468D-B06C-F709EB71F9FE}" srcId="{B4438E9E-356F-4FD0-849D-F77755BFE27B}" destId="{F0A353D1-CDD9-48A5-AD32-D3976BDA86CB}" srcOrd="1" destOrd="0" parTransId="{177D0D6B-570A-48C3-975A-B58D4148DFB0}" sibTransId="{EB4E127E-7B5D-417C-9843-150E06117AFB}"/>
    <dgm:cxn modelId="{A75494F1-3D5B-4D7E-9785-5B411EA810A8}" srcId="{65884654-B9D6-4482-A8C2-34A83E70F0DA}" destId="{192BD549-B614-4D4D-BFA4-446E774152CF}" srcOrd="0" destOrd="0" parTransId="{DB5B4357-EA4C-47C6-B1FB-81681BF13341}" sibTransId="{A12717C0-9026-48D9-930E-3354641B146B}"/>
    <dgm:cxn modelId="{EA9FB128-A473-4409-97D7-69CB60452C84}" srcId="{5A50F8D4-7D15-4BA8-9B6A-C31C32189555}" destId="{65884654-B9D6-4482-A8C2-34A83E70F0DA}" srcOrd="1" destOrd="0" parTransId="{A35C8C8C-79CA-4742-952B-7934A6EE94B2}" sibTransId="{A1B81447-5B57-48E7-ADA8-28C9F23ACAD4}"/>
    <dgm:cxn modelId="{5E2C61F3-89F8-4511-8B34-F999921DAD47}" srcId="{65884654-B9D6-4482-A8C2-34A83E70F0DA}" destId="{F2D8B05D-D0BD-4C39-8693-BD51DEF8AF2F}" srcOrd="2" destOrd="0" parTransId="{BB0E4A04-E9C8-4444-A03A-AE9743C0C4BF}" sibTransId="{A5BCF151-ECED-4259-BB5C-67EBBC962C72}"/>
    <dgm:cxn modelId="{14F061E1-37DA-4211-81B1-B1C8DF2FEF48}" type="presOf" srcId="{192BD549-B614-4D4D-BFA4-446E774152CF}" destId="{9FB37FB4-42C3-4B26-84D1-8027F0228E03}" srcOrd="0" destOrd="0" presId="urn:microsoft.com/office/officeart/2005/8/layout/vList2"/>
    <dgm:cxn modelId="{B62F9FD0-59E3-4867-89D6-A3E44200EF40}" type="presOf" srcId="{5A50F8D4-7D15-4BA8-9B6A-C31C32189555}" destId="{2D437DA7-500E-4175-90DB-837764252857}" srcOrd="0" destOrd="0" presId="urn:microsoft.com/office/officeart/2005/8/layout/vList2"/>
    <dgm:cxn modelId="{B1C4633B-4682-419D-B403-114D5D20E1BA}" type="presOf" srcId="{F0A353D1-CDD9-48A5-AD32-D3976BDA86CB}" destId="{6072278A-6785-43EE-990F-E61F8CDAEEC7}" srcOrd="0" destOrd="1" presId="urn:microsoft.com/office/officeart/2005/8/layout/vList2"/>
    <dgm:cxn modelId="{5900F118-39CF-4E46-BFDD-1F77F42149B4}" srcId="{5A50F8D4-7D15-4BA8-9B6A-C31C32189555}" destId="{B4438E9E-356F-4FD0-849D-F77755BFE27B}" srcOrd="0" destOrd="0" parTransId="{4C889D68-786F-497C-8957-79FBB0AC3B80}" sibTransId="{3910A67C-CD6B-491C-912C-BAD7B0D928FB}"/>
    <dgm:cxn modelId="{83A0B5BE-F2EE-49BE-B142-2117630CB789}" type="presParOf" srcId="{2D437DA7-500E-4175-90DB-837764252857}" destId="{92E05226-01CA-4B73-93AC-E1E9E31BDC05}" srcOrd="0" destOrd="0" presId="urn:microsoft.com/office/officeart/2005/8/layout/vList2"/>
    <dgm:cxn modelId="{5411B51E-C919-4C62-B4F4-171B7AB20512}" type="presParOf" srcId="{2D437DA7-500E-4175-90DB-837764252857}" destId="{6072278A-6785-43EE-990F-E61F8CDAEEC7}" srcOrd="1" destOrd="0" presId="urn:microsoft.com/office/officeart/2005/8/layout/vList2"/>
    <dgm:cxn modelId="{CA9B0DF5-D538-4C2B-97CA-303FE375AD20}" type="presParOf" srcId="{2D437DA7-500E-4175-90DB-837764252857}" destId="{7B9C89A7-3318-440C-8683-948D827DB35C}" srcOrd="2" destOrd="0" presId="urn:microsoft.com/office/officeart/2005/8/layout/vList2"/>
    <dgm:cxn modelId="{7B46C3FE-F644-45B5-B4E1-758EDE26B741}" type="presParOf" srcId="{2D437DA7-500E-4175-90DB-837764252857}" destId="{9FB37FB4-42C3-4B26-84D1-8027F0228E03}" srcOrd="3"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30F7435-B81C-4A4B-99ED-CB697873696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B5AEE5B-CF69-4CCF-84A4-B8AFB27CACC7}">
      <dgm:prSet phldrT="[Text]" custT="1"/>
      <dgm:spPr>
        <a:noFill/>
      </dgm:spPr>
      <dgm:t>
        <a:bodyPr/>
        <a:lstStyle/>
        <a:p>
          <a:pPr algn="ctr"/>
          <a:r>
            <a:rPr lang="en-US" sz="4400" b="1" dirty="0" smtClean="0">
              <a:solidFill>
                <a:srgbClr val="7F57B9"/>
              </a:solidFill>
              <a:effectLst>
                <a:outerShdw blurRad="38100" dist="38100" dir="2700000" algn="tl">
                  <a:srgbClr val="000000">
                    <a:alpha val="43137"/>
                  </a:srgbClr>
                </a:outerShdw>
              </a:effectLst>
              <a:latin typeface="Bahnschrift" panose="020B0502040204020203" pitchFamily="34" charset="0"/>
            </a:rPr>
            <a:t>Participant Observation</a:t>
          </a:r>
          <a:endParaRPr lang="en-US" sz="4400" b="1" dirty="0">
            <a:solidFill>
              <a:srgbClr val="7F57B9"/>
            </a:solidFill>
            <a:effectLst>
              <a:outerShdw blurRad="38100" dist="38100" dir="2700000" algn="tl">
                <a:srgbClr val="000000">
                  <a:alpha val="43137"/>
                </a:srgbClr>
              </a:outerShdw>
            </a:effectLst>
            <a:latin typeface="Bahnschrift" panose="020B0502040204020203" pitchFamily="34" charset="0"/>
          </a:endParaRPr>
        </a:p>
      </dgm:t>
    </dgm:pt>
    <dgm:pt modelId="{BD333DA4-B154-4554-9CAA-DA5E726C72C5}" type="parTrans" cxnId="{2CB5AD9E-7962-4A4B-807A-E2083CAF1696}">
      <dgm:prSet/>
      <dgm:spPr/>
      <dgm:t>
        <a:bodyPr/>
        <a:lstStyle/>
        <a:p>
          <a:endParaRPr lang="en-US"/>
        </a:p>
      </dgm:t>
    </dgm:pt>
    <dgm:pt modelId="{C59AF446-15E8-4503-9C85-851D4F01FCAC}" type="sibTrans" cxnId="{2CB5AD9E-7962-4A4B-807A-E2083CAF1696}">
      <dgm:prSet/>
      <dgm:spPr/>
      <dgm:t>
        <a:bodyPr/>
        <a:lstStyle/>
        <a:p>
          <a:endParaRPr lang="en-US"/>
        </a:p>
      </dgm:t>
    </dgm:pt>
    <dgm:pt modelId="{30CAF154-9E7A-4236-BA0A-643C80E833A9}" type="pres">
      <dgm:prSet presAssocID="{330F7435-B81C-4A4B-99ED-CB697873696B}" presName="linear" presStyleCnt="0">
        <dgm:presLayoutVars>
          <dgm:animLvl val="lvl"/>
          <dgm:resizeHandles val="exact"/>
        </dgm:presLayoutVars>
      </dgm:prSet>
      <dgm:spPr/>
      <dgm:t>
        <a:bodyPr/>
        <a:lstStyle/>
        <a:p>
          <a:endParaRPr lang="en-US"/>
        </a:p>
      </dgm:t>
    </dgm:pt>
    <dgm:pt modelId="{030B8B61-F27B-4F05-BE7A-0551598132F9}" type="pres">
      <dgm:prSet presAssocID="{2B5AEE5B-CF69-4CCF-84A4-B8AFB27CACC7}" presName="parentText" presStyleLbl="node1" presStyleIdx="0" presStyleCnt="1">
        <dgm:presLayoutVars>
          <dgm:chMax val="0"/>
          <dgm:bulletEnabled val="1"/>
        </dgm:presLayoutVars>
      </dgm:prSet>
      <dgm:spPr/>
      <dgm:t>
        <a:bodyPr/>
        <a:lstStyle/>
        <a:p>
          <a:endParaRPr lang="en-US"/>
        </a:p>
      </dgm:t>
    </dgm:pt>
  </dgm:ptLst>
  <dgm:cxnLst>
    <dgm:cxn modelId="{F6F28BB8-9A0A-49C3-B0F8-7844E158C6A8}" type="presOf" srcId="{330F7435-B81C-4A4B-99ED-CB697873696B}" destId="{30CAF154-9E7A-4236-BA0A-643C80E833A9}" srcOrd="0" destOrd="0" presId="urn:microsoft.com/office/officeart/2005/8/layout/vList2"/>
    <dgm:cxn modelId="{2CB5AD9E-7962-4A4B-807A-E2083CAF1696}" srcId="{330F7435-B81C-4A4B-99ED-CB697873696B}" destId="{2B5AEE5B-CF69-4CCF-84A4-B8AFB27CACC7}" srcOrd="0" destOrd="0" parTransId="{BD333DA4-B154-4554-9CAA-DA5E726C72C5}" sibTransId="{C59AF446-15E8-4503-9C85-851D4F01FCAC}"/>
    <dgm:cxn modelId="{6621946B-3C83-4B1F-B62C-23AC833BB97C}" type="presOf" srcId="{2B5AEE5B-CF69-4CCF-84A4-B8AFB27CACC7}" destId="{030B8B61-F27B-4F05-BE7A-0551598132F9}" srcOrd="0" destOrd="0" presId="urn:microsoft.com/office/officeart/2005/8/layout/vList2"/>
    <dgm:cxn modelId="{A13BBA55-88E5-48CF-84B1-678EEEABC00E}" type="presParOf" srcId="{30CAF154-9E7A-4236-BA0A-643C80E833A9}" destId="{030B8B61-F27B-4F05-BE7A-0551598132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59C9C15F-2971-4922-9E43-99C0BDB164D9}"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en-US"/>
        </a:p>
      </dgm:t>
    </dgm:pt>
    <dgm:pt modelId="{1036D176-81E3-486B-A07C-E57A43566829}">
      <dgm:prSet custT="1"/>
      <dgm:spPr/>
      <dgm:t>
        <a:bodyPr/>
        <a:lstStyle/>
        <a:p>
          <a:r>
            <a:rPr lang="en-US" sz="1800" b="1" dirty="0" smtClean="0">
              <a:effectLst>
                <a:outerShdw blurRad="38100" dist="38100" dir="2700000" algn="tl">
                  <a:srgbClr val="000000">
                    <a:alpha val="43137"/>
                  </a:srgbClr>
                </a:outerShdw>
              </a:effectLst>
              <a:latin typeface="Bahnschrift Light SemiCondensed" panose="020B0502040204020203" pitchFamily="34" charset="0"/>
            </a:rPr>
            <a:t>Overt Participation Observation</a:t>
          </a:r>
          <a:r>
            <a:rPr lang="en-US" sz="1800" dirty="0" smtClean="0">
              <a:effectLst>
                <a:outerShdw blurRad="38100" dist="38100" dir="2700000" algn="tl">
                  <a:srgbClr val="000000">
                    <a:alpha val="43137"/>
                  </a:srgbClr>
                </a:outerShdw>
              </a:effectLst>
              <a:latin typeface="Bahnschrift Light SemiCondensed" panose="020B0502040204020203" pitchFamily="34" charset="0"/>
            </a:rPr>
            <a:t> </a:t>
          </a:r>
          <a:endParaRPr lang="en-US" sz="1800" dirty="0">
            <a:effectLst>
              <a:outerShdw blurRad="38100" dist="38100" dir="2700000" algn="tl">
                <a:srgbClr val="000000">
                  <a:alpha val="43137"/>
                </a:srgbClr>
              </a:outerShdw>
            </a:effectLst>
          </a:endParaRPr>
        </a:p>
      </dgm:t>
    </dgm:pt>
    <dgm:pt modelId="{7E765924-7DAA-464A-B55B-1BC0BA708C27}" type="parTrans" cxnId="{4A359FBB-BC01-42C6-846D-E23B964CC60B}">
      <dgm:prSet/>
      <dgm:spPr/>
      <dgm:t>
        <a:bodyPr/>
        <a:lstStyle/>
        <a:p>
          <a:endParaRPr lang="en-US"/>
        </a:p>
      </dgm:t>
    </dgm:pt>
    <dgm:pt modelId="{06C4EF9D-BC16-4B2D-97F2-21CD37544258}" type="sibTrans" cxnId="{4A359FBB-BC01-42C6-846D-E23B964CC60B}">
      <dgm:prSet/>
      <dgm:spPr/>
      <dgm:t>
        <a:bodyPr/>
        <a:lstStyle/>
        <a:p>
          <a:endParaRPr lang="en-US"/>
        </a:p>
      </dgm:t>
    </dgm:pt>
    <dgm:pt modelId="{4120B414-53BB-4CF1-AEF2-2CA6448A9501}">
      <dgm:prSet custT="1"/>
      <dgm:spPr/>
      <dgm:t>
        <a:bodyPr/>
        <a:lstStyle/>
        <a:p>
          <a:r>
            <a:rPr lang="en-US" sz="1800" dirty="0" smtClean="0">
              <a:latin typeface="Bahnschrift Light SemiCondensed" panose="020B0502040204020203" pitchFamily="34" charset="0"/>
            </a:rPr>
            <a:t>The participants are </a:t>
          </a:r>
          <a:r>
            <a:rPr lang="en-US" sz="1800" b="1" dirty="0" smtClean="0">
              <a:latin typeface="Bahnschrift Light SemiCondensed" panose="020B0502040204020203" pitchFamily="34" charset="0"/>
            </a:rPr>
            <a:t>aware</a:t>
          </a:r>
          <a:r>
            <a:rPr lang="en-US" sz="1800" dirty="0" smtClean="0">
              <a:latin typeface="Bahnschrift Light SemiCondensed" panose="020B0502040204020203" pitchFamily="34" charset="0"/>
            </a:rPr>
            <a:t> of the researcher. For example, if a sociologist is looking to learn about a family, they may ask to spend a week in their home.</a:t>
          </a:r>
          <a:endParaRPr lang="en-US" sz="1800" dirty="0"/>
        </a:p>
      </dgm:t>
    </dgm:pt>
    <dgm:pt modelId="{B72E13C6-35A4-4B1C-BC0B-F92DF8CE05EF}" type="parTrans" cxnId="{30E4BAC7-4C0B-467B-BE29-6C58B70B0C2B}">
      <dgm:prSet/>
      <dgm:spPr/>
      <dgm:t>
        <a:bodyPr/>
        <a:lstStyle/>
        <a:p>
          <a:endParaRPr lang="en-US"/>
        </a:p>
      </dgm:t>
    </dgm:pt>
    <dgm:pt modelId="{979233D6-CCD3-4D06-A604-3F33D61F34A3}" type="sibTrans" cxnId="{30E4BAC7-4C0B-467B-BE29-6C58B70B0C2B}">
      <dgm:prSet/>
      <dgm:spPr/>
      <dgm:t>
        <a:bodyPr/>
        <a:lstStyle/>
        <a:p>
          <a:endParaRPr lang="en-US"/>
        </a:p>
      </dgm:t>
    </dgm:pt>
    <dgm:pt modelId="{4E3E4DC8-2827-4740-96A3-CF633312F457}" type="pres">
      <dgm:prSet presAssocID="{59C9C15F-2971-4922-9E43-99C0BDB164D9}" presName="Name0" presStyleCnt="0">
        <dgm:presLayoutVars>
          <dgm:dir/>
          <dgm:animLvl val="lvl"/>
          <dgm:resizeHandles val="exact"/>
        </dgm:presLayoutVars>
      </dgm:prSet>
      <dgm:spPr/>
      <dgm:t>
        <a:bodyPr/>
        <a:lstStyle/>
        <a:p>
          <a:endParaRPr lang="en-US"/>
        </a:p>
      </dgm:t>
    </dgm:pt>
    <dgm:pt modelId="{A67AC2FB-835F-451B-BD97-A54B0CBA1808}" type="pres">
      <dgm:prSet presAssocID="{1036D176-81E3-486B-A07C-E57A43566829}" presName="linNode" presStyleCnt="0"/>
      <dgm:spPr/>
      <dgm:t>
        <a:bodyPr/>
        <a:lstStyle/>
        <a:p>
          <a:endParaRPr lang="en-US"/>
        </a:p>
      </dgm:t>
    </dgm:pt>
    <dgm:pt modelId="{3248E448-B0A7-47D7-ACFC-51BF53668510}" type="pres">
      <dgm:prSet presAssocID="{1036D176-81E3-486B-A07C-E57A43566829}" presName="parentText" presStyleLbl="node1" presStyleIdx="0" presStyleCnt="1" custScaleX="70105">
        <dgm:presLayoutVars>
          <dgm:chMax val="1"/>
          <dgm:bulletEnabled val="1"/>
        </dgm:presLayoutVars>
      </dgm:prSet>
      <dgm:spPr/>
      <dgm:t>
        <a:bodyPr/>
        <a:lstStyle/>
        <a:p>
          <a:endParaRPr lang="en-US"/>
        </a:p>
      </dgm:t>
    </dgm:pt>
    <dgm:pt modelId="{A0A6A453-B468-45B3-A108-628239DD6476}" type="pres">
      <dgm:prSet presAssocID="{1036D176-81E3-486B-A07C-E57A43566829}" presName="descendantText" presStyleLbl="alignAccFollowNode1" presStyleIdx="0" presStyleCnt="1" custScaleX="106497">
        <dgm:presLayoutVars>
          <dgm:bulletEnabled val="1"/>
        </dgm:presLayoutVars>
      </dgm:prSet>
      <dgm:spPr/>
      <dgm:t>
        <a:bodyPr/>
        <a:lstStyle/>
        <a:p>
          <a:endParaRPr lang="en-US"/>
        </a:p>
      </dgm:t>
    </dgm:pt>
  </dgm:ptLst>
  <dgm:cxnLst>
    <dgm:cxn modelId="{33A10CA8-503C-4152-A319-53D042FB3487}" type="presOf" srcId="{4120B414-53BB-4CF1-AEF2-2CA6448A9501}" destId="{A0A6A453-B468-45B3-A108-628239DD6476}" srcOrd="0" destOrd="0" presId="urn:microsoft.com/office/officeart/2005/8/layout/vList5"/>
    <dgm:cxn modelId="{4A359FBB-BC01-42C6-846D-E23B964CC60B}" srcId="{59C9C15F-2971-4922-9E43-99C0BDB164D9}" destId="{1036D176-81E3-486B-A07C-E57A43566829}" srcOrd="0" destOrd="0" parTransId="{7E765924-7DAA-464A-B55B-1BC0BA708C27}" sibTransId="{06C4EF9D-BC16-4B2D-97F2-21CD37544258}"/>
    <dgm:cxn modelId="{865F115F-155F-444E-A17C-645B234AE542}" type="presOf" srcId="{59C9C15F-2971-4922-9E43-99C0BDB164D9}" destId="{4E3E4DC8-2827-4740-96A3-CF633312F457}" srcOrd="0" destOrd="0" presId="urn:microsoft.com/office/officeart/2005/8/layout/vList5"/>
    <dgm:cxn modelId="{30E4BAC7-4C0B-467B-BE29-6C58B70B0C2B}" srcId="{1036D176-81E3-486B-A07C-E57A43566829}" destId="{4120B414-53BB-4CF1-AEF2-2CA6448A9501}" srcOrd="0" destOrd="0" parTransId="{B72E13C6-35A4-4B1C-BC0B-F92DF8CE05EF}" sibTransId="{979233D6-CCD3-4D06-A604-3F33D61F34A3}"/>
    <dgm:cxn modelId="{2D92C888-A83F-436B-B7BD-F00E920F7F94}" type="presOf" srcId="{1036D176-81E3-486B-A07C-E57A43566829}" destId="{3248E448-B0A7-47D7-ACFC-51BF53668510}" srcOrd="0" destOrd="0" presId="urn:microsoft.com/office/officeart/2005/8/layout/vList5"/>
    <dgm:cxn modelId="{9847274E-D71C-40CE-914C-D81E7DB8EE34}" type="presParOf" srcId="{4E3E4DC8-2827-4740-96A3-CF633312F457}" destId="{A67AC2FB-835F-451B-BD97-A54B0CBA1808}" srcOrd="0" destOrd="0" presId="urn:microsoft.com/office/officeart/2005/8/layout/vList5"/>
    <dgm:cxn modelId="{527BEE0B-2695-4A7D-BA77-197377C6674E}" type="presParOf" srcId="{A67AC2FB-835F-451B-BD97-A54B0CBA1808}" destId="{3248E448-B0A7-47D7-ACFC-51BF53668510}" srcOrd="0" destOrd="0" presId="urn:microsoft.com/office/officeart/2005/8/layout/vList5"/>
    <dgm:cxn modelId="{3C1E4BC3-E929-4A26-8402-E61EFD153FD6}" type="presParOf" srcId="{A67AC2FB-835F-451B-BD97-A54B0CBA1808}" destId="{A0A6A453-B468-45B3-A108-628239DD6476}"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5C131943-E40C-4DBC-8C5E-EAC070A235B2}" type="doc">
      <dgm:prSet loTypeId="urn:microsoft.com/office/officeart/2005/8/layout/vList5" loCatId="list" qsTypeId="urn:microsoft.com/office/officeart/2005/8/quickstyle/simple1" qsCatId="simple" csTypeId="urn:microsoft.com/office/officeart/2005/8/colors/accent6_4" csCatId="accent6" phldr="1"/>
      <dgm:spPr/>
      <dgm:t>
        <a:bodyPr/>
        <a:lstStyle/>
        <a:p>
          <a:endParaRPr lang="en-US"/>
        </a:p>
      </dgm:t>
    </dgm:pt>
    <dgm:pt modelId="{5B7F160D-C7FB-4297-9FB9-F8336E078934}">
      <dgm:prSet custT="1"/>
      <dgm:spPr/>
      <dgm:t>
        <a:bodyPr/>
        <a:lstStyle/>
        <a:p>
          <a:r>
            <a:rPr lang="en-US" sz="1800" b="1" dirty="0" smtClean="0">
              <a:effectLst>
                <a:outerShdw blurRad="38100" dist="38100" dir="2700000" algn="tl">
                  <a:srgbClr val="000000">
                    <a:alpha val="43137"/>
                  </a:srgbClr>
                </a:outerShdw>
              </a:effectLst>
              <a:latin typeface="Bahnschrift Light SemiCondensed" panose="020B0502040204020203" pitchFamily="34" charset="0"/>
            </a:rPr>
            <a:t>Covert Participant Observation</a:t>
          </a:r>
          <a:endParaRPr lang="en-US" sz="1800" dirty="0">
            <a:effectLst>
              <a:outerShdw blurRad="38100" dist="38100" dir="2700000" algn="tl">
                <a:srgbClr val="000000">
                  <a:alpha val="43137"/>
                </a:srgbClr>
              </a:outerShdw>
            </a:effectLst>
          </a:endParaRPr>
        </a:p>
      </dgm:t>
    </dgm:pt>
    <dgm:pt modelId="{67D55B7E-0236-4C33-9B33-471D771FA362}" type="parTrans" cxnId="{666D2561-5B37-4D20-A8B9-03C1CC16B4E7}">
      <dgm:prSet/>
      <dgm:spPr/>
      <dgm:t>
        <a:bodyPr/>
        <a:lstStyle/>
        <a:p>
          <a:endParaRPr lang="en-US"/>
        </a:p>
      </dgm:t>
    </dgm:pt>
    <dgm:pt modelId="{5781B93B-DC34-4AED-B4D3-65ACB2C22A4C}" type="sibTrans" cxnId="{666D2561-5B37-4D20-A8B9-03C1CC16B4E7}">
      <dgm:prSet/>
      <dgm:spPr/>
      <dgm:t>
        <a:bodyPr/>
        <a:lstStyle/>
        <a:p>
          <a:endParaRPr lang="en-US"/>
        </a:p>
      </dgm:t>
    </dgm:pt>
    <dgm:pt modelId="{C4A32282-8C24-4CC8-B5F5-0D1134EC45D2}">
      <dgm:prSet custT="1"/>
      <dgm:spPr/>
      <dgm:t>
        <a:bodyPr/>
        <a:lstStyle/>
        <a:p>
          <a:r>
            <a:rPr lang="en-US" sz="1600" dirty="0" smtClean="0">
              <a:latin typeface="Bahnschrift Light SemiCondensed" panose="020B0502040204020203" pitchFamily="34" charset="0"/>
            </a:rPr>
            <a:t>The subjects are </a:t>
          </a:r>
          <a:r>
            <a:rPr lang="en-US" sz="1600" b="1" dirty="0" smtClean="0">
              <a:latin typeface="Bahnschrift Light SemiCondensed" panose="020B0502040204020203" pitchFamily="34" charset="0"/>
            </a:rPr>
            <a:t>unaware</a:t>
          </a:r>
          <a:r>
            <a:rPr lang="en-US" sz="1600" dirty="0" smtClean="0">
              <a:latin typeface="Bahnschrift Light SemiCondensed" panose="020B0502040204020203" pitchFamily="34" charset="0"/>
            </a:rPr>
            <a:t> of the sociologist and their goal. For example, a sociologist may wander around a market and converse with vendors. While this strategy can yield more neutral results, ethical questions can sometimes arise. Additionally, recording without consent is illegal in some locations. Researchers will have to consider the ethical concerns and local laws before conducting this kind of study.</a:t>
          </a:r>
          <a:endParaRPr lang="en-US" sz="1600" dirty="0">
            <a:latin typeface="Bahnschrift Light SemiCondensed" panose="020B0502040204020203" pitchFamily="34" charset="0"/>
          </a:endParaRPr>
        </a:p>
      </dgm:t>
    </dgm:pt>
    <dgm:pt modelId="{0AB605BA-0AE1-4A06-B268-84452AE463C4}" type="parTrans" cxnId="{716854C5-32E0-4E97-852D-CA958518CD4B}">
      <dgm:prSet/>
      <dgm:spPr/>
      <dgm:t>
        <a:bodyPr/>
        <a:lstStyle/>
        <a:p>
          <a:endParaRPr lang="en-US"/>
        </a:p>
      </dgm:t>
    </dgm:pt>
    <dgm:pt modelId="{9706139A-7529-4BFF-BCC7-C42A378723D5}" type="sibTrans" cxnId="{716854C5-32E0-4E97-852D-CA958518CD4B}">
      <dgm:prSet/>
      <dgm:spPr/>
      <dgm:t>
        <a:bodyPr/>
        <a:lstStyle/>
        <a:p>
          <a:endParaRPr lang="en-US"/>
        </a:p>
      </dgm:t>
    </dgm:pt>
    <dgm:pt modelId="{273ADCF8-B92D-4B7A-A32F-412072A4B7D1}" type="pres">
      <dgm:prSet presAssocID="{5C131943-E40C-4DBC-8C5E-EAC070A235B2}" presName="Name0" presStyleCnt="0">
        <dgm:presLayoutVars>
          <dgm:dir/>
          <dgm:animLvl val="lvl"/>
          <dgm:resizeHandles val="exact"/>
        </dgm:presLayoutVars>
      </dgm:prSet>
      <dgm:spPr/>
      <dgm:t>
        <a:bodyPr/>
        <a:lstStyle/>
        <a:p>
          <a:endParaRPr lang="en-US"/>
        </a:p>
      </dgm:t>
    </dgm:pt>
    <dgm:pt modelId="{DABC4DCC-AD89-4935-8B8F-4CDABA70988F}" type="pres">
      <dgm:prSet presAssocID="{5B7F160D-C7FB-4297-9FB9-F8336E078934}" presName="linNode" presStyleCnt="0"/>
      <dgm:spPr/>
      <dgm:t>
        <a:bodyPr/>
        <a:lstStyle/>
        <a:p>
          <a:endParaRPr lang="en-US"/>
        </a:p>
      </dgm:t>
    </dgm:pt>
    <dgm:pt modelId="{1CC047A1-EEC5-4807-975C-DECC6CAFC847}" type="pres">
      <dgm:prSet presAssocID="{5B7F160D-C7FB-4297-9FB9-F8336E078934}" presName="parentText" presStyleLbl="node1" presStyleIdx="0" presStyleCnt="1" custScaleX="71036">
        <dgm:presLayoutVars>
          <dgm:chMax val="1"/>
          <dgm:bulletEnabled val="1"/>
        </dgm:presLayoutVars>
      </dgm:prSet>
      <dgm:spPr/>
      <dgm:t>
        <a:bodyPr/>
        <a:lstStyle/>
        <a:p>
          <a:endParaRPr lang="en-US"/>
        </a:p>
      </dgm:t>
    </dgm:pt>
    <dgm:pt modelId="{B33EC5AA-8368-4748-A314-659653895050}" type="pres">
      <dgm:prSet presAssocID="{5B7F160D-C7FB-4297-9FB9-F8336E078934}" presName="descendantText" presStyleLbl="alignAccFollowNode1" presStyleIdx="0" presStyleCnt="1" custScaleX="106243" custScaleY="115157">
        <dgm:presLayoutVars>
          <dgm:bulletEnabled val="1"/>
        </dgm:presLayoutVars>
      </dgm:prSet>
      <dgm:spPr/>
      <dgm:t>
        <a:bodyPr/>
        <a:lstStyle/>
        <a:p>
          <a:endParaRPr lang="en-US"/>
        </a:p>
      </dgm:t>
    </dgm:pt>
  </dgm:ptLst>
  <dgm:cxnLst>
    <dgm:cxn modelId="{716854C5-32E0-4E97-852D-CA958518CD4B}" srcId="{5B7F160D-C7FB-4297-9FB9-F8336E078934}" destId="{C4A32282-8C24-4CC8-B5F5-0D1134EC45D2}" srcOrd="0" destOrd="0" parTransId="{0AB605BA-0AE1-4A06-B268-84452AE463C4}" sibTransId="{9706139A-7529-4BFF-BCC7-C42A378723D5}"/>
    <dgm:cxn modelId="{87CC0529-DAF3-4CB1-9758-2FC5046EE802}" type="presOf" srcId="{5B7F160D-C7FB-4297-9FB9-F8336E078934}" destId="{1CC047A1-EEC5-4807-975C-DECC6CAFC847}" srcOrd="0" destOrd="0" presId="urn:microsoft.com/office/officeart/2005/8/layout/vList5"/>
    <dgm:cxn modelId="{19E942F8-F54D-4B96-B2A8-35366517F9A3}" type="presOf" srcId="{5C131943-E40C-4DBC-8C5E-EAC070A235B2}" destId="{273ADCF8-B92D-4B7A-A32F-412072A4B7D1}" srcOrd="0" destOrd="0" presId="urn:microsoft.com/office/officeart/2005/8/layout/vList5"/>
    <dgm:cxn modelId="{63356A83-E00A-4927-A584-CD19BF25543B}" type="presOf" srcId="{C4A32282-8C24-4CC8-B5F5-0D1134EC45D2}" destId="{B33EC5AA-8368-4748-A314-659653895050}" srcOrd="0" destOrd="0" presId="urn:microsoft.com/office/officeart/2005/8/layout/vList5"/>
    <dgm:cxn modelId="{666D2561-5B37-4D20-A8B9-03C1CC16B4E7}" srcId="{5C131943-E40C-4DBC-8C5E-EAC070A235B2}" destId="{5B7F160D-C7FB-4297-9FB9-F8336E078934}" srcOrd="0" destOrd="0" parTransId="{67D55B7E-0236-4C33-9B33-471D771FA362}" sibTransId="{5781B93B-DC34-4AED-B4D3-65ACB2C22A4C}"/>
    <dgm:cxn modelId="{327D5375-00F1-4841-A2D6-3A363E4495BB}" type="presParOf" srcId="{273ADCF8-B92D-4B7A-A32F-412072A4B7D1}" destId="{DABC4DCC-AD89-4935-8B8F-4CDABA70988F}" srcOrd="0" destOrd="0" presId="urn:microsoft.com/office/officeart/2005/8/layout/vList5"/>
    <dgm:cxn modelId="{E8CE6524-3B3A-43F7-B1B8-CCFA51270D30}" type="presParOf" srcId="{DABC4DCC-AD89-4935-8B8F-4CDABA70988F}" destId="{1CC047A1-EEC5-4807-975C-DECC6CAFC847}" srcOrd="0" destOrd="0" presId="urn:microsoft.com/office/officeart/2005/8/layout/vList5"/>
    <dgm:cxn modelId="{F7310FD6-6568-4D07-B926-358903A2202F}" type="presParOf" srcId="{DABC4DCC-AD89-4935-8B8F-4CDABA70988F}" destId="{B33EC5AA-8368-4748-A314-659653895050}" srcOrd="1"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2C025A0C-2F1A-46A3-BD77-AFC05CC2A6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50A2AED-9BE4-47DE-92A0-4AC2BC308119}">
      <dgm:prSet phldrT="[Text]" custT="1"/>
      <dgm:spPr>
        <a:noFill/>
      </dgm:spPr>
      <dgm:t>
        <a:bodyPr/>
        <a:lstStyle/>
        <a:p>
          <a:pPr algn="ctr"/>
          <a:r>
            <a:rPr lang="en-US" sz="4400" b="1" dirty="0" smtClean="0">
              <a:solidFill>
                <a:srgbClr val="7F57B9"/>
              </a:solidFill>
              <a:effectLst>
                <a:outerShdw blurRad="38100" dist="38100" dir="2700000" algn="tl">
                  <a:srgbClr val="000000">
                    <a:alpha val="43137"/>
                  </a:srgbClr>
                </a:outerShdw>
              </a:effectLst>
              <a:latin typeface="Bahnschrift" panose="020B0502040204020203" pitchFamily="34" charset="0"/>
            </a:rPr>
            <a:t>Experiments</a:t>
          </a:r>
          <a:endParaRPr lang="en-US" sz="4400" b="1" dirty="0">
            <a:solidFill>
              <a:srgbClr val="7F57B9"/>
            </a:solidFill>
            <a:effectLst>
              <a:outerShdw blurRad="38100" dist="38100" dir="2700000" algn="tl">
                <a:srgbClr val="000000">
                  <a:alpha val="43137"/>
                </a:srgbClr>
              </a:outerShdw>
            </a:effectLst>
            <a:latin typeface="Bahnschrift" panose="020B0502040204020203" pitchFamily="34" charset="0"/>
          </a:endParaRPr>
        </a:p>
      </dgm:t>
    </dgm:pt>
    <dgm:pt modelId="{F45CD831-A090-4A55-8330-05B1DF663C68}" type="parTrans" cxnId="{0AFAD164-ADD6-4D0B-8331-3451594B1DDC}">
      <dgm:prSet/>
      <dgm:spPr/>
      <dgm:t>
        <a:bodyPr/>
        <a:lstStyle/>
        <a:p>
          <a:endParaRPr lang="en-US"/>
        </a:p>
      </dgm:t>
    </dgm:pt>
    <dgm:pt modelId="{86FC930D-F244-4863-9707-D0EC92D2F937}" type="sibTrans" cxnId="{0AFAD164-ADD6-4D0B-8331-3451594B1DDC}">
      <dgm:prSet/>
      <dgm:spPr/>
      <dgm:t>
        <a:bodyPr/>
        <a:lstStyle/>
        <a:p>
          <a:endParaRPr lang="en-US"/>
        </a:p>
      </dgm:t>
    </dgm:pt>
    <dgm:pt modelId="{7D097743-ACCB-4460-9277-651BBE842841}" type="pres">
      <dgm:prSet presAssocID="{2C025A0C-2F1A-46A3-BD77-AFC05CC2A6A1}" presName="linear" presStyleCnt="0">
        <dgm:presLayoutVars>
          <dgm:animLvl val="lvl"/>
          <dgm:resizeHandles val="exact"/>
        </dgm:presLayoutVars>
      </dgm:prSet>
      <dgm:spPr/>
      <dgm:t>
        <a:bodyPr/>
        <a:lstStyle/>
        <a:p>
          <a:endParaRPr lang="en-US"/>
        </a:p>
      </dgm:t>
    </dgm:pt>
    <dgm:pt modelId="{5AF7A732-502D-4728-AF1C-9A3221DCBBAD}" type="pres">
      <dgm:prSet presAssocID="{350A2AED-9BE4-47DE-92A0-4AC2BC308119}" presName="parentText" presStyleLbl="node1" presStyleIdx="0" presStyleCnt="1">
        <dgm:presLayoutVars>
          <dgm:chMax val="0"/>
          <dgm:bulletEnabled val="1"/>
        </dgm:presLayoutVars>
      </dgm:prSet>
      <dgm:spPr/>
      <dgm:t>
        <a:bodyPr/>
        <a:lstStyle/>
        <a:p>
          <a:endParaRPr lang="en-US"/>
        </a:p>
      </dgm:t>
    </dgm:pt>
  </dgm:ptLst>
  <dgm:cxnLst>
    <dgm:cxn modelId="{B75CE442-30C3-4A5A-A190-3A4DABBF42C2}" type="presOf" srcId="{2C025A0C-2F1A-46A3-BD77-AFC05CC2A6A1}" destId="{7D097743-ACCB-4460-9277-651BBE842841}" srcOrd="0" destOrd="0" presId="urn:microsoft.com/office/officeart/2005/8/layout/vList2"/>
    <dgm:cxn modelId="{0AFAD164-ADD6-4D0B-8331-3451594B1DDC}" srcId="{2C025A0C-2F1A-46A3-BD77-AFC05CC2A6A1}" destId="{350A2AED-9BE4-47DE-92A0-4AC2BC308119}" srcOrd="0" destOrd="0" parTransId="{F45CD831-A090-4A55-8330-05B1DF663C68}" sibTransId="{86FC930D-F244-4863-9707-D0EC92D2F937}"/>
    <dgm:cxn modelId="{F058CACB-CB96-492E-834F-87359A57D1C5}" type="presOf" srcId="{350A2AED-9BE4-47DE-92A0-4AC2BC308119}" destId="{5AF7A732-502D-4728-AF1C-9A3221DCBBAD}" srcOrd="0" destOrd="0" presId="urn:microsoft.com/office/officeart/2005/8/layout/vList2"/>
    <dgm:cxn modelId="{3CB87BB5-3ACB-4E49-AB04-7D1B192875A3}" type="presParOf" srcId="{7D097743-ACCB-4460-9277-651BBE842841}" destId="{5AF7A732-502D-4728-AF1C-9A3221DCBBA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5A2525-93C6-4F9F-9F4E-FE5F46379C8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3805BF2-2C54-4397-A577-1F9915A91126}">
      <dgm:prSet phldrT="[Text]" custT="1"/>
      <dgm:spPr>
        <a:noFill/>
        <a:ln>
          <a:noFill/>
        </a:ln>
      </dgm:spPr>
      <dgm:t>
        <a:bodyPr/>
        <a:lstStyle/>
        <a:p>
          <a:pPr algn="ctr"/>
          <a:r>
            <a:rPr lang="en-US" sz="4400" b="1" dirty="0" smtClean="0">
              <a:solidFill>
                <a:srgbClr val="CC0000"/>
              </a:solidFill>
              <a:effectLst>
                <a:outerShdw blurRad="38100" dist="38100" dir="2700000" algn="tl">
                  <a:srgbClr val="000000">
                    <a:alpha val="43137"/>
                  </a:srgbClr>
                </a:outerShdw>
              </a:effectLst>
              <a:latin typeface="Bahnschrift" panose="020B0502040204020203" pitchFamily="34" charset="0"/>
            </a:rPr>
            <a:t>Sociology Research Methods</a:t>
          </a:r>
          <a:endParaRPr lang="en-US" sz="4400" b="1" dirty="0">
            <a:solidFill>
              <a:srgbClr val="CC0000"/>
            </a:solidFill>
            <a:effectLst>
              <a:outerShdw blurRad="38100" dist="38100" dir="2700000" algn="tl">
                <a:srgbClr val="000000">
                  <a:alpha val="43137"/>
                </a:srgbClr>
              </a:outerShdw>
            </a:effectLst>
            <a:latin typeface="Bahnschrift" panose="020B0502040204020203" pitchFamily="34" charset="0"/>
          </a:endParaRPr>
        </a:p>
      </dgm:t>
    </dgm:pt>
    <dgm:pt modelId="{FB294FD6-598A-4FAC-9F86-224C73F6BAB9}" type="parTrans" cxnId="{B19918AC-C0B4-4EB0-8B80-D83F7CC9EA91}">
      <dgm:prSet/>
      <dgm:spPr/>
      <dgm:t>
        <a:bodyPr/>
        <a:lstStyle/>
        <a:p>
          <a:endParaRPr lang="en-US"/>
        </a:p>
      </dgm:t>
    </dgm:pt>
    <dgm:pt modelId="{79828AD1-481B-4D67-826C-1C604410DDB2}" type="sibTrans" cxnId="{B19918AC-C0B4-4EB0-8B80-D83F7CC9EA91}">
      <dgm:prSet/>
      <dgm:spPr/>
      <dgm:t>
        <a:bodyPr/>
        <a:lstStyle/>
        <a:p>
          <a:endParaRPr lang="en-US"/>
        </a:p>
      </dgm:t>
    </dgm:pt>
    <dgm:pt modelId="{7A466ABB-6602-4AEE-9B3D-288041F381B7}" type="pres">
      <dgm:prSet presAssocID="{D55A2525-93C6-4F9F-9F4E-FE5F46379C8C}" presName="linear" presStyleCnt="0">
        <dgm:presLayoutVars>
          <dgm:animLvl val="lvl"/>
          <dgm:resizeHandles val="exact"/>
        </dgm:presLayoutVars>
      </dgm:prSet>
      <dgm:spPr/>
      <dgm:t>
        <a:bodyPr/>
        <a:lstStyle/>
        <a:p>
          <a:endParaRPr lang="en-US"/>
        </a:p>
      </dgm:t>
    </dgm:pt>
    <dgm:pt modelId="{4532C712-E6C2-4C06-9F45-B6CB26DC911F}" type="pres">
      <dgm:prSet presAssocID="{E3805BF2-2C54-4397-A577-1F9915A91126}" presName="parentText" presStyleLbl="node1" presStyleIdx="0" presStyleCnt="1">
        <dgm:presLayoutVars>
          <dgm:chMax val="0"/>
          <dgm:bulletEnabled val="1"/>
        </dgm:presLayoutVars>
      </dgm:prSet>
      <dgm:spPr/>
      <dgm:t>
        <a:bodyPr/>
        <a:lstStyle/>
        <a:p>
          <a:endParaRPr lang="en-US"/>
        </a:p>
      </dgm:t>
    </dgm:pt>
  </dgm:ptLst>
  <dgm:cxnLst>
    <dgm:cxn modelId="{FCEE602B-7164-4C9B-9C69-38496D1D2D8B}" type="presOf" srcId="{E3805BF2-2C54-4397-A577-1F9915A91126}" destId="{4532C712-E6C2-4C06-9F45-B6CB26DC911F}" srcOrd="0" destOrd="0" presId="urn:microsoft.com/office/officeart/2005/8/layout/vList2"/>
    <dgm:cxn modelId="{498536A6-6F1F-4D46-9311-8CB6C3C1B204}" type="presOf" srcId="{D55A2525-93C6-4F9F-9F4E-FE5F46379C8C}" destId="{7A466ABB-6602-4AEE-9B3D-288041F381B7}" srcOrd="0" destOrd="0" presId="urn:microsoft.com/office/officeart/2005/8/layout/vList2"/>
    <dgm:cxn modelId="{B19918AC-C0B4-4EB0-8B80-D83F7CC9EA91}" srcId="{D55A2525-93C6-4F9F-9F4E-FE5F46379C8C}" destId="{E3805BF2-2C54-4397-A577-1F9915A91126}" srcOrd="0" destOrd="0" parTransId="{FB294FD6-598A-4FAC-9F86-224C73F6BAB9}" sibTransId="{79828AD1-481B-4D67-826C-1C604410DDB2}"/>
    <dgm:cxn modelId="{F169073F-264B-4123-888B-D1E94D55BB66}" type="presParOf" srcId="{7A466ABB-6602-4AEE-9B3D-288041F381B7}" destId="{4532C712-E6C2-4C06-9F45-B6CB26DC911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41DCDCE-754B-47B4-8EAC-63C9890FD6AF}" type="doc">
      <dgm:prSet loTypeId="urn:microsoft.com/office/officeart/2005/8/layout/vList2" loCatId="list" qsTypeId="urn:microsoft.com/office/officeart/2005/8/quickstyle/simple1" qsCatId="simple" csTypeId="urn:microsoft.com/office/officeart/2005/8/colors/accent6_1" csCatId="accent6" phldr="1"/>
      <dgm:spPr/>
      <dgm:t>
        <a:bodyPr/>
        <a:lstStyle/>
        <a:p>
          <a:endParaRPr lang="en-US"/>
        </a:p>
      </dgm:t>
    </dgm:pt>
    <dgm:pt modelId="{F19D81A3-5A81-4DD9-B39B-CAD343BA1B9E}">
      <dgm:prSet custT="1"/>
      <dgm:spPr>
        <a:solidFill>
          <a:srgbClr val="FF7C80"/>
        </a:solidFill>
        <a:ln>
          <a:noFill/>
        </a:ln>
      </dgm:spPr>
      <dgm:t>
        <a:bodyPr/>
        <a:lstStyle/>
        <a:p>
          <a:r>
            <a:rPr lang="en-US" sz="1600" b="1" dirty="0" smtClean="0">
              <a:latin typeface="Bahnschrift Light SemiCondensed" panose="020B0502040204020203" pitchFamily="34" charset="0"/>
            </a:rPr>
            <a:t>Laboratory experiments – </a:t>
          </a:r>
          <a:r>
            <a:rPr lang="en-US" sz="1600" dirty="0" smtClean="0">
              <a:latin typeface="Bahnschrift Light SemiCondensed" panose="020B0502040204020203" pitchFamily="34" charset="0"/>
            </a:rPr>
            <a:t>take place in a location chosen by the sociologist. Researchers bring people or groups into the controlled environment and ask questions or play out scenarios to test their hypothesis.</a:t>
          </a:r>
          <a:endParaRPr lang="en-US" sz="1600" dirty="0"/>
        </a:p>
      </dgm:t>
    </dgm:pt>
    <dgm:pt modelId="{33C84402-70BD-4A5A-A95F-B063635F4952}" type="parTrans" cxnId="{1646E212-48CD-42FD-9A40-C2837CA6E7B7}">
      <dgm:prSet/>
      <dgm:spPr/>
      <dgm:t>
        <a:bodyPr/>
        <a:lstStyle/>
        <a:p>
          <a:endParaRPr lang="en-US" sz="1600"/>
        </a:p>
      </dgm:t>
    </dgm:pt>
    <dgm:pt modelId="{07620D42-9EFE-4905-A743-CDE90709B3F0}" type="sibTrans" cxnId="{1646E212-48CD-42FD-9A40-C2837CA6E7B7}">
      <dgm:prSet/>
      <dgm:spPr/>
      <dgm:t>
        <a:bodyPr/>
        <a:lstStyle/>
        <a:p>
          <a:endParaRPr lang="en-US" sz="1600"/>
        </a:p>
      </dgm:t>
    </dgm:pt>
    <dgm:pt modelId="{B37BD7A8-3C36-4449-A377-9C0B7A3D7301}">
      <dgm:prSet custT="1"/>
      <dgm:spPr>
        <a:solidFill>
          <a:srgbClr val="FFC000"/>
        </a:solidFill>
        <a:ln>
          <a:noFill/>
        </a:ln>
      </dgm:spPr>
      <dgm:t>
        <a:bodyPr/>
        <a:lstStyle/>
        <a:p>
          <a:r>
            <a:rPr lang="en-US" sz="1600" b="1" dirty="0" smtClean="0">
              <a:latin typeface="Bahnschrift Light SemiCondensed" panose="020B0502040204020203" pitchFamily="34" charset="0"/>
            </a:rPr>
            <a:t>Field experiments</a:t>
          </a:r>
          <a:r>
            <a:rPr lang="en-US" sz="1600" dirty="0" smtClean="0">
              <a:latin typeface="Bahnschrift Light SemiCondensed" panose="020B0502040204020203" pitchFamily="34" charset="0"/>
            </a:rPr>
            <a:t> –happen in the “real world”—for example, in a workplace. Because sociologists can control fewer factors in the field, these experiments may have less precise data. Still, field experiments have the benefit of keeping participants in their “natural habitat”.</a:t>
          </a:r>
        </a:p>
      </dgm:t>
    </dgm:pt>
    <dgm:pt modelId="{D82F0C08-C2A4-4524-8E38-02E2B7D57E94}" type="parTrans" cxnId="{E3D1245C-43CE-4A37-B072-5C7B542AD13B}">
      <dgm:prSet/>
      <dgm:spPr/>
      <dgm:t>
        <a:bodyPr/>
        <a:lstStyle/>
        <a:p>
          <a:endParaRPr lang="en-US" sz="1600"/>
        </a:p>
      </dgm:t>
    </dgm:pt>
    <dgm:pt modelId="{848B93F8-618F-4824-9660-CC50DA474122}" type="sibTrans" cxnId="{E3D1245C-43CE-4A37-B072-5C7B542AD13B}">
      <dgm:prSet/>
      <dgm:spPr/>
      <dgm:t>
        <a:bodyPr/>
        <a:lstStyle/>
        <a:p>
          <a:endParaRPr lang="en-US" sz="1600"/>
        </a:p>
      </dgm:t>
    </dgm:pt>
    <dgm:pt modelId="{DC26FC09-D087-47BE-9A19-AA946BA4DBDF}" type="pres">
      <dgm:prSet presAssocID="{741DCDCE-754B-47B4-8EAC-63C9890FD6AF}" presName="linear" presStyleCnt="0">
        <dgm:presLayoutVars>
          <dgm:animLvl val="lvl"/>
          <dgm:resizeHandles val="exact"/>
        </dgm:presLayoutVars>
      </dgm:prSet>
      <dgm:spPr/>
      <dgm:t>
        <a:bodyPr/>
        <a:lstStyle/>
        <a:p>
          <a:endParaRPr lang="en-US"/>
        </a:p>
      </dgm:t>
    </dgm:pt>
    <dgm:pt modelId="{C44AF812-4BAD-40E8-BB62-DFA820DF33CF}" type="pres">
      <dgm:prSet presAssocID="{F19D81A3-5A81-4DD9-B39B-CAD343BA1B9E}" presName="parentText" presStyleLbl="node1" presStyleIdx="0" presStyleCnt="2">
        <dgm:presLayoutVars>
          <dgm:chMax val="0"/>
          <dgm:bulletEnabled val="1"/>
        </dgm:presLayoutVars>
      </dgm:prSet>
      <dgm:spPr/>
      <dgm:t>
        <a:bodyPr/>
        <a:lstStyle/>
        <a:p>
          <a:endParaRPr lang="en-US"/>
        </a:p>
      </dgm:t>
    </dgm:pt>
    <dgm:pt modelId="{AAD3AB21-DF0E-49BF-BF4B-23ADD04A0529}" type="pres">
      <dgm:prSet presAssocID="{07620D42-9EFE-4905-A743-CDE90709B3F0}" presName="spacer" presStyleCnt="0"/>
      <dgm:spPr/>
      <dgm:t>
        <a:bodyPr/>
        <a:lstStyle/>
        <a:p>
          <a:endParaRPr lang="en-US"/>
        </a:p>
      </dgm:t>
    </dgm:pt>
    <dgm:pt modelId="{66812A46-097D-4D87-A8ED-7A071D7F76AC}" type="pres">
      <dgm:prSet presAssocID="{B37BD7A8-3C36-4449-A377-9C0B7A3D7301}" presName="parentText" presStyleLbl="node1" presStyleIdx="1" presStyleCnt="2">
        <dgm:presLayoutVars>
          <dgm:chMax val="0"/>
          <dgm:bulletEnabled val="1"/>
        </dgm:presLayoutVars>
      </dgm:prSet>
      <dgm:spPr/>
      <dgm:t>
        <a:bodyPr/>
        <a:lstStyle/>
        <a:p>
          <a:endParaRPr lang="en-US"/>
        </a:p>
      </dgm:t>
    </dgm:pt>
  </dgm:ptLst>
  <dgm:cxnLst>
    <dgm:cxn modelId="{AD20B9F8-A97D-4418-92DF-C39C1B4702AD}" type="presOf" srcId="{F19D81A3-5A81-4DD9-B39B-CAD343BA1B9E}" destId="{C44AF812-4BAD-40E8-BB62-DFA820DF33CF}" srcOrd="0" destOrd="0" presId="urn:microsoft.com/office/officeart/2005/8/layout/vList2"/>
    <dgm:cxn modelId="{E5EC02AF-5935-4033-9919-D09203387065}" type="presOf" srcId="{B37BD7A8-3C36-4449-A377-9C0B7A3D7301}" destId="{66812A46-097D-4D87-A8ED-7A071D7F76AC}" srcOrd="0" destOrd="0" presId="urn:microsoft.com/office/officeart/2005/8/layout/vList2"/>
    <dgm:cxn modelId="{FC375C65-0BA7-44C0-9CC6-88B463CC9C22}" type="presOf" srcId="{741DCDCE-754B-47B4-8EAC-63C9890FD6AF}" destId="{DC26FC09-D087-47BE-9A19-AA946BA4DBDF}" srcOrd="0" destOrd="0" presId="urn:microsoft.com/office/officeart/2005/8/layout/vList2"/>
    <dgm:cxn modelId="{E3D1245C-43CE-4A37-B072-5C7B542AD13B}" srcId="{741DCDCE-754B-47B4-8EAC-63C9890FD6AF}" destId="{B37BD7A8-3C36-4449-A377-9C0B7A3D7301}" srcOrd="1" destOrd="0" parTransId="{D82F0C08-C2A4-4524-8E38-02E2B7D57E94}" sibTransId="{848B93F8-618F-4824-9660-CC50DA474122}"/>
    <dgm:cxn modelId="{1646E212-48CD-42FD-9A40-C2837CA6E7B7}" srcId="{741DCDCE-754B-47B4-8EAC-63C9890FD6AF}" destId="{F19D81A3-5A81-4DD9-B39B-CAD343BA1B9E}" srcOrd="0" destOrd="0" parTransId="{33C84402-70BD-4A5A-A95F-B063635F4952}" sibTransId="{07620D42-9EFE-4905-A743-CDE90709B3F0}"/>
    <dgm:cxn modelId="{24ADFF39-AB19-420F-AD1B-8B4CACFD6C37}" type="presParOf" srcId="{DC26FC09-D087-47BE-9A19-AA946BA4DBDF}" destId="{C44AF812-4BAD-40E8-BB62-DFA820DF33CF}" srcOrd="0" destOrd="0" presId="urn:microsoft.com/office/officeart/2005/8/layout/vList2"/>
    <dgm:cxn modelId="{AFA2DAE9-EB97-47A5-97F6-2B1FDCAD9F95}" type="presParOf" srcId="{DC26FC09-D087-47BE-9A19-AA946BA4DBDF}" destId="{AAD3AB21-DF0E-49BF-BF4B-23ADD04A0529}" srcOrd="1" destOrd="0" presId="urn:microsoft.com/office/officeart/2005/8/layout/vList2"/>
    <dgm:cxn modelId="{0C74E486-E300-41A4-A19C-823AD635264A}" type="presParOf" srcId="{DC26FC09-D087-47BE-9A19-AA946BA4DBDF}" destId="{66812A46-097D-4D87-A8ED-7A071D7F76AC}" srcOrd="2" destOrd="0" presId="urn:microsoft.com/office/officeart/2005/8/layout/vList2"/>
  </dgm:cxnLst>
  <dgm:bg>
    <a:noFill/>
  </dgm:bg>
  <dgm:whole>
    <a:ln>
      <a:noFill/>
    </a:ln>
  </dgm:whole>
  <dgm:extLst>
    <a:ext uri="http://schemas.microsoft.com/office/drawing/2008/diagram">
      <dsp:dataModelExt xmlns:dsp="http://schemas.microsoft.com/office/drawing/2008/diagram" relId="rId11"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2A958F87-85D8-4FE5-BABD-510B6557B33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D8D1B8B-A633-47AF-B2E6-3C327BE58BF4}">
      <dgm:prSet phldrT="[Text]" custT="1"/>
      <dgm:spPr>
        <a:noFill/>
        <a:ln>
          <a:noFill/>
        </a:ln>
      </dgm:spPr>
      <dgm:t>
        <a:bodyPr/>
        <a:lstStyle/>
        <a:p>
          <a:pPr algn="ctr"/>
          <a:r>
            <a:rPr lang="en-US" sz="4400" b="1" dirty="0" smtClean="0">
              <a:solidFill>
                <a:srgbClr val="7F57B9"/>
              </a:solidFill>
              <a:effectLst>
                <a:outerShdw blurRad="38100" dist="38100" dir="2700000" algn="tl">
                  <a:srgbClr val="000000">
                    <a:alpha val="43137"/>
                  </a:srgbClr>
                </a:outerShdw>
              </a:effectLst>
              <a:latin typeface="Bahnschrift" panose="020B0502040204020203" pitchFamily="34" charset="0"/>
            </a:rPr>
            <a:t>Secondary Analysis</a:t>
          </a:r>
          <a:endParaRPr lang="en-US" sz="4400" b="1" dirty="0">
            <a:solidFill>
              <a:srgbClr val="7F57B9"/>
            </a:solidFill>
            <a:effectLst>
              <a:outerShdw blurRad="38100" dist="38100" dir="2700000" algn="tl">
                <a:srgbClr val="000000">
                  <a:alpha val="43137"/>
                </a:srgbClr>
              </a:outerShdw>
            </a:effectLst>
            <a:latin typeface="Bahnschrift" panose="020B0502040204020203" pitchFamily="34" charset="0"/>
          </a:endParaRPr>
        </a:p>
      </dgm:t>
    </dgm:pt>
    <dgm:pt modelId="{7F521B22-8C56-45F6-93E2-BEA52EA0E607}" type="parTrans" cxnId="{43D7F803-905D-4D8F-9CC8-91FF0F8BF0C9}">
      <dgm:prSet/>
      <dgm:spPr/>
      <dgm:t>
        <a:bodyPr/>
        <a:lstStyle/>
        <a:p>
          <a:endParaRPr lang="en-US"/>
        </a:p>
      </dgm:t>
    </dgm:pt>
    <dgm:pt modelId="{1ADC72EC-8032-4720-AEE0-55DCC7B5E634}" type="sibTrans" cxnId="{43D7F803-905D-4D8F-9CC8-91FF0F8BF0C9}">
      <dgm:prSet/>
      <dgm:spPr/>
      <dgm:t>
        <a:bodyPr/>
        <a:lstStyle/>
        <a:p>
          <a:endParaRPr lang="en-US"/>
        </a:p>
      </dgm:t>
    </dgm:pt>
    <dgm:pt modelId="{98482A56-6828-4E7F-9587-335B442FFD6C}" type="pres">
      <dgm:prSet presAssocID="{2A958F87-85D8-4FE5-BABD-510B6557B333}" presName="linear" presStyleCnt="0">
        <dgm:presLayoutVars>
          <dgm:animLvl val="lvl"/>
          <dgm:resizeHandles val="exact"/>
        </dgm:presLayoutVars>
      </dgm:prSet>
      <dgm:spPr/>
      <dgm:t>
        <a:bodyPr/>
        <a:lstStyle/>
        <a:p>
          <a:endParaRPr lang="en-US"/>
        </a:p>
      </dgm:t>
    </dgm:pt>
    <dgm:pt modelId="{F8DB99A4-45F1-448E-8C2B-693DC1452811}" type="pres">
      <dgm:prSet presAssocID="{8D8D1B8B-A633-47AF-B2E6-3C327BE58BF4}" presName="parentText" presStyleLbl="node1" presStyleIdx="0" presStyleCnt="1">
        <dgm:presLayoutVars>
          <dgm:chMax val="0"/>
          <dgm:bulletEnabled val="1"/>
        </dgm:presLayoutVars>
      </dgm:prSet>
      <dgm:spPr/>
      <dgm:t>
        <a:bodyPr/>
        <a:lstStyle/>
        <a:p>
          <a:endParaRPr lang="en-US"/>
        </a:p>
      </dgm:t>
    </dgm:pt>
  </dgm:ptLst>
  <dgm:cxnLst>
    <dgm:cxn modelId="{43D7F803-905D-4D8F-9CC8-91FF0F8BF0C9}" srcId="{2A958F87-85D8-4FE5-BABD-510B6557B333}" destId="{8D8D1B8B-A633-47AF-B2E6-3C327BE58BF4}" srcOrd="0" destOrd="0" parTransId="{7F521B22-8C56-45F6-93E2-BEA52EA0E607}" sibTransId="{1ADC72EC-8032-4720-AEE0-55DCC7B5E634}"/>
    <dgm:cxn modelId="{D72B3149-4516-4AF1-885D-6E118C499662}" type="presOf" srcId="{8D8D1B8B-A633-47AF-B2E6-3C327BE58BF4}" destId="{F8DB99A4-45F1-448E-8C2B-693DC1452811}" srcOrd="0" destOrd="0" presId="urn:microsoft.com/office/officeart/2005/8/layout/vList2"/>
    <dgm:cxn modelId="{C07A3084-A8C9-40E2-A022-FF7727A7E5CA}" type="presOf" srcId="{2A958F87-85D8-4FE5-BABD-510B6557B333}" destId="{98482A56-6828-4E7F-9587-335B442FFD6C}" srcOrd="0" destOrd="0" presId="urn:microsoft.com/office/officeart/2005/8/layout/vList2"/>
    <dgm:cxn modelId="{C429B71E-41A0-4587-B91D-369AF4037361}" type="presParOf" srcId="{98482A56-6828-4E7F-9587-335B442FFD6C}" destId="{F8DB99A4-45F1-448E-8C2B-693DC14528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2ED4ED3F-BA58-43F6-BE67-F45EF9672379}"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BD84F64C-F602-49F0-97A6-45DE41965EC8}">
      <dgm:prSet custT="1"/>
      <dgm:spPr>
        <a:solidFill>
          <a:schemeClr val="accent6">
            <a:lumMod val="50000"/>
          </a:schemeClr>
        </a:solidFill>
      </dgm:spPr>
      <dgm:t>
        <a:bodyPr/>
        <a:lstStyle/>
        <a:p>
          <a:r>
            <a:rPr lang="en-US" sz="1800" dirty="0" smtClean="0">
              <a:latin typeface="Bahnschrift Light SemiCondensed" panose="020B0502040204020203" pitchFamily="34" charset="0"/>
            </a:rPr>
            <a:t>Existing data is already of high quality</a:t>
          </a:r>
          <a:endParaRPr lang="en-US" sz="1800" dirty="0">
            <a:latin typeface="Bahnschrift Light SemiCondensed" panose="020B0502040204020203" pitchFamily="34" charset="0"/>
          </a:endParaRPr>
        </a:p>
      </dgm:t>
    </dgm:pt>
    <dgm:pt modelId="{CF1CA992-FB85-455F-812B-6B4D1D75E4B8}" type="parTrans" cxnId="{B3E6BFC5-EBF3-4112-879B-6947279F82D7}">
      <dgm:prSet/>
      <dgm:spPr/>
      <dgm:t>
        <a:bodyPr/>
        <a:lstStyle/>
        <a:p>
          <a:endParaRPr lang="en-US" sz="1600"/>
        </a:p>
      </dgm:t>
    </dgm:pt>
    <dgm:pt modelId="{77599A30-B185-49A5-ACDA-049A270278DA}" type="sibTrans" cxnId="{B3E6BFC5-EBF3-4112-879B-6947279F82D7}">
      <dgm:prSet/>
      <dgm:spPr/>
      <dgm:t>
        <a:bodyPr/>
        <a:lstStyle/>
        <a:p>
          <a:endParaRPr lang="en-US" sz="1600"/>
        </a:p>
      </dgm:t>
    </dgm:pt>
    <dgm:pt modelId="{7C55912D-D2AE-4B43-A6C6-737115B2D42D}">
      <dgm:prSet custT="1"/>
      <dgm:spPr>
        <a:solidFill>
          <a:schemeClr val="accent6">
            <a:lumMod val="50000"/>
          </a:schemeClr>
        </a:solidFill>
      </dgm:spPr>
      <dgm:t>
        <a:bodyPr/>
        <a:lstStyle/>
        <a:p>
          <a:r>
            <a:rPr lang="en-US" sz="1800" dirty="0" smtClean="0">
              <a:latin typeface="Bahnschrift Light SemiCondensed" panose="020B0502040204020203" pitchFamily="34" charset="0"/>
            </a:rPr>
            <a:t>Travel or large-scale study is costly or logistically impossible</a:t>
          </a:r>
          <a:endParaRPr lang="en-US" sz="1800" dirty="0">
            <a:latin typeface="Bahnschrift Light SemiCondensed" panose="020B0502040204020203" pitchFamily="34" charset="0"/>
          </a:endParaRPr>
        </a:p>
      </dgm:t>
    </dgm:pt>
    <dgm:pt modelId="{7926BE47-3217-466D-8EF2-DDD59541B8B3}" type="parTrans" cxnId="{B86AF173-44A0-4201-AF6F-056F01FE61E8}">
      <dgm:prSet/>
      <dgm:spPr/>
      <dgm:t>
        <a:bodyPr/>
        <a:lstStyle/>
        <a:p>
          <a:endParaRPr lang="en-US" sz="1600"/>
        </a:p>
      </dgm:t>
    </dgm:pt>
    <dgm:pt modelId="{AF78EA01-08AC-4A15-8669-1C18AD613A1B}" type="sibTrans" cxnId="{B86AF173-44A0-4201-AF6F-056F01FE61E8}">
      <dgm:prSet/>
      <dgm:spPr/>
      <dgm:t>
        <a:bodyPr/>
        <a:lstStyle/>
        <a:p>
          <a:endParaRPr lang="en-US" sz="1600"/>
        </a:p>
      </dgm:t>
    </dgm:pt>
    <dgm:pt modelId="{51D14E45-B458-4130-A0FD-8CC3742A5A55}">
      <dgm:prSet custT="1"/>
      <dgm:spPr>
        <a:solidFill>
          <a:schemeClr val="accent6">
            <a:lumMod val="50000"/>
          </a:schemeClr>
        </a:solidFill>
      </dgm:spPr>
      <dgm:t>
        <a:bodyPr/>
        <a:lstStyle/>
        <a:p>
          <a:r>
            <a:rPr lang="en-US" sz="1800" dirty="0" smtClean="0">
              <a:latin typeface="Bahnschrift Light SemiCondensed" panose="020B0502040204020203" pitchFamily="34" charset="0"/>
            </a:rPr>
            <a:t>More context is needed</a:t>
          </a:r>
          <a:endParaRPr lang="en-US" sz="1800" dirty="0">
            <a:latin typeface="Bahnschrift Light SemiCondensed" panose="020B0502040204020203" pitchFamily="34" charset="0"/>
          </a:endParaRPr>
        </a:p>
      </dgm:t>
    </dgm:pt>
    <dgm:pt modelId="{7BAFCC31-189A-4ED0-8263-6B4F02950E2F}" type="parTrans" cxnId="{0906327D-E40C-48B2-AA16-48B7D7F07672}">
      <dgm:prSet/>
      <dgm:spPr/>
      <dgm:t>
        <a:bodyPr/>
        <a:lstStyle/>
        <a:p>
          <a:endParaRPr lang="en-US" sz="1600"/>
        </a:p>
      </dgm:t>
    </dgm:pt>
    <dgm:pt modelId="{0AAE9AA4-B16F-47F1-844F-C202CAB68565}" type="sibTrans" cxnId="{0906327D-E40C-48B2-AA16-48B7D7F07672}">
      <dgm:prSet/>
      <dgm:spPr/>
      <dgm:t>
        <a:bodyPr/>
        <a:lstStyle/>
        <a:p>
          <a:endParaRPr lang="en-US" sz="1600"/>
        </a:p>
      </dgm:t>
    </dgm:pt>
    <dgm:pt modelId="{7FB0F6FF-9C24-49A2-BF53-FA1678C5F4B4}">
      <dgm:prSet custT="1"/>
      <dgm:spPr>
        <a:solidFill>
          <a:schemeClr val="accent6">
            <a:lumMod val="50000"/>
          </a:schemeClr>
        </a:solidFill>
      </dgm:spPr>
      <dgm:t>
        <a:bodyPr/>
        <a:lstStyle/>
        <a:p>
          <a:r>
            <a:rPr lang="en-US" sz="1800" dirty="0" smtClean="0">
              <a:latin typeface="Bahnschrift Light SemiCondensed" panose="020B0502040204020203" pitchFamily="34" charset="0"/>
            </a:rPr>
            <a:t>A meta-analysis (cross-study) is to be performed</a:t>
          </a:r>
          <a:endParaRPr lang="en-US" sz="1800" dirty="0">
            <a:latin typeface="Bahnschrift Light SemiCondensed" panose="020B0502040204020203" pitchFamily="34" charset="0"/>
          </a:endParaRPr>
        </a:p>
      </dgm:t>
    </dgm:pt>
    <dgm:pt modelId="{28FD3F35-9A2B-4FEA-B482-1ED749E35E9B}" type="parTrans" cxnId="{0BBA20BC-A88E-4CA6-AE90-F1D04C383F8D}">
      <dgm:prSet/>
      <dgm:spPr/>
      <dgm:t>
        <a:bodyPr/>
        <a:lstStyle/>
        <a:p>
          <a:endParaRPr lang="en-US" sz="1600"/>
        </a:p>
      </dgm:t>
    </dgm:pt>
    <dgm:pt modelId="{E4572790-E72A-4C92-8CF2-40824522C428}" type="sibTrans" cxnId="{0BBA20BC-A88E-4CA6-AE90-F1D04C383F8D}">
      <dgm:prSet/>
      <dgm:spPr/>
      <dgm:t>
        <a:bodyPr/>
        <a:lstStyle/>
        <a:p>
          <a:endParaRPr lang="en-US" sz="1600"/>
        </a:p>
      </dgm:t>
    </dgm:pt>
    <dgm:pt modelId="{14B64D21-B8F0-4D24-80EC-A9C797AEC3ED}" type="pres">
      <dgm:prSet presAssocID="{2ED4ED3F-BA58-43F6-BE67-F45EF9672379}" presName="linear" presStyleCnt="0">
        <dgm:presLayoutVars>
          <dgm:animLvl val="lvl"/>
          <dgm:resizeHandles val="exact"/>
        </dgm:presLayoutVars>
      </dgm:prSet>
      <dgm:spPr/>
      <dgm:t>
        <a:bodyPr/>
        <a:lstStyle/>
        <a:p>
          <a:endParaRPr lang="en-US"/>
        </a:p>
      </dgm:t>
    </dgm:pt>
    <dgm:pt modelId="{D46001BD-D843-419D-A04F-C8A0D50C8E2F}" type="pres">
      <dgm:prSet presAssocID="{BD84F64C-F602-49F0-97A6-45DE41965EC8}" presName="parentText" presStyleLbl="node1" presStyleIdx="0" presStyleCnt="4">
        <dgm:presLayoutVars>
          <dgm:chMax val="0"/>
          <dgm:bulletEnabled val="1"/>
        </dgm:presLayoutVars>
      </dgm:prSet>
      <dgm:spPr/>
      <dgm:t>
        <a:bodyPr/>
        <a:lstStyle/>
        <a:p>
          <a:endParaRPr lang="en-US"/>
        </a:p>
      </dgm:t>
    </dgm:pt>
    <dgm:pt modelId="{6818EBD1-0F78-44BA-97D2-EA1A619A8A18}" type="pres">
      <dgm:prSet presAssocID="{77599A30-B185-49A5-ACDA-049A270278DA}" presName="spacer" presStyleCnt="0"/>
      <dgm:spPr/>
      <dgm:t>
        <a:bodyPr/>
        <a:lstStyle/>
        <a:p>
          <a:endParaRPr lang="en-US"/>
        </a:p>
      </dgm:t>
    </dgm:pt>
    <dgm:pt modelId="{85D50A2C-BD0E-4A77-A8AB-48D71C0E349F}" type="pres">
      <dgm:prSet presAssocID="{7C55912D-D2AE-4B43-A6C6-737115B2D42D}" presName="parentText" presStyleLbl="node1" presStyleIdx="1" presStyleCnt="4" custLinFactNeighborX="399" custLinFactNeighborY="-29614">
        <dgm:presLayoutVars>
          <dgm:chMax val="0"/>
          <dgm:bulletEnabled val="1"/>
        </dgm:presLayoutVars>
      </dgm:prSet>
      <dgm:spPr/>
      <dgm:t>
        <a:bodyPr/>
        <a:lstStyle/>
        <a:p>
          <a:endParaRPr lang="en-US"/>
        </a:p>
      </dgm:t>
    </dgm:pt>
    <dgm:pt modelId="{76C3DDD0-D000-488B-A5C7-5B2F310B8DB1}" type="pres">
      <dgm:prSet presAssocID="{AF78EA01-08AC-4A15-8669-1C18AD613A1B}" presName="spacer" presStyleCnt="0"/>
      <dgm:spPr/>
      <dgm:t>
        <a:bodyPr/>
        <a:lstStyle/>
        <a:p>
          <a:endParaRPr lang="en-US"/>
        </a:p>
      </dgm:t>
    </dgm:pt>
    <dgm:pt modelId="{1319AE15-597F-49F5-BE98-6355FB3210A2}" type="pres">
      <dgm:prSet presAssocID="{51D14E45-B458-4130-A0FD-8CC3742A5A55}" presName="parentText" presStyleLbl="node1" presStyleIdx="2" presStyleCnt="4">
        <dgm:presLayoutVars>
          <dgm:chMax val="0"/>
          <dgm:bulletEnabled val="1"/>
        </dgm:presLayoutVars>
      </dgm:prSet>
      <dgm:spPr/>
      <dgm:t>
        <a:bodyPr/>
        <a:lstStyle/>
        <a:p>
          <a:endParaRPr lang="en-US"/>
        </a:p>
      </dgm:t>
    </dgm:pt>
    <dgm:pt modelId="{8286C270-6191-4B23-B7B8-BB988E1A01D4}" type="pres">
      <dgm:prSet presAssocID="{0AAE9AA4-B16F-47F1-844F-C202CAB68565}" presName="spacer" presStyleCnt="0"/>
      <dgm:spPr/>
      <dgm:t>
        <a:bodyPr/>
        <a:lstStyle/>
        <a:p>
          <a:endParaRPr lang="en-US"/>
        </a:p>
      </dgm:t>
    </dgm:pt>
    <dgm:pt modelId="{0AE8CDB9-2B88-404E-9001-24D94E4F5291}" type="pres">
      <dgm:prSet presAssocID="{7FB0F6FF-9C24-49A2-BF53-FA1678C5F4B4}" presName="parentText" presStyleLbl="node1" presStyleIdx="3" presStyleCnt="4">
        <dgm:presLayoutVars>
          <dgm:chMax val="0"/>
          <dgm:bulletEnabled val="1"/>
        </dgm:presLayoutVars>
      </dgm:prSet>
      <dgm:spPr/>
      <dgm:t>
        <a:bodyPr/>
        <a:lstStyle/>
        <a:p>
          <a:endParaRPr lang="en-US"/>
        </a:p>
      </dgm:t>
    </dgm:pt>
  </dgm:ptLst>
  <dgm:cxnLst>
    <dgm:cxn modelId="{0906327D-E40C-48B2-AA16-48B7D7F07672}" srcId="{2ED4ED3F-BA58-43F6-BE67-F45EF9672379}" destId="{51D14E45-B458-4130-A0FD-8CC3742A5A55}" srcOrd="2" destOrd="0" parTransId="{7BAFCC31-189A-4ED0-8263-6B4F02950E2F}" sibTransId="{0AAE9AA4-B16F-47F1-844F-C202CAB68565}"/>
    <dgm:cxn modelId="{0E5DA01B-99D4-46E7-A6A4-F6529E1EFCE9}" type="presOf" srcId="{7FB0F6FF-9C24-49A2-BF53-FA1678C5F4B4}" destId="{0AE8CDB9-2B88-404E-9001-24D94E4F5291}" srcOrd="0" destOrd="0" presId="urn:microsoft.com/office/officeart/2005/8/layout/vList2"/>
    <dgm:cxn modelId="{0DF00A93-A247-422C-B95F-0B661B36A777}" type="presOf" srcId="{51D14E45-B458-4130-A0FD-8CC3742A5A55}" destId="{1319AE15-597F-49F5-BE98-6355FB3210A2}" srcOrd="0" destOrd="0" presId="urn:microsoft.com/office/officeart/2005/8/layout/vList2"/>
    <dgm:cxn modelId="{E6160035-C4FF-44BA-998B-269477F4D0B3}" type="presOf" srcId="{BD84F64C-F602-49F0-97A6-45DE41965EC8}" destId="{D46001BD-D843-419D-A04F-C8A0D50C8E2F}" srcOrd="0" destOrd="0" presId="urn:microsoft.com/office/officeart/2005/8/layout/vList2"/>
    <dgm:cxn modelId="{6ED5A1E3-9441-494E-994D-6CB1AD891BA1}" type="presOf" srcId="{7C55912D-D2AE-4B43-A6C6-737115B2D42D}" destId="{85D50A2C-BD0E-4A77-A8AB-48D71C0E349F}" srcOrd="0" destOrd="0" presId="urn:microsoft.com/office/officeart/2005/8/layout/vList2"/>
    <dgm:cxn modelId="{B3E6BFC5-EBF3-4112-879B-6947279F82D7}" srcId="{2ED4ED3F-BA58-43F6-BE67-F45EF9672379}" destId="{BD84F64C-F602-49F0-97A6-45DE41965EC8}" srcOrd="0" destOrd="0" parTransId="{CF1CA992-FB85-455F-812B-6B4D1D75E4B8}" sibTransId="{77599A30-B185-49A5-ACDA-049A270278DA}"/>
    <dgm:cxn modelId="{02BBA81D-CE01-4E95-85AD-5F19CE0B24B8}" type="presOf" srcId="{2ED4ED3F-BA58-43F6-BE67-F45EF9672379}" destId="{14B64D21-B8F0-4D24-80EC-A9C797AEC3ED}" srcOrd="0" destOrd="0" presId="urn:microsoft.com/office/officeart/2005/8/layout/vList2"/>
    <dgm:cxn modelId="{B86AF173-44A0-4201-AF6F-056F01FE61E8}" srcId="{2ED4ED3F-BA58-43F6-BE67-F45EF9672379}" destId="{7C55912D-D2AE-4B43-A6C6-737115B2D42D}" srcOrd="1" destOrd="0" parTransId="{7926BE47-3217-466D-8EF2-DDD59541B8B3}" sibTransId="{AF78EA01-08AC-4A15-8669-1C18AD613A1B}"/>
    <dgm:cxn modelId="{0BBA20BC-A88E-4CA6-AE90-F1D04C383F8D}" srcId="{2ED4ED3F-BA58-43F6-BE67-F45EF9672379}" destId="{7FB0F6FF-9C24-49A2-BF53-FA1678C5F4B4}" srcOrd="3" destOrd="0" parTransId="{28FD3F35-9A2B-4FEA-B482-1ED749E35E9B}" sibTransId="{E4572790-E72A-4C92-8CF2-40824522C428}"/>
    <dgm:cxn modelId="{3CB4FF03-DE56-49CE-9B12-8BADBB8AF385}" type="presParOf" srcId="{14B64D21-B8F0-4D24-80EC-A9C797AEC3ED}" destId="{D46001BD-D843-419D-A04F-C8A0D50C8E2F}" srcOrd="0" destOrd="0" presId="urn:microsoft.com/office/officeart/2005/8/layout/vList2"/>
    <dgm:cxn modelId="{018CA442-F1C3-4957-94BF-8028130C8738}" type="presParOf" srcId="{14B64D21-B8F0-4D24-80EC-A9C797AEC3ED}" destId="{6818EBD1-0F78-44BA-97D2-EA1A619A8A18}" srcOrd="1" destOrd="0" presId="urn:microsoft.com/office/officeart/2005/8/layout/vList2"/>
    <dgm:cxn modelId="{210C1DFF-083C-4D3F-85A9-194168B0E7C6}" type="presParOf" srcId="{14B64D21-B8F0-4D24-80EC-A9C797AEC3ED}" destId="{85D50A2C-BD0E-4A77-A8AB-48D71C0E349F}" srcOrd="2" destOrd="0" presId="urn:microsoft.com/office/officeart/2005/8/layout/vList2"/>
    <dgm:cxn modelId="{A6F7285E-9703-4BDD-B8FC-1864C16087E3}" type="presParOf" srcId="{14B64D21-B8F0-4D24-80EC-A9C797AEC3ED}" destId="{76C3DDD0-D000-488B-A5C7-5B2F310B8DB1}" srcOrd="3" destOrd="0" presId="urn:microsoft.com/office/officeart/2005/8/layout/vList2"/>
    <dgm:cxn modelId="{967153AC-30F2-48CE-B22F-AC58B9F9CE43}" type="presParOf" srcId="{14B64D21-B8F0-4D24-80EC-A9C797AEC3ED}" destId="{1319AE15-597F-49F5-BE98-6355FB3210A2}" srcOrd="4" destOrd="0" presId="urn:microsoft.com/office/officeart/2005/8/layout/vList2"/>
    <dgm:cxn modelId="{3644D61D-1FDE-4CB1-B2DB-26CD4788D127}" type="presParOf" srcId="{14B64D21-B8F0-4D24-80EC-A9C797AEC3ED}" destId="{8286C270-6191-4B23-B7B8-BB988E1A01D4}" srcOrd="5" destOrd="0" presId="urn:microsoft.com/office/officeart/2005/8/layout/vList2"/>
    <dgm:cxn modelId="{14CA4294-C67E-4092-8B6E-AD2D2C20A42B}" type="presParOf" srcId="{14B64D21-B8F0-4D24-80EC-A9C797AEC3ED}" destId="{0AE8CDB9-2B88-404E-9001-24D94E4F5291}"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529BA6B-FB5E-41F6-93C8-1A9215C2C5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4919A89-DE12-4162-9427-99A010C647AF}">
      <dgm:prSet phldrT="[Text]" custT="1"/>
      <dgm:spPr>
        <a:noFill/>
        <a:ln>
          <a:noFill/>
        </a:ln>
      </dgm:spPr>
      <dgm:t>
        <a:bodyPr/>
        <a:lstStyle/>
        <a:p>
          <a:pPr algn="ctr"/>
          <a:r>
            <a:rPr lang="en-US" sz="4000" b="1" dirty="0" smtClean="0">
              <a:solidFill>
                <a:srgbClr val="CC0000"/>
              </a:solidFill>
              <a:effectLst>
                <a:outerShdw blurRad="38100" dist="38100" dir="2700000" algn="tl">
                  <a:srgbClr val="000000">
                    <a:alpha val="43137"/>
                  </a:srgbClr>
                </a:outerShdw>
              </a:effectLst>
              <a:latin typeface="Bahnschrift" panose="020B0502040204020203" pitchFamily="34" charset="0"/>
            </a:rPr>
            <a:t>Ethics in Sociological Research</a:t>
          </a:r>
          <a:endParaRPr lang="en-US" sz="4000" dirty="0">
            <a:solidFill>
              <a:srgbClr val="CC0000"/>
            </a:solidFill>
            <a:effectLst>
              <a:outerShdw blurRad="38100" dist="38100" dir="2700000" algn="tl">
                <a:srgbClr val="000000">
                  <a:alpha val="43137"/>
                </a:srgbClr>
              </a:outerShdw>
            </a:effectLst>
          </a:endParaRPr>
        </a:p>
      </dgm:t>
    </dgm:pt>
    <dgm:pt modelId="{C52E0F0F-6E08-4594-B654-2F34C9263951}" type="parTrans" cxnId="{AF7FCC81-F72C-4D62-95F0-DD881406EE9F}">
      <dgm:prSet/>
      <dgm:spPr/>
      <dgm:t>
        <a:bodyPr/>
        <a:lstStyle/>
        <a:p>
          <a:endParaRPr lang="en-US"/>
        </a:p>
      </dgm:t>
    </dgm:pt>
    <dgm:pt modelId="{BE4CB9C5-478B-454A-846F-92480BF8F1F1}" type="sibTrans" cxnId="{AF7FCC81-F72C-4D62-95F0-DD881406EE9F}">
      <dgm:prSet/>
      <dgm:spPr/>
      <dgm:t>
        <a:bodyPr/>
        <a:lstStyle/>
        <a:p>
          <a:endParaRPr lang="en-US"/>
        </a:p>
      </dgm:t>
    </dgm:pt>
    <dgm:pt modelId="{8F4E8F05-926E-4B3C-9129-8F52758B158A}" type="pres">
      <dgm:prSet presAssocID="{7529BA6B-FB5E-41F6-93C8-1A9215C2C5DF}" presName="linear" presStyleCnt="0">
        <dgm:presLayoutVars>
          <dgm:animLvl val="lvl"/>
          <dgm:resizeHandles val="exact"/>
        </dgm:presLayoutVars>
      </dgm:prSet>
      <dgm:spPr/>
      <dgm:t>
        <a:bodyPr/>
        <a:lstStyle/>
        <a:p>
          <a:endParaRPr lang="en-US"/>
        </a:p>
      </dgm:t>
    </dgm:pt>
    <dgm:pt modelId="{14EDB94C-91CA-4D21-A955-0F49C23A71A2}" type="pres">
      <dgm:prSet presAssocID="{34919A89-DE12-4162-9427-99A010C647AF}" presName="parentText" presStyleLbl="node1" presStyleIdx="0" presStyleCnt="1">
        <dgm:presLayoutVars>
          <dgm:chMax val="0"/>
          <dgm:bulletEnabled val="1"/>
        </dgm:presLayoutVars>
      </dgm:prSet>
      <dgm:spPr/>
      <dgm:t>
        <a:bodyPr/>
        <a:lstStyle/>
        <a:p>
          <a:endParaRPr lang="en-US"/>
        </a:p>
      </dgm:t>
    </dgm:pt>
  </dgm:ptLst>
  <dgm:cxnLst>
    <dgm:cxn modelId="{AF7FCC81-F72C-4D62-95F0-DD881406EE9F}" srcId="{7529BA6B-FB5E-41F6-93C8-1A9215C2C5DF}" destId="{34919A89-DE12-4162-9427-99A010C647AF}" srcOrd="0" destOrd="0" parTransId="{C52E0F0F-6E08-4594-B654-2F34C9263951}" sibTransId="{BE4CB9C5-478B-454A-846F-92480BF8F1F1}"/>
    <dgm:cxn modelId="{A5185CD5-0701-43B1-B566-18F1D12AF2AE}" type="presOf" srcId="{7529BA6B-FB5E-41F6-93C8-1A9215C2C5DF}" destId="{8F4E8F05-926E-4B3C-9129-8F52758B158A}" srcOrd="0" destOrd="0" presId="urn:microsoft.com/office/officeart/2005/8/layout/vList2"/>
    <dgm:cxn modelId="{CB69B4AD-08C1-4283-B0E7-1CDDD4B6878F}" type="presOf" srcId="{34919A89-DE12-4162-9427-99A010C647AF}" destId="{14EDB94C-91CA-4D21-A955-0F49C23A71A2}" srcOrd="0" destOrd="0" presId="urn:microsoft.com/office/officeart/2005/8/layout/vList2"/>
    <dgm:cxn modelId="{4B437547-5386-4A8F-852F-B3DE8935A246}" type="presParOf" srcId="{8F4E8F05-926E-4B3C-9129-8F52758B158A}" destId="{14EDB94C-91CA-4D21-A955-0F49C23A71A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8C53EFFE-0278-467C-9D54-BC1DE6AD833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6BA7A1-F930-4DA1-A5C8-B63BEFE5A5EB}">
      <dgm:prSet phldrT="[Text]" custT="1"/>
      <dgm:spPr>
        <a:noFill/>
        <a:ln>
          <a:noFill/>
        </a:ln>
      </dgm:spPr>
      <dgm:t>
        <a:bodyPr/>
        <a:lstStyle/>
        <a:p>
          <a:pPr algn="ctr"/>
          <a:r>
            <a:rPr lang="en-US" sz="3200" b="1" dirty="0" smtClean="0">
              <a:solidFill>
                <a:srgbClr val="CC0000"/>
              </a:solidFill>
              <a:effectLst>
                <a:outerShdw blurRad="38100" dist="38100" dir="2700000" algn="tl">
                  <a:srgbClr val="000000">
                    <a:alpha val="43137"/>
                  </a:srgbClr>
                </a:outerShdw>
              </a:effectLst>
              <a:latin typeface="Bahnschrift" panose="020B0502040204020203" pitchFamily="34" charset="0"/>
            </a:rPr>
            <a:t>Case - Protecting the Subjects (Mario </a:t>
          </a:r>
          <a:r>
            <a:rPr lang="en-US" sz="3200" b="1" dirty="0" err="1" smtClean="0">
              <a:solidFill>
                <a:srgbClr val="CC0000"/>
              </a:solidFill>
              <a:effectLst>
                <a:outerShdw blurRad="38100" dist="38100" dir="2700000" algn="tl">
                  <a:srgbClr val="000000">
                    <a:alpha val="43137"/>
                  </a:srgbClr>
                </a:outerShdw>
              </a:effectLst>
              <a:latin typeface="Bahnschrift" panose="020B0502040204020203" pitchFamily="34" charset="0"/>
            </a:rPr>
            <a:t>Brajuha</a:t>
          </a:r>
          <a:r>
            <a:rPr lang="en-US" sz="3200" b="1" dirty="0" smtClean="0">
              <a:solidFill>
                <a:srgbClr val="CC0000"/>
              </a:solidFill>
              <a:effectLst>
                <a:outerShdw blurRad="38100" dist="38100" dir="2700000" algn="tl">
                  <a:srgbClr val="000000">
                    <a:alpha val="43137"/>
                  </a:srgbClr>
                </a:outerShdw>
              </a:effectLst>
              <a:latin typeface="Bahnschrift" panose="020B0502040204020203" pitchFamily="34" charset="0"/>
            </a:rPr>
            <a:t>)</a:t>
          </a:r>
          <a:endParaRPr lang="en-US" sz="3200" b="1" dirty="0">
            <a:solidFill>
              <a:srgbClr val="CC0000"/>
            </a:solidFill>
            <a:effectLst>
              <a:outerShdw blurRad="38100" dist="38100" dir="2700000" algn="tl">
                <a:srgbClr val="000000">
                  <a:alpha val="43137"/>
                </a:srgbClr>
              </a:outerShdw>
            </a:effectLst>
          </a:endParaRPr>
        </a:p>
      </dgm:t>
    </dgm:pt>
    <dgm:pt modelId="{6C844163-B8F8-4762-A6AB-935D1746A23A}" type="parTrans" cxnId="{9288A2E1-9F24-4AF9-952C-12A5628B91A6}">
      <dgm:prSet/>
      <dgm:spPr/>
      <dgm:t>
        <a:bodyPr/>
        <a:lstStyle/>
        <a:p>
          <a:endParaRPr lang="en-US" b="1">
            <a:effectLst>
              <a:outerShdw blurRad="38100" dist="38100" dir="2700000" algn="tl">
                <a:srgbClr val="000000">
                  <a:alpha val="43137"/>
                </a:srgbClr>
              </a:outerShdw>
            </a:effectLst>
          </a:endParaRPr>
        </a:p>
      </dgm:t>
    </dgm:pt>
    <dgm:pt modelId="{85D4EC62-5DDD-4F74-8C38-A3D32BA97101}" type="sibTrans" cxnId="{9288A2E1-9F24-4AF9-952C-12A5628B91A6}">
      <dgm:prSet/>
      <dgm:spPr/>
      <dgm:t>
        <a:bodyPr/>
        <a:lstStyle/>
        <a:p>
          <a:endParaRPr lang="en-US" b="1">
            <a:effectLst>
              <a:outerShdw blurRad="38100" dist="38100" dir="2700000" algn="tl">
                <a:srgbClr val="000000">
                  <a:alpha val="43137"/>
                </a:srgbClr>
              </a:outerShdw>
            </a:effectLst>
          </a:endParaRPr>
        </a:p>
      </dgm:t>
    </dgm:pt>
    <dgm:pt modelId="{882D567E-B6F5-452E-B4F7-992452ED1997}" type="pres">
      <dgm:prSet presAssocID="{8C53EFFE-0278-467C-9D54-BC1DE6AD833E}" presName="linear" presStyleCnt="0">
        <dgm:presLayoutVars>
          <dgm:animLvl val="lvl"/>
          <dgm:resizeHandles val="exact"/>
        </dgm:presLayoutVars>
      </dgm:prSet>
      <dgm:spPr/>
      <dgm:t>
        <a:bodyPr/>
        <a:lstStyle/>
        <a:p>
          <a:endParaRPr lang="en-US"/>
        </a:p>
      </dgm:t>
    </dgm:pt>
    <dgm:pt modelId="{0E3D54D2-C34F-4AB8-98CC-1E8D80E3B8A6}" type="pres">
      <dgm:prSet presAssocID="{496BA7A1-F930-4DA1-A5C8-B63BEFE5A5EB}" presName="parentText" presStyleLbl="node1" presStyleIdx="0" presStyleCnt="1">
        <dgm:presLayoutVars>
          <dgm:chMax val="0"/>
          <dgm:bulletEnabled val="1"/>
        </dgm:presLayoutVars>
      </dgm:prSet>
      <dgm:spPr/>
      <dgm:t>
        <a:bodyPr/>
        <a:lstStyle/>
        <a:p>
          <a:endParaRPr lang="en-US"/>
        </a:p>
      </dgm:t>
    </dgm:pt>
  </dgm:ptLst>
  <dgm:cxnLst>
    <dgm:cxn modelId="{BE53AC7E-8F1F-423B-A565-4436D29FAFA8}" type="presOf" srcId="{496BA7A1-F930-4DA1-A5C8-B63BEFE5A5EB}" destId="{0E3D54D2-C34F-4AB8-98CC-1E8D80E3B8A6}" srcOrd="0" destOrd="0" presId="urn:microsoft.com/office/officeart/2005/8/layout/vList2"/>
    <dgm:cxn modelId="{2C552065-20C7-4519-B626-A7B196C99E95}" type="presOf" srcId="{8C53EFFE-0278-467C-9D54-BC1DE6AD833E}" destId="{882D567E-B6F5-452E-B4F7-992452ED1997}" srcOrd="0" destOrd="0" presId="urn:microsoft.com/office/officeart/2005/8/layout/vList2"/>
    <dgm:cxn modelId="{9288A2E1-9F24-4AF9-952C-12A5628B91A6}" srcId="{8C53EFFE-0278-467C-9D54-BC1DE6AD833E}" destId="{496BA7A1-F930-4DA1-A5C8-B63BEFE5A5EB}" srcOrd="0" destOrd="0" parTransId="{6C844163-B8F8-4762-A6AB-935D1746A23A}" sibTransId="{85D4EC62-5DDD-4F74-8C38-A3D32BA97101}"/>
    <dgm:cxn modelId="{75140EC5-C651-4FC5-957D-B93C1197C6E3}" type="presParOf" srcId="{882D567E-B6F5-452E-B4F7-992452ED1997}" destId="{0E3D54D2-C34F-4AB8-98CC-1E8D80E3B8A6}"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68DAF3-212E-4A7D-B944-F57471E7FC6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6C55D1-22EE-4894-B0F9-F4E0FAE6E633}">
      <dgm:prSet phldrT="[Text]"/>
      <dgm:spPr>
        <a:solidFill>
          <a:srgbClr val="5B5BFF"/>
        </a:solidFill>
      </dgm:spPr>
      <dgm:t>
        <a:bodyPr/>
        <a:lstStyle/>
        <a:p>
          <a:pPr algn="ctr"/>
          <a:r>
            <a:rPr lang="en-US" b="0" dirty="0" smtClean="0">
              <a:latin typeface="Bahnschrift Light SemiCondensed" panose="020B0502040204020203" pitchFamily="34" charset="0"/>
              <a:cs typeface="Times New Roman" panose="02020603050405020304" pitchFamily="18" charset="0"/>
            </a:rPr>
            <a:t>Sociology - the science of society and the humans within it. </a:t>
          </a:r>
          <a:endParaRPr lang="en-US" b="0" dirty="0">
            <a:latin typeface="Bahnschrift Light SemiCondensed" panose="020B0502040204020203" pitchFamily="34" charset="0"/>
          </a:endParaRPr>
        </a:p>
      </dgm:t>
    </dgm:pt>
    <dgm:pt modelId="{FB9303EE-1203-42D5-BA7F-EC455D56AA70}" type="parTrans" cxnId="{32D56EB4-0F90-4C46-99E6-643B864401A7}">
      <dgm:prSet/>
      <dgm:spPr/>
      <dgm:t>
        <a:bodyPr/>
        <a:lstStyle/>
        <a:p>
          <a:pPr algn="ctr"/>
          <a:endParaRPr lang="en-US">
            <a:latin typeface="Bahnschrift" panose="020B0502040204020203" pitchFamily="34" charset="0"/>
          </a:endParaRPr>
        </a:p>
      </dgm:t>
    </dgm:pt>
    <dgm:pt modelId="{4E037498-CCD1-4935-93E2-2DAF975C3435}" type="sibTrans" cxnId="{32D56EB4-0F90-4C46-99E6-643B864401A7}">
      <dgm:prSet/>
      <dgm:spPr/>
      <dgm:t>
        <a:bodyPr/>
        <a:lstStyle/>
        <a:p>
          <a:pPr algn="ctr"/>
          <a:endParaRPr lang="en-US">
            <a:latin typeface="Bahnschrift" panose="020B0502040204020203" pitchFamily="34" charset="0"/>
          </a:endParaRPr>
        </a:p>
      </dgm:t>
    </dgm:pt>
    <dgm:pt modelId="{C0184897-BC24-4A4D-992D-0940D794537A}" type="pres">
      <dgm:prSet presAssocID="{EB68DAF3-212E-4A7D-B944-F57471E7FC60}" presName="linear" presStyleCnt="0">
        <dgm:presLayoutVars>
          <dgm:animLvl val="lvl"/>
          <dgm:resizeHandles val="exact"/>
        </dgm:presLayoutVars>
      </dgm:prSet>
      <dgm:spPr/>
      <dgm:t>
        <a:bodyPr/>
        <a:lstStyle/>
        <a:p>
          <a:endParaRPr lang="en-US"/>
        </a:p>
      </dgm:t>
    </dgm:pt>
    <dgm:pt modelId="{8166BD01-BBB3-4278-820D-760B28BF7049}" type="pres">
      <dgm:prSet presAssocID="{C56C55D1-22EE-4894-B0F9-F4E0FAE6E633}" presName="parentText" presStyleLbl="node1" presStyleIdx="0" presStyleCnt="1">
        <dgm:presLayoutVars>
          <dgm:chMax val="0"/>
          <dgm:bulletEnabled val="1"/>
        </dgm:presLayoutVars>
      </dgm:prSet>
      <dgm:spPr/>
      <dgm:t>
        <a:bodyPr/>
        <a:lstStyle/>
        <a:p>
          <a:endParaRPr lang="en-US"/>
        </a:p>
      </dgm:t>
    </dgm:pt>
  </dgm:ptLst>
  <dgm:cxnLst>
    <dgm:cxn modelId="{70219CC2-A2E8-4576-A589-A48664416F8B}" type="presOf" srcId="{C56C55D1-22EE-4894-B0F9-F4E0FAE6E633}" destId="{8166BD01-BBB3-4278-820D-760B28BF7049}" srcOrd="0" destOrd="0" presId="urn:microsoft.com/office/officeart/2005/8/layout/vList2"/>
    <dgm:cxn modelId="{32D56EB4-0F90-4C46-99E6-643B864401A7}" srcId="{EB68DAF3-212E-4A7D-B944-F57471E7FC60}" destId="{C56C55D1-22EE-4894-B0F9-F4E0FAE6E633}" srcOrd="0" destOrd="0" parTransId="{FB9303EE-1203-42D5-BA7F-EC455D56AA70}" sibTransId="{4E037498-CCD1-4935-93E2-2DAF975C3435}"/>
    <dgm:cxn modelId="{8F4708E2-524D-4291-858E-B832A87BE95E}" type="presOf" srcId="{EB68DAF3-212E-4A7D-B944-F57471E7FC60}" destId="{C0184897-BC24-4A4D-992D-0940D794537A}" srcOrd="0" destOrd="0" presId="urn:microsoft.com/office/officeart/2005/8/layout/vList2"/>
    <dgm:cxn modelId="{B6E21A3A-0380-4814-B2CC-D2CA59C2A6DE}" type="presParOf" srcId="{C0184897-BC24-4A4D-992D-0940D794537A}" destId="{8166BD01-BBB3-4278-820D-760B28BF7049}"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F4AE0D-104C-40E2-968C-7E00C5EE7B5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A1B0813-A8A6-46DE-8BE7-F390DE100B83}">
      <dgm:prSet phldrT="[Text]" custT="1"/>
      <dgm:spPr>
        <a:noFill/>
        <a:ln>
          <a:noFill/>
        </a:ln>
      </dgm:spPr>
      <dgm:t>
        <a:bodyPr/>
        <a:lstStyle/>
        <a:p>
          <a:pPr algn="ctr"/>
          <a:r>
            <a:rPr lang="en-US" sz="4800" b="1" dirty="0" smtClean="0">
              <a:solidFill>
                <a:srgbClr val="CC0000"/>
              </a:solidFill>
              <a:effectLst>
                <a:outerShdw blurRad="38100" dist="38100" dir="2700000" algn="tl">
                  <a:srgbClr val="000000">
                    <a:alpha val="43137"/>
                  </a:srgbClr>
                </a:outerShdw>
              </a:effectLst>
              <a:latin typeface="Bahnschrift" panose="020B0502040204020203" pitchFamily="34" charset="0"/>
            </a:rPr>
            <a:t>Microsociology</a:t>
          </a:r>
          <a:endParaRPr lang="en-US" sz="4800" b="1" dirty="0">
            <a:solidFill>
              <a:srgbClr val="CC0000"/>
            </a:solidFill>
            <a:effectLst>
              <a:outerShdw blurRad="38100" dist="38100" dir="2700000" algn="tl">
                <a:srgbClr val="000000">
                  <a:alpha val="43137"/>
                </a:srgbClr>
              </a:outerShdw>
            </a:effectLst>
            <a:latin typeface="Bahnschrift" panose="020B0502040204020203" pitchFamily="34" charset="0"/>
          </a:endParaRPr>
        </a:p>
      </dgm:t>
    </dgm:pt>
    <dgm:pt modelId="{F6D6FFE4-6E33-410E-831C-B76EE7457377}" type="parTrans" cxnId="{A1103365-F6C0-4E09-9F1B-779E5E470509}">
      <dgm:prSet/>
      <dgm:spPr/>
      <dgm:t>
        <a:bodyPr/>
        <a:lstStyle/>
        <a:p>
          <a:endParaRPr lang="en-US" sz="2800"/>
        </a:p>
      </dgm:t>
    </dgm:pt>
    <dgm:pt modelId="{B04C1978-F550-4278-BE5F-C2CB9F37F88E}" type="sibTrans" cxnId="{A1103365-F6C0-4E09-9F1B-779E5E470509}">
      <dgm:prSet/>
      <dgm:spPr/>
      <dgm:t>
        <a:bodyPr/>
        <a:lstStyle/>
        <a:p>
          <a:endParaRPr lang="en-US" sz="2800"/>
        </a:p>
      </dgm:t>
    </dgm:pt>
    <dgm:pt modelId="{1E9F2215-72FE-413C-8904-C2FC1698E0F0}" type="pres">
      <dgm:prSet presAssocID="{06F4AE0D-104C-40E2-968C-7E00C5EE7B5A}" presName="linear" presStyleCnt="0">
        <dgm:presLayoutVars>
          <dgm:animLvl val="lvl"/>
          <dgm:resizeHandles val="exact"/>
        </dgm:presLayoutVars>
      </dgm:prSet>
      <dgm:spPr/>
      <dgm:t>
        <a:bodyPr/>
        <a:lstStyle/>
        <a:p>
          <a:endParaRPr lang="en-US"/>
        </a:p>
      </dgm:t>
    </dgm:pt>
    <dgm:pt modelId="{928B20A4-8FA8-4E7C-8927-5E3D87A6B8BF}" type="pres">
      <dgm:prSet presAssocID="{EA1B0813-A8A6-46DE-8BE7-F390DE100B83}" presName="parentText" presStyleLbl="node1" presStyleIdx="0" presStyleCnt="1">
        <dgm:presLayoutVars>
          <dgm:chMax val="0"/>
          <dgm:bulletEnabled val="1"/>
        </dgm:presLayoutVars>
      </dgm:prSet>
      <dgm:spPr/>
      <dgm:t>
        <a:bodyPr/>
        <a:lstStyle/>
        <a:p>
          <a:endParaRPr lang="en-US"/>
        </a:p>
      </dgm:t>
    </dgm:pt>
  </dgm:ptLst>
  <dgm:cxnLst>
    <dgm:cxn modelId="{093CBC55-28DA-42DE-BFA5-B1386044B682}" type="presOf" srcId="{EA1B0813-A8A6-46DE-8BE7-F390DE100B83}" destId="{928B20A4-8FA8-4E7C-8927-5E3D87A6B8BF}" srcOrd="0" destOrd="0" presId="urn:microsoft.com/office/officeart/2005/8/layout/vList2"/>
    <dgm:cxn modelId="{A1103365-F6C0-4E09-9F1B-779E5E470509}" srcId="{06F4AE0D-104C-40E2-968C-7E00C5EE7B5A}" destId="{EA1B0813-A8A6-46DE-8BE7-F390DE100B83}" srcOrd="0" destOrd="0" parTransId="{F6D6FFE4-6E33-410E-831C-B76EE7457377}" sibTransId="{B04C1978-F550-4278-BE5F-C2CB9F37F88E}"/>
    <dgm:cxn modelId="{043F5447-67B1-41FA-8488-AD3D7EE726E0}" type="presOf" srcId="{06F4AE0D-104C-40E2-968C-7E00C5EE7B5A}" destId="{1E9F2215-72FE-413C-8904-C2FC1698E0F0}" srcOrd="0" destOrd="0" presId="urn:microsoft.com/office/officeart/2005/8/layout/vList2"/>
    <dgm:cxn modelId="{F99FA513-C1FB-4035-BC96-EB23C4E3E61C}" type="presParOf" srcId="{1E9F2215-72FE-413C-8904-C2FC1698E0F0}" destId="{928B20A4-8FA8-4E7C-8927-5E3D87A6B8B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DD4E91-BAAF-4E0A-9FC6-476F2AB03F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432F272-4ED6-47B8-8CCE-4FED31497139}">
      <dgm:prSet phldrT="[Text]" custT="1"/>
      <dgm:spPr>
        <a:noFill/>
        <a:ln>
          <a:noFill/>
        </a:ln>
      </dgm:spPr>
      <dgm:t>
        <a:bodyPr/>
        <a:lstStyle/>
        <a:p>
          <a:pPr algn="ctr"/>
          <a:r>
            <a:rPr lang="en-US" sz="4800" b="1" dirty="0" smtClean="0">
              <a:solidFill>
                <a:srgbClr val="CC0000"/>
              </a:solidFill>
              <a:effectLst>
                <a:outerShdw blurRad="38100" dist="38100" dir="2700000" algn="tl">
                  <a:srgbClr val="000000">
                    <a:alpha val="43137"/>
                  </a:srgbClr>
                </a:outerShdw>
              </a:effectLst>
              <a:latin typeface="Bahnschrift" panose="020B0502040204020203" pitchFamily="34" charset="0"/>
            </a:rPr>
            <a:t>Macrosociology</a:t>
          </a:r>
          <a:endParaRPr lang="en-US" sz="4800" b="1" dirty="0">
            <a:solidFill>
              <a:srgbClr val="CC0000"/>
            </a:solidFill>
            <a:effectLst>
              <a:outerShdw blurRad="38100" dist="38100" dir="2700000" algn="tl">
                <a:srgbClr val="000000">
                  <a:alpha val="43137"/>
                </a:srgbClr>
              </a:outerShdw>
            </a:effectLst>
            <a:latin typeface="Bahnschrift" panose="020B0502040204020203" pitchFamily="34" charset="0"/>
          </a:endParaRPr>
        </a:p>
      </dgm:t>
    </dgm:pt>
    <dgm:pt modelId="{178F111D-3B0E-4165-8A03-B1FAB1905D17}" type="parTrans" cxnId="{4FAFCAB0-77BD-4BE3-B345-FC1BF79D44D3}">
      <dgm:prSet/>
      <dgm:spPr/>
      <dgm:t>
        <a:bodyPr/>
        <a:lstStyle/>
        <a:p>
          <a:endParaRPr lang="en-US"/>
        </a:p>
      </dgm:t>
    </dgm:pt>
    <dgm:pt modelId="{9E189FE1-E528-4F34-BBAF-393E0B1E74C2}" type="sibTrans" cxnId="{4FAFCAB0-77BD-4BE3-B345-FC1BF79D44D3}">
      <dgm:prSet/>
      <dgm:spPr/>
      <dgm:t>
        <a:bodyPr/>
        <a:lstStyle/>
        <a:p>
          <a:endParaRPr lang="en-US"/>
        </a:p>
      </dgm:t>
    </dgm:pt>
    <dgm:pt modelId="{F9F2C0FC-9696-4E99-A0DA-E4EC5F8FBB87}" type="pres">
      <dgm:prSet presAssocID="{7FDD4E91-BAAF-4E0A-9FC6-476F2AB03F69}" presName="linear" presStyleCnt="0">
        <dgm:presLayoutVars>
          <dgm:animLvl val="lvl"/>
          <dgm:resizeHandles val="exact"/>
        </dgm:presLayoutVars>
      </dgm:prSet>
      <dgm:spPr/>
      <dgm:t>
        <a:bodyPr/>
        <a:lstStyle/>
        <a:p>
          <a:endParaRPr lang="en-US"/>
        </a:p>
      </dgm:t>
    </dgm:pt>
    <dgm:pt modelId="{2A602B13-CE3C-432C-A223-DF5128E264FB}" type="pres">
      <dgm:prSet presAssocID="{B432F272-4ED6-47B8-8CCE-4FED31497139}" presName="parentText" presStyleLbl="node1" presStyleIdx="0" presStyleCnt="1">
        <dgm:presLayoutVars>
          <dgm:chMax val="0"/>
          <dgm:bulletEnabled val="1"/>
        </dgm:presLayoutVars>
      </dgm:prSet>
      <dgm:spPr/>
      <dgm:t>
        <a:bodyPr/>
        <a:lstStyle/>
        <a:p>
          <a:endParaRPr lang="en-US"/>
        </a:p>
      </dgm:t>
    </dgm:pt>
  </dgm:ptLst>
  <dgm:cxnLst>
    <dgm:cxn modelId="{D6F62085-4CFD-4D4A-858D-415E06D3A0F5}" type="presOf" srcId="{B432F272-4ED6-47B8-8CCE-4FED31497139}" destId="{2A602B13-CE3C-432C-A223-DF5128E264FB}" srcOrd="0" destOrd="0" presId="urn:microsoft.com/office/officeart/2005/8/layout/vList2"/>
    <dgm:cxn modelId="{07DC1AE7-0773-486F-8625-94496A8444B6}" type="presOf" srcId="{7FDD4E91-BAAF-4E0A-9FC6-476F2AB03F69}" destId="{F9F2C0FC-9696-4E99-A0DA-E4EC5F8FBB87}" srcOrd="0" destOrd="0" presId="urn:microsoft.com/office/officeart/2005/8/layout/vList2"/>
    <dgm:cxn modelId="{4FAFCAB0-77BD-4BE3-B345-FC1BF79D44D3}" srcId="{7FDD4E91-BAAF-4E0A-9FC6-476F2AB03F69}" destId="{B432F272-4ED6-47B8-8CCE-4FED31497139}" srcOrd="0" destOrd="0" parTransId="{178F111D-3B0E-4165-8A03-B1FAB1905D17}" sibTransId="{9E189FE1-E528-4F34-BBAF-393E0B1E74C2}"/>
    <dgm:cxn modelId="{0FA4BCAE-DED8-461E-8297-00690B0804E6}" type="presParOf" srcId="{F9F2C0FC-9696-4E99-A0DA-E4EC5F8FBB87}" destId="{2A602B13-CE3C-432C-A223-DF5128E264F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B9059ED-11A4-4F36-A39A-6C7029F88A4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45FACD-C60C-44B8-9730-6C61EA05349A}">
      <dgm:prSet phldrT="[Text]" custT="1"/>
      <dgm:spPr>
        <a:noFill/>
        <a:ln>
          <a:noFill/>
        </a:ln>
      </dgm:spPr>
      <dgm:t>
        <a:bodyPr/>
        <a:lstStyle/>
        <a:p>
          <a:r>
            <a:rPr lang="en-US" sz="4000" b="1" dirty="0" smtClean="0">
              <a:solidFill>
                <a:srgbClr val="CC0000"/>
              </a:solidFill>
              <a:effectLst>
                <a:outerShdw blurRad="38100" dist="38100" dir="2700000" algn="tl">
                  <a:srgbClr val="000000">
                    <a:alpha val="43137"/>
                  </a:srgbClr>
                </a:outerShdw>
              </a:effectLst>
              <a:latin typeface="Bahnschrift" panose="020B0502040204020203" pitchFamily="34" charset="0"/>
            </a:rPr>
            <a:t>Common Sense vs. Sociological Research</a:t>
          </a:r>
          <a:endParaRPr lang="en-US" sz="4000" dirty="0">
            <a:solidFill>
              <a:srgbClr val="CC0000"/>
            </a:solidFill>
            <a:effectLst>
              <a:outerShdw blurRad="38100" dist="38100" dir="2700000" algn="tl">
                <a:srgbClr val="000000">
                  <a:alpha val="43137"/>
                </a:srgbClr>
              </a:outerShdw>
            </a:effectLst>
          </a:endParaRPr>
        </a:p>
      </dgm:t>
    </dgm:pt>
    <dgm:pt modelId="{A8E6F172-25CF-4564-B3EA-12B68543DB6B}" type="parTrans" cxnId="{47D41831-5AC9-4B7C-AF1A-46511E5B3DB2}">
      <dgm:prSet/>
      <dgm:spPr/>
      <dgm:t>
        <a:bodyPr/>
        <a:lstStyle/>
        <a:p>
          <a:endParaRPr lang="en-US"/>
        </a:p>
      </dgm:t>
    </dgm:pt>
    <dgm:pt modelId="{6BFCC504-89FF-4803-8E63-973813D865E7}" type="sibTrans" cxnId="{47D41831-5AC9-4B7C-AF1A-46511E5B3DB2}">
      <dgm:prSet/>
      <dgm:spPr/>
      <dgm:t>
        <a:bodyPr/>
        <a:lstStyle/>
        <a:p>
          <a:endParaRPr lang="en-US"/>
        </a:p>
      </dgm:t>
    </dgm:pt>
    <dgm:pt modelId="{BF18C887-53BB-47C3-AC6F-5F2BBEF2068C}" type="pres">
      <dgm:prSet presAssocID="{CB9059ED-11A4-4F36-A39A-6C7029F88A41}" presName="linear" presStyleCnt="0">
        <dgm:presLayoutVars>
          <dgm:animLvl val="lvl"/>
          <dgm:resizeHandles val="exact"/>
        </dgm:presLayoutVars>
      </dgm:prSet>
      <dgm:spPr/>
      <dgm:t>
        <a:bodyPr/>
        <a:lstStyle/>
        <a:p>
          <a:endParaRPr lang="en-US"/>
        </a:p>
      </dgm:t>
    </dgm:pt>
    <dgm:pt modelId="{330CDEEC-B387-4086-8360-FFD66B2EA535}" type="pres">
      <dgm:prSet presAssocID="{A345FACD-C60C-44B8-9730-6C61EA05349A}" presName="parentText" presStyleLbl="node1" presStyleIdx="0" presStyleCnt="1">
        <dgm:presLayoutVars>
          <dgm:chMax val="0"/>
          <dgm:bulletEnabled val="1"/>
        </dgm:presLayoutVars>
      </dgm:prSet>
      <dgm:spPr/>
      <dgm:t>
        <a:bodyPr/>
        <a:lstStyle/>
        <a:p>
          <a:endParaRPr lang="en-US"/>
        </a:p>
      </dgm:t>
    </dgm:pt>
  </dgm:ptLst>
  <dgm:cxnLst>
    <dgm:cxn modelId="{B4B413D2-B22F-411F-81D7-ADC8D3877AC1}" type="presOf" srcId="{CB9059ED-11A4-4F36-A39A-6C7029F88A41}" destId="{BF18C887-53BB-47C3-AC6F-5F2BBEF2068C}" srcOrd="0" destOrd="0" presId="urn:microsoft.com/office/officeart/2005/8/layout/vList2"/>
    <dgm:cxn modelId="{2ECF63F5-A0B3-48D7-99EB-C079FBE61089}" type="presOf" srcId="{A345FACD-C60C-44B8-9730-6C61EA05349A}" destId="{330CDEEC-B387-4086-8360-FFD66B2EA535}" srcOrd="0" destOrd="0" presId="urn:microsoft.com/office/officeart/2005/8/layout/vList2"/>
    <dgm:cxn modelId="{47D41831-5AC9-4B7C-AF1A-46511E5B3DB2}" srcId="{CB9059ED-11A4-4F36-A39A-6C7029F88A41}" destId="{A345FACD-C60C-44B8-9730-6C61EA05349A}" srcOrd="0" destOrd="0" parTransId="{A8E6F172-25CF-4564-B3EA-12B68543DB6B}" sibTransId="{6BFCC504-89FF-4803-8E63-973813D865E7}"/>
    <dgm:cxn modelId="{D8116D4C-ECA7-42B5-AD3B-90F470C78A2A}" type="presParOf" srcId="{BF18C887-53BB-47C3-AC6F-5F2BBEF2068C}" destId="{330CDEEC-B387-4086-8360-FFD66B2EA5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7A510F5-B252-4D95-9E63-1992CA6A385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DA682CD-A371-45A3-B607-DCA2F49A3B9D}">
      <dgm:prSet phldrT="[Text]" custT="1"/>
      <dgm:spPr/>
      <dgm:t>
        <a:bodyPr/>
        <a:lstStyle/>
        <a:p>
          <a:r>
            <a:rPr lang="en-US" sz="2000" dirty="0" smtClean="0">
              <a:latin typeface="Bahnschrift Light SemiCondensed" panose="020B0502040204020203" pitchFamily="34" charset="0"/>
            </a:rPr>
            <a:t>Scientific research follows eight basic steps. In the real world of research, some of these steps may run together. Some may even be omitted.</a:t>
          </a:r>
          <a:endParaRPr lang="en-US" sz="2000" dirty="0">
            <a:latin typeface="Bahnschrift Light SemiCondensed" panose="020B0502040204020203" pitchFamily="34" charset="0"/>
          </a:endParaRPr>
        </a:p>
      </dgm:t>
    </dgm:pt>
    <dgm:pt modelId="{9E6F62A7-715A-484D-BFCE-6083AAA74F0D}" type="parTrans" cxnId="{B04D2EAA-CA84-4C4B-A4BC-71D7B82642DD}">
      <dgm:prSet/>
      <dgm:spPr/>
      <dgm:t>
        <a:bodyPr/>
        <a:lstStyle/>
        <a:p>
          <a:endParaRPr lang="en-US" sz="1400"/>
        </a:p>
      </dgm:t>
    </dgm:pt>
    <dgm:pt modelId="{876E78D7-CA08-4516-B3D8-2904BCECC79C}" type="sibTrans" cxnId="{B04D2EAA-CA84-4C4B-A4BC-71D7B82642DD}">
      <dgm:prSet/>
      <dgm:spPr/>
      <dgm:t>
        <a:bodyPr/>
        <a:lstStyle/>
        <a:p>
          <a:endParaRPr lang="en-US" sz="1400"/>
        </a:p>
      </dgm:t>
    </dgm:pt>
    <dgm:pt modelId="{689F4A30-CF40-4589-B61D-1E4A486A243A}" type="pres">
      <dgm:prSet presAssocID="{A7A510F5-B252-4D95-9E63-1992CA6A3852}" presName="vert0" presStyleCnt="0">
        <dgm:presLayoutVars>
          <dgm:dir/>
          <dgm:animOne val="branch"/>
          <dgm:animLvl val="lvl"/>
        </dgm:presLayoutVars>
      </dgm:prSet>
      <dgm:spPr/>
      <dgm:t>
        <a:bodyPr/>
        <a:lstStyle/>
        <a:p>
          <a:endParaRPr lang="en-US"/>
        </a:p>
      </dgm:t>
    </dgm:pt>
    <dgm:pt modelId="{DE751EAB-EF1F-4A3D-B7BE-2760A02007EE}" type="pres">
      <dgm:prSet presAssocID="{4DA682CD-A371-45A3-B607-DCA2F49A3B9D}" presName="thickLine" presStyleLbl="alignNode1" presStyleIdx="0" presStyleCnt="1"/>
      <dgm:spPr/>
    </dgm:pt>
    <dgm:pt modelId="{9B791BBD-3214-4641-9CA0-BFC6D13E1343}" type="pres">
      <dgm:prSet presAssocID="{4DA682CD-A371-45A3-B607-DCA2F49A3B9D}" presName="horz1" presStyleCnt="0"/>
      <dgm:spPr/>
    </dgm:pt>
    <dgm:pt modelId="{0661E57B-DC02-440E-BE4A-15557B817D12}" type="pres">
      <dgm:prSet presAssocID="{4DA682CD-A371-45A3-B607-DCA2F49A3B9D}" presName="tx1" presStyleLbl="revTx" presStyleIdx="0" presStyleCnt="1"/>
      <dgm:spPr/>
      <dgm:t>
        <a:bodyPr/>
        <a:lstStyle/>
        <a:p>
          <a:endParaRPr lang="en-US"/>
        </a:p>
      </dgm:t>
    </dgm:pt>
    <dgm:pt modelId="{E6E534BF-1BA6-4DAD-AAEB-9B3AF23F9583}" type="pres">
      <dgm:prSet presAssocID="{4DA682CD-A371-45A3-B607-DCA2F49A3B9D}" presName="vert1" presStyleCnt="0"/>
      <dgm:spPr/>
    </dgm:pt>
  </dgm:ptLst>
  <dgm:cxnLst>
    <dgm:cxn modelId="{7ED888F4-B306-4EE3-9095-5B9C7FB9738C}" type="presOf" srcId="{A7A510F5-B252-4D95-9E63-1992CA6A3852}" destId="{689F4A30-CF40-4589-B61D-1E4A486A243A}" srcOrd="0" destOrd="0" presId="urn:microsoft.com/office/officeart/2008/layout/LinedList"/>
    <dgm:cxn modelId="{695C4568-AA8A-46AD-997D-56E8E077DD9E}" type="presOf" srcId="{4DA682CD-A371-45A3-B607-DCA2F49A3B9D}" destId="{0661E57B-DC02-440E-BE4A-15557B817D12}" srcOrd="0" destOrd="0" presId="urn:microsoft.com/office/officeart/2008/layout/LinedList"/>
    <dgm:cxn modelId="{B04D2EAA-CA84-4C4B-A4BC-71D7B82642DD}" srcId="{A7A510F5-B252-4D95-9E63-1992CA6A3852}" destId="{4DA682CD-A371-45A3-B607-DCA2F49A3B9D}" srcOrd="0" destOrd="0" parTransId="{9E6F62A7-715A-484D-BFCE-6083AAA74F0D}" sibTransId="{876E78D7-CA08-4516-B3D8-2904BCECC79C}"/>
    <dgm:cxn modelId="{A814507D-CB87-419C-A728-207BFCA20CE6}" type="presParOf" srcId="{689F4A30-CF40-4589-B61D-1E4A486A243A}" destId="{DE751EAB-EF1F-4A3D-B7BE-2760A02007EE}" srcOrd="0" destOrd="0" presId="urn:microsoft.com/office/officeart/2008/layout/LinedList"/>
    <dgm:cxn modelId="{6C463CD9-751F-4D16-962E-C90CD9AF380C}" type="presParOf" srcId="{689F4A30-CF40-4589-B61D-1E4A486A243A}" destId="{9B791BBD-3214-4641-9CA0-BFC6D13E1343}" srcOrd="1" destOrd="0" presId="urn:microsoft.com/office/officeart/2008/layout/LinedList"/>
    <dgm:cxn modelId="{B6E68E0C-92FB-4553-BE46-700C6239D4BD}" type="presParOf" srcId="{9B791BBD-3214-4641-9CA0-BFC6D13E1343}" destId="{0661E57B-DC02-440E-BE4A-15557B817D12}" srcOrd="0" destOrd="0" presId="urn:microsoft.com/office/officeart/2008/layout/LinedList"/>
    <dgm:cxn modelId="{5EFD02B3-B9F0-4FB8-88F8-DF0527B96CAD}" type="presParOf" srcId="{9B791BBD-3214-4641-9CA0-BFC6D13E1343}" destId="{E6E534BF-1BA6-4DAD-AAEB-9B3AF23F95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556C4-3231-4185-8F1D-16FB9DBB6EC1}">
      <dsp:nvSpPr>
        <dsp:cNvPr id="0" name=""/>
        <dsp:cNvSpPr/>
      </dsp:nvSpPr>
      <dsp:spPr>
        <a:xfrm>
          <a:off x="0" y="130"/>
          <a:ext cx="8128000" cy="735386"/>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Learning Outcomes</a:t>
          </a:r>
          <a:endParaRPr lang="en-US" sz="4800" kern="1200" dirty="0">
            <a:solidFill>
              <a:srgbClr val="CC0000"/>
            </a:solidFill>
            <a:effectLst>
              <a:outerShdw blurRad="38100" dist="38100" dir="2700000" algn="tl">
                <a:srgbClr val="000000">
                  <a:alpha val="43137"/>
                </a:srgbClr>
              </a:outerShdw>
            </a:effectLst>
          </a:endParaRPr>
        </a:p>
      </dsp:txBody>
      <dsp:txXfrm>
        <a:off x="35899" y="36029"/>
        <a:ext cx="8056202" cy="66358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D13AB4-4F19-44B9-9053-397B2221376C}">
      <dsp:nvSpPr>
        <dsp:cNvPr id="0" name=""/>
        <dsp:cNvSpPr/>
      </dsp:nvSpPr>
      <dsp:spPr>
        <a:xfrm>
          <a:off x="0" y="415"/>
          <a:ext cx="430229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B22AB26-C17D-4F99-91F1-366705B9453C}">
      <dsp:nvSpPr>
        <dsp:cNvPr id="0" name=""/>
        <dsp:cNvSpPr/>
      </dsp:nvSpPr>
      <dsp:spPr>
        <a:xfrm>
          <a:off x="0" y="415"/>
          <a:ext cx="4302298" cy="850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lvl="0" algn="ctr" defTabSz="1778000">
            <a:lnSpc>
              <a:spcPct val="90000"/>
            </a:lnSpc>
            <a:spcBef>
              <a:spcPct val="0"/>
            </a:spcBef>
            <a:spcAft>
              <a:spcPct val="35000"/>
            </a:spcAft>
          </a:pPr>
          <a:r>
            <a:rPr lang="en-US" sz="40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Steps of the research model</a:t>
          </a:r>
          <a:endParaRPr lang="en-US" sz="4000" kern="1200" dirty="0">
            <a:solidFill>
              <a:srgbClr val="CC0000"/>
            </a:solidFill>
            <a:effectLst>
              <a:outerShdw blurRad="38100" dist="38100" dir="2700000" algn="tl">
                <a:srgbClr val="000000">
                  <a:alpha val="43137"/>
                </a:srgbClr>
              </a:outerShdw>
            </a:effectLst>
          </a:endParaRPr>
        </a:p>
      </dsp:txBody>
      <dsp:txXfrm>
        <a:off x="0" y="415"/>
        <a:ext cx="4302298" cy="85072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1676C1-3F0B-4934-A6C7-23A1AF6409E0}">
      <dsp:nvSpPr>
        <dsp:cNvPr id="0" name=""/>
        <dsp:cNvSpPr/>
      </dsp:nvSpPr>
      <dsp:spPr>
        <a:xfrm>
          <a:off x="434705" y="1880036"/>
          <a:ext cx="3880754" cy="2944651"/>
        </a:xfrm>
        <a:prstGeom prst="roundRect">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8AC417-FB75-4878-A941-C4F35712BCF0}">
      <dsp:nvSpPr>
        <dsp:cNvPr id="0" name=""/>
        <dsp:cNvSpPr/>
      </dsp:nvSpPr>
      <dsp:spPr>
        <a:xfrm>
          <a:off x="0" y="106673"/>
          <a:ext cx="4244457" cy="206566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11760" tIns="111760" rIns="111760" bIns="111760" numCol="1" spcCol="1270" anchor="b" anchorCtr="0">
          <a:noAutofit/>
        </a:bodyPr>
        <a:lstStyle/>
        <a:p>
          <a:pPr lvl="0" algn="l" defTabSz="1955800">
            <a:lnSpc>
              <a:spcPct val="90000"/>
            </a:lnSpc>
            <a:spcBef>
              <a:spcPct val="0"/>
            </a:spcBef>
            <a:spcAft>
              <a:spcPct val="35000"/>
            </a:spcAft>
          </a:pPr>
          <a:r>
            <a:rPr lang="en-US" sz="4400" b="1" kern="1200" dirty="0" smtClean="0">
              <a:solidFill>
                <a:srgbClr val="00B0F0"/>
              </a:solidFill>
              <a:effectLst>
                <a:outerShdw blurRad="38100" dist="38100" dir="2700000" algn="tl">
                  <a:srgbClr val="000000">
                    <a:alpha val="43137"/>
                  </a:srgbClr>
                </a:outerShdw>
              </a:effectLst>
              <a:latin typeface="Bahnschrift" panose="020B0502040204020203" pitchFamily="34" charset="0"/>
            </a:rPr>
            <a:t>Steps of Research Model</a:t>
          </a:r>
          <a:endParaRPr lang="en-US" sz="4400" b="1" kern="1200" dirty="0">
            <a:solidFill>
              <a:srgbClr val="00B0F0"/>
            </a:solidFill>
            <a:effectLst>
              <a:outerShdw blurRad="38100" dist="38100" dir="2700000" algn="tl">
                <a:srgbClr val="000000">
                  <a:alpha val="43137"/>
                </a:srgbClr>
              </a:outerShdw>
            </a:effectLst>
            <a:latin typeface="Bahnschrift" panose="020B0502040204020203" pitchFamily="34" charset="0"/>
          </a:endParaRPr>
        </a:p>
      </dsp:txBody>
      <dsp:txXfrm>
        <a:off x="0" y="106673"/>
        <a:ext cx="4244457" cy="2065663"/>
      </dsp:txXfrm>
    </dsp:sp>
    <dsp:sp modelId="{ACEAE9F6-02E2-4113-BE44-97AF60BB684E}">
      <dsp:nvSpPr>
        <dsp:cNvPr id="0" name=""/>
        <dsp:cNvSpPr/>
      </dsp:nvSpPr>
      <dsp:spPr>
        <a:xfrm>
          <a:off x="4812574" y="369"/>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EB7E4F-C523-47CE-897B-F7266E7988AC}">
      <dsp:nvSpPr>
        <dsp:cNvPr id="0" name=""/>
        <dsp:cNvSpPr/>
      </dsp:nvSpPr>
      <dsp:spPr>
        <a:xfrm>
          <a:off x="5333519" y="369"/>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1. Topic Selection </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369"/>
        <a:ext cx="3174422" cy="520944"/>
      </dsp:txXfrm>
    </dsp:sp>
    <dsp:sp modelId="{D3754890-18CE-4DCC-83D8-0CD6EAE61C4F}">
      <dsp:nvSpPr>
        <dsp:cNvPr id="0" name=""/>
        <dsp:cNvSpPr/>
      </dsp:nvSpPr>
      <dsp:spPr>
        <a:xfrm>
          <a:off x="4812574" y="615084"/>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B5DC9FE-B615-4048-A60D-A732E74037BA}">
      <dsp:nvSpPr>
        <dsp:cNvPr id="0" name=""/>
        <dsp:cNvSpPr/>
      </dsp:nvSpPr>
      <dsp:spPr>
        <a:xfrm>
          <a:off x="5333519" y="615084"/>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2. Problem Definition</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615084"/>
        <a:ext cx="3174422" cy="520944"/>
      </dsp:txXfrm>
    </dsp:sp>
    <dsp:sp modelId="{D57A4692-BB9A-473D-869E-A22D55E9D399}">
      <dsp:nvSpPr>
        <dsp:cNvPr id="0" name=""/>
        <dsp:cNvSpPr/>
      </dsp:nvSpPr>
      <dsp:spPr>
        <a:xfrm>
          <a:off x="4812574" y="1229799"/>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9A261E-A2AA-4B1F-9FFE-C2E7FDAE9416}">
      <dsp:nvSpPr>
        <dsp:cNvPr id="0" name=""/>
        <dsp:cNvSpPr/>
      </dsp:nvSpPr>
      <dsp:spPr>
        <a:xfrm>
          <a:off x="5333519" y="1229799"/>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3. Literature Review </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1229799"/>
        <a:ext cx="3174422" cy="520944"/>
      </dsp:txXfrm>
    </dsp:sp>
    <dsp:sp modelId="{D462836A-64A0-4FFA-A906-EDD7862CE3A3}">
      <dsp:nvSpPr>
        <dsp:cNvPr id="0" name=""/>
        <dsp:cNvSpPr/>
      </dsp:nvSpPr>
      <dsp:spPr>
        <a:xfrm>
          <a:off x="4812574" y="1844514"/>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F0711A5-9893-4C3E-BFE8-16E3B0FFD488}">
      <dsp:nvSpPr>
        <dsp:cNvPr id="0" name=""/>
        <dsp:cNvSpPr/>
      </dsp:nvSpPr>
      <dsp:spPr>
        <a:xfrm>
          <a:off x="5333519" y="1844514"/>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4. Hypothesis Formulation</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1844514"/>
        <a:ext cx="3174422" cy="520944"/>
      </dsp:txXfrm>
    </dsp:sp>
    <dsp:sp modelId="{6715FE5D-EA69-44E3-B138-41C1BBE88F30}">
      <dsp:nvSpPr>
        <dsp:cNvPr id="0" name=""/>
        <dsp:cNvSpPr/>
      </dsp:nvSpPr>
      <dsp:spPr>
        <a:xfrm>
          <a:off x="4812574" y="2459229"/>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03811D-8ED9-4B7D-9FD2-05E46B6FE89A}">
      <dsp:nvSpPr>
        <dsp:cNvPr id="0" name=""/>
        <dsp:cNvSpPr/>
      </dsp:nvSpPr>
      <dsp:spPr>
        <a:xfrm>
          <a:off x="5333519" y="2459229"/>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5. Choosing a research method</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2459229"/>
        <a:ext cx="3174422" cy="520944"/>
      </dsp:txXfrm>
    </dsp:sp>
    <dsp:sp modelId="{E7FE5C97-8ADA-4BAA-8157-20EAC82A9DB5}">
      <dsp:nvSpPr>
        <dsp:cNvPr id="0" name=""/>
        <dsp:cNvSpPr/>
      </dsp:nvSpPr>
      <dsp:spPr>
        <a:xfrm>
          <a:off x="4812574" y="3073943"/>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81715C-2DA2-47AD-B1AB-7C82501E7DD2}">
      <dsp:nvSpPr>
        <dsp:cNvPr id="0" name=""/>
        <dsp:cNvSpPr/>
      </dsp:nvSpPr>
      <dsp:spPr>
        <a:xfrm>
          <a:off x="5333519" y="3073943"/>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6. Data Collection </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3073943"/>
        <a:ext cx="3174422" cy="520944"/>
      </dsp:txXfrm>
    </dsp:sp>
    <dsp:sp modelId="{C14E4161-9442-4263-A08D-210D63815FEC}">
      <dsp:nvSpPr>
        <dsp:cNvPr id="0" name=""/>
        <dsp:cNvSpPr/>
      </dsp:nvSpPr>
      <dsp:spPr>
        <a:xfrm>
          <a:off x="4812574" y="3688658"/>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C850C-CCF1-4EEF-9FC8-A1F74D408033}">
      <dsp:nvSpPr>
        <dsp:cNvPr id="0" name=""/>
        <dsp:cNvSpPr/>
      </dsp:nvSpPr>
      <dsp:spPr>
        <a:xfrm>
          <a:off x="5333519" y="3688658"/>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7. Result Analysis</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3688658"/>
        <a:ext cx="3174422" cy="520944"/>
      </dsp:txXfrm>
    </dsp:sp>
    <dsp:sp modelId="{102C624A-E663-454A-B944-D2DC913FE4D0}">
      <dsp:nvSpPr>
        <dsp:cNvPr id="0" name=""/>
        <dsp:cNvSpPr/>
      </dsp:nvSpPr>
      <dsp:spPr>
        <a:xfrm>
          <a:off x="4812574" y="4303373"/>
          <a:ext cx="520944" cy="520944"/>
        </a:xfrm>
        <a:prstGeom prst="ellipse">
          <a:avLst/>
        </a:prstGeom>
        <a:blipFill rotWithShape="1">
          <a:blip xmlns:r="http://schemas.openxmlformats.org/officeDocument/2006/relationships" r:embed="rId2">
            <a:duotone>
              <a:schemeClr val="accent2">
                <a:shade val="45000"/>
                <a:satMod val="135000"/>
              </a:schemeClr>
              <a:prstClr val="white"/>
            </a:duotone>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34E1A6-711E-4581-BF10-5B9A317507BA}">
      <dsp:nvSpPr>
        <dsp:cNvPr id="0" name=""/>
        <dsp:cNvSpPr/>
      </dsp:nvSpPr>
      <dsp:spPr>
        <a:xfrm>
          <a:off x="5333519" y="4303373"/>
          <a:ext cx="3174422" cy="5209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25400" rIns="50800" bIns="25400" numCol="1" spcCol="1270" anchor="ctr" anchorCtr="0">
          <a:noAutofit/>
        </a:bodyPr>
        <a:lstStyle/>
        <a:p>
          <a:pPr lvl="0" algn="l" defTabSz="889000">
            <a:lnSpc>
              <a:spcPct val="90000"/>
            </a:lnSpc>
            <a:spcBef>
              <a:spcPct val="0"/>
            </a:spcBef>
            <a:spcAft>
              <a:spcPct val="35000"/>
            </a:spcAft>
          </a:pPr>
          <a:r>
            <a:rPr lang="en-US" sz="2000" b="0" kern="1200" dirty="0" smtClean="0">
              <a:solidFill>
                <a:schemeClr val="tx1">
                  <a:lumMod val="75000"/>
                  <a:lumOff val="25000"/>
                </a:schemeClr>
              </a:solidFill>
              <a:latin typeface="Bahnschrift Light SemiCondensed" panose="020B0502040204020203" pitchFamily="34" charset="0"/>
            </a:rPr>
            <a:t>8. Dissemination of results</a:t>
          </a:r>
          <a:endParaRPr lang="en-US" sz="2000" b="0" kern="1200" dirty="0">
            <a:solidFill>
              <a:schemeClr val="tx1">
                <a:lumMod val="75000"/>
                <a:lumOff val="25000"/>
              </a:schemeClr>
            </a:solidFill>
            <a:latin typeface="Bahnschrift Light SemiCondensed" panose="020B0502040204020203" pitchFamily="34" charset="0"/>
          </a:endParaRPr>
        </a:p>
      </dsp:txBody>
      <dsp:txXfrm>
        <a:off x="5333519" y="4303373"/>
        <a:ext cx="3174422" cy="52094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4CF89D-0069-4AD6-83B2-4640428BA7F4}">
      <dsp:nvSpPr>
        <dsp:cNvPr id="0" name=""/>
        <dsp:cNvSpPr/>
      </dsp:nvSpPr>
      <dsp:spPr>
        <a:xfrm>
          <a:off x="0" y="8337"/>
          <a:ext cx="8128000" cy="712530"/>
        </a:xfrm>
        <a:prstGeom prst="roundRect">
          <a:avLst/>
        </a:prstGeom>
        <a:solidFill>
          <a:srgbClr val="FF7C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dirty="0" smtClean="0">
              <a:latin typeface="Bahnschrift Light SemiCondensed" panose="020B0502040204020203" pitchFamily="34" charset="0"/>
            </a:rPr>
            <a:t>What do you want to know more about? </a:t>
          </a:r>
          <a:endParaRPr lang="en-US" sz="2900" b="1" kern="1200" dirty="0"/>
        </a:p>
      </dsp:txBody>
      <dsp:txXfrm>
        <a:off x="34783" y="43120"/>
        <a:ext cx="8058434" cy="64296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028CA-66B1-48AD-95E9-5DBFF85E3B2B}">
      <dsp:nvSpPr>
        <dsp:cNvPr id="0" name=""/>
        <dsp:cNvSpPr/>
      </dsp:nvSpPr>
      <dsp:spPr>
        <a:xfrm>
          <a:off x="40134" y="106"/>
          <a:ext cx="2488363" cy="2488363"/>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r>
            <a:rPr lang="en-US" sz="2500" kern="1200" dirty="0" smtClean="0">
              <a:solidFill>
                <a:schemeClr val="tx1">
                  <a:lumMod val="75000"/>
                  <a:lumOff val="25000"/>
                </a:schemeClr>
              </a:solidFill>
              <a:latin typeface="Bahnschrift Light SemiCondensed" panose="020B0502040204020203" pitchFamily="34" charset="0"/>
            </a:rPr>
            <a:t>E.g.: studying the homeless, spouse abuse</a:t>
          </a:r>
          <a:endParaRPr lang="en-US" sz="2500" kern="1200" dirty="0">
            <a:solidFill>
              <a:schemeClr val="tx1">
                <a:lumMod val="75000"/>
                <a:lumOff val="25000"/>
              </a:schemeClr>
            </a:solidFill>
          </a:endParaRPr>
        </a:p>
      </dsp:txBody>
      <dsp:txXfrm>
        <a:off x="404546" y="364518"/>
        <a:ext cx="1759539" cy="175953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9E52B3-8A7B-4157-81D3-FBC9377BF648}">
      <dsp:nvSpPr>
        <dsp:cNvPr id="0" name=""/>
        <dsp:cNvSpPr/>
      </dsp:nvSpPr>
      <dsp:spPr>
        <a:xfrm>
          <a:off x="0" y="2964"/>
          <a:ext cx="7297997" cy="638820"/>
        </a:xfrm>
        <a:prstGeom prst="roundRect">
          <a:avLst/>
        </a:prstGeom>
        <a:solidFill>
          <a:srgbClr val="ED7D3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b="1" kern="1200" dirty="0" smtClean="0">
              <a:latin typeface="Bahnschrift Light SemiCondensed" panose="020B0502040204020203" pitchFamily="34" charset="0"/>
            </a:rPr>
            <a:t>To specify what you want to learn about the topic. </a:t>
          </a:r>
          <a:endParaRPr lang="en-US" sz="2600" b="1" kern="1200" dirty="0"/>
        </a:p>
      </dsp:txBody>
      <dsp:txXfrm>
        <a:off x="31185" y="34149"/>
        <a:ext cx="7235627" cy="57645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AD23F1-91E4-4B54-B1A6-94BA8681138A}">
      <dsp:nvSpPr>
        <dsp:cNvPr id="0" name=""/>
        <dsp:cNvSpPr/>
      </dsp:nvSpPr>
      <dsp:spPr>
        <a:xfrm>
          <a:off x="0" y="219598"/>
          <a:ext cx="2818014" cy="2818014"/>
        </a:xfrm>
        <a:prstGeom prst="ellipse">
          <a:avLst/>
        </a:prstGeom>
        <a:solidFill>
          <a:schemeClr val="accent6">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lumMod val="75000"/>
                  <a:lumOff val="25000"/>
                </a:schemeClr>
              </a:solidFill>
              <a:latin typeface="Bahnschrift Light SemiCondensed" panose="020B0502040204020203" pitchFamily="34" charset="0"/>
            </a:rPr>
            <a:t>Example: examining some specific aspect of a topic, such as how homeless people survive on the streets.</a:t>
          </a:r>
          <a:endParaRPr lang="en-US" sz="2000" kern="1200" dirty="0">
            <a:solidFill>
              <a:schemeClr val="tx1">
                <a:lumMod val="75000"/>
                <a:lumOff val="25000"/>
              </a:schemeClr>
            </a:solidFill>
          </a:endParaRPr>
        </a:p>
      </dsp:txBody>
      <dsp:txXfrm>
        <a:off x="412689" y="632287"/>
        <a:ext cx="1992636" cy="199263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9630A-6258-45ED-8BD1-B6F7A4F66856}">
      <dsp:nvSpPr>
        <dsp:cNvPr id="0" name=""/>
        <dsp:cNvSpPr/>
      </dsp:nvSpPr>
      <dsp:spPr>
        <a:xfrm>
          <a:off x="0" y="8792"/>
          <a:ext cx="8128000" cy="78624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latin typeface="Bahnschrift Light SemiCondensed" panose="020B0502040204020203" pitchFamily="34" charset="0"/>
            </a:rPr>
            <a:t>Reading what has been published on the topic. </a:t>
          </a:r>
          <a:endParaRPr lang="en-US" sz="3200" b="1" kern="1200" dirty="0"/>
        </a:p>
      </dsp:txBody>
      <dsp:txXfrm>
        <a:off x="38381" y="47173"/>
        <a:ext cx="8051238" cy="7094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CD293-BD54-40B9-B32D-A979A57C07ED}">
      <dsp:nvSpPr>
        <dsp:cNvPr id="0" name=""/>
        <dsp:cNvSpPr/>
      </dsp:nvSpPr>
      <dsp:spPr>
        <a:xfrm>
          <a:off x="0" y="6430"/>
          <a:ext cx="9964347" cy="673920"/>
        </a:xfrm>
        <a:prstGeom prst="roundRect">
          <a:avLst/>
        </a:prstGeom>
        <a:solidFill>
          <a:srgbClr val="0099C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b="1" kern="1200" dirty="0" smtClean="0">
              <a:latin typeface="Bahnschrift Light SemiCondensed" panose="020B0502040204020203" pitchFamily="34" charset="0"/>
            </a:rPr>
            <a:t>A research hypothesis is a statement of expectation or prediction that will be tested by research.</a:t>
          </a:r>
          <a:endParaRPr lang="en-US" sz="2000" b="1" kern="1200" dirty="0"/>
        </a:p>
      </dsp:txBody>
      <dsp:txXfrm>
        <a:off x="32898" y="39328"/>
        <a:ext cx="9898551" cy="60812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8D6E0-F64F-4FDE-A5BB-62FD579B7E33}">
      <dsp:nvSpPr>
        <dsp:cNvPr id="0" name=""/>
        <dsp:cNvSpPr/>
      </dsp:nvSpPr>
      <dsp:spPr>
        <a:xfrm>
          <a:off x="0" y="26304"/>
          <a:ext cx="6117706" cy="737099"/>
        </a:xfrm>
        <a:prstGeom prst="round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pPr>
          <a:r>
            <a:rPr lang="en-US" sz="3000" b="1" kern="1200" dirty="0" smtClean="0">
              <a:solidFill>
                <a:schemeClr val="tx1"/>
              </a:solidFill>
              <a:latin typeface="Bahnschrift Light SemiCondensed" panose="020B0502040204020203" pitchFamily="34" charset="0"/>
            </a:rPr>
            <a:t>How you are going to collect your data</a:t>
          </a:r>
          <a:endParaRPr lang="en-US" sz="3000" b="1" kern="1200" dirty="0">
            <a:solidFill>
              <a:schemeClr val="tx1"/>
            </a:solidFill>
          </a:endParaRPr>
        </a:p>
      </dsp:txBody>
      <dsp:txXfrm>
        <a:off x="35982" y="62286"/>
        <a:ext cx="6045742" cy="66513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5866-65E5-43A7-9EE2-411AF10E705E}">
      <dsp:nvSpPr>
        <dsp:cNvPr id="0" name=""/>
        <dsp:cNvSpPr/>
      </dsp:nvSpPr>
      <dsp:spPr>
        <a:xfrm>
          <a:off x="0" y="254"/>
          <a:ext cx="8128000" cy="563313"/>
        </a:xfrm>
        <a:prstGeom prst="roundRect">
          <a:avLst/>
        </a:prstGeom>
        <a:solidFill>
          <a:srgbClr val="CC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latin typeface="Bahnschrift Light SemiCondensed" panose="020B0502040204020203" pitchFamily="34" charset="0"/>
            </a:rPr>
            <a:t>How will you record the data? </a:t>
          </a:r>
          <a:endParaRPr lang="en-US" sz="3200" b="1" kern="1200" dirty="0">
            <a:latin typeface="Bahnschrift Light SemiCondensed" panose="020B0502040204020203" pitchFamily="34" charset="0"/>
          </a:endParaRPr>
        </a:p>
      </dsp:txBody>
      <dsp:txXfrm>
        <a:off x="27499" y="27753"/>
        <a:ext cx="8073002" cy="508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4CA54-3E9A-4119-A211-3DD31F2938F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0206E4-1871-4D3C-97A9-8A42209996A7}">
      <dsp:nvSpPr>
        <dsp:cNvPr id="0" name=""/>
        <dsp:cNvSpPr/>
      </dsp:nvSpPr>
      <dsp:spPr>
        <a:xfrm>
          <a:off x="0" y="0"/>
          <a:ext cx="10515600" cy="22489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en-US" sz="2800" kern="1200" dirty="0" smtClean="0">
              <a:latin typeface="Bahnschrift Light SemiCondensed" panose="020B0502040204020203" pitchFamily="34" charset="0"/>
            </a:rPr>
            <a:t>Every theory must be tested, which requires research. Sociologists do research, often coming up with surprising findings, those results must be explained; for that, we need theory. </a:t>
          </a:r>
          <a:endParaRPr lang="en-US" sz="2800" kern="1200" dirty="0">
            <a:latin typeface="Bahnschrift Light SemiCondensed" panose="020B0502040204020203" pitchFamily="34" charset="0"/>
          </a:endParaRPr>
        </a:p>
      </dsp:txBody>
      <dsp:txXfrm>
        <a:off x="0" y="0"/>
        <a:ext cx="10515600" cy="224890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55866-65E5-43A7-9EE2-411AF10E705E}">
      <dsp:nvSpPr>
        <dsp:cNvPr id="0" name=""/>
        <dsp:cNvSpPr/>
      </dsp:nvSpPr>
      <dsp:spPr>
        <a:xfrm>
          <a:off x="0" y="44005"/>
          <a:ext cx="8128000" cy="725663"/>
        </a:xfrm>
        <a:prstGeom prst="roundRect">
          <a:avLst/>
        </a:prstGeom>
        <a:solidFill>
          <a:srgbClr val="00808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latin typeface="Bahnschrift Light SemiCondensed" panose="020B0502040204020203" pitchFamily="34" charset="0"/>
            </a:rPr>
            <a:t>What do the data tell you and what are your conclusions?  </a:t>
          </a:r>
          <a:endParaRPr lang="en-US" sz="2400" b="1" kern="1200" dirty="0">
            <a:latin typeface="Bahnschrift Light SemiCondensed" panose="020B0502040204020203" pitchFamily="34" charset="0"/>
          </a:endParaRPr>
        </a:p>
      </dsp:txBody>
      <dsp:txXfrm>
        <a:off x="35424" y="79429"/>
        <a:ext cx="8057152" cy="65481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E2FC46-9E71-444E-A1A9-F7AD454721C6}">
      <dsp:nvSpPr>
        <dsp:cNvPr id="0" name=""/>
        <dsp:cNvSpPr/>
      </dsp:nvSpPr>
      <dsp:spPr>
        <a:xfrm>
          <a:off x="0" y="246231"/>
          <a:ext cx="9546574" cy="12789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0920" tIns="291592" rIns="740920"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Bahnschrift Light SemiCondensed" panose="020B0502040204020203" pitchFamily="34" charset="0"/>
            </a:rPr>
            <a:t>refers to the accuracy of a study's findings and their ability to truly reflect the phenomenon being investigated. It ensures that the study is measuring what it intends to measure, leading to trustworthy conclusions. </a:t>
          </a:r>
          <a:endParaRPr lang="en-US" sz="2000" kern="1200" dirty="0">
            <a:latin typeface="Bahnschrift Light SemiCondensed" panose="020B0502040204020203" pitchFamily="34" charset="0"/>
          </a:endParaRPr>
        </a:p>
      </dsp:txBody>
      <dsp:txXfrm>
        <a:off x="0" y="246231"/>
        <a:ext cx="9546574" cy="1278900"/>
      </dsp:txXfrm>
    </dsp:sp>
    <dsp:sp modelId="{ECC77D86-36C0-436B-A31F-8A19585BA4A8}">
      <dsp:nvSpPr>
        <dsp:cNvPr id="0" name=""/>
        <dsp:cNvSpPr/>
      </dsp:nvSpPr>
      <dsp:spPr>
        <a:xfrm>
          <a:off x="477328" y="39591"/>
          <a:ext cx="6682601"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586" tIns="0" rIns="252586" bIns="0" numCol="1" spcCol="1270" anchor="ctr" anchorCtr="0">
          <a:noAutofit/>
        </a:bodyPr>
        <a:lstStyle/>
        <a:p>
          <a:pPr lvl="0" algn="l" defTabSz="889000">
            <a:lnSpc>
              <a:spcPct val="90000"/>
            </a:lnSpc>
            <a:spcBef>
              <a:spcPct val="0"/>
            </a:spcBef>
            <a:spcAft>
              <a:spcPct val="35000"/>
            </a:spcAft>
          </a:pPr>
          <a:r>
            <a:rPr lang="en-US" sz="2000" b="1" u="sng" kern="1200" dirty="0" smtClean="0">
              <a:latin typeface="Bahnschrift Light SemiCondensed" panose="020B0502040204020203" pitchFamily="34" charset="0"/>
            </a:rPr>
            <a:t>Validity</a:t>
          </a:r>
          <a:endParaRPr lang="en-US" sz="2000" kern="1200" dirty="0">
            <a:latin typeface="Bahnschrift Light SemiCondensed" panose="020B0502040204020203" pitchFamily="34" charset="0"/>
          </a:endParaRPr>
        </a:p>
      </dsp:txBody>
      <dsp:txXfrm>
        <a:off x="497503" y="59766"/>
        <a:ext cx="6642251" cy="372930"/>
      </dsp:txXfrm>
    </dsp:sp>
    <dsp:sp modelId="{926C9BD6-F3F3-4FA1-9C79-037E275CB634}">
      <dsp:nvSpPr>
        <dsp:cNvPr id="0" name=""/>
        <dsp:cNvSpPr/>
      </dsp:nvSpPr>
      <dsp:spPr>
        <a:xfrm>
          <a:off x="0" y="1807371"/>
          <a:ext cx="9546574" cy="1852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0920" tIns="291592" rIns="740920" bIns="14224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smtClean="0">
              <a:latin typeface="Bahnschrift Light SemiCondensed" panose="020B0502040204020203" pitchFamily="34" charset="0"/>
            </a:rPr>
            <a:t>Reliability in research is a concept describing how reproducible or replicable a study is. In general, if a study can be repeated and the same results are found, the study is considered reliable. </a:t>
          </a:r>
          <a:endParaRPr lang="en-US" sz="2000" kern="1200" dirty="0">
            <a:latin typeface="Bahnschrift Light SemiCondensed" panose="020B0502040204020203" pitchFamily="34" charset="0"/>
          </a:endParaRPr>
        </a:p>
        <a:p>
          <a:pPr marL="228600" lvl="1" indent="-228600" algn="l" defTabSz="889000">
            <a:lnSpc>
              <a:spcPct val="90000"/>
            </a:lnSpc>
            <a:spcBef>
              <a:spcPct val="0"/>
            </a:spcBef>
            <a:spcAft>
              <a:spcPct val="15000"/>
            </a:spcAft>
            <a:buChar char="••"/>
          </a:pPr>
          <a:r>
            <a:rPr lang="en-US" sz="2000" kern="1200" dirty="0" smtClean="0">
              <a:latin typeface="Bahnschrift Light SemiCondensed" panose="020B0502040204020203" pitchFamily="34" charset="0"/>
            </a:rPr>
            <a:t>Reliability increases the likelihood that what happens to one person will happen to all people in a group. </a:t>
          </a:r>
          <a:endParaRPr lang="en-US" sz="2000" kern="1200" dirty="0">
            <a:latin typeface="Bahnschrift Light SemiCondensed" panose="020B0502040204020203" pitchFamily="34" charset="0"/>
          </a:endParaRPr>
        </a:p>
      </dsp:txBody>
      <dsp:txXfrm>
        <a:off x="0" y="1807371"/>
        <a:ext cx="9546574" cy="1852200"/>
      </dsp:txXfrm>
    </dsp:sp>
    <dsp:sp modelId="{A1317646-1169-4322-8EE8-BE3194B5553B}">
      <dsp:nvSpPr>
        <dsp:cNvPr id="0" name=""/>
        <dsp:cNvSpPr/>
      </dsp:nvSpPr>
      <dsp:spPr>
        <a:xfrm>
          <a:off x="477328" y="1600731"/>
          <a:ext cx="6682601" cy="413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2586" tIns="0" rIns="252586" bIns="0" numCol="1" spcCol="1270" anchor="ctr" anchorCtr="0">
          <a:noAutofit/>
        </a:bodyPr>
        <a:lstStyle/>
        <a:p>
          <a:pPr lvl="0" algn="l" defTabSz="889000">
            <a:lnSpc>
              <a:spcPct val="90000"/>
            </a:lnSpc>
            <a:spcBef>
              <a:spcPct val="0"/>
            </a:spcBef>
            <a:spcAft>
              <a:spcPct val="35000"/>
            </a:spcAft>
          </a:pPr>
          <a:r>
            <a:rPr lang="en-US" sz="2000" b="1" u="sng" kern="1200" dirty="0" smtClean="0">
              <a:latin typeface="Bahnschrift Light SemiCondensed" panose="020B0502040204020203" pitchFamily="34" charset="0"/>
            </a:rPr>
            <a:t>Reliability</a:t>
          </a:r>
          <a:endParaRPr lang="en-US" sz="2000" kern="1200" dirty="0">
            <a:latin typeface="Bahnschrift Light SemiCondensed" panose="020B0502040204020203" pitchFamily="34" charset="0"/>
          </a:endParaRPr>
        </a:p>
      </dsp:txBody>
      <dsp:txXfrm>
        <a:off x="497503" y="1620906"/>
        <a:ext cx="6642251" cy="37293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8FE79E-166A-4E12-A802-F1250B4CFDFD}">
      <dsp:nvSpPr>
        <dsp:cNvPr id="0" name=""/>
        <dsp:cNvSpPr/>
      </dsp:nvSpPr>
      <dsp:spPr>
        <a:xfrm>
          <a:off x="0" y="433"/>
          <a:ext cx="8128000" cy="998796"/>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solidFill>
                <a:srgbClr val="FFC000"/>
              </a:solidFill>
              <a:effectLst>
                <a:outerShdw blurRad="38100" dist="38100" dir="2700000" algn="tl">
                  <a:srgbClr val="000000">
                    <a:alpha val="43137"/>
                  </a:srgbClr>
                </a:outerShdw>
              </a:effectLst>
              <a:latin typeface="Bahnschrift" panose="020B0502040204020203" pitchFamily="34" charset="0"/>
            </a:rPr>
            <a:t>Validity &amp; Reliability</a:t>
          </a:r>
          <a:endParaRPr lang="en-US" sz="4800" b="1" kern="1200" dirty="0">
            <a:solidFill>
              <a:srgbClr val="FFC000"/>
            </a:solidFill>
            <a:effectLst>
              <a:outerShdw blurRad="38100" dist="38100" dir="2700000" algn="tl">
                <a:srgbClr val="000000">
                  <a:alpha val="43137"/>
                </a:srgbClr>
              </a:outerShdw>
            </a:effectLst>
            <a:latin typeface="Bahnschrift" panose="020B0502040204020203" pitchFamily="34" charset="0"/>
          </a:endParaRPr>
        </a:p>
      </dsp:txBody>
      <dsp:txXfrm>
        <a:off x="48757" y="49190"/>
        <a:ext cx="8030486" cy="90128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214233-C5C4-4FFD-9A7A-3CD8835732D0}">
      <dsp:nvSpPr>
        <dsp:cNvPr id="0" name=""/>
        <dsp:cNvSpPr/>
      </dsp:nvSpPr>
      <dsp:spPr>
        <a:xfrm>
          <a:off x="47" y="100591"/>
          <a:ext cx="4558548" cy="762494"/>
        </a:xfrm>
        <a:prstGeom prst="rect">
          <a:avLst/>
        </a:prstGeom>
        <a:solidFill>
          <a:schemeClr val="accent6">
            <a:lumMod val="7500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latin typeface="Bahnschrift Light SemiCondensed" panose="020B0502040204020203" pitchFamily="34" charset="0"/>
            </a:rPr>
            <a:t>Primary Data</a:t>
          </a:r>
          <a:endParaRPr lang="en-US" sz="2800" b="1" kern="1200" dirty="0">
            <a:latin typeface="Bahnschrift Light SemiCondensed" panose="020B0502040204020203" pitchFamily="34" charset="0"/>
          </a:endParaRPr>
        </a:p>
      </dsp:txBody>
      <dsp:txXfrm>
        <a:off x="47" y="100591"/>
        <a:ext cx="4558548" cy="762494"/>
      </dsp:txXfrm>
    </dsp:sp>
    <dsp:sp modelId="{D8DF9259-3EBC-4979-996D-DF9830826F58}">
      <dsp:nvSpPr>
        <dsp:cNvPr id="0" name=""/>
        <dsp:cNvSpPr/>
      </dsp:nvSpPr>
      <dsp:spPr>
        <a:xfrm>
          <a:off x="47" y="783533"/>
          <a:ext cx="4558548" cy="154131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Bahnschrift Light SemiCondensed" panose="020B0502040204020203" pitchFamily="34" charset="0"/>
            </a:rPr>
            <a:t>Information collected directly by the researcher themselves. </a:t>
          </a:r>
          <a:r>
            <a:rPr lang="en-US" sz="1800" kern="1200" dirty="0" smtClean="0">
              <a:solidFill>
                <a:schemeClr val="tx1"/>
              </a:solidFill>
              <a:latin typeface="Bahnschrift Light SemiCondensed" panose="020B0502040204020203" pitchFamily="34" charset="0"/>
            </a:rPr>
            <a:t>Firsthand gathered data</a:t>
          </a:r>
          <a:endParaRPr lang="en-US" sz="1800" kern="1200" dirty="0">
            <a:latin typeface="Bahnschrift Light SemiCondensed" panose="020B0502040204020203" pitchFamily="34" charset="0"/>
          </a:endParaRPr>
        </a:p>
        <a:p>
          <a:pPr marL="171450" lvl="1" indent="-171450" algn="l" defTabSz="800100">
            <a:lnSpc>
              <a:spcPct val="90000"/>
            </a:lnSpc>
            <a:spcBef>
              <a:spcPct val="0"/>
            </a:spcBef>
            <a:spcAft>
              <a:spcPct val="15000"/>
            </a:spcAft>
            <a:buChar char="••"/>
          </a:pPr>
          <a:r>
            <a:rPr lang="en-US" sz="1800" kern="1200" dirty="0" smtClean="0">
              <a:latin typeface="Bahnschrift Light SemiCondensed" panose="020B0502040204020203" pitchFamily="34" charset="0"/>
            </a:rPr>
            <a:t>E.g., surveys, interviews and observational studies.</a:t>
          </a:r>
          <a:endParaRPr lang="en-US" sz="1800" kern="1200" dirty="0">
            <a:latin typeface="Bahnschrift Light SemiCondensed" panose="020B0502040204020203" pitchFamily="34" charset="0"/>
          </a:endParaRPr>
        </a:p>
      </dsp:txBody>
      <dsp:txXfrm>
        <a:off x="47" y="783533"/>
        <a:ext cx="4558548" cy="1541317"/>
      </dsp:txXfrm>
    </dsp:sp>
    <dsp:sp modelId="{3618B11E-7967-4625-AA04-146186615230}">
      <dsp:nvSpPr>
        <dsp:cNvPr id="0" name=""/>
        <dsp:cNvSpPr/>
      </dsp:nvSpPr>
      <dsp:spPr>
        <a:xfrm>
          <a:off x="5196793" y="48543"/>
          <a:ext cx="4558548" cy="831891"/>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latin typeface="Bahnschrift Light SemiCondensed" panose="020B0502040204020203" pitchFamily="34" charset="0"/>
            </a:rPr>
            <a:t>Secondary Data</a:t>
          </a:r>
          <a:endParaRPr lang="en-US" sz="2800" b="1" kern="1200" dirty="0">
            <a:latin typeface="Bahnschrift Light SemiCondensed" panose="020B0502040204020203" pitchFamily="34" charset="0"/>
          </a:endParaRPr>
        </a:p>
      </dsp:txBody>
      <dsp:txXfrm>
        <a:off x="5196793" y="48543"/>
        <a:ext cx="4558548" cy="831891"/>
      </dsp:txXfrm>
    </dsp:sp>
    <dsp:sp modelId="{839E287D-75EF-4901-85A7-E346CABF846C}">
      <dsp:nvSpPr>
        <dsp:cNvPr id="0" name=""/>
        <dsp:cNvSpPr/>
      </dsp:nvSpPr>
      <dsp:spPr>
        <a:xfrm>
          <a:off x="5196793" y="835580"/>
          <a:ext cx="4558548" cy="1541317"/>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latin typeface="Bahnschrift Light SemiCondensed" panose="020B0502040204020203" pitchFamily="34" charset="0"/>
            </a:rPr>
            <a:t>Data </a:t>
          </a:r>
          <a:r>
            <a:rPr lang="en-US" sz="1800" b="1" kern="1200" dirty="0" smtClean="0">
              <a:solidFill>
                <a:schemeClr val="tx1"/>
              </a:solidFill>
              <a:latin typeface="Bahnschrift Light SemiCondensed" panose="020B0502040204020203" pitchFamily="34" charset="0"/>
            </a:rPr>
            <a:t>collected by a previous sociologist or institution</a:t>
          </a:r>
          <a:endParaRPr lang="en-US" sz="1800" kern="1200" dirty="0">
            <a:latin typeface="Bahnschrift Light SemiCondensed" panose="020B0502040204020203" pitchFamily="34" charset="0"/>
          </a:endParaRPr>
        </a:p>
        <a:p>
          <a:pPr marL="171450" lvl="1" indent="-171450" algn="l" defTabSz="800100">
            <a:lnSpc>
              <a:spcPct val="90000"/>
            </a:lnSpc>
            <a:spcBef>
              <a:spcPct val="0"/>
            </a:spcBef>
            <a:spcAft>
              <a:spcPct val="15000"/>
            </a:spcAft>
            <a:buChar char="••"/>
          </a:pPr>
          <a:r>
            <a:rPr lang="en-US" sz="1800" kern="1200" dirty="0" smtClean="0">
              <a:latin typeface="Bahnschrift Light SemiCondensed" panose="020B0502040204020203" pitchFamily="34" charset="0"/>
            </a:rPr>
            <a:t>E.g., data from books, government data or scholarly journals.</a:t>
          </a:r>
          <a:endParaRPr lang="en-US" sz="1800" kern="1200" dirty="0">
            <a:latin typeface="Bahnschrift Light SemiCondensed" panose="020B0502040204020203" pitchFamily="34" charset="0"/>
          </a:endParaRPr>
        </a:p>
      </dsp:txBody>
      <dsp:txXfrm>
        <a:off x="5196793" y="835580"/>
        <a:ext cx="4558548" cy="154131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523BBC-87F9-465C-B2C8-0E69CC2DD3B4}">
      <dsp:nvSpPr>
        <dsp:cNvPr id="0" name=""/>
        <dsp:cNvSpPr/>
      </dsp:nvSpPr>
      <dsp:spPr>
        <a:xfrm>
          <a:off x="0" y="121"/>
          <a:ext cx="8863526" cy="883509"/>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Types of data in sociology research</a:t>
          </a:r>
          <a:endParaRPr lang="en-US" sz="4000" b="1" kern="1200" dirty="0">
            <a:solidFill>
              <a:srgbClr val="CC0000"/>
            </a:solidFill>
            <a:effectLst>
              <a:outerShdw blurRad="38100" dist="38100" dir="2700000" algn="tl">
                <a:srgbClr val="000000">
                  <a:alpha val="43137"/>
                </a:srgbClr>
              </a:outerShdw>
            </a:effectLst>
            <a:latin typeface="Bahnschrift" panose="020B0502040204020203" pitchFamily="34" charset="0"/>
          </a:endParaRPr>
        </a:p>
      </dsp:txBody>
      <dsp:txXfrm>
        <a:off x="43129" y="43250"/>
        <a:ext cx="8777268" cy="797251"/>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53C5E4-171F-4567-9066-DD4305944304}">
      <dsp:nvSpPr>
        <dsp:cNvPr id="0" name=""/>
        <dsp:cNvSpPr/>
      </dsp:nvSpPr>
      <dsp:spPr>
        <a:xfrm>
          <a:off x="0" y="0"/>
          <a:ext cx="106923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CC8ED6-8067-4ACE-B092-B388BACF8946}">
      <dsp:nvSpPr>
        <dsp:cNvPr id="0" name=""/>
        <dsp:cNvSpPr/>
      </dsp:nvSpPr>
      <dsp:spPr>
        <a:xfrm>
          <a:off x="0" y="0"/>
          <a:ext cx="10692326" cy="909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ctr" defTabSz="889000">
            <a:lnSpc>
              <a:spcPct val="90000"/>
            </a:lnSpc>
            <a:spcBef>
              <a:spcPct val="0"/>
            </a:spcBef>
            <a:spcAft>
              <a:spcPct val="35000"/>
            </a:spcAft>
          </a:pPr>
          <a:r>
            <a:rPr lang="en-US" sz="2000" kern="1200" dirty="0" smtClean="0">
              <a:latin typeface="Bahnschrift Light SemiCondensed" panose="020B0502040204020203" pitchFamily="34" charset="0"/>
            </a:rPr>
            <a:t>In sociology, researchers often categorize their data into the following four categories:</a:t>
          </a:r>
          <a:endParaRPr lang="en-US" sz="2000" kern="1200" dirty="0">
            <a:latin typeface="Bahnschrift Light SemiCondensed" panose="020B0502040204020203" pitchFamily="34" charset="0"/>
          </a:endParaRPr>
        </a:p>
      </dsp:txBody>
      <dsp:txXfrm>
        <a:off x="0" y="0"/>
        <a:ext cx="10692326" cy="9095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0CEFE9-8BA6-4C26-943B-AF33B3842939}">
      <dsp:nvSpPr>
        <dsp:cNvPr id="0" name=""/>
        <dsp:cNvSpPr/>
      </dsp:nvSpPr>
      <dsp:spPr>
        <a:xfrm>
          <a:off x="48" y="12284"/>
          <a:ext cx="4605164" cy="864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solidFill>
                <a:schemeClr val="tx1"/>
              </a:solidFill>
              <a:latin typeface="Bahnschrift Light SemiCondensed" panose="020B0502040204020203" pitchFamily="34" charset="0"/>
            </a:rPr>
            <a:t>Qualitative Data</a:t>
          </a:r>
          <a:endParaRPr lang="en-US" sz="2800" b="1" kern="1200" dirty="0">
            <a:solidFill>
              <a:schemeClr val="tx1"/>
            </a:solidFill>
            <a:latin typeface="Bahnschrift Light SemiCondensed" panose="020B0502040204020203" pitchFamily="34" charset="0"/>
          </a:endParaRPr>
        </a:p>
      </dsp:txBody>
      <dsp:txXfrm>
        <a:off x="48" y="12284"/>
        <a:ext cx="4605164" cy="864000"/>
      </dsp:txXfrm>
    </dsp:sp>
    <dsp:sp modelId="{6886A8BA-D9C0-4EEE-A74C-80E61EE2F7C3}">
      <dsp:nvSpPr>
        <dsp:cNvPr id="0" name=""/>
        <dsp:cNvSpPr/>
      </dsp:nvSpPr>
      <dsp:spPr>
        <a:xfrm>
          <a:off x="48" y="876284"/>
          <a:ext cx="4605164" cy="185287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just" defTabSz="800100">
            <a:lnSpc>
              <a:spcPct val="90000"/>
            </a:lnSpc>
            <a:spcBef>
              <a:spcPct val="0"/>
            </a:spcBef>
            <a:spcAft>
              <a:spcPct val="15000"/>
            </a:spcAft>
            <a:buChar char="••"/>
          </a:pPr>
          <a:r>
            <a:rPr lang="en-US" sz="1800" kern="1200" dirty="0" smtClean="0">
              <a:solidFill>
                <a:schemeClr val="tx1"/>
              </a:solidFill>
              <a:latin typeface="Bahnschrift Light SemiCondensed" panose="020B0502040204020203" pitchFamily="34" charset="0"/>
            </a:rPr>
            <a:t>Data that </a:t>
          </a:r>
          <a:r>
            <a:rPr lang="en-US" sz="1800" b="1" i="1" kern="1200" dirty="0" smtClean="0">
              <a:solidFill>
                <a:schemeClr val="tx1"/>
              </a:solidFill>
              <a:latin typeface="Bahnschrift Light SemiCondensed" panose="020B0502040204020203" pitchFamily="34" charset="0"/>
            </a:rPr>
            <a:t>can’t</a:t>
          </a:r>
          <a:r>
            <a:rPr lang="en-US" sz="1800" b="1" kern="1200" dirty="0" smtClean="0">
              <a:solidFill>
                <a:schemeClr val="tx1"/>
              </a:solidFill>
              <a:latin typeface="Bahnschrift Light SemiCondensed" panose="020B0502040204020203" pitchFamily="34" charset="0"/>
            </a:rPr>
            <a:t> be quantified</a:t>
          </a:r>
          <a:endParaRPr lang="en-US" sz="1800" kern="1200" dirty="0">
            <a:solidFill>
              <a:schemeClr val="tx1"/>
            </a:solidFill>
            <a:latin typeface="Bahnschrift Light SemiCondensed" panose="020B0502040204020203" pitchFamily="34" charset="0"/>
          </a:endParaRPr>
        </a:p>
        <a:p>
          <a:pPr marL="171450" lvl="1" indent="-171450" algn="just" defTabSz="800100">
            <a:lnSpc>
              <a:spcPct val="90000"/>
            </a:lnSpc>
            <a:spcBef>
              <a:spcPct val="0"/>
            </a:spcBef>
            <a:spcAft>
              <a:spcPct val="15000"/>
            </a:spcAft>
            <a:buChar char="••"/>
          </a:pPr>
          <a:endParaRPr lang="en-US" sz="1800" kern="1200" dirty="0">
            <a:solidFill>
              <a:schemeClr val="tx1"/>
            </a:solidFill>
            <a:latin typeface="Bahnschrift Light SemiCondensed" panose="020B0502040204020203" pitchFamily="34" charset="0"/>
          </a:endParaRPr>
        </a:p>
        <a:p>
          <a:pPr marL="171450" lvl="1" indent="-171450" algn="just" defTabSz="800100">
            <a:lnSpc>
              <a:spcPct val="90000"/>
            </a:lnSpc>
            <a:spcBef>
              <a:spcPct val="0"/>
            </a:spcBef>
            <a:spcAft>
              <a:spcPct val="15000"/>
            </a:spcAft>
            <a:buChar char="••"/>
          </a:pPr>
          <a:r>
            <a:rPr lang="en-US" sz="1800" kern="1200" dirty="0" smtClean="0">
              <a:solidFill>
                <a:schemeClr val="tx1"/>
              </a:solidFill>
              <a:latin typeface="Bahnschrift Light SemiCondensed" panose="020B0502040204020203" pitchFamily="34" charset="0"/>
            </a:rPr>
            <a:t>E.g., Stories, opinions, photos and videos are generally qualitative.</a:t>
          </a:r>
          <a:endParaRPr lang="en-US" sz="1800" kern="1200" dirty="0">
            <a:solidFill>
              <a:schemeClr val="tx1"/>
            </a:solidFill>
            <a:latin typeface="Bahnschrift Light SemiCondensed" panose="020B0502040204020203" pitchFamily="34" charset="0"/>
          </a:endParaRPr>
        </a:p>
      </dsp:txBody>
      <dsp:txXfrm>
        <a:off x="48" y="876284"/>
        <a:ext cx="4605164" cy="1852875"/>
      </dsp:txXfrm>
    </dsp:sp>
    <dsp:sp modelId="{74214576-25EA-4CED-8512-D5945543115D}">
      <dsp:nvSpPr>
        <dsp:cNvPr id="0" name=""/>
        <dsp:cNvSpPr/>
      </dsp:nvSpPr>
      <dsp:spPr>
        <a:xfrm>
          <a:off x="5249935" y="12284"/>
          <a:ext cx="4605164" cy="864000"/>
        </a:xfrm>
        <a:prstGeom prst="rect">
          <a:avLst/>
        </a:prstGeom>
        <a:solidFill>
          <a:schemeClr val="accent4">
            <a:hueOff val="10395692"/>
            <a:satOff val="-47968"/>
            <a:lumOff val="1765"/>
            <a:alphaOff val="0"/>
          </a:schemeClr>
        </a:solidFill>
        <a:ln w="12700" cap="flat" cmpd="sng" algn="ctr">
          <a:solidFill>
            <a:schemeClr val="accent4">
              <a:hueOff val="10395692"/>
              <a:satOff val="-47968"/>
              <a:lumOff val="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en-US" sz="2800" b="1" kern="1200" dirty="0" smtClean="0">
              <a:latin typeface="Bahnschrift Light SemiCondensed" panose="020B0502040204020203" pitchFamily="34" charset="0"/>
            </a:rPr>
            <a:t>Quantitative Data</a:t>
          </a:r>
        </a:p>
      </dsp:txBody>
      <dsp:txXfrm>
        <a:off x="5249935" y="12284"/>
        <a:ext cx="4605164" cy="864000"/>
      </dsp:txXfrm>
    </dsp:sp>
    <dsp:sp modelId="{6FFE651F-7491-4A8B-B61D-CA2378696BE9}">
      <dsp:nvSpPr>
        <dsp:cNvPr id="0" name=""/>
        <dsp:cNvSpPr/>
      </dsp:nvSpPr>
      <dsp:spPr>
        <a:xfrm>
          <a:off x="5249935" y="876284"/>
          <a:ext cx="4605164" cy="1852875"/>
        </a:xfrm>
        <a:prstGeom prst="rect">
          <a:avLst/>
        </a:prstGeom>
        <a:solidFill>
          <a:schemeClr val="accent4">
            <a:tint val="40000"/>
            <a:alpha val="90000"/>
            <a:hueOff val="11513918"/>
            <a:satOff val="-61261"/>
            <a:lumOff val="-3490"/>
            <a:alphaOff val="0"/>
          </a:schemeClr>
        </a:solidFill>
        <a:ln w="12700" cap="flat" cmpd="sng" algn="ctr">
          <a:solidFill>
            <a:schemeClr val="accent4">
              <a:tint val="40000"/>
              <a:alpha val="90000"/>
              <a:hueOff val="11513918"/>
              <a:satOff val="-61261"/>
              <a:lumOff val="-34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solidFill>
                <a:schemeClr val="tx1"/>
              </a:solidFill>
              <a:latin typeface="Bahnschrift Light SemiCondensed" panose="020B0502040204020203" pitchFamily="34" charset="0"/>
            </a:rPr>
            <a:t>Data that can appear as a number or statistic. Information in numerical form.</a:t>
          </a:r>
        </a:p>
        <a:p>
          <a:pPr marL="171450" lvl="1" indent="-171450" algn="l" defTabSz="800100">
            <a:lnSpc>
              <a:spcPct val="90000"/>
            </a:lnSpc>
            <a:spcBef>
              <a:spcPct val="0"/>
            </a:spcBef>
            <a:spcAft>
              <a:spcPct val="15000"/>
            </a:spcAft>
            <a:buChar char="••"/>
          </a:pPr>
          <a:endParaRPr lang="en-US" sz="1800" kern="1200" dirty="0" smtClean="0">
            <a:solidFill>
              <a:schemeClr val="tx1"/>
            </a:solidFill>
            <a:latin typeface="Bahnschrift Light SemiCondensed" panose="020B0502040204020203" pitchFamily="34" charset="0"/>
          </a:endParaRPr>
        </a:p>
        <a:p>
          <a:pPr marL="171450" lvl="1" indent="-171450" algn="l" defTabSz="800100">
            <a:lnSpc>
              <a:spcPct val="90000"/>
            </a:lnSpc>
            <a:spcBef>
              <a:spcPct val="0"/>
            </a:spcBef>
            <a:spcAft>
              <a:spcPct val="15000"/>
            </a:spcAft>
            <a:buChar char="••"/>
          </a:pPr>
          <a:r>
            <a:rPr lang="en-US" sz="1800" kern="1200" dirty="0" smtClean="0">
              <a:solidFill>
                <a:schemeClr val="tx1"/>
              </a:solidFill>
              <a:latin typeface="Bahnschrift Light SemiCondensed" panose="020B0502040204020203" pitchFamily="34" charset="0"/>
            </a:rPr>
            <a:t>Such data collected through statistical methods, especially surveys.</a:t>
          </a:r>
        </a:p>
        <a:p>
          <a:pPr marL="171450" lvl="1" indent="-171450" algn="l" defTabSz="800100">
            <a:lnSpc>
              <a:spcPct val="90000"/>
            </a:lnSpc>
            <a:spcBef>
              <a:spcPct val="0"/>
            </a:spcBef>
            <a:spcAft>
              <a:spcPct val="15000"/>
            </a:spcAft>
            <a:buChar char="••"/>
          </a:pPr>
          <a:r>
            <a:rPr lang="en-US" sz="1800" kern="1200" dirty="0" smtClean="0">
              <a:solidFill>
                <a:schemeClr val="tx1"/>
              </a:solidFill>
              <a:latin typeface="Bahnschrift Light SemiCondensed" panose="020B0502040204020203" pitchFamily="34" charset="0"/>
            </a:rPr>
            <a:t>E.g., Age and birth rates.</a:t>
          </a:r>
        </a:p>
      </dsp:txBody>
      <dsp:txXfrm>
        <a:off x="5249935" y="876284"/>
        <a:ext cx="4605164" cy="185287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01341B-6747-45A0-B695-1BA4017B0AB0}">
      <dsp:nvSpPr>
        <dsp:cNvPr id="0" name=""/>
        <dsp:cNvSpPr/>
      </dsp:nvSpPr>
      <dsp:spPr>
        <a:xfrm>
          <a:off x="0" y="78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1C621F-59E6-4011-902C-BDF465269615}">
      <dsp:nvSpPr>
        <dsp:cNvPr id="0" name=""/>
        <dsp:cNvSpPr/>
      </dsp:nvSpPr>
      <dsp:spPr>
        <a:xfrm>
          <a:off x="0" y="781"/>
          <a:ext cx="10505330" cy="1536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latin typeface="Bahnschrift Light SemiCondensed" panose="020B0502040204020203" pitchFamily="34" charset="0"/>
            </a:rPr>
            <a:t>Because two of these types of data refer to the </a:t>
          </a:r>
          <a:r>
            <a:rPr lang="en-US" sz="1800" b="1" kern="1200" dirty="0" smtClean="0">
              <a:latin typeface="Bahnschrift Light SemiCondensed" panose="020B0502040204020203" pitchFamily="34" charset="0"/>
            </a:rPr>
            <a:t>information</a:t>
          </a:r>
          <a:r>
            <a:rPr lang="en-US" sz="1800" kern="1200" dirty="0" smtClean="0">
              <a:latin typeface="Bahnschrift Light SemiCondensed" panose="020B0502040204020203" pitchFamily="34" charset="0"/>
            </a:rPr>
            <a:t> collected and two refer to </a:t>
          </a:r>
          <a:r>
            <a:rPr lang="en-US" sz="1800" b="1" kern="1200" dirty="0" smtClean="0">
              <a:latin typeface="Bahnschrift Light SemiCondensed" panose="020B0502040204020203" pitchFamily="34" charset="0"/>
            </a:rPr>
            <a:t>the </a:t>
          </a:r>
          <a:r>
            <a:rPr lang="en-US" sz="1800" b="1" i="1" kern="1200" dirty="0" smtClean="0">
              <a:latin typeface="Bahnschrift Light SemiCondensed" panose="020B0502040204020203" pitchFamily="34" charset="0"/>
            </a:rPr>
            <a:t>way</a:t>
          </a:r>
          <a:r>
            <a:rPr lang="en-US" sz="1800" i="1" kern="1200" dirty="0" smtClean="0">
              <a:latin typeface="Bahnschrift Light SemiCondensed" panose="020B0502040204020203" pitchFamily="34" charset="0"/>
            </a:rPr>
            <a:t> </a:t>
          </a:r>
          <a:r>
            <a:rPr lang="en-US" sz="1800" kern="1200" dirty="0" smtClean="0">
              <a:latin typeface="Bahnschrift Light SemiCondensed" panose="020B0502040204020203" pitchFamily="34" charset="0"/>
            </a:rPr>
            <a:t>it was collected, all data will fall under two of the above categories. For example, a firsthand account from a fisherman about the number of his typical catches is quantitative and primary.</a:t>
          </a:r>
          <a:endParaRPr lang="en-US" sz="1800" kern="1200" dirty="0">
            <a:latin typeface="Bahnschrift Light SemiCondensed" panose="020B0502040204020203" pitchFamily="34" charset="0"/>
          </a:endParaRPr>
        </a:p>
      </dsp:txBody>
      <dsp:txXfrm>
        <a:off x="0" y="781"/>
        <a:ext cx="10505330" cy="1536724"/>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6AC40-23FE-4AEF-AB83-543E1BD0B8EF}">
      <dsp:nvSpPr>
        <dsp:cNvPr id="0" name=""/>
        <dsp:cNvSpPr/>
      </dsp:nvSpPr>
      <dsp:spPr>
        <a:xfrm>
          <a:off x="952192" y="1745"/>
          <a:ext cx="2599339" cy="155960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u="sng" kern="1200" dirty="0" smtClean="0">
              <a:solidFill>
                <a:schemeClr val="tx1"/>
              </a:solidFill>
              <a:latin typeface="Bahnschrift Light SemiCondensed" panose="020B0502040204020203" pitchFamily="34" charset="0"/>
            </a:rPr>
            <a:t>Experiment</a:t>
          </a:r>
        </a:p>
        <a:p>
          <a:pPr lvl="0" algn="ctr" defTabSz="666750">
            <a:lnSpc>
              <a:spcPct val="90000"/>
            </a:lnSpc>
            <a:spcBef>
              <a:spcPct val="0"/>
            </a:spcBef>
            <a:spcAft>
              <a:spcPct val="35000"/>
            </a:spcAft>
          </a:pPr>
          <a:r>
            <a:rPr lang="en-US" sz="1500" b="1" kern="1200" dirty="0" smtClean="0">
              <a:solidFill>
                <a:schemeClr val="tx1"/>
              </a:solidFill>
              <a:latin typeface="Bahnschrift Light SemiCondensed" panose="020B0502040204020203" pitchFamily="34" charset="0"/>
            </a:rPr>
            <a:t>A research method for investigating cause and effect under highly controlled conditions</a:t>
          </a:r>
          <a:endParaRPr lang="en-US" sz="1500" b="1" kern="1200" dirty="0">
            <a:solidFill>
              <a:schemeClr val="tx1"/>
            </a:solidFill>
            <a:latin typeface="Bahnschrift Light SemiCondensed" panose="020B0502040204020203" pitchFamily="34" charset="0"/>
          </a:endParaRPr>
        </a:p>
      </dsp:txBody>
      <dsp:txXfrm>
        <a:off x="952192" y="1745"/>
        <a:ext cx="2599339" cy="1559603"/>
      </dsp:txXfrm>
    </dsp:sp>
    <dsp:sp modelId="{27ED420A-2FBB-4B1A-AE38-38DCC5D672AF}">
      <dsp:nvSpPr>
        <dsp:cNvPr id="0" name=""/>
        <dsp:cNvSpPr/>
      </dsp:nvSpPr>
      <dsp:spPr>
        <a:xfrm>
          <a:off x="3811465" y="1745"/>
          <a:ext cx="2599339" cy="1559603"/>
        </a:xfrm>
        <a:prstGeom prst="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u="sng" kern="1200" dirty="0" smtClean="0">
              <a:latin typeface="Bahnschrift Light SemiCondensed" panose="020B0502040204020203" pitchFamily="34" charset="0"/>
            </a:rPr>
            <a:t>Survey</a:t>
          </a:r>
        </a:p>
        <a:p>
          <a:pPr lvl="0" algn="ctr" defTabSz="666750">
            <a:lnSpc>
              <a:spcPct val="90000"/>
            </a:lnSpc>
            <a:spcBef>
              <a:spcPct val="0"/>
            </a:spcBef>
            <a:spcAft>
              <a:spcPct val="35000"/>
            </a:spcAft>
          </a:pPr>
          <a:r>
            <a:rPr lang="en-US" sz="1500" b="1" kern="1200" dirty="0" smtClean="0">
              <a:latin typeface="Bahnschrift Light SemiCondensed" panose="020B0502040204020203" pitchFamily="34" charset="0"/>
            </a:rPr>
            <a:t>A research method in which subjects respond to a series of statements or questions on a questionnaire or in an interview</a:t>
          </a:r>
        </a:p>
      </dsp:txBody>
      <dsp:txXfrm>
        <a:off x="3811465" y="1745"/>
        <a:ext cx="2599339" cy="1559603"/>
      </dsp:txXfrm>
    </dsp:sp>
    <dsp:sp modelId="{A2DF952D-30B7-4A2D-8492-617D3A883CF8}">
      <dsp:nvSpPr>
        <dsp:cNvPr id="0" name=""/>
        <dsp:cNvSpPr/>
      </dsp:nvSpPr>
      <dsp:spPr>
        <a:xfrm>
          <a:off x="952192" y="1821282"/>
          <a:ext cx="2599339" cy="1559603"/>
        </a:xfrm>
        <a:prstGeom prst="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u="sng" kern="1200" dirty="0" smtClean="0">
              <a:latin typeface="Bahnschrift Light SemiCondensed" panose="020B0502040204020203" pitchFamily="34" charset="0"/>
            </a:rPr>
            <a:t>Participant Observation</a:t>
          </a:r>
        </a:p>
        <a:p>
          <a:pPr lvl="0" algn="ctr" defTabSz="666750">
            <a:lnSpc>
              <a:spcPct val="90000"/>
            </a:lnSpc>
            <a:spcBef>
              <a:spcPct val="0"/>
            </a:spcBef>
            <a:spcAft>
              <a:spcPct val="35000"/>
            </a:spcAft>
          </a:pPr>
          <a:r>
            <a:rPr lang="en-US" sz="1500" b="1" kern="1200" dirty="0" smtClean="0">
              <a:latin typeface="Bahnschrift Light SemiCondensed" panose="020B0502040204020203" pitchFamily="34" charset="0"/>
            </a:rPr>
            <a:t>A research method in which investigators systematically observe people while joining them in their routine activities</a:t>
          </a:r>
        </a:p>
        <a:p>
          <a:pPr lvl="0" algn="ctr" defTabSz="666750">
            <a:lnSpc>
              <a:spcPct val="90000"/>
            </a:lnSpc>
            <a:spcBef>
              <a:spcPct val="0"/>
            </a:spcBef>
            <a:spcAft>
              <a:spcPct val="35000"/>
            </a:spcAft>
          </a:pPr>
          <a:endParaRPr lang="en-US" sz="1500" b="1" kern="1200" dirty="0">
            <a:latin typeface="Bahnschrift Light SemiCondensed" panose="020B0502040204020203" pitchFamily="34" charset="0"/>
          </a:endParaRPr>
        </a:p>
      </dsp:txBody>
      <dsp:txXfrm>
        <a:off x="952192" y="1821282"/>
        <a:ext cx="2599339" cy="1559603"/>
      </dsp:txXfrm>
    </dsp:sp>
    <dsp:sp modelId="{1D1AA6DD-384F-46CC-AEAE-1D81BABAAAA6}">
      <dsp:nvSpPr>
        <dsp:cNvPr id="0" name=""/>
        <dsp:cNvSpPr/>
      </dsp:nvSpPr>
      <dsp:spPr>
        <a:xfrm>
          <a:off x="3811465" y="1821282"/>
          <a:ext cx="2599339" cy="1559603"/>
        </a:xfrm>
        <a:prstGeom prst="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b="1" u="sng" kern="1200" dirty="0" smtClean="0">
              <a:latin typeface="Bahnschrift Light SemiCondensed" panose="020B0502040204020203" pitchFamily="34" charset="0"/>
            </a:rPr>
            <a:t>Use of existing resources</a:t>
          </a:r>
        </a:p>
        <a:p>
          <a:pPr lvl="0" algn="ctr" defTabSz="666750">
            <a:lnSpc>
              <a:spcPct val="90000"/>
            </a:lnSpc>
            <a:spcBef>
              <a:spcPct val="0"/>
            </a:spcBef>
            <a:spcAft>
              <a:spcPct val="35000"/>
            </a:spcAft>
          </a:pPr>
          <a:r>
            <a:rPr lang="en-US" sz="1500" b="1" kern="1200" dirty="0" smtClean="0">
              <a:latin typeface="Bahnschrift Light SemiCondensed" panose="020B0502040204020203" pitchFamily="34" charset="0"/>
            </a:rPr>
            <a:t>A research method in which a researcher used data already collected by others</a:t>
          </a:r>
          <a:endParaRPr lang="en-US" sz="1500" b="1" kern="1200" dirty="0">
            <a:latin typeface="Bahnschrift Light SemiCondensed" panose="020B0502040204020203" pitchFamily="34" charset="0"/>
          </a:endParaRPr>
        </a:p>
      </dsp:txBody>
      <dsp:txXfrm>
        <a:off x="3811465" y="1821282"/>
        <a:ext cx="2599339" cy="155960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0556F8-320B-43B8-8537-50ADA3DE1F79}">
      <dsp:nvSpPr>
        <dsp:cNvPr id="0" name=""/>
        <dsp:cNvSpPr/>
      </dsp:nvSpPr>
      <dsp:spPr>
        <a:xfrm>
          <a:off x="0" y="343"/>
          <a:ext cx="8128000" cy="810682"/>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solidFill>
                <a:srgbClr val="7F57B9"/>
              </a:solidFill>
              <a:effectLst>
                <a:outerShdw blurRad="38100" dist="38100" dir="2700000" algn="tl">
                  <a:srgbClr val="000000">
                    <a:alpha val="43137"/>
                  </a:srgbClr>
                </a:outerShdw>
              </a:effectLst>
              <a:latin typeface="Bahnschrift" panose="020B0502040204020203" pitchFamily="34" charset="0"/>
            </a:rPr>
            <a:t>Surveys</a:t>
          </a:r>
          <a:endParaRPr lang="en-US" sz="4800" b="1" kern="1200" dirty="0">
            <a:solidFill>
              <a:srgbClr val="7F57B9"/>
            </a:solidFill>
            <a:effectLst>
              <a:outerShdw blurRad="38100" dist="38100" dir="2700000" algn="tl">
                <a:srgbClr val="000000">
                  <a:alpha val="43137"/>
                </a:srgbClr>
              </a:outerShdw>
            </a:effectLst>
            <a:latin typeface="Bahnschrift" panose="020B0502040204020203" pitchFamily="34" charset="0"/>
          </a:endParaRPr>
        </a:p>
      </dsp:txBody>
      <dsp:txXfrm>
        <a:off x="39574" y="39917"/>
        <a:ext cx="8048852" cy="731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9C3700-392D-4DC9-88EC-0528ADF2E8D7}">
      <dsp:nvSpPr>
        <dsp:cNvPr id="0" name=""/>
        <dsp:cNvSpPr/>
      </dsp:nvSpPr>
      <dsp:spPr>
        <a:xfrm>
          <a:off x="0" y="81547"/>
          <a:ext cx="8128000" cy="810810"/>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How research and theory work together</a:t>
          </a:r>
          <a:endParaRPr lang="en-US" sz="3300" kern="1200" dirty="0">
            <a:solidFill>
              <a:srgbClr val="CC0000"/>
            </a:solidFill>
            <a:effectLst>
              <a:outerShdw blurRad="38100" dist="38100" dir="2700000" algn="tl">
                <a:srgbClr val="000000">
                  <a:alpha val="43137"/>
                </a:srgbClr>
              </a:outerShdw>
            </a:effectLst>
          </a:endParaRPr>
        </a:p>
      </dsp:txBody>
      <dsp:txXfrm>
        <a:off x="39580" y="121127"/>
        <a:ext cx="8048840" cy="73165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B26F7-8345-40DD-B05F-67721F345426}">
      <dsp:nvSpPr>
        <dsp:cNvPr id="0" name=""/>
        <dsp:cNvSpPr/>
      </dsp:nvSpPr>
      <dsp:spPr>
        <a:xfrm>
          <a:off x="0" y="407832"/>
          <a:ext cx="6197291" cy="1423138"/>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solidFill>
              <a:latin typeface="Bahnschrift Light SemiCondensed" panose="020B0502040204020203" pitchFamily="34" charset="0"/>
            </a:rPr>
            <a:t>Closed-ended: </a:t>
          </a:r>
        </a:p>
        <a:p>
          <a:pPr lvl="0" algn="l" defTabSz="711200">
            <a:lnSpc>
              <a:spcPct val="90000"/>
            </a:lnSpc>
            <a:spcBef>
              <a:spcPct val="0"/>
            </a:spcBef>
            <a:spcAft>
              <a:spcPct val="35000"/>
            </a:spcAft>
          </a:pPr>
          <a:r>
            <a:rPr lang="en-US" sz="1600" kern="1200" dirty="0" smtClean="0">
              <a:solidFill>
                <a:schemeClr val="tx1"/>
              </a:solidFill>
              <a:latin typeface="Bahnschrift Light SemiCondensed" panose="020B0502040204020203" pitchFamily="34" charset="0"/>
            </a:rPr>
            <a:t>questions with a selection of fixed responses (similar to a multiple-choice examination). </a:t>
          </a:r>
        </a:p>
        <a:p>
          <a:pPr lvl="0" algn="l" defTabSz="711200">
            <a:lnSpc>
              <a:spcPct val="90000"/>
            </a:lnSpc>
            <a:spcBef>
              <a:spcPct val="0"/>
            </a:spcBef>
            <a:spcAft>
              <a:spcPct val="35000"/>
            </a:spcAft>
          </a:pPr>
          <a:r>
            <a:rPr lang="en-US" sz="1600" kern="1200" dirty="0" smtClean="0">
              <a:solidFill>
                <a:schemeClr val="tx1"/>
              </a:solidFill>
              <a:latin typeface="Bahnschrift Light SemiCondensed" panose="020B0502040204020203" pitchFamily="34" charset="0"/>
            </a:rPr>
            <a:t>makes it fairly easy to analyze the results</a:t>
          </a:r>
        </a:p>
        <a:p>
          <a:pPr lvl="0" algn="l" defTabSz="711200">
            <a:lnSpc>
              <a:spcPct val="90000"/>
            </a:lnSpc>
            <a:spcBef>
              <a:spcPct val="0"/>
            </a:spcBef>
            <a:spcAft>
              <a:spcPct val="35000"/>
            </a:spcAft>
          </a:pPr>
          <a:r>
            <a:rPr lang="en-US" sz="1600" kern="1200" dirty="0" smtClean="0">
              <a:solidFill>
                <a:schemeClr val="tx1"/>
              </a:solidFill>
              <a:latin typeface="Bahnschrift Light SemiCondensed" panose="020B0502040204020203" pitchFamily="34" charset="0"/>
            </a:rPr>
            <a:t>by narrowing the range of responses, it can also distort the findings. </a:t>
          </a:r>
          <a:endParaRPr lang="en-US" sz="1600" kern="1200" dirty="0">
            <a:solidFill>
              <a:schemeClr val="tx1"/>
            </a:solidFill>
          </a:endParaRPr>
        </a:p>
      </dsp:txBody>
      <dsp:txXfrm>
        <a:off x="69472" y="477304"/>
        <a:ext cx="6058347" cy="1284194"/>
      </dsp:txXfrm>
    </dsp:sp>
    <dsp:sp modelId="{04F1F617-2FFC-4091-88BB-7969CBC96478}">
      <dsp:nvSpPr>
        <dsp:cNvPr id="0" name=""/>
        <dsp:cNvSpPr/>
      </dsp:nvSpPr>
      <dsp:spPr>
        <a:xfrm>
          <a:off x="0" y="1843809"/>
          <a:ext cx="6197291" cy="150217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solidFill>
                <a:schemeClr val="tx1"/>
              </a:solidFill>
              <a:latin typeface="Bahnschrift Light SemiCondensed" panose="020B0502040204020203" pitchFamily="34" charset="0"/>
            </a:rPr>
            <a:t>Open-ended: </a:t>
          </a:r>
        </a:p>
        <a:p>
          <a:pPr lvl="0" algn="l" defTabSz="711200">
            <a:lnSpc>
              <a:spcPct val="90000"/>
            </a:lnSpc>
            <a:spcBef>
              <a:spcPct val="0"/>
            </a:spcBef>
            <a:spcAft>
              <a:spcPct val="35000"/>
            </a:spcAft>
          </a:pPr>
          <a:r>
            <a:rPr lang="en-US" sz="1600" kern="1200" dirty="0" smtClean="0">
              <a:solidFill>
                <a:schemeClr val="tx1"/>
              </a:solidFill>
              <a:latin typeface="Bahnschrift Light SemiCondensed" panose="020B0502040204020203" pitchFamily="34" charset="0"/>
            </a:rPr>
            <a:t>allows subjects to respond freely, expressing various shades of opinion. </a:t>
          </a:r>
        </a:p>
        <a:p>
          <a:pPr lvl="0" algn="l" defTabSz="711200">
            <a:lnSpc>
              <a:spcPct val="90000"/>
            </a:lnSpc>
            <a:spcBef>
              <a:spcPct val="0"/>
            </a:spcBef>
            <a:spcAft>
              <a:spcPct val="35000"/>
            </a:spcAft>
          </a:pPr>
          <a:r>
            <a:rPr lang="en-US" sz="1600" kern="1200" dirty="0" smtClean="0">
              <a:solidFill>
                <a:schemeClr val="tx1"/>
              </a:solidFill>
              <a:latin typeface="Bahnschrift Light SemiCondensed" panose="020B0502040204020203" pitchFamily="34" charset="0"/>
            </a:rPr>
            <a:t>drawback - researcher has to make sense out of what can be a very wide range of answers. </a:t>
          </a:r>
        </a:p>
        <a:p>
          <a:pPr lvl="0" algn="l" defTabSz="711200">
            <a:lnSpc>
              <a:spcPct val="90000"/>
            </a:lnSpc>
            <a:spcBef>
              <a:spcPct val="0"/>
            </a:spcBef>
            <a:spcAft>
              <a:spcPct val="35000"/>
            </a:spcAft>
          </a:pPr>
          <a:r>
            <a:rPr lang="en-US" sz="1600" kern="1200" dirty="0" smtClean="0">
              <a:solidFill>
                <a:schemeClr val="tx1"/>
              </a:solidFill>
              <a:latin typeface="Bahnschrift Light SemiCondensed" panose="020B0502040204020203" pitchFamily="34" charset="0"/>
            </a:rPr>
            <a:t>The researcher must also decide how to present questions to subjects. </a:t>
          </a:r>
          <a:endParaRPr lang="en-US" sz="1600" kern="1200" dirty="0">
            <a:solidFill>
              <a:schemeClr val="tx1"/>
            </a:solidFill>
            <a:latin typeface="Bahnschrift Light SemiCondensed" panose="020B0502040204020203" pitchFamily="34" charset="0"/>
          </a:endParaRPr>
        </a:p>
      </dsp:txBody>
      <dsp:txXfrm>
        <a:off x="73330" y="1917139"/>
        <a:ext cx="6050631" cy="1355510"/>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EA81D-D53F-43D2-A062-374D65A29DDD}">
      <dsp:nvSpPr>
        <dsp:cNvPr id="0" name=""/>
        <dsp:cNvSpPr/>
      </dsp:nvSpPr>
      <dsp:spPr>
        <a:xfrm>
          <a:off x="0" y="5350"/>
          <a:ext cx="10591492" cy="6364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b="1" kern="1200" dirty="0" smtClean="0">
              <a:solidFill>
                <a:schemeClr val="tx1"/>
              </a:solidFill>
              <a:latin typeface="Bahnschrift Light SemiCondensed" panose="020B0502040204020203" pitchFamily="34" charset="0"/>
            </a:rPr>
            <a:t>Questionnaire: </a:t>
          </a:r>
          <a:r>
            <a:rPr lang="en-US" sz="1800" kern="1200" dirty="0" smtClean="0">
              <a:solidFill>
                <a:schemeClr val="tx1"/>
              </a:solidFill>
              <a:latin typeface="Bahnschrift Light SemiCondensed" panose="020B0502040204020203" pitchFamily="34" charset="0"/>
            </a:rPr>
            <a:t>A series of written questions a researcher presents to subjects.</a:t>
          </a:r>
          <a:endParaRPr lang="en-US" sz="1800" kern="1200" dirty="0">
            <a:solidFill>
              <a:schemeClr val="tx1"/>
            </a:solidFill>
          </a:endParaRPr>
        </a:p>
      </dsp:txBody>
      <dsp:txXfrm>
        <a:off x="31070" y="36420"/>
        <a:ext cx="10529352" cy="574340"/>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BB32D-C11F-43FA-AB05-AEBCE5E4B0E4}">
      <dsp:nvSpPr>
        <dsp:cNvPr id="0" name=""/>
        <dsp:cNvSpPr/>
      </dsp:nvSpPr>
      <dsp:spPr>
        <a:xfrm>
          <a:off x="0" y="273"/>
          <a:ext cx="8128000" cy="812373"/>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solidFill>
                <a:srgbClr val="7F57B9"/>
              </a:solidFill>
              <a:effectLst>
                <a:outerShdw blurRad="38100" dist="38100" dir="2700000" algn="tl">
                  <a:srgbClr val="000000">
                    <a:alpha val="43137"/>
                  </a:srgbClr>
                </a:outerShdw>
              </a:effectLst>
              <a:latin typeface="Bahnschrift" panose="020B0502040204020203" pitchFamily="34" charset="0"/>
            </a:rPr>
            <a:t>Structured Interviews</a:t>
          </a:r>
          <a:endParaRPr lang="en-US" sz="4400" b="1" kern="1200" dirty="0">
            <a:solidFill>
              <a:srgbClr val="7F57B9"/>
            </a:solidFill>
            <a:effectLst>
              <a:outerShdw blurRad="38100" dist="38100" dir="2700000" algn="tl">
                <a:srgbClr val="000000">
                  <a:alpha val="43137"/>
                </a:srgbClr>
              </a:outerShdw>
            </a:effectLst>
            <a:latin typeface="Bahnschrift" panose="020B0502040204020203" pitchFamily="34" charset="0"/>
          </a:endParaRPr>
        </a:p>
      </dsp:txBody>
      <dsp:txXfrm>
        <a:off x="39657" y="39930"/>
        <a:ext cx="8048686" cy="73305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96F58B-F4FC-4FE0-AD55-196845CC8419}">
      <dsp:nvSpPr>
        <dsp:cNvPr id="0" name=""/>
        <dsp:cNvSpPr/>
      </dsp:nvSpPr>
      <dsp:spPr>
        <a:xfrm>
          <a:off x="0" y="427773"/>
          <a:ext cx="6151821" cy="1808100"/>
        </a:xfrm>
        <a:prstGeom prst="rect">
          <a:avLst/>
        </a:prstGeom>
        <a:solidFill>
          <a:srgbClr val="A1F5DB">
            <a:alpha val="89804"/>
          </a:srgb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450" tIns="853948" rIns="47745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latin typeface="Bahnschrift Light SemiCondensed" panose="020B0502040204020203" pitchFamily="34" charset="0"/>
            </a:rPr>
            <a:t>Has limited reading or writing skills</a:t>
          </a:r>
          <a:endParaRPr lang="en-US" sz="1800" kern="1200" dirty="0">
            <a:latin typeface="Bahnschrift Light SemiCondensed" panose="020B0502040204020203" pitchFamily="34" charset="0"/>
          </a:endParaRPr>
        </a:p>
        <a:p>
          <a:pPr marL="171450" lvl="1" indent="-171450" algn="l" defTabSz="800100">
            <a:lnSpc>
              <a:spcPct val="90000"/>
            </a:lnSpc>
            <a:spcBef>
              <a:spcPct val="0"/>
            </a:spcBef>
            <a:spcAft>
              <a:spcPct val="15000"/>
            </a:spcAft>
            <a:buChar char="••"/>
          </a:pPr>
          <a:r>
            <a:rPr lang="en-US" sz="1800" kern="1200" dirty="0" smtClean="0">
              <a:latin typeface="Bahnschrift Light SemiCondensed" panose="020B0502040204020203" pitchFamily="34" charset="0"/>
            </a:rPr>
            <a:t>Is differently-abled</a:t>
          </a:r>
          <a:endParaRPr lang="en-US" sz="1800" kern="1200" dirty="0">
            <a:latin typeface="Bahnschrift Light SemiCondensed" panose="020B0502040204020203" pitchFamily="34" charset="0"/>
          </a:endParaRPr>
        </a:p>
        <a:p>
          <a:pPr marL="171450" lvl="1" indent="-171450" algn="l" defTabSz="800100">
            <a:lnSpc>
              <a:spcPct val="90000"/>
            </a:lnSpc>
            <a:spcBef>
              <a:spcPct val="0"/>
            </a:spcBef>
            <a:spcAft>
              <a:spcPct val="15000"/>
            </a:spcAft>
            <a:buChar char="••"/>
          </a:pPr>
          <a:r>
            <a:rPr lang="en-US" sz="1800" kern="1200" dirty="0" smtClean="0">
              <a:latin typeface="Bahnschrift Light SemiCondensed" panose="020B0502040204020203" pitchFamily="34" charset="0"/>
            </a:rPr>
            <a:t>Prefers a more personable approach</a:t>
          </a:r>
          <a:endParaRPr lang="en-US" sz="1800" kern="1200" dirty="0">
            <a:latin typeface="Bahnschrift Light SemiCondensed" panose="020B0502040204020203" pitchFamily="34" charset="0"/>
          </a:endParaRPr>
        </a:p>
      </dsp:txBody>
      <dsp:txXfrm>
        <a:off x="0" y="427773"/>
        <a:ext cx="6151821" cy="1808100"/>
      </dsp:txXfrm>
    </dsp:sp>
    <dsp:sp modelId="{2DFC4EFB-FB09-4C53-AE84-FE1848AB8546}">
      <dsp:nvSpPr>
        <dsp:cNvPr id="0" name=""/>
        <dsp:cNvSpPr/>
      </dsp:nvSpPr>
      <dsp:spPr>
        <a:xfrm>
          <a:off x="307591" y="4464"/>
          <a:ext cx="5138419" cy="1028469"/>
        </a:xfrm>
        <a:prstGeom prst="roundRect">
          <a:avLst/>
        </a:prstGeom>
        <a:solidFill>
          <a:srgbClr val="FFFFCC"/>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767" tIns="0" rIns="162767" bIns="0" numCol="1" spcCol="1270" anchor="ctr" anchorCtr="0">
          <a:noAutofit/>
        </a:bodyPr>
        <a:lstStyle/>
        <a:p>
          <a:pPr lvl="0" algn="l" defTabSz="800100">
            <a:lnSpc>
              <a:spcPct val="90000"/>
            </a:lnSpc>
            <a:spcBef>
              <a:spcPct val="0"/>
            </a:spcBef>
            <a:spcAft>
              <a:spcPct val="35000"/>
            </a:spcAft>
          </a:pPr>
          <a:r>
            <a:rPr lang="en-US" sz="1800" kern="1200" dirty="0" smtClean="0">
              <a:latin typeface="Bahnschrift Light SemiCondensed" panose="020B0502040204020203" pitchFamily="34" charset="0"/>
            </a:rPr>
            <a:t>A structured interview can be a better alternative to a social survey if the participant:</a:t>
          </a:r>
          <a:endParaRPr lang="en-US" sz="1800" kern="1200" dirty="0"/>
        </a:p>
      </dsp:txBody>
      <dsp:txXfrm>
        <a:off x="357797" y="54670"/>
        <a:ext cx="5038007" cy="928057"/>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E05226-01CA-4B73-93AC-E1E9E31BDC05}">
      <dsp:nvSpPr>
        <dsp:cNvPr id="0" name=""/>
        <dsp:cNvSpPr/>
      </dsp:nvSpPr>
      <dsp:spPr>
        <a:xfrm>
          <a:off x="0" y="28387"/>
          <a:ext cx="10515600" cy="56511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smtClean="0">
              <a:effectLst>
                <a:outerShdw blurRad="38100" dist="38100" dir="2700000" algn="tl">
                  <a:srgbClr val="000000">
                    <a:alpha val="43137"/>
                  </a:srgbClr>
                </a:outerShdw>
              </a:effectLst>
              <a:latin typeface="Bahnschrift" panose="020B0502040204020203" pitchFamily="34" charset="0"/>
            </a:rPr>
            <a:t>Unstructured Interviews</a:t>
          </a:r>
          <a:endParaRPr lang="en-US" sz="2300" kern="1200" dirty="0"/>
        </a:p>
      </dsp:txBody>
      <dsp:txXfrm>
        <a:off x="27586" y="55973"/>
        <a:ext cx="10460428" cy="509938"/>
      </dsp:txXfrm>
    </dsp:sp>
    <dsp:sp modelId="{6072278A-6785-43EE-990F-E61F8CDAEEC7}">
      <dsp:nvSpPr>
        <dsp:cNvPr id="0" name=""/>
        <dsp:cNvSpPr/>
      </dsp:nvSpPr>
      <dsp:spPr>
        <a:xfrm>
          <a:off x="0" y="593497"/>
          <a:ext cx="10515600" cy="2190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latin typeface="Bahnschrift Light SemiCondensed" panose="020B0502040204020203" pitchFamily="34" charset="0"/>
            </a:rPr>
            <a:t>Also a one-on-one interaction between a sociologist and a participant, but it’s more of a conversation. The researcher will still come prepared with a list of open-ended questions. </a:t>
          </a:r>
          <a:endParaRPr lang="en-US" sz="1800" kern="1200" dirty="0"/>
        </a:p>
        <a:p>
          <a:pPr marL="171450" lvl="1" indent="-171450" algn="l" defTabSz="800100">
            <a:lnSpc>
              <a:spcPct val="90000"/>
            </a:lnSpc>
            <a:spcBef>
              <a:spcPct val="0"/>
            </a:spcBef>
            <a:spcAft>
              <a:spcPct val="20000"/>
            </a:spcAft>
            <a:buChar char="••"/>
          </a:pPr>
          <a:r>
            <a:rPr lang="en-US" sz="1800" kern="1200" smtClean="0">
              <a:latin typeface="Bahnschrift Light SemiCondensed" panose="020B0502040204020203" pitchFamily="34" charset="0"/>
            </a:rPr>
            <a:t>Unstructured interviews are a more natural approach to data collection. They allow participants to lead the conversation and speak comfortably and openly. As a result, most data from unstructured interviews is qualitative—it's based more on descriptions than on numbers.</a:t>
          </a:r>
          <a:endParaRPr lang="en-US" sz="1800" kern="1200" dirty="0">
            <a:latin typeface="Bahnschrift Light SemiCondensed" panose="020B0502040204020203" pitchFamily="34" charset="0"/>
          </a:endParaRPr>
        </a:p>
        <a:p>
          <a:pPr marL="171450" lvl="1" indent="-171450" algn="l" defTabSz="800100">
            <a:lnSpc>
              <a:spcPct val="90000"/>
            </a:lnSpc>
            <a:spcBef>
              <a:spcPct val="0"/>
            </a:spcBef>
            <a:spcAft>
              <a:spcPct val="20000"/>
            </a:spcAft>
            <a:buChar char="••"/>
          </a:pPr>
          <a:r>
            <a:rPr lang="en-US" sz="1800" kern="1200" dirty="0" smtClean="0">
              <a:latin typeface="Bahnschrift Light SemiCondensed" panose="020B0502040204020203" pitchFamily="34" charset="0"/>
            </a:rPr>
            <a:t>Unstructured interviews are ideal for more preliminary or exploratory studies of groups or cultures when a field research goal or learning objective has yet to be defined. This research method also reduces researcher bias, as the sociologist’s questions don’t influence the respondent’s answers.</a:t>
          </a:r>
          <a:endParaRPr lang="en-US" sz="1800" kern="1200" dirty="0">
            <a:latin typeface="Bahnschrift Light SemiCondensed" panose="020B0502040204020203" pitchFamily="34" charset="0"/>
          </a:endParaRPr>
        </a:p>
      </dsp:txBody>
      <dsp:txXfrm>
        <a:off x="0" y="593497"/>
        <a:ext cx="10515600" cy="2190060"/>
      </dsp:txXfrm>
    </dsp:sp>
    <dsp:sp modelId="{7B9C89A7-3318-440C-8683-948D827DB35C}">
      <dsp:nvSpPr>
        <dsp:cNvPr id="0" name=""/>
        <dsp:cNvSpPr/>
      </dsp:nvSpPr>
      <dsp:spPr>
        <a:xfrm>
          <a:off x="0" y="2783557"/>
          <a:ext cx="10515600" cy="56511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a:lnSpc>
              <a:spcPct val="90000"/>
            </a:lnSpc>
            <a:spcBef>
              <a:spcPct val="0"/>
            </a:spcBef>
            <a:spcAft>
              <a:spcPct val="35000"/>
            </a:spcAft>
          </a:pPr>
          <a:r>
            <a:rPr lang="en-US" sz="2300" b="1" kern="1200" smtClean="0">
              <a:effectLst>
                <a:outerShdw blurRad="38100" dist="38100" dir="2700000" algn="tl">
                  <a:srgbClr val="000000">
                    <a:alpha val="43137"/>
                  </a:srgbClr>
                </a:outerShdw>
              </a:effectLst>
              <a:latin typeface="Bahnschrift" panose="020B0502040204020203" pitchFamily="34" charset="0"/>
            </a:rPr>
            <a:t>Semi-Structured Interviews</a:t>
          </a:r>
          <a:endParaRPr lang="en-US" sz="2300" kern="1200" dirty="0"/>
        </a:p>
      </dsp:txBody>
      <dsp:txXfrm>
        <a:off x="27586" y="2811143"/>
        <a:ext cx="10460428" cy="509938"/>
      </dsp:txXfrm>
    </dsp:sp>
    <dsp:sp modelId="{9FB37FB4-42C3-4B26-84D1-8027F0228E03}">
      <dsp:nvSpPr>
        <dsp:cNvPr id="0" name=""/>
        <dsp:cNvSpPr/>
      </dsp:nvSpPr>
      <dsp:spPr>
        <a:xfrm>
          <a:off x="0" y="3348667"/>
          <a:ext cx="10515600" cy="19520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smtClean="0">
              <a:latin typeface="Bahnschrift Light SemiCondensed" panose="020B0502040204020203" pitchFamily="34" charset="0"/>
            </a:rPr>
            <a:t>A semi-structured interview allows for a mixed approach. The researcher will come with set questions but leave more room for natural conversations. They may also modify their questions on the fly, depending on the trajectory of the interview.</a:t>
          </a:r>
          <a:endParaRPr lang="en-US" sz="1800" kern="1200" dirty="0"/>
        </a:p>
        <a:p>
          <a:pPr marL="171450" lvl="1" indent="-171450" algn="l" defTabSz="800100">
            <a:lnSpc>
              <a:spcPct val="90000"/>
            </a:lnSpc>
            <a:spcBef>
              <a:spcPct val="0"/>
            </a:spcBef>
            <a:spcAft>
              <a:spcPct val="20000"/>
            </a:spcAft>
            <a:buChar char="••"/>
          </a:pPr>
          <a:r>
            <a:rPr lang="en-US" sz="1800" kern="1200" smtClean="0">
              <a:latin typeface="Bahnschrift Light SemiCondensed" panose="020B0502040204020203" pitchFamily="34" charset="0"/>
            </a:rPr>
            <a:t>Semi-structured interviews let sociologists collect quantitative </a:t>
          </a:r>
          <a:r>
            <a:rPr lang="en-US" sz="1800" i="1" kern="1200" smtClean="0">
              <a:latin typeface="Bahnschrift Light SemiCondensed" panose="020B0502040204020203" pitchFamily="34" charset="0"/>
            </a:rPr>
            <a:t>and</a:t>
          </a:r>
          <a:r>
            <a:rPr lang="en-US" sz="1800" kern="1200" smtClean="0">
              <a:latin typeface="Bahnschrift Light SemiCondensed" panose="020B0502040204020203" pitchFamily="34" charset="0"/>
            </a:rPr>
            <a:t> qualitative data from a single conversation. The pre-written questions allow for comparisons between respondents, while the open-ended questions can provide context and insight.</a:t>
          </a:r>
          <a:endParaRPr lang="en-US" sz="1800" kern="1200" dirty="0">
            <a:latin typeface="Bahnschrift Light SemiCondensed" panose="020B0502040204020203" pitchFamily="34" charset="0"/>
          </a:endParaRPr>
        </a:p>
        <a:p>
          <a:pPr marL="171450" lvl="1" indent="-171450" algn="l" defTabSz="800100">
            <a:lnSpc>
              <a:spcPct val="90000"/>
            </a:lnSpc>
            <a:spcBef>
              <a:spcPct val="0"/>
            </a:spcBef>
            <a:spcAft>
              <a:spcPct val="20000"/>
            </a:spcAft>
            <a:buChar char="••"/>
          </a:pPr>
          <a:endParaRPr lang="en-US" sz="1800" kern="1200" dirty="0"/>
        </a:p>
      </dsp:txBody>
      <dsp:txXfrm>
        <a:off x="0" y="3348667"/>
        <a:ext cx="10515600" cy="1952010"/>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0B8B61-F27B-4F05-BE7A-0551598132F9}">
      <dsp:nvSpPr>
        <dsp:cNvPr id="0" name=""/>
        <dsp:cNvSpPr/>
      </dsp:nvSpPr>
      <dsp:spPr>
        <a:xfrm>
          <a:off x="0" y="207"/>
          <a:ext cx="8128000" cy="746560"/>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solidFill>
                <a:srgbClr val="7F57B9"/>
              </a:solidFill>
              <a:effectLst>
                <a:outerShdw blurRad="38100" dist="38100" dir="2700000" algn="tl">
                  <a:srgbClr val="000000">
                    <a:alpha val="43137"/>
                  </a:srgbClr>
                </a:outerShdw>
              </a:effectLst>
              <a:latin typeface="Bahnschrift" panose="020B0502040204020203" pitchFamily="34" charset="0"/>
            </a:rPr>
            <a:t>Participant Observation</a:t>
          </a:r>
          <a:endParaRPr lang="en-US" sz="4400" b="1" kern="1200" dirty="0">
            <a:solidFill>
              <a:srgbClr val="7F57B9"/>
            </a:solidFill>
            <a:effectLst>
              <a:outerShdw blurRad="38100" dist="38100" dir="2700000" algn="tl">
                <a:srgbClr val="000000">
                  <a:alpha val="43137"/>
                </a:srgbClr>
              </a:outerShdw>
            </a:effectLst>
            <a:latin typeface="Bahnschrift" panose="020B0502040204020203" pitchFamily="34" charset="0"/>
          </a:endParaRPr>
        </a:p>
      </dsp:txBody>
      <dsp:txXfrm>
        <a:off x="36444" y="36651"/>
        <a:ext cx="8055112" cy="673672"/>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A6A453-B468-45B3-A108-628239DD6476}">
      <dsp:nvSpPr>
        <dsp:cNvPr id="0" name=""/>
        <dsp:cNvSpPr/>
      </dsp:nvSpPr>
      <dsp:spPr>
        <a:xfrm rot="5400000">
          <a:off x="6464566" y="-3172545"/>
          <a:ext cx="977836" cy="7568580"/>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latin typeface="Bahnschrift Light SemiCondensed" panose="020B0502040204020203" pitchFamily="34" charset="0"/>
            </a:rPr>
            <a:t>The participants are </a:t>
          </a:r>
          <a:r>
            <a:rPr lang="en-US" sz="1800" b="1" kern="1200" dirty="0" smtClean="0">
              <a:latin typeface="Bahnschrift Light SemiCondensed" panose="020B0502040204020203" pitchFamily="34" charset="0"/>
            </a:rPr>
            <a:t>aware</a:t>
          </a:r>
          <a:r>
            <a:rPr lang="en-US" sz="1800" kern="1200" dirty="0" smtClean="0">
              <a:latin typeface="Bahnschrift Light SemiCondensed" panose="020B0502040204020203" pitchFamily="34" charset="0"/>
            </a:rPr>
            <a:t> of the researcher. For example, if a sociologist is looking to learn about a family, they may ask to spend a week in their home.</a:t>
          </a:r>
          <a:endParaRPr lang="en-US" sz="1800" kern="1200" dirty="0"/>
        </a:p>
      </dsp:txBody>
      <dsp:txXfrm rot="-5400000">
        <a:off x="3169194" y="170561"/>
        <a:ext cx="7520846" cy="882368"/>
      </dsp:txXfrm>
    </dsp:sp>
    <dsp:sp modelId="{3248E448-B0A7-47D7-ACFC-51BF53668510}">
      <dsp:nvSpPr>
        <dsp:cNvPr id="0" name=""/>
        <dsp:cNvSpPr/>
      </dsp:nvSpPr>
      <dsp:spPr>
        <a:xfrm>
          <a:off x="366675" y="597"/>
          <a:ext cx="2802519" cy="12222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latin typeface="Bahnschrift Light SemiCondensed" panose="020B0502040204020203" pitchFamily="34" charset="0"/>
            </a:rPr>
            <a:t>Overt Participation Observation</a:t>
          </a:r>
          <a:r>
            <a:rPr lang="en-US" sz="1800" kern="1200" dirty="0" smtClean="0">
              <a:effectLst>
                <a:outerShdw blurRad="38100" dist="38100" dir="2700000" algn="tl">
                  <a:srgbClr val="000000">
                    <a:alpha val="43137"/>
                  </a:srgbClr>
                </a:outerShdw>
              </a:effectLst>
              <a:latin typeface="Bahnschrift Light SemiCondensed" panose="020B0502040204020203" pitchFamily="34" charset="0"/>
            </a:rPr>
            <a:t> </a:t>
          </a:r>
          <a:endParaRPr lang="en-US" sz="1800" kern="1200" dirty="0">
            <a:effectLst>
              <a:outerShdw blurRad="38100" dist="38100" dir="2700000" algn="tl">
                <a:srgbClr val="000000">
                  <a:alpha val="43137"/>
                </a:srgbClr>
              </a:outerShdw>
            </a:effectLst>
          </a:endParaRPr>
        </a:p>
      </dsp:txBody>
      <dsp:txXfrm>
        <a:off x="426343" y="60265"/>
        <a:ext cx="2683183" cy="1102959"/>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3EC5AA-8368-4748-A314-659653895050}">
      <dsp:nvSpPr>
        <dsp:cNvPr id="0" name=""/>
        <dsp:cNvSpPr/>
      </dsp:nvSpPr>
      <dsp:spPr>
        <a:xfrm rot="5400000">
          <a:off x="6272007" y="-3014595"/>
          <a:ext cx="1400173" cy="7550529"/>
        </a:xfrm>
        <a:prstGeom prst="round2SameRect">
          <a:avLst/>
        </a:prstGeom>
        <a:solidFill>
          <a:schemeClr val="accent6">
            <a:alpha val="90000"/>
            <a:tint val="55000"/>
            <a:hueOff val="0"/>
            <a:satOff val="0"/>
            <a:lumOff val="0"/>
            <a:alphaOff val="0"/>
          </a:schemeClr>
        </a:solidFill>
        <a:ln w="12700" cap="flat" cmpd="sng" algn="ctr">
          <a:solidFill>
            <a:schemeClr val="accent6">
              <a:alpha val="90000"/>
              <a:tint val="55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latin typeface="Bahnschrift Light SemiCondensed" panose="020B0502040204020203" pitchFamily="34" charset="0"/>
            </a:rPr>
            <a:t>The subjects are </a:t>
          </a:r>
          <a:r>
            <a:rPr lang="en-US" sz="1600" b="1" kern="1200" dirty="0" smtClean="0">
              <a:latin typeface="Bahnschrift Light SemiCondensed" panose="020B0502040204020203" pitchFamily="34" charset="0"/>
            </a:rPr>
            <a:t>unaware</a:t>
          </a:r>
          <a:r>
            <a:rPr lang="en-US" sz="1600" kern="1200" dirty="0" smtClean="0">
              <a:latin typeface="Bahnschrift Light SemiCondensed" panose="020B0502040204020203" pitchFamily="34" charset="0"/>
            </a:rPr>
            <a:t> of the sociologist and their goal. For example, a sociologist may wander around a market and converse with vendors. While this strategy can yield more neutral results, ethical questions can sometimes arise. Additionally, recording without consent is illegal in some locations. Researchers will have to consider the ethical concerns and local laws before conducting this kind of study.</a:t>
          </a:r>
          <a:endParaRPr lang="en-US" sz="1600" kern="1200" dirty="0">
            <a:latin typeface="Bahnschrift Light SemiCondensed" panose="020B0502040204020203" pitchFamily="34" charset="0"/>
          </a:endParaRPr>
        </a:p>
      </dsp:txBody>
      <dsp:txXfrm rot="-5400000">
        <a:off x="3196830" y="128933"/>
        <a:ext cx="7482178" cy="1263471"/>
      </dsp:txXfrm>
    </dsp:sp>
    <dsp:sp modelId="{1CC047A1-EEC5-4807-975C-DECC6CAFC847}">
      <dsp:nvSpPr>
        <dsp:cNvPr id="0" name=""/>
        <dsp:cNvSpPr/>
      </dsp:nvSpPr>
      <dsp:spPr>
        <a:xfrm>
          <a:off x="357092" y="742"/>
          <a:ext cx="2839736" cy="1519852"/>
        </a:xfrm>
        <a:prstGeom prst="roundRect">
          <a:avLst/>
        </a:prstGeom>
        <a:solidFill>
          <a:schemeClr val="accent6">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a:lnSpc>
              <a:spcPct val="90000"/>
            </a:lnSpc>
            <a:spcBef>
              <a:spcPct val="0"/>
            </a:spcBef>
            <a:spcAft>
              <a:spcPct val="35000"/>
            </a:spcAft>
          </a:pPr>
          <a:r>
            <a:rPr lang="en-US" sz="1800" b="1" kern="1200" dirty="0" smtClean="0">
              <a:effectLst>
                <a:outerShdw blurRad="38100" dist="38100" dir="2700000" algn="tl">
                  <a:srgbClr val="000000">
                    <a:alpha val="43137"/>
                  </a:srgbClr>
                </a:outerShdw>
              </a:effectLst>
              <a:latin typeface="Bahnschrift Light SemiCondensed" panose="020B0502040204020203" pitchFamily="34" charset="0"/>
            </a:rPr>
            <a:t>Covert Participant Observation</a:t>
          </a:r>
          <a:endParaRPr lang="en-US" sz="1800" kern="1200" dirty="0">
            <a:effectLst>
              <a:outerShdw blurRad="38100" dist="38100" dir="2700000" algn="tl">
                <a:srgbClr val="000000">
                  <a:alpha val="43137"/>
                </a:srgbClr>
              </a:outerShdw>
            </a:effectLst>
          </a:endParaRPr>
        </a:p>
      </dsp:txBody>
      <dsp:txXfrm>
        <a:off x="431285" y="74935"/>
        <a:ext cx="2691350" cy="1371466"/>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7A732-502D-4728-AF1C-9A3221DCBBAD}">
      <dsp:nvSpPr>
        <dsp:cNvPr id="0" name=""/>
        <dsp:cNvSpPr/>
      </dsp:nvSpPr>
      <dsp:spPr>
        <a:xfrm>
          <a:off x="0" y="198"/>
          <a:ext cx="8128000" cy="735249"/>
        </a:xfrm>
        <a:prstGeom prst="roundRect">
          <a:avLst/>
        </a:prstGeom>
        <a:no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solidFill>
                <a:srgbClr val="7F57B9"/>
              </a:solidFill>
              <a:effectLst>
                <a:outerShdw blurRad="38100" dist="38100" dir="2700000" algn="tl">
                  <a:srgbClr val="000000">
                    <a:alpha val="43137"/>
                  </a:srgbClr>
                </a:outerShdw>
              </a:effectLst>
              <a:latin typeface="Bahnschrift" panose="020B0502040204020203" pitchFamily="34" charset="0"/>
            </a:rPr>
            <a:t>Experiments</a:t>
          </a:r>
          <a:endParaRPr lang="en-US" sz="4400" b="1" kern="1200" dirty="0">
            <a:solidFill>
              <a:srgbClr val="7F57B9"/>
            </a:solidFill>
            <a:effectLst>
              <a:outerShdw blurRad="38100" dist="38100" dir="2700000" algn="tl">
                <a:srgbClr val="000000">
                  <a:alpha val="43137"/>
                </a:srgbClr>
              </a:outerShdw>
            </a:effectLst>
            <a:latin typeface="Bahnschrift" panose="020B0502040204020203" pitchFamily="34" charset="0"/>
          </a:endParaRPr>
        </a:p>
      </dsp:txBody>
      <dsp:txXfrm>
        <a:off x="35892" y="36090"/>
        <a:ext cx="8056216" cy="663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2C712-E6C2-4C06-9F45-B6CB26DC911F}">
      <dsp:nvSpPr>
        <dsp:cNvPr id="0" name=""/>
        <dsp:cNvSpPr/>
      </dsp:nvSpPr>
      <dsp:spPr>
        <a:xfrm>
          <a:off x="0" y="137"/>
          <a:ext cx="8128000" cy="806203"/>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Sociology Research Methods</a:t>
          </a:r>
          <a:endParaRPr lang="en-US" sz="4400" b="1" kern="1200" dirty="0">
            <a:solidFill>
              <a:srgbClr val="CC0000"/>
            </a:solidFill>
            <a:effectLst>
              <a:outerShdw blurRad="38100" dist="38100" dir="2700000" algn="tl">
                <a:srgbClr val="000000">
                  <a:alpha val="43137"/>
                </a:srgbClr>
              </a:outerShdw>
            </a:effectLst>
            <a:latin typeface="Bahnschrift" panose="020B0502040204020203" pitchFamily="34" charset="0"/>
          </a:endParaRPr>
        </a:p>
      </dsp:txBody>
      <dsp:txXfrm>
        <a:off x="39356" y="39493"/>
        <a:ext cx="8049288" cy="727491"/>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4AF812-4BAD-40E8-BB62-DFA820DF33CF}">
      <dsp:nvSpPr>
        <dsp:cNvPr id="0" name=""/>
        <dsp:cNvSpPr/>
      </dsp:nvSpPr>
      <dsp:spPr>
        <a:xfrm>
          <a:off x="0" y="10700"/>
          <a:ext cx="10143166" cy="1198080"/>
        </a:xfrm>
        <a:prstGeom prst="roundRect">
          <a:avLst/>
        </a:prstGeom>
        <a:solidFill>
          <a:srgbClr val="FF7C8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latin typeface="Bahnschrift Light SemiCondensed" panose="020B0502040204020203" pitchFamily="34" charset="0"/>
            </a:rPr>
            <a:t>Laboratory experiments – </a:t>
          </a:r>
          <a:r>
            <a:rPr lang="en-US" sz="1600" kern="1200" dirty="0" smtClean="0">
              <a:latin typeface="Bahnschrift Light SemiCondensed" panose="020B0502040204020203" pitchFamily="34" charset="0"/>
            </a:rPr>
            <a:t>take place in a location chosen by the sociologist. Researchers bring people or groups into the controlled environment and ask questions or play out scenarios to test their hypothesis.</a:t>
          </a:r>
          <a:endParaRPr lang="en-US" sz="1600" kern="1200" dirty="0"/>
        </a:p>
      </dsp:txBody>
      <dsp:txXfrm>
        <a:off x="58485" y="69185"/>
        <a:ext cx="10026196" cy="1081110"/>
      </dsp:txXfrm>
    </dsp:sp>
    <dsp:sp modelId="{66812A46-097D-4D87-A8ED-7A071D7F76AC}">
      <dsp:nvSpPr>
        <dsp:cNvPr id="0" name=""/>
        <dsp:cNvSpPr/>
      </dsp:nvSpPr>
      <dsp:spPr>
        <a:xfrm>
          <a:off x="0" y="1393100"/>
          <a:ext cx="10143166" cy="1198080"/>
        </a:xfrm>
        <a:prstGeom prst="roundRect">
          <a:avLst/>
        </a:prstGeom>
        <a:solidFill>
          <a:srgbClr val="FFC000"/>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kern="1200" dirty="0" smtClean="0">
              <a:latin typeface="Bahnschrift Light SemiCondensed" panose="020B0502040204020203" pitchFamily="34" charset="0"/>
            </a:rPr>
            <a:t>Field experiments</a:t>
          </a:r>
          <a:r>
            <a:rPr lang="en-US" sz="1600" kern="1200" dirty="0" smtClean="0">
              <a:latin typeface="Bahnschrift Light SemiCondensed" panose="020B0502040204020203" pitchFamily="34" charset="0"/>
            </a:rPr>
            <a:t> –happen in the “real world”—for example, in a workplace. Because sociologists can control fewer factors in the field, these experiments may have less precise data. Still, field experiments have the benefit of keeping participants in their “natural habitat”.</a:t>
          </a:r>
        </a:p>
      </dsp:txBody>
      <dsp:txXfrm>
        <a:off x="58485" y="1451585"/>
        <a:ext cx="10026196" cy="10811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B99A4-45F1-448E-8C2B-693DC1452811}">
      <dsp:nvSpPr>
        <dsp:cNvPr id="0" name=""/>
        <dsp:cNvSpPr/>
      </dsp:nvSpPr>
      <dsp:spPr>
        <a:xfrm>
          <a:off x="0" y="489"/>
          <a:ext cx="8128000" cy="650926"/>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b="1" kern="1200" dirty="0" smtClean="0">
              <a:solidFill>
                <a:srgbClr val="7F57B9"/>
              </a:solidFill>
              <a:effectLst>
                <a:outerShdw blurRad="38100" dist="38100" dir="2700000" algn="tl">
                  <a:srgbClr val="000000">
                    <a:alpha val="43137"/>
                  </a:srgbClr>
                </a:outerShdw>
              </a:effectLst>
              <a:latin typeface="Bahnschrift" panose="020B0502040204020203" pitchFamily="34" charset="0"/>
            </a:rPr>
            <a:t>Secondary Analysis</a:t>
          </a:r>
          <a:endParaRPr lang="en-US" sz="4400" b="1" kern="1200" dirty="0">
            <a:solidFill>
              <a:srgbClr val="7F57B9"/>
            </a:solidFill>
            <a:effectLst>
              <a:outerShdw blurRad="38100" dist="38100" dir="2700000" algn="tl">
                <a:srgbClr val="000000">
                  <a:alpha val="43137"/>
                </a:srgbClr>
              </a:outerShdw>
            </a:effectLst>
            <a:latin typeface="Bahnschrift" panose="020B0502040204020203" pitchFamily="34" charset="0"/>
          </a:endParaRPr>
        </a:p>
      </dsp:txBody>
      <dsp:txXfrm>
        <a:off x="31776" y="32265"/>
        <a:ext cx="8064448" cy="58737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6001BD-D843-419D-A04F-C8A0D50C8E2F}">
      <dsp:nvSpPr>
        <dsp:cNvPr id="0" name=""/>
        <dsp:cNvSpPr/>
      </dsp:nvSpPr>
      <dsp:spPr>
        <a:xfrm>
          <a:off x="0" y="24562"/>
          <a:ext cx="6360812" cy="430560"/>
        </a:xfrm>
        <a:prstGeom prst="roundRect">
          <a:avLst/>
        </a:prstGeom>
        <a:solidFill>
          <a:schemeClr val="accent6">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Bahnschrift Light SemiCondensed" panose="020B0502040204020203" pitchFamily="34" charset="0"/>
            </a:rPr>
            <a:t>Existing data is already of high quality</a:t>
          </a:r>
          <a:endParaRPr lang="en-US" sz="1800" kern="1200" dirty="0">
            <a:latin typeface="Bahnschrift Light SemiCondensed" panose="020B0502040204020203" pitchFamily="34" charset="0"/>
          </a:endParaRPr>
        </a:p>
      </dsp:txBody>
      <dsp:txXfrm>
        <a:off x="21018" y="45580"/>
        <a:ext cx="6318776" cy="388524"/>
      </dsp:txXfrm>
    </dsp:sp>
    <dsp:sp modelId="{85D50A2C-BD0E-4A77-A8AB-48D71C0E349F}">
      <dsp:nvSpPr>
        <dsp:cNvPr id="0" name=""/>
        <dsp:cNvSpPr/>
      </dsp:nvSpPr>
      <dsp:spPr>
        <a:xfrm>
          <a:off x="0" y="501746"/>
          <a:ext cx="6360812" cy="430560"/>
        </a:xfrm>
        <a:prstGeom prst="roundRect">
          <a:avLst/>
        </a:prstGeom>
        <a:solidFill>
          <a:schemeClr val="accent6">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Bahnschrift Light SemiCondensed" panose="020B0502040204020203" pitchFamily="34" charset="0"/>
            </a:rPr>
            <a:t>Travel or large-scale study is costly or logistically impossible</a:t>
          </a:r>
          <a:endParaRPr lang="en-US" sz="1800" kern="1200" dirty="0">
            <a:latin typeface="Bahnschrift Light SemiCondensed" panose="020B0502040204020203" pitchFamily="34" charset="0"/>
          </a:endParaRPr>
        </a:p>
      </dsp:txBody>
      <dsp:txXfrm>
        <a:off x="21018" y="522764"/>
        <a:ext cx="6318776" cy="388524"/>
      </dsp:txXfrm>
    </dsp:sp>
    <dsp:sp modelId="{1319AE15-597F-49F5-BE98-6355FB3210A2}">
      <dsp:nvSpPr>
        <dsp:cNvPr id="0" name=""/>
        <dsp:cNvSpPr/>
      </dsp:nvSpPr>
      <dsp:spPr>
        <a:xfrm>
          <a:off x="0" y="1018162"/>
          <a:ext cx="6360812" cy="430560"/>
        </a:xfrm>
        <a:prstGeom prst="roundRect">
          <a:avLst/>
        </a:prstGeom>
        <a:solidFill>
          <a:schemeClr val="accent6">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Bahnschrift Light SemiCondensed" panose="020B0502040204020203" pitchFamily="34" charset="0"/>
            </a:rPr>
            <a:t>More context is needed</a:t>
          </a:r>
          <a:endParaRPr lang="en-US" sz="1800" kern="1200" dirty="0">
            <a:latin typeface="Bahnschrift Light SemiCondensed" panose="020B0502040204020203" pitchFamily="34" charset="0"/>
          </a:endParaRPr>
        </a:p>
      </dsp:txBody>
      <dsp:txXfrm>
        <a:off x="21018" y="1039180"/>
        <a:ext cx="6318776" cy="388524"/>
      </dsp:txXfrm>
    </dsp:sp>
    <dsp:sp modelId="{0AE8CDB9-2B88-404E-9001-24D94E4F5291}">
      <dsp:nvSpPr>
        <dsp:cNvPr id="0" name=""/>
        <dsp:cNvSpPr/>
      </dsp:nvSpPr>
      <dsp:spPr>
        <a:xfrm>
          <a:off x="0" y="1514962"/>
          <a:ext cx="6360812" cy="430560"/>
        </a:xfrm>
        <a:prstGeom prst="roundRect">
          <a:avLst/>
        </a:prstGeom>
        <a:solidFill>
          <a:schemeClr val="accent6">
            <a:lumMod val="5000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latin typeface="Bahnschrift Light SemiCondensed" panose="020B0502040204020203" pitchFamily="34" charset="0"/>
            </a:rPr>
            <a:t>A meta-analysis (cross-study) is to be performed</a:t>
          </a:r>
          <a:endParaRPr lang="en-US" sz="1800" kern="1200" dirty="0">
            <a:latin typeface="Bahnschrift Light SemiCondensed" panose="020B0502040204020203" pitchFamily="34" charset="0"/>
          </a:endParaRPr>
        </a:p>
      </dsp:txBody>
      <dsp:txXfrm>
        <a:off x="21018" y="1535980"/>
        <a:ext cx="6318776" cy="388524"/>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DB94C-91CA-4D21-A955-0F49C23A71A2}">
      <dsp:nvSpPr>
        <dsp:cNvPr id="0" name=""/>
        <dsp:cNvSpPr/>
      </dsp:nvSpPr>
      <dsp:spPr>
        <a:xfrm>
          <a:off x="0" y="7554"/>
          <a:ext cx="8128000" cy="984555"/>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en-US" sz="40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Ethics in Sociological Research</a:t>
          </a:r>
          <a:endParaRPr lang="en-US" sz="4000" kern="1200" dirty="0">
            <a:solidFill>
              <a:srgbClr val="CC0000"/>
            </a:solidFill>
            <a:effectLst>
              <a:outerShdw blurRad="38100" dist="38100" dir="2700000" algn="tl">
                <a:srgbClr val="000000">
                  <a:alpha val="43137"/>
                </a:srgbClr>
              </a:outerShdw>
            </a:effectLst>
          </a:endParaRPr>
        </a:p>
      </dsp:txBody>
      <dsp:txXfrm>
        <a:off x="48062" y="55616"/>
        <a:ext cx="8031876" cy="888431"/>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3D54D2-C34F-4AB8-98CC-1E8D80E3B8A6}">
      <dsp:nvSpPr>
        <dsp:cNvPr id="0" name=""/>
        <dsp:cNvSpPr/>
      </dsp:nvSpPr>
      <dsp:spPr>
        <a:xfrm>
          <a:off x="0" y="8994"/>
          <a:ext cx="8876405" cy="917280"/>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en-US" sz="32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Case - Protecting the Subjects (Mario </a:t>
          </a:r>
          <a:r>
            <a:rPr lang="en-US" sz="3200" b="1" kern="1200" dirty="0" err="1" smtClean="0">
              <a:solidFill>
                <a:srgbClr val="CC0000"/>
              </a:solidFill>
              <a:effectLst>
                <a:outerShdw blurRad="38100" dist="38100" dir="2700000" algn="tl">
                  <a:srgbClr val="000000">
                    <a:alpha val="43137"/>
                  </a:srgbClr>
                </a:outerShdw>
              </a:effectLst>
              <a:latin typeface="Bahnschrift" panose="020B0502040204020203" pitchFamily="34" charset="0"/>
            </a:rPr>
            <a:t>Brajuha</a:t>
          </a:r>
          <a:r>
            <a:rPr lang="en-US" sz="32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a:t>
          </a:r>
          <a:endParaRPr lang="en-US" sz="3200" b="1" kern="1200" dirty="0">
            <a:solidFill>
              <a:srgbClr val="CC0000"/>
            </a:solidFill>
            <a:effectLst>
              <a:outerShdw blurRad="38100" dist="38100" dir="2700000" algn="tl">
                <a:srgbClr val="000000">
                  <a:alpha val="43137"/>
                </a:srgbClr>
              </a:outerShdw>
            </a:effectLst>
          </a:endParaRPr>
        </a:p>
      </dsp:txBody>
      <dsp:txXfrm>
        <a:off x="44778" y="53772"/>
        <a:ext cx="8786849" cy="8277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66BD01-BBB3-4278-820D-760B28BF7049}">
      <dsp:nvSpPr>
        <dsp:cNvPr id="0" name=""/>
        <dsp:cNvSpPr/>
      </dsp:nvSpPr>
      <dsp:spPr>
        <a:xfrm>
          <a:off x="0" y="113411"/>
          <a:ext cx="8927921" cy="695565"/>
        </a:xfrm>
        <a:prstGeom prst="roundRect">
          <a:avLst/>
        </a:prstGeom>
        <a:solidFill>
          <a:srgbClr val="5B5BF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0" kern="1200" dirty="0" smtClean="0">
              <a:latin typeface="Bahnschrift Light SemiCondensed" panose="020B0502040204020203" pitchFamily="34" charset="0"/>
              <a:cs typeface="Times New Roman" panose="02020603050405020304" pitchFamily="18" charset="0"/>
            </a:rPr>
            <a:t>Sociology - the science of society and the humans within it. </a:t>
          </a:r>
          <a:endParaRPr lang="en-US" sz="2900" b="0" kern="1200" dirty="0">
            <a:latin typeface="Bahnschrift Light SemiCondensed" panose="020B0502040204020203" pitchFamily="34" charset="0"/>
          </a:endParaRPr>
        </a:p>
      </dsp:txBody>
      <dsp:txXfrm>
        <a:off x="33955" y="147366"/>
        <a:ext cx="8860011" cy="627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8B20A4-8FA8-4E7C-8927-5E3D87A6B8BF}">
      <dsp:nvSpPr>
        <dsp:cNvPr id="0" name=""/>
        <dsp:cNvSpPr/>
      </dsp:nvSpPr>
      <dsp:spPr>
        <a:xfrm>
          <a:off x="0" y="160"/>
          <a:ext cx="8128000" cy="1089493"/>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Microsociology</a:t>
          </a:r>
          <a:endParaRPr lang="en-US" sz="4800" b="1" kern="1200" dirty="0">
            <a:solidFill>
              <a:srgbClr val="CC0000"/>
            </a:solidFill>
            <a:effectLst>
              <a:outerShdw blurRad="38100" dist="38100" dir="2700000" algn="tl">
                <a:srgbClr val="000000">
                  <a:alpha val="43137"/>
                </a:srgbClr>
              </a:outerShdw>
            </a:effectLst>
            <a:latin typeface="Bahnschrift" panose="020B0502040204020203" pitchFamily="34" charset="0"/>
          </a:endParaRPr>
        </a:p>
      </dsp:txBody>
      <dsp:txXfrm>
        <a:off x="53185" y="53345"/>
        <a:ext cx="8021630" cy="98312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02B13-CE3C-432C-A223-DF5128E264FB}">
      <dsp:nvSpPr>
        <dsp:cNvPr id="0" name=""/>
        <dsp:cNvSpPr/>
      </dsp:nvSpPr>
      <dsp:spPr>
        <a:xfrm>
          <a:off x="0" y="144"/>
          <a:ext cx="8128000" cy="883464"/>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lvl="0" algn="ctr" defTabSz="2133600">
            <a:lnSpc>
              <a:spcPct val="90000"/>
            </a:lnSpc>
            <a:spcBef>
              <a:spcPct val="0"/>
            </a:spcBef>
            <a:spcAft>
              <a:spcPct val="35000"/>
            </a:spcAft>
          </a:pPr>
          <a:r>
            <a:rPr lang="en-US" sz="48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Macrosociology</a:t>
          </a:r>
          <a:endParaRPr lang="en-US" sz="4800" b="1" kern="1200" dirty="0">
            <a:solidFill>
              <a:srgbClr val="CC0000"/>
            </a:solidFill>
            <a:effectLst>
              <a:outerShdw blurRad="38100" dist="38100" dir="2700000" algn="tl">
                <a:srgbClr val="000000">
                  <a:alpha val="43137"/>
                </a:srgbClr>
              </a:outerShdw>
            </a:effectLst>
            <a:latin typeface="Bahnschrift" panose="020B0502040204020203" pitchFamily="34" charset="0"/>
          </a:endParaRPr>
        </a:p>
      </dsp:txBody>
      <dsp:txXfrm>
        <a:off x="43127" y="43271"/>
        <a:ext cx="8041746" cy="7972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CDEEC-B387-4086-8360-FFD66B2EA535}">
      <dsp:nvSpPr>
        <dsp:cNvPr id="0" name=""/>
        <dsp:cNvSpPr/>
      </dsp:nvSpPr>
      <dsp:spPr>
        <a:xfrm>
          <a:off x="0" y="27"/>
          <a:ext cx="10318840" cy="922334"/>
        </a:xfrm>
        <a:prstGeom prst="round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lvl="0" algn="l" defTabSz="1778000">
            <a:lnSpc>
              <a:spcPct val="90000"/>
            </a:lnSpc>
            <a:spcBef>
              <a:spcPct val="0"/>
            </a:spcBef>
            <a:spcAft>
              <a:spcPct val="35000"/>
            </a:spcAft>
          </a:pPr>
          <a:r>
            <a:rPr lang="en-US" sz="4000" b="1" kern="1200" dirty="0" smtClean="0">
              <a:solidFill>
                <a:srgbClr val="CC0000"/>
              </a:solidFill>
              <a:effectLst>
                <a:outerShdw blurRad="38100" dist="38100" dir="2700000" algn="tl">
                  <a:srgbClr val="000000">
                    <a:alpha val="43137"/>
                  </a:srgbClr>
                </a:outerShdw>
              </a:effectLst>
              <a:latin typeface="Bahnschrift" panose="020B0502040204020203" pitchFamily="34" charset="0"/>
            </a:rPr>
            <a:t>Common Sense vs. Sociological Research</a:t>
          </a:r>
          <a:endParaRPr lang="en-US" sz="4000" kern="1200" dirty="0">
            <a:solidFill>
              <a:srgbClr val="CC0000"/>
            </a:solidFill>
            <a:effectLst>
              <a:outerShdw blurRad="38100" dist="38100" dir="2700000" algn="tl">
                <a:srgbClr val="000000">
                  <a:alpha val="43137"/>
                </a:srgbClr>
              </a:outerShdw>
            </a:effectLst>
          </a:endParaRPr>
        </a:p>
      </dsp:txBody>
      <dsp:txXfrm>
        <a:off x="45025" y="45052"/>
        <a:ext cx="10228790" cy="8322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751EAB-EF1F-4A3D-B7BE-2760A02007EE}">
      <dsp:nvSpPr>
        <dsp:cNvPr id="0" name=""/>
        <dsp:cNvSpPr/>
      </dsp:nvSpPr>
      <dsp:spPr>
        <a:xfrm>
          <a:off x="0" y="0"/>
          <a:ext cx="4673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1E57B-DC02-440E-BE4A-15557B817D12}">
      <dsp:nvSpPr>
        <dsp:cNvPr id="0" name=""/>
        <dsp:cNvSpPr/>
      </dsp:nvSpPr>
      <dsp:spPr>
        <a:xfrm>
          <a:off x="0" y="0"/>
          <a:ext cx="4673600" cy="2263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dirty="0" smtClean="0">
              <a:latin typeface="Bahnschrift Light SemiCondensed" panose="020B0502040204020203" pitchFamily="34" charset="0"/>
            </a:rPr>
            <a:t>Scientific research follows eight basic steps. In the real world of research, some of these steps may run together. Some may even be omitted.</a:t>
          </a:r>
          <a:endParaRPr lang="en-US" sz="2000" kern="1200" dirty="0">
            <a:latin typeface="Bahnschrift Light SemiCondensed" panose="020B0502040204020203" pitchFamily="34" charset="0"/>
          </a:endParaRPr>
        </a:p>
      </dsp:txBody>
      <dsp:txXfrm>
        <a:off x="0" y="0"/>
        <a:ext cx="4673600" cy="22633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AccentedPicture">
  <dgm:title val=""/>
  <dgm:desc val=""/>
  <dgm:catLst>
    <dgm:cat type="picture" pri="1000"/>
    <dgm:cat type="pictureconvert" pri="1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varLst>
    <dgm:alg type="composite"/>
    <dgm:shape xmlns:r="http://schemas.openxmlformats.org/officeDocument/2006/relationships" r:blip="">
      <dgm:adjLst/>
    </dgm:shape>
    <dgm:choose name="Name1">
      <dgm:if name="Name2" axis="ch" ptType="node" func="cnt" op="lte" val="1">
        <dgm:constrLst>
          <dgm:constr type="h" for="ch" forName="picture_1" refType="h"/>
          <dgm:constr type="w" for="ch" forName="picture_1" refType="h" refFor="ch" refForName="picture_1" op="equ" fact="0.784"/>
          <dgm:constr type="l" for="ch" forName="picture_1"/>
          <dgm:constr type="t" for="ch" forName="picture_1"/>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
        </dgm:constrLst>
      </dgm:if>
      <dgm:if name="Name3" axis="ch" ptType="node" func="cnt" op="lte" val="5">
        <dgm:choose name="Name4">
          <dgm:if name="Name5"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6">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if>
      <dgm:else name="Name7">
        <dgm:choose name="Name8">
          <dgm:if name="Name9" func="var" arg="dir" op="equ" val="norm">
            <dgm:constrLst>
              <dgm:constr type="h" for="ch" forName="picture_1" refType="h" fact="0.909"/>
              <dgm:constr type="w" for="ch" forName="picture_1" refType="h" refFor="ch" refForName="picture_1" op="equ" fact="0.784"/>
              <dgm:constr type="l" for="ch" forName="picture_1"/>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l" for="ch" forName="text_1" refType="w" refFor="ch" refForName="picture_1" fact="0.04"/>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r" refFor="ch" refForName="picture_1"/>
              <dgm:constr type="h" for="des" forName="pair" refType="h" refFor="ch" refForName="picture_1" fact="0.27"/>
              <dgm:constr type="h" for="des" forName="spaceV" refType="h" refFor="ch" refForName="picture_1" fact="0.0486"/>
              <dgm:constr type="l" for="ch" forName="maxNode" refType="r" refFor="ch" refForName="picture_1"/>
              <dgm:constr type="lOff" for="ch" forName="maxNode" refType="h" refFor="des" refForName="pair" fact="0.5"/>
              <dgm:constr type="r" for="ch" forName="maxNode" refType="w"/>
              <dgm:constr type="t" for="ch" forName="maxNode"/>
              <dgm:constr type="h" for="ch" forName="maxNode" val="1"/>
              <dgm:constr type="userW" for="des" forName="desText" refType="w" refFor="ch" refForName="maxNode"/>
            </dgm:constrLst>
          </dgm:if>
          <dgm:else name="Name10">
            <dgm:constrLst>
              <dgm:constr type="h" for="ch" forName="picture_1" refType="h" fact="0.909"/>
              <dgm:constr type="w" for="ch" forName="picture_1" refType="h" refFor="ch" refForName="picture_1" op="equ" fact="0.784"/>
              <dgm:constr type="r" for="ch" forName="picture_1" refType="w"/>
              <dgm:constr type="t" for="ch" forName="picture_1" refType="h" refFor="ch" refForName="picture_1" fact="0.05"/>
              <dgm:constr type="w" for="ch" forName="picture_1" refType="w" op="lte" fact="0.588"/>
              <dgm:constr type="w" for="ch" forName="text_1" refType="w" refFor="ch" refForName="picture_1" fact="0.77"/>
              <dgm:constr type="h" for="ch" forName="text_1" refType="h" refFor="ch" refForName="picture_1" fact="0.6"/>
              <dgm:constr type="r" for="ch" forName="text_1" refType="w"/>
              <dgm:constr type="t" for="ch" forName="text_1" refType="h" refFor="ch" refForName="picture_1" fact="0.41"/>
              <dgm:constr type="w" for="ch" forName="linV" refType="w"/>
              <dgm:constr type="h" for="ch" forName="linV" refType="h" refFor="ch" refForName="picture_1" fact="1.1"/>
              <dgm:constr type="l" for="ch" forName="linV"/>
              <dgm:constr type="t" for="ch" forName="linV"/>
              <dgm:constr type="userC" for="des" forName="pair" refType="l" refFor="ch" refForName="picture_1"/>
              <dgm:constr type="h" for="des" forName="pair" refType="h" refFor="ch" refForName="picture_1" fact="0.27"/>
              <dgm:constr type="h" for="des" forName="spaceV" refType="h" refFor="ch" refForName="picture_1" fact="0.0486"/>
              <dgm:constr type="r" for="ch" forName="maxNode" refType="l" refFor="ch" refForName="picture_1"/>
              <dgm:constr type="rOff" for="ch" forName="maxNode" refType="h" refFor="des" refForName="pair" fact="-0.5"/>
              <dgm:constr type="l" for="ch" forName="maxNode"/>
              <dgm:constr type="t" for="ch" forName="maxNode"/>
              <dgm:constr type="h" for="ch" forName="maxNode" val="1"/>
              <dgm:constr type="userW" for="des" forName="desText" refType="w" refFor="ch" refForName="maxNode"/>
            </dgm:constrLst>
          </dgm:else>
        </dgm:choose>
      </dgm:else>
    </dgm:choose>
    <dgm:forEach name="Name11" axis="ch" ptType="sibTrans" hideLastTrans="0" cnt="1">
      <dgm:layoutNode name="picture_1" styleLbl="bgImgPlace1">
        <dgm:alg type="sp"/>
        <dgm:shape xmlns:r="http://schemas.openxmlformats.org/officeDocument/2006/relationships" type="roundRect" r:blip="" blipPhldr="1">
          <dgm:adjLst/>
        </dgm:shape>
        <dgm:presOf axis="self"/>
      </dgm:layoutNode>
    </dgm:forEach>
    <dgm:forEach name="Name12" axis="ch" ptType="node" cnt="1">
      <dgm:layoutNode name="text_1" styleLbl="node1">
        <dgm:varLst>
          <dgm:bulletEnabled val="1"/>
        </dgm:varLst>
        <dgm:choose name="Name13">
          <dgm:if name="Name14" func="var" arg="dir" op="equ" val="norm">
            <dgm:alg type="tx">
              <dgm:param type="txAnchorVert" val="b"/>
              <dgm:param type="parTxLTRAlign" val="l"/>
              <dgm:param type="shpTxLTRAlignCh" val="l"/>
              <dgm:param type="parTxRTLAlign" val="l"/>
              <dgm:param type="shpTxRTLAlignCh" val="l"/>
            </dgm:alg>
          </dgm:if>
          <dgm:else name="Name15">
            <dgm:alg type="tx">
              <dgm:param type="txAnchorVert" val="b"/>
              <dgm:param type="parTxLTRAlign" val="r"/>
              <dgm:param type="shpTxLTRAlignCh" val="r"/>
              <dgm:param type="parTxRTLAlign" val="r"/>
              <dgm:param type="shpTxRTLAlignCh" val="r"/>
            </dgm:alg>
          </dgm:else>
        </dgm:choose>
        <dgm:shape xmlns:r="http://schemas.openxmlformats.org/officeDocument/2006/relationships" type="rect" r:blip="" hideGeom="1">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choose name="Name16">
      <dgm:if name="Name17" axis="ch" ptType="node" func="cnt" op="gte" val="2">
        <dgm:layoutNode name="linV">
          <dgm:choose name="Name18">
            <dgm:if name="Name19" func="var" arg="dir" op="equ" val="norm">
              <dgm:alg type="lin">
                <dgm:param type="linDir" val="fromT"/>
                <dgm:param type="vertAlign" val="t"/>
                <dgm:param type="fallback" val="1D"/>
                <dgm:param type="horzAlign" val="l"/>
                <dgm:param type="nodeHorzAlign" val="l"/>
              </dgm:alg>
            </dgm:if>
            <dgm:else name="Name20">
              <dgm:alg type="lin">
                <dgm:param type="linDir" val="fromT"/>
                <dgm:param type="vertAlign" val="t"/>
                <dgm:param type="fallback" val="1D"/>
                <dgm:param type="horzAlign" val="r"/>
                <dgm:param type="nodeHorzAlign" val="r"/>
              </dgm:alg>
            </dgm:else>
          </dgm:choose>
          <dgm:shape xmlns:r="http://schemas.openxmlformats.org/officeDocument/2006/relationships" r:blip="">
            <dgm:adjLst/>
          </dgm:shape>
          <dgm:constrLst>
            <dgm:constr type="w" for="ch" forName="spaceV" val="1"/>
            <dgm:constr type="w" for="ch" forName="pair" refType="w" op="equ"/>
            <dgm:constr type="w" for="des" forName="desText" op="equ"/>
            <dgm:constr type="primFontSz" for="des" forName="desText" op="equ" val="65"/>
          </dgm:constrLst>
          <dgm:forEach name="Name21" axis="ch" ptType="node" st="2">
            <dgm:layoutNode name="pair">
              <dgm:alg type="composite"/>
              <dgm:shape xmlns:r="http://schemas.openxmlformats.org/officeDocument/2006/relationships" r:blip="">
                <dgm:adjLst/>
              </dgm:shape>
              <dgm:choose name="Name22">
                <dgm:if name="Name23" func="var" arg="dir" op="equ" val="norm">
                  <dgm:constrLst>
                    <dgm:constr type="userC"/>
                    <dgm:constr type="l" for="ch" forName="spaceH"/>
                    <dgm:constr type="r"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l" for="ch" forName="desTextWrapper" refType="r" refFor="ch" refForName="desPictures"/>
                    <dgm:constr type="ctrY" for="ch" forName="desTextWrapper" refType="w" fact="0.5"/>
                    <dgm:constr type="h" for="ch" forName="desTextWrapper" refType="h"/>
                    <dgm:constr type="h" for="des" forName="desText" refType="h"/>
                  </dgm:constrLst>
                </dgm:if>
                <dgm:else name="Name24">
                  <dgm:constrLst>
                    <dgm:constr type="userC"/>
                    <dgm:constr type="r" for="ch" forName="spaceH" refType="w"/>
                    <dgm:constr type="l" for="ch" forName="spaceH" refType="userC"/>
                    <dgm:constr type="ctrY" for="ch" forName="spaceH" refType="w" fact="0.5"/>
                    <dgm:constr type="h" for="ch" forName="spaceH" val="1"/>
                    <dgm:constr type="w" for="ch" forName="desPictures" refType="h"/>
                    <dgm:constr type="h" for="ch" forName="desPictures" refType="w" refFor="ch" refForName="desPictures" op="equ"/>
                    <dgm:constr type="ctrX" for="ch" forName="desPictures" refType="userC"/>
                    <dgm:constr type="ctrY" for="ch" forName="desPictures" refType="w" fact="0.5"/>
                    <dgm:constr type="r" for="ch" forName="desTextWrapper" refType="l" refFor="ch" refForName="desPictures"/>
                    <dgm:constr type="ctrY" for="ch" forName="desTextWrapper" refType="w" fact="0.5"/>
                    <dgm:constr type="h" for="ch" forName="desTextWrapper" refType="h"/>
                    <dgm:constr type="h" for="des" forName="desText" refType="h"/>
                  </dgm:constrLst>
                </dgm:else>
              </dgm:choose>
              <dgm:layoutNode name="spaceH">
                <dgm:alg type="sp"/>
                <dgm:shape xmlns:r="http://schemas.openxmlformats.org/officeDocument/2006/relationships" type="rect" r:blip="" hideGeom="1">
                  <dgm:adjLst/>
                </dgm:shape>
                <dgm:presOf/>
              </dgm:layoutNode>
              <dgm:layoutNode name="desPictures" styleLbl="alignImgPlace1">
                <dgm:alg type="sp"/>
                <dgm:shape xmlns:r="http://schemas.openxmlformats.org/officeDocument/2006/relationships" type="ellipse" r:blip="" blipPhldr="1">
                  <dgm:adjLst/>
                </dgm:shape>
                <dgm:presOf/>
              </dgm:layoutNode>
              <dgm:layoutNode name="desTextWrapper">
                <dgm:choose name="Name25">
                  <dgm:if name="Name26" func="var" arg="dir" op="equ" val="norm">
                    <dgm:alg type="lin">
                      <dgm:param type="horzAlign" val="l"/>
                    </dgm:alg>
                  </dgm:if>
                  <dgm:else name="Name27">
                    <dgm:alg type="lin">
                      <dgm:param type="horzAlign" val="r"/>
                    </dgm:alg>
                  </dgm:else>
                </dgm:choose>
                <dgm:layoutNode name="desText" styleLbl="revTx">
                  <dgm:varLst>
                    <dgm:bulletEnabled val="1"/>
                  </dgm:varLst>
                  <dgm:choose name="Name28">
                    <dgm:if name="Name29" func="var" arg="dir" op="equ" val="norm">
                      <dgm:alg type="tx">
                        <dgm:param type="parTxLTRAlign" val="l"/>
                        <dgm:param type="shpTxLTRAlignCh" val="l"/>
                        <dgm:param type="parTxRTLAlign" val="r"/>
                        <dgm:param type="shpTxRTLAlignCh" val="r"/>
                      </dgm:alg>
                    </dgm:if>
                    <dgm:else name="Name30">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2"/>
                    <dgm:constr type="rMarg" refType="primFontSz" fact="0.2"/>
                    <dgm:constr type="tMarg" refType="primFontSz" fact="0.1"/>
                    <dgm:constr type="bMarg" refType="primFontSz" fact="0.1"/>
                  </dgm:constrLst>
                  <dgm:ruleLst>
                    <dgm:rule type="w" val="NaN" fact="1" max="NaN"/>
                    <dgm:rule type="primFontSz" val="5" fact="NaN" max="NaN"/>
                  </dgm:ruleLst>
                </dgm:layoutNode>
              </dgm:layoutNode>
            </dgm:layoutNode>
            <dgm:forEach name="Name31" axis="followSib" ptType="sibTrans" cnt="1">
              <dgm:layoutNode name="spaceV">
                <dgm:alg type="sp"/>
                <dgm:shape xmlns:r="http://schemas.openxmlformats.org/officeDocument/2006/relationships" r:blip="">
                  <dgm:adjLst/>
                </dgm:shape>
                <dgm:presOf/>
              </dgm:layoutNode>
            </dgm:forEach>
          </dgm:forEach>
        </dgm:layoutNode>
      </dgm:if>
      <dgm:else name="Name32"/>
    </dgm:choose>
    <dgm:layoutNode name="maxNode">
      <dgm:alg type="lin"/>
      <dgm:shape xmlns:r="http://schemas.openxmlformats.org/officeDocument/2006/relationships" r:blip="">
        <dgm:adjLst/>
      </dgm:shape>
      <dgm:presOf/>
      <dgm:constrLst>
        <dgm:constr type="w" for="ch"/>
        <dgm:constr type="h" for="ch"/>
      </dgm:constrLst>
      <dgm:layoutNode name="Name33">
        <dgm:alg type="sp"/>
        <dgm:shape xmlns:r="http://schemas.openxmlformats.org/officeDocument/2006/relationships" r:blip="">
          <dgm:adjLst/>
        </dgm:shape>
        <dgm:presOf/>
      </dgm:layoutNode>
    </dgm:layoutNode>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4F69AB-B930-45CD-81C1-20A432E81D9F}"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2152F8-3D6F-44F0-BE90-9DFC27A03FBF}" type="slidenum">
              <a:rPr lang="en-US" smtClean="0"/>
              <a:t>‹#›</a:t>
            </a:fld>
            <a:endParaRPr lang="en-US"/>
          </a:p>
        </p:txBody>
      </p:sp>
    </p:spTree>
    <p:extLst>
      <p:ext uri="{BB962C8B-B14F-4D97-AF65-F5344CB8AC3E}">
        <p14:creationId xmlns:p14="http://schemas.microsoft.com/office/powerpoint/2010/main" val="2763639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Source: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course book, </a:t>
            </a:r>
            <a:r>
              <a:rPr lang="en-US" sz="1200" b="1" i="1" kern="1200" dirty="0" smtClean="0">
                <a:solidFill>
                  <a:schemeClr val="tx1"/>
                </a:solidFill>
                <a:effectLst/>
                <a:latin typeface="+mn-lt"/>
                <a:ea typeface="+mn-ea"/>
                <a:cs typeface="+mn-cs"/>
              </a:rPr>
              <a:t>Sociology-A Down-to-Earth Approach- 13th edition by James. M. </a:t>
            </a:r>
            <a:r>
              <a:rPr lang="en-US" sz="1200" b="1" i="1" kern="1200" dirty="0" err="1" smtClean="0">
                <a:solidFill>
                  <a:schemeClr val="tx1"/>
                </a:solidFill>
                <a:effectLst/>
                <a:latin typeface="+mn-lt"/>
                <a:ea typeface="+mn-ea"/>
                <a:cs typeface="+mn-cs"/>
              </a:rPr>
              <a:t>Henslin</a:t>
            </a:r>
            <a:r>
              <a:rPr lang="en-US" sz="1200" b="0" i="1" kern="120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EF124DA-AA94-411C-9254-AD40AF246FCB}" type="slidenum">
              <a:rPr lang="en-US" smtClean="0"/>
              <a:t>3</a:t>
            </a:fld>
            <a:endParaRPr lang="en-US"/>
          </a:p>
        </p:txBody>
      </p:sp>
    </p:spTree>
    <p:extLst>
      <p:ext uri="{BB962C8B-B14F-4D97-AF65-F5344CB8AC3E}">
        <p14:creationId xmlns:p14="http://schemas.microsoft.com/office/powerpoint/2010/main" val="17702642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http://www.csun.edu/~hbsoc126/soc1/chapter%205%20outline.pdf</a:t>
            </a:r>
          </a:p>
          <a:p>
            <a:endParaRPr lang="en-US" dirty="0"/>
          </a:p>
        </p:txBody>
      </p:sp>
      <p:sp>
        <p:nvSpPr>
          <p:cNvPr id="4" name="Slide Number Placeholder 3"/>
          <p:cNvSpPr>
            <a:spLocks noGrp="1"/>
          </p:cNvSpPr>
          <p:nvPr>
            <p:ph type="sldNum" sz="quarter" idx="10"/>
          </p:nvPr>
        </p:nvSpPr>
        <p:spPr/>
        <p:txBody>
          <a:bodyPr/>
          <a:lstStyle/>
          <a:p>
            <a:fld id="{FEF124DA-AA94-411C-9254-AD40AF246FCB}" type="slidenum">
              <a:rPr lang="en-US" smtClean="0"/>
              <a:t>19</a:t>
            </a:fld>
            <a:endParaRPr lang="en-US"/>
          </a:p>
        </p:txBody>
      </p:sp>
    </p:spTree>
    <p:extLst>
      <p:ext uri="{BB962C8B-B14F-4D97-AF65-F5344CB8AC3E}">
        <p14:creationId xmlns:p14="http://schemas.microsoft.com/office/powerpoint/2010/main" val="3222268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Source:</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course book, </a:t>
            </a:r>
            <a:r>
              <a:rPr lang="en-US" sz="1200" b="1" i="1" kern="1200" dirty="0" smtClean="0">
                <a:solidFill>
                  <a:schemeClr val="tx1"/>
                </a:solidFill>
                <a:effectLst/>
                <a:latin typeface="+mn-lt"/>
                <a:ea typeface="+mn-ea"/>
                <a:cs typeface="+mn-cs"/>
              </a:rPr>
              <a:t>Sociology-A Down-to-Earth Approach- 13th edition by James. M. </a:t>
            </a:r>
            <a:r>
              <a:rPr lang="en-US" sz="1200" b="1" i="1" kern="1200" dirty="0" err="1" smtClean="0">
                <a:solidFill>
                  <a:schemeClr val="tx1"/>
                </a:solidFill>
                <a:effectLst/>
                <a:latin typeface="+mn-lt"/>
                <a:ea typeface="+mn-ea"/>
                <a:cs typeface="+mn-cs"/>
              </a:rPr>
              <a:t>Henslin</a:t>
            </a:r>
            <a:r>
              <a:rPr lang="en-US" sz="1200" b="0" i="1"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FEF124DA-AA94-411C-9254-AD40AF246FCB}" type="slidenum">
              <a:rPr lang="en-US" smtClean="0"/>
              <a:t>40</a:t>
            </a:fld>
            <a:endParaRPr lang="en-US"/>
          </a:p>
        </p:txBody>
      </p:sp>
    </p:spTree>
    <p:extLst>
      <p:ext uri="{BB962C8B-B14F-4D97-AF65-F5344CB8AC3E}">
        <p14:creationId xmlns:p14="http://schemas.microsoft.com/office/powerpoint/2010/main" val="1364965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AF291E2-68A0-4B2A-974B-A359C8D5A28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998310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291E2-68A0-4B2A-974B-A359C8D5A28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334736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291E2-68A0-4B2A-974B-A359C8D5A28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108515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F291E2-68A0-4B2A-974B-A359C8D5A28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268584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AF291E2-68A0-4B2A-974B-A359C8D5A28D}"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3367242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F291E2-68A0-4B2A-974B-A359C8D5A28D}"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54751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F291E2-68A0-4B2A-974B-A359C8D5A28D}"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3599556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AF291E2-68A0-4B2A-974B-A359C8D5A28D}"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194925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F291E2-68A0-4B2A-974B-A359C8D5A28D}"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181560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F291E2-68A0-4B2A-974B-A359C8D5A28D}"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92368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AF291E2-68A0-4B2A-974B-A359C8D5A28D}"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6E21CB-D605-4377-9322-0CC7E41F9C7A}" type="slidenum">
              <a:rPr lang="en-US" smtClean="0"/>
              <a:t>‹#›</a:t>
            </a:fld>
            <a:endParaRPr lang="en-US"/>
          </a:p>
        </p:txBody>
      </p:sp>
    </p:spTree>
    <p:extLst>
      <p:ext uri="{BB962C8B-B14F-4D97-AF65-F5344CB8AC3E}">
        <p14:creationId xmlns:p14="http://schemas.microsoft.com/office/powerpoint/2010/main" val="108653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F291E2-68A0-4B2A-974B-A359C8D5A28D}" type="datetimeFigureOut">
              <a:rPr lang="en-US" smtClean="0"/>
              <a:t>4/28/2025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6E21CB-D605-4377-9322-0CC7E41F9C7A}" type="slidenum">
              <a:rPr lang="en-US" smtClean="0"/>
              <a:t>‹#›</a:t>
            </a:fld>
            <a:endParaRPr lang="en-US"/>
          </a:p>
        </p:txBody>
      </p:sp>
    </p:spTree>
    <p:extLst>
      <p:ext uri="{BB962C8B-B14F-4D97-AF65-F5344CB8AC3E}">
        <p14:creationId xmlns:p14="http://schemas.microsoft.com/office/powerpoint/2010/main" val="4014637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3.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2" Type="http://schemas.openxmlformats.org/officeDocument/2006/relationships/image" Target="../media/image5.jpg"/><Relationship Id="rId1" Type="http://schemas.openxmlformats.org/officeDocument/2006/relationships/slideLayout" Target="../slideLayouts/slideLayout3.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9.jpg"/><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0.jpg"/><Relationship Id="rId1" Type="http://schemas.openxmlformats.org/officeDocument/2006/relationships/slideLayout" Target="../slideLayouts/slideLayout3.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22.xml"/><Relationship Id="rId3" Type="http://schemas.openxmlformats.org/officeDocument/2006/relationships/diagramData" Target="../diagrams/data21.xml"/><Relationship Id="rId7" Type="http://schemas.microsoft.com/office/2007/relationships/diagramDrawing" Target="../diagrams/drawing21.xml"/><Relationship Id="rId12" Type="http://schemas.microsoft.com/office/2007/relationships/diagramDrawing" Target="../diagrams/drawing2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1.xml"/><Relationship Id="rId11" Type="http://schemas.openxmlformats.org/officeDocument/2006/relationships/diagramColors" Target="../diagrams/colors22.xml"/><Relationship Id="rId5" Type="http://schemas.openxmlformats.org/officeDocument/2006/relationships/diagramQuickStyle" Target="../diagrams/quickStyle21.xml"/><Relationship Id="rId10" Type="http://schemas.openxmlformats.org/officeDocument/2006/relationships/diagramQuickStyle" Target="../diagrams/quickStyle22.xml"/><Relationship Id="rId4" Type="http://schemas.openxmlformats.org/officeDocument/2006/relationships/diagramLayout" Target="../diagrams/layout21.xml"/><Relationship Id="rId9" Type="http://schemas.openxmlformats.org/officeDocument/2006/relationships/diagramLayout" Target="../diagrams/layout2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4.xml"/><Relationship Id="rId13" Type="http://schemas.openxmlformats.org/officeDocument/2006/relationships/diagramLayout" Target="../diagrams/layout25.xml"/><Relationship Id="rId3" Type="http://schemas.openxmlformats.org/officeDocument/2006/relationships/diagramLayout" Target="../diagrams/layout23.xml"/><Relationship Id="rId7" Type="http://schemas.openxmlformats.org/officeDocument/2006/relationships/diagramData" Target="../diagrams/data24.xml"/><Relationship Id="rId12" Type="http://schemas.openxmlformats.org/officeDocument/2006/relationships/diagramData" Target="../diagrams/data25.xml"/><Relationship Id="rId2" Type="http://schemas.openxmlformats.org/officeDocument/2006/relationships/diagramData" Target="../diagrams/data23.xml"/><Relationship Id="rId16" Type="http://schemas.microsoft.com/office/2007/relationships/diagramDrawing" Target="../diagrams/drawing25.xml"/><Relationship Id="rId1" Type="http://schemas.openxmlformats.org/officeDocument/2006/relationships/slideLayout" Target="../slideLayouts/slideLayout2.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5" Type="http://schemas.openxmlformats.org/officeDocument/2006/relationships/diagramColors" Target="../diagrams/colors25.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 Id="rId14" Type="http://schemas.openxmlformats.org/officeDocument/2006/relationships/diagramQuickStyle" Target="../diagrams/quickStyle25.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7.xml"/><Relationship Id="rId3" Type="http://schemas.openxmlformats.org/officeDocument/2006/relationships/diagramLayout" Target="../diagrams/layout26.xml"/><Relationship Id="rId7" Type="http://schemas.openxmlformats.org/officeDocument/2006/relationships/diagramData" Target="../diagrams/data27.xml"/><Relationship Id="rId2" Type="http://schemas.openxmlformats.org/officeDocument/2006/relationships/diagramData" Target="../diagrams/data26.xml"/><Relationship Id="rId1" Type="http://schemas.openxmlformats.org/officeDocument/2006/relationships/slideLayout" Target="../slideLayouts/slideLayout7.xml"/><Relationship Id="rId6" Type="http://schemas.microsoft.com/office/2007/relationships/diagramDrawing" Target="../diagrams/drawing26.xml"/><Relationship Id="rId11" Type="http://schemas.microsoft.com/office/2007/relationships/diagramDrawing" Target="../diagrams/drawing27.xml"/><Relationship Id="rId5" Type="http://schemas.openxmlformats.org/officeDocument/2006/relationships/diagramColors" Target="../diagrams/colors26.xml"/><Relationship Id="rId10" Type="http://schemas.openxmlformats.org/officeDocument/2006/relationships/diagramColors" Target="../diagrams/colors27.xml"/><Relationship Id="rId4" Type="http://schemas.openxmlformats.org/officeDocument/2006/relationships/diagramQuickStyle" Target="../diagrams/quickStyle26.xml"/><Relationship Id="rId9" Type="http://schemas.openxmlformats.org/officeDocument/2006/relationships/diagramQuickStyle" Target="../diagrams/quickStyle2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31.xml"/><Relationship Id="rId3" Type="http://schemas.openxmlformats.org/officeDocument/2006/relationships/diagramData" Target="../diagrams/data30.xml"/><Relationship Id="rId7" Type="http://schemas.microsoft.com/office/2007/relationships/diagramDrawing" Target="../diagrams/drawing30.xml"/><Relationship Id="rId12" Type="http://schemas.microsoft.com/office/2007/relationships/diagramDrawing" Target="../diagrams/drawing31.xml"/><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0" Type="http://schemas.openxmlformats.org/officeDocument/2006/relationships/diagramQuickStyle" Target="../diagrams/quickStyle31.xml"/><Relationship Id="rId4" Type="http://schemas.openxmlformats.org/officeDocument/2006/relationships/diagramLayout" Target="../diagrams/layout30.xml"/><Relationship Id="rId9" Type="http://schemas.openxmlformats.org/officeDocument/2006/relationships/diagramLayout" Target="../diagrams/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33.xml"/><Relationship Id="rId3" Type="http://schemas.openxmlformats.org/officeDocument/2006/relationships/diagramLayout" Target="../diagrams/layout32.xml"/><Relationship Id="rId7" Type="http://schemas.openxmlformats.org/officeDocument/2006/relationships/diagramData" Target="../diagrams/data33.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11" Type="http://schemas.microsoft.com/office/2007/relationships/diagramDrawing" Target="../diagrams/drawing33.xml"/><Relationship Id="rId5" Type="http://schemas.openxmlformats.org/officeDocument/2006/relationships/diagramColors" Target="../diagrams/colors32.xml"/><Relationship Id="rId10" Type="http://schemas.openxmlformats.org/officeDocument/2006/relationships/diagramColors" Target="../diagrams/colors33.xml"/><Relationship Id="rId4" Type="http://schemas.openxmlformats.org/officeDocument/2006/relationships/diagramQuickStyle" Target="../diagrams/quickStyle32.xml"/><Relationship Id="rId9" Type="http://schemas.openxmlformats.org/officeDocument/2006/relationships/diagramQuickStyle" Target="../diagrams/quickStyle33.xml"/></Relationships>
</file>

<file path=ppt/slides/_rels/slide29.xml.rels><?xml version="1.0" encoding="UTF-8" standalone="yes"?>
<Relationships xmlns="http://schemas.openxmlformats.org/package/2006/relationships"><Relationship Id="rId8" Type="http://schemas.openxmlformats.org/officeDocument/2006/relationships/diagramLayout" Target="../diagrams/layout35.xml"/><Relationship Id="rId3" Type="http://schemas.openxmlformats.org/officeDocument/2006/relationships/diagramLayout" Target="../diagrams/layout34.xml"/><Relationship Id="rId7" Type="http://schemas.openxmlformats.org/officeDocument/2006/relationships/diagramData" Target="../diagrams/data35.xm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microsoft.com/office/2007/relationships/diagramDrawing" Target="../diagrams/drawing35.xml"/><Relationship Id="rId5" Type="http://schemas.openxmlformats.org/officeDocument/2006/relationships/diagramColors" Target="../diagrams/colors34.xml"/><Relationship Id="rId10" Type="http://schemas.openxmlformats.org/officeDocument/2006/relationships/diagramColors" Target="../diagrams/colors35.xml"/><Relationship Id="rId4" Type="http://schemas.openxmlformats.org/officeDocument/2006/relationships/diagramQuickStyle" Target="../diagrams/quickStyle34.xml"/><Relationship Id="rId9" Type="http://schemas.openxmlformats.org/officeDocument/2006/relationships/diagramQuickStyle" Target="../diagrams/quickStyle35.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0.xml.rels><?xml version="1.0" encoding="UTF-8" standalone="yes"?>
<Relationships xmlns="http://schemas.openxmlformats.org/package/2006/relationships"><Relationship Id="rId8" Type="http://schemas.openxmlformats.org/officeDocument/2006/relationships/diagramLayout" Target="../diagrams/layout37.xml"/><Relationship Id="rId13" Type="http://schemas.openxmlformats.org/officeDocument/2006/relationships/diagramLayout" Target="../diagrams/layout38.xml"/><Relationship Id="rId3" Type="http://schemas.openxmlformats.org/officeDocument/2006/relationships/diagramLayout" Target="../diagrams/layout36.xml"/><Relationship Id="rId7" Type="http://schemas.openxmlformats.org/officeDocument/2006/relationships/diagramData" Target="../diagrams/data37.xml"/><Relationship Id="rId12" Type="http://schemas.openxmlformats.org/officeDocument/2006/relationships/diagramData" Target="../diagrams/data38.xml"/><Relationship Id="rId2" Type="http://schemas.openxmlformats.org/officeDocument/2006/relationships/diagramData" Target="../diagrams/data36.xml"/><Relationship Id="rId16" Type="http://schemas.microsoft.com/office/2007/relationships/diagramDrawing" Target="../diagrams/drawing38.xml"/><Relationship Id="rId1" Type="http://schemas.openxmlformats.org/officeDocument/2006/relationships/slideLayout" Target="../slideLayouts/slideLayout2.xml"/><Relationship Id="rId6" Type="http://schemas.microsoft.com/office/2007/relationships/diagramDrawing" Target="../diagrams/drawing36.xml"/><Relationship Id="rId11" Type="http://schemas.microsoft.com/office/2007/relationships/diagramDrawing" Target="../diagrams/drawing37.xml"/><Relationship Id="rId5" Type="http://schemas.openxmlformats.org/officeDocument/2006/relationships/diagramColors" Target="../diagrams/colors36.xml"/><Relationship Id="rId15" Type="http://schemas.openxmlformats.org/officeDocument/2006/relationships/diagramColors" Target="../diagrams/colors38.xml"/><Relationship Id="rId10" Type="http://schemas.openxmlformats.org/officeDocument/2006/relationships/diagramColors" Target="../diagrams/colors37.xml"/><Relationship Id="rId4" Type="http://schemas.openxmlformats.org/officeDocument/2006/relationships/diagramQuickStyle" Target="../diagrams/quickStyle36.xml"/><Relationship Id="rId9" Type="http://schemas.openxmlformats.org/officeDocument/2006/relationships/diagramQuickStyle" Target="../diagrams/quickStyle37.xml"/><Relationship Id="rId14" Type="http://schemas.openxmlformats.org/officeDocument/2006/relationships/diagramQuickStyle" Target="../diagrams/quickStyle38.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diagramLayout" Target="../diagrams/layout40.xml"/><Relationship Id="rId3" Type="http://schemas.openxmlformats.org/officeDocument/2006/relationships/diagramLayout" Target="../diagrams/layout39.xml"/><Relationship Id="rId7" Type="http://schemas.openxmlformats.org/officeDocument/2006/relationships/diagramData" Target="../diagrams/data40.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11" Type="http://schemas.microsoft.com/office/2007/relationships/diagramDrawing" Target="../diagrams/drawing40.xml"/><Relationship Id="rId5" Type="http://schemas.openxmlformats.org/officeDocument/2006/relationships/diagramColors" Target="../diagrams/colors39.xml"/><Relationship Id="rId10" Type="http://schemas.openxmlformats.org/officeDocument/2006/relationships/diagramColors" Target="../diagrams/colors40.xml"/><Relationship Id="rId4" Type="http://schemas.openxmlformats.org/officeDocument/2006/relationships/diagramQuickStyle" Target="../diagrams/quickStyle39.xml"/><Relationship Id="rId9" Type="http://schemas.openxmlformats.org/officeDocument/2006/relationships/diagramQuickStyle" Target="../diagrams/quickStyle40.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diagramLayout" Target="../diagrams/layout42.xml"/><Relationship Id="rId3" Type="http://schemas.openxmlformats.org/officeDocument/2006/relationships/diagramLayout" Target="../diagrams/layout41.xml"/><Relationship Id="rId7" Type="http://schemas.openxmlformats.org/officeDocument/2006/relationships/diagramData" Target="../diagrams/data42.xml"/><Relationship Id="rId12" Type="http://schemas.openxmlformats.org/officeDocument/2006/relationships/image" Target="../media/image21.png"/><Relationship Id="rId2" Type="http://schemas.openxmlformats.org/officeDocument/2006/relationships/diagramData" Target="../diagrams/data41.xml"/><Relationship Id="rId1" Type="http://schemas.openxmlformats.org/officeDocument/2006/relationships/slideLayout" Target="../slideLayouts/slideLayout7.xml"/><Relationship Id="rId6" Type="http://schemas.microsoft.com/office/2007/relationships/diagramDrawing" Target="../diagrams/drawing41.xml"/><Relationship Id="rId11" Type="http://schemas.microsoft.com/office/2007/relationships/diagramDrawing" Target="../diagrams/drawing42.xml"/><Relationship Id="rId5" Type="http://schemas.openxmlformats.org/officeDocument/2006/relationships/diagramColors" Target="../diagrams/colors41.xml"/><Relationship Id="rId10" Type="http://schemas.openxmlformats.org/officeDocument/2006/relationships/diagramColors" Target="../diagrams/colors42.xml"/><Relationship Id="rId4" Type="http://schemas.openxmlformats.org/officeDocument/2006/relationships/diagramQuickStyle" Target="../diagrams/quickStyle41.xml"/><Relationship Id="rId9" Type="http://schemas.openxmlformats.org/officeDocument/2006/relationships/diagramQuickStyle" Target="../diagrams/quickStyle42.xml"/></Relationships>
</file>

<file path=ppt/slides/_rels/slide3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43.xml"/><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diagramColors" Target="../diagrams/colors43.xml"/><Relationship Id="rId5" Type="http://schemas.openxmlformats.org/officeDocument/2006/relationships/diagramQuickStyle" Target="../diagrams/quickStyle43.xml"/><Relationship Id="rId4" Type="http://schemas.openxmlformats.org/officeDocument/2006/relationships/diagramLayout" Target="../diagrams/layout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4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4.xml"/><Relationship Id="rId5" Type="http://schemas.openxmlformats.org/officeDocument/2006/relationships/diagramQuickStyle" Target="../diagrams/quickStyle44.xml"/><Relationship Id="rId4" Type="http://schemas.openxmlformats.org/officeDocument/2006/relationships/diagramLayout" Target="../diagrams/layout44.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Layout" Target="../diagrams/layout9.xml"/><Relationship Id="rId7" Type="http://schemas.openxmlformats.org/officeDocument/2006/relationships/image" Target="../media/image2.png"/><Relationship Id="rId12" Type="http://schemas.microsoft.com/office/2007/relationships/diagramDrawing" Target="../diagrams/drawing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openxmlformats.org/officeDocument/2006/relationships/diagramColors" Target="../diagrams/colors10.xml"/><Relationship Id="rId5" Type="http://schemas.openxmlformats.org/officeDocument/2006/relationships/diagramColors" Target="../diagrams/colors9.xml"/><Relationship Id="rId10" Type="http://schemas.openxmlformats.org/officeDocument/2006/relationships/diagramQuickStyle" Target="../diagrams/quickStyle10.xml"/><Relationship Id="rId4" Type="http://schemas.openxmlformats.org/officeDocument/2006/relationships/diagramQuickStyle" Target="../diagrams/quickStyle9.xml"/><Relationship Id="rId9" Type="http://schemas.openxmlformats.org/officeDocument/2006/relationships/diagramLayout" Target="../diagrams/layout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7336" y="950231"/>
            <a:ext cx="9144000" cy="1024340"/>
          </a:xfrm>
        </p:spPr>
        <p:txBody>
          <a:bodyPr/>
          <a:lstStyle/>
          <a:p>
            <a:r>
              <a:rPr lang="en-US" b="1" dirty="0" smtClean="0">
                <a:solidFill>
                  <a:srgbClr val="CC0000"/>
                </a:solidFill>
                <a:effectLst>
                  <a:outerShdw blurRad="38100" dist="38100" dir="2700000" algn="tl">
                    <a:srgbClr val="000000">
                      <a:alpha val="43137"/>
                    </a:srgbClr>
                  </a:outerShdw>
                </a:effectLst>
                <a:latin typeface="Bahnschrift SemiBold Condensed" panose="020B0502040204020203" pitchFamily="34" charset="0"/>
              </a:rPr>
              <a:t>Research Methods in Sociology </a:t>
            </a:r>
            <a:endParaRPr lang="en-US" b="1" dirty="0">
              <a:solidFill>
                <a:srgbClr val="CC0000"/>
              </a:solidFill>
              <a:effectLst>
                <a:outerShdw blurRad="38100" dist="38100" dir="2700000" algn="tl">
                  <a:srgbClr val="000000">
                    <a:alpha val="43137"/>
                  </a:srgbClr>
                </a:outerShdw>
              </a:effectLst>
              <a:latin typeface="Bahnschrift SemiBold Condensed" panose="020B0502040204020203" pitchFamily="34" charset="0"/>
            </a:endParaRPr>
          </a:p>
        </p:txBody>
      </p:sp>
      <p:sp>
        <p:nvSpPr>
          <p:cNvPr id="3" name="Subtitle 2"/>
          <p:cNvSpPr>
            <a:spLocks noGrp="1"/>
          </p:cNvSpPr>
          <p:nvPr>
            <p:ph type="subTitle" idx="1"/>
          </p:nvPr>
        </p:nvSpPr>
        <p:spPr>
          <a:xfrm>
            <a:off x="1485363" y="5203063"/>
            <a:ext cx="9144000" cy="930499"/>
          </a:xfrm>
        </p:spPr>
        <p:txBody>
          <a:bodyPr/>
          <a:lstStyle/>
          <a:p>
            <a:pPr lvl="0"/>
            <a:r>
              <a:rPr lang="en-US" dirty="0">
                <a:ln w="0"/>
                <a:solidFill>
                  <a:srgbClr val="5B5BFF"/>
                </a:solidFill>
                <a:effectLst>
                  <a:outerShdw blurRad="38100" dist="38100" dir="2700000" algn="tl">
                    <a:srgbClr val="000000">
                      <a:alpha val="43137"/>
                    </a:srgbClr>
                  </a:outerShdw>
                </a:effectLst>
                <a:latin typeface="Bahnschrift" panose="020B0502040204020203" pitchFamily="34" charset="0"/>
                <a:cs typeface="Calibri" panose="020F0502020204030204" pitchFamily="34" charset="0"/>
              </a:rPr>
              <a:t>Ms. Kauser Malik</a:t>
            </a:r>
          </a:p>
          <a:p>
            <a:pPr lvl="0"/>
            <a:r>
              <a:rPr lang="en-US" dirty="0">
                <a:solidFill>
                  <a:srgbClr val="5B5BFF"/>
                </a:solidFill>
                <a:effectLst>
                  <a:outerShdw blurRad="38100" dist="38100" dir="2700000" algn="tl">
                    <a:srgbClr val="000000">
                      <a:alpha val="43137"/>
                    </a:srgbClr>
                  </a:outerShdw>
                </a:effectLst>
                <a:latin typeface="Bahnschrift" panose="020B0502040204020203" pitchFamily="34" charset="0"/>
                <a:ea typeface="Gill Sans"/>
                <a:cs typeface="Calibri" panose="020F0502020204030204" pitchFamily="34" charset="0"/>
                <a:sym typeface="Gill Sans"/>
              </a:rPr>
              <a:t>Lecturer (</a:t>
            </a:r>
            <a:r>
              <a:rPr lang="en-US" dirty="0" smtClean="0">
                <a:solidFill>
                  <a:srgbClr val="5B5BFF"/>
                </a:solidFill>
                <a:effectLst>
                  <a:outerShdw blurRad="38100" dist="38100" dir="2700000" algn="tl">
                    <a:srgbClr val="000000">
                      <a:alpha val="43137"/>
                    </a:srgbClr>
                  </a:outerShdw>
                </a:effectLst>
                <a:latin typeface="Bahnschrift" panose="020B0502040204020203" pitchFamily="34" charset="0"/>
                <a:ea typeface="Gill Sans"/>
                <a:cs typeface="Calibri" panose="020F0502020204030204" pitchFamily="34" charset="0"/>
                <a:sym typeface="Gill Sans"/>
              </a:rPr>
              <a:t>Sciences </a:t>
            </a:r>
            <a:r>
              <a:rPr lang="en-US" dirty="0">
                <a:solidFill>
                  <a:srgbClr val="5B5BFF"/>
                </a:solidFill>
                <a:effectLst>
                  <a:outerShdw blurRad="38100" dist="38100" dir="2700000" algn="tl">
                    <a:srgbClr val="000000">
                      <a:alpha val="43137"/>
                    </a:srgbClr>
                  </a:outerShdw>
                </a:effectLst>
                <a:latin typeface="Bahnschrift" panose="020B0502040204020203" pitchFamily="34" charset="0"/>
                <a:ea typeface="Gill Sans"/>
                <a:cs typeface="Calibri" panose="020F0502020204030204" pitchFamily="34" charset="0"/>
                <a:sym typeface="Gill Sans"/>
              </a:rPr>
              <a:t>&amp; Humanities)</a:t>
            </a:r>
            <a:endParaRPr lang="en-US" dirty="0">
              <a:solidFill>
                <a:srgbClr val="5B5BFF"/>
              </a:solidFill>
              <a:effectLst>
                <a:outerShdw blurRad="38100" dist="38100" dir="2700000" algn="tl">
                  <a:srgbClr val="000000">
                    <a:alpha val="43137"/>
                  </a:srgbClr>
                </a:outerShdw>
              </a:effectLst>
              <a:latin typeface="Bahnschrift" panose="020B0502040204020203" pitchFamily="34" charset="0"/>
              <a:cs typeface="Calibri" panose="020F0502020204030204" pitchFamily="34" charset="0"/>
            </a:endParaRPr>
          </a:p>
          <a:p>
            <a:endParaRPr lang="en-US" dirty="0">
              <a:solidFill>
                <a:srgbClr val="5B5BFF"/>
              </a:solidFill>
              <a:effectLst>
                <a:outerShdw blurRad="38100" dist="38100" dir="2700000" algn="tl">
                  <a:srgbClr val="000000">
                    <a:alpha val="43137"/>
                  </a:srgbClr>
                </a:outerShdw>
              </a:effectLst>
              <a:latin typeface="Bahnschrift" panose="020B0502040204020203" pitchFamily="34" charset="0"/>
              <a:cs typeface="Calibri" panose="020F050202020403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2697" r="10382"/>
          <a:stretch/>
        </p:blipFill>
        <p:spPr>
          <a:xfrm>
            <a:off x="3822582" y="1974571"/>
            <a:ext cx="4469562" cy="3228492"/>
          </a:xfrm>
          <a:prstGeom prst="rect">
            <a:avLst/>
          </a:prstGeom>
          <a:ln>
            <a:noFill/>
          </a:ln>
          <a:effectLst>
            <a:softEdge rad="112500"/>
          </a:effectLst>
        </p:spPr>
      </p:pic>
    </p:spTree>
    <p:extLst>
      <p:ext uri="{BB962C8B-B14F-4D97-AF65-F5344CB8AC3E}">
        <p14:creationId xmlns:p14="http://schemas.microsoft.com/office/powerpoint/2010/main" val="16915111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459" y="432262"/>
            <a:ext cx="3142498" cy="3142498"/>
          </a:xfrm>
          <a:prstGeom prst="rect">
            <a:avLst/>
          </a:prstGeom>
        </p:spPr>
      </p:pic>
      <p:sp>
        <p:nvSpPr>
          <p:cNvPr id="4" name="Title 3"/>
          <p:cNvSpPr>
            <a:spLocks noGrp="1"/>
          </p:cNvSpPr>
          <p:nvPr>
            <p:ph type="title"/>
          </p:nvPr>
        </p:nvSpPr>
        <p:spPr>
          <a:xfrm>
            <a:off x="611972" y="706583"/>
            <a:ext cx="10515600" cy="918690"/>
          </a:xfrm>
        </p:spPr>
        <p:txBody>
          <a:bodyPr/>
          <a:lstStyle/>
          <a:p>
            <a:pPr algn="r"/>
            <a:r>
              <a:rPr lang="en-US" b="1" dirty="0">
                <a:solidFill>
                  <a:srgbClr val="FF696D"/>
                </a:solidFill>
                <a:effectLst>
                  <a:outerShdw blurRad="38100" dist="38100" dir="2700000" algn="tl">
                    <a:srgbClr val="000000">
                      <a:alpha val="43137"/>
                    </a:srgbClr>
                  </a:outerShdw>
                </a:effectLst>
                <a:latin typeface="Bahnschrift" panose="020B0502040204020203" pitchFamily="34" charset="0"/>
              </a:rPr>
              <a:t>1. Selecting a topic</a:t>
            </a:r>
            <a:endParaRPr lang="en-US" dirty="0">
              <a:solidFill>
                <a:srgbClr val="FF696D"/>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411517229"/>
              </p:ext>
            </p:extLst>
          </p:nvPr>
        </p:nvGraphicFramePr>
        <p:xfrm>
          <a:off x="3598189" y="1870810"/>
          <a:ext cx="8128000" cy="729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4012274" y="2854153"/>
            <a:ext cx="7442663" cy="2677656"/>
          </a:xfrm>
          <a:prstGeom prst="rect">
            <a:avLst/>
          </a:prstGeom>
        </p:spPr>
        <p:txBody>
          <a:bodyPr wrap="square">
            <a:spAutoFit/>
          </a:bodyPr>
          <a:lstStyle/>
          <a:p>
            <a:pPr marL="285750" lvl="0" indent="-285750">
              <a:buFont typeface="Arial" panose="020B0604020202020204" pitchFamily="34" charset="0"/>
              <a:buChar char="•"/>
            </a:pPr>
            <a:r>
              <a:rPr lang="en-US" sz="2400" dirty="0" smtClean="0">
                <a:latin typeface="Bahnschrift Light SemiCondensed" panose="020B0502040204020203" pitchFamily="34" charset="0"/>
              </a:rPr>
              <a:t>Curiosity</a:t>
            </a:r>
            <a:endParaRPr lang="en-US" sz="2400" dirty="0">
              <a:latin typeface="Bahnschrift Light SemiCondensed" panose="020B0502040204020203" pitchFamily="34" charset="0"/>
            </a:endParaRPr>
          </a:p>
          <a:p>
            <a:pPr marL="285750" lvl="0" indent="-285750">
              <a:buFont typeface="Arial" panose="020B0604020202020204" pitchFamily="34" charset="0"/>
              <a:buChar char="•"/>
            </a:pPr>
            <a:r>
              <a:rPr lang="en-US" sz="2400" dirty="0">
                <a:latin typeface="Bahnschrift Light SemiCondensed" panose="020B0502040204020203" pitchFamily="34" charset="0"/>
              </a:rPr>
              <a:t>To learn more about social life </a:t>
            </a:r>
          </a:p>
          <a:p>
            <a:pPr marL="285750" lvl="0" indent="-285750">
              <a:buFont typeface="Arial" panose="020B0604020202020204" pitchFamily="34" charset="0"/>
              <a:buChar char="•"/>
            </a:pPr>
            <a:r>
              <a:rPr lang="en-US" sz="2400" dirty="0">
                <a:latin typeface="Bahnschrift Light SemiCondensed" panose="020B0502040204020203" pitchFamily="34" charset="0"/>
              </a:rPr>
              <a:t>Interest in a particular topic</a:t>
            </a:r>
          </a:p>
          <a:p>
            <a:pPr marL="285750" lvl="0" indent="-285750">
              <a:buFont typeface="Arial" panose="020B0604020202020204" pitchFamily="34" charset="0"/>
              <a:buChar char="•"/>
            </a:pPr>
            <a:r>
              <a:rPr lang="en-US" sz="2400" dirty="0">
                <a:latin typeface="Bahnschrift Light SemiCondensed" panose="020B0502040204020203" pitchFamily="34" charset="0"/>
              </a:rPr>
              <a:t>Some sociologists choose a topic because funding is available, others because they want to help people better understand a social problem and perhaps to help solve it</a:t>
            </a:r>
            <a:r>
              <a:rPr lang="en-US" sz="2400" dirty="0" smtClean="0">
                <a:latin typeface="Bahnschrift Light SemiCondensed" panose="020B0502040204020203" pitchFamily="34" charset="0"/>
              </a:rPr>
              <a:t>.</a:t>
            </a:r>
          </a:p>
          <a:p>
            <a:pPr marL="285750" indent="-285750">
              <a:buFont typeface="Arial" panose="020B0604020202020204" pitchFamily="34" charset="0"/>
              <a:buChar char="•"/>
            </a:pPr>
            <a:endParaRPr lang="en-US" sz="2400" dirty="0">
              <a:latin typeface="Bahnschrift Light SemiCondensed" panose="020B0502040204020203" pitchFamily="34" charset="0"/>
            </a:endParaRPr>
          </a:p>
        </p:txBody>
      </p:sp>
      <p:graphicFrame>
        <p:nvGraphicFramePr>
          <p:cNvPr id="6" name="Diagram 5"/>
          <p:cNvGraphicFramePr/>
          <p:nvPr>
            <p:extLst>
              <p:ext uri="{D42A27DB-BD31-4B8C-83A1-F6EECF244321}">
                <p14:modId xmlns:p14="http://schemas.microsoft.com/office/powerpoint/2010/main" val="266188428"/>
              </p:ext>
            </p:extLst>
          </p:nvPr>
        </p:nvGraphicFramePr>
        <p:xfrm>
          <a:off x="822960" y="3574760"/>
          <a:ext cx="2568633" cy="248857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485584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02411" y="104775"/>
            <a:ext cx="2857078" cy="3594389"/>
          </a:xfrm>
          <a:prstGeom prst="rect">
            <a:avLst/>
          </a:prstGeom>
        </p:spPr>
      </p:pic>
      <p:sp>
        <p:nvSpPr>
          <p:cNvPr id="4" name="Title 3"/>
          <p:cNvSpPr>
            <a:spLocks noGrp="1"/>
          </p:cNvSpPr>
          <p:nvPr>
            <p:ph type="title"/>
          </p:nvPr>
        </p:nvSpPr>
        <p:spPr>
          <a:xfrm>
            <a:off x="773661" y="631767"/>
            <a:ext cx="8187459" cy="1154257"/>
          </a:xfrm>
        </p:spPr>
        <p:txBody>
          <a:bodyPr/>
          <a:lstStyle/>
          <a:p>
            <a:r>
              <a:rPr lang="en-US" b="1" dirty="0">
                <a:solidFill>
                  <a:srgbClr val="ED7D31"/>
                </a:solidFill>
                <a:effectLst>
                  <a:outerShdw blurRad="38100" dist="38100" dir="2700000" algn="tl">
                    <a:srgbClr val="000000">
                      <a:alpha val="43137"/>
                    </a:srgbClr>
                  </a:outerShdw>
                </a:effectLst>
                <a:latin typeface="Bahnschrift" panose="020B0502040204020203" pitchFamily="34" charset="0"/>
              </a:rPr>
              <a:t>2. Define the problem</a:t>
            </a:r>
            <a:endParaRPr lang="en-US" dirty="0">
              <a:solidFill>
                <a:srgbClr val="ED7D31"/>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757943030"/>
              </p:ext>
            </p:extLst>
          </p:nvPr>
        </p:nvGraphicFramePr>
        <p:xfrm>
          <a:off x="773661" y="2234478"/>
          <a:ext cx="7297997" cy="64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773661" y="3086613"/>
            <a:ext cx="6096000" cy="2308324"/>
          </a:xfrm>
          <a:prstGeom prst="rect">
            <a:avLst/>
          </a:prstGeom>
        </p:spPr>
        <p:txBody>
          <a:bodyPr>
            <a:spAutoFit/>
          </a:bodyPr>
          <a:lstStyle/>
          <a:p>
            <a:pPr marL="342900" lvl="0" indent="-342900">
              <a:buFont typeface="Arial" panose="020B0604020202020204" pitchFamily="34" charset="0"/>
              <a:buChar char="•"/>
            </a:pPr>
            <a:r>
              <a:rPr lang="en-US" sz="2400" dirty="0">
                <a:latin typeface="Bahnschrift Light SemiCondensed" panose="020B0502040204020203" pitchFamily="34" charset="0"/>
              </a:rPr>
              <a:t>In the case of spouse abuse, sociologists may want to know whether violent and nonviolent husbands have different work experiences. Or they may want to learn what can be done to reduce spouse abuse.</a:t>
            </a:r>
          </a:p>
          <a:p>
            <a:pPr marL="342900" indent="-342900">
              <a:buFont typeface="Arial" panose="020B0604020202020204" pitchFamily="34" charset="0"/>
              <a:buChar char="•"/>
            </a:pPr>
            <a:endParaRPr lang="en-US" sz="2400" dirty="0"/>
          </a:p>
        </p:txBody>
      </p:sp>
      <p:graphicFrame>
        <p:nvGraphicFramePr>
          <p:cNvPr id="6" name="Diagram 5"/>
          <p:cNvGraphicFramePr/>
          <p:nvPr>
            <p:extLst>
              <p:ext uri="{D42A27DB-BD31-4B8C-83A1-F6EECF244321}">
                <p14:modId xmlns:p14="http://schemas.microsoft.com/office/powerpoint/2010/main" val="2410601080"/>
              </p:ext>
            </p:extLst>
          </p:nvPr>
        </p:nvGraphicFramePr>
        <p:xfrm>
          <a:off x="8312949" y="2556853"/>
          <a:ext cx="2818015" cy="32572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148821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73165" y="573578"/>
            <a:ext cx="10515600" cy="1096068"/>
          </a:xfrm>
        </p:spPr>
        <p:txBody>
          <a:bodyPr>
            <a:normAutofit/>
          </a:bodyPr>
          <a:lstStyle/>
          <a:p>
            <a:r>
              <a:rPr lang="en-US" sz="5400" b="1" dirty="0">
                <a:effectLst>
                  <a:outerShdw blurRad="38100" dist="38100" dir="2700000" algn="tl">
                    <a:srgbClr val="000000">
                      <a:alpha val="43137"/>
                    </a:srgbClr>
                  </a:outerShdw>
                </a:effectLst>
                <a:latin typeface="Bahnschrift" panose="020B0502040204020203" pitchFamily="34" charset="0"/>
              </a:rPr>
              <a:t>3. Reviewing the literature</a:t>
            </a:r>
            <a:endParaRPr lang="en-US" sz="5400" dirty="0">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8827913" y="2866423"/>
            <a:ext cx="2461347" cy="1905083"/>
          </a:xfrm>
          <a:prstGeom prst="rect">
            <a:avLst/>
          </a:prstGeom>
        </p:spPr>
      </p:pic>
      <p:graphicFrame>
        <p:nvGraphicFramePr>
          <p:cNvPr id="5" name="Diagram 4"/>
          <p:cNvGraphicFramePr/>
          <p:nvPr>
            <p:extLst>
              <p:ext uri="{D42A27DB-BD31-4B8C-83A1-F6EECF244321}">
                <p14:modId xmlns:p14="http://schemas.microsoft.com/office/powerpoint/2010/main" val="3232359321"/>
              </p:ext>
            </p:extLst>
          </p:nvPr>
        </p:nvGraphicFramePr>
        <p:xfrm>
          <a:off x="973165" y="1669646"/>
          <a:ext cx="8128000" cy="8038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p:cNvSpPr/>
          <p:nvPr/>
        </p:nvSpPr>
        <p:spPr>
          <a:xfrm>
            <a:off x="973165" y="2695971"/>
            <a:ext cx="7680384" cy="3139321"/>
          </a:xfrm>
          <a:prstGeom prst="rect">
            <a:avLst/>
          </a:prstGeom>
        </p:spPr>
        <p:txBody>
          <a:bodyPr wrap="square">
            <a:spAutoFit/>
          </a:bodyPr>
          <a:lstStyle/>
          <a:p>
            <a:pPr marL="342900" lvl="0" indent="-342900">
              <a:buFont typeface="Arial" panose="020B0604020202020204" pitchFamily="34" charset="0"/>
              <a:buChar char="•"/>
            </a:pPr>
            <a:r>
              <a:rPr lang="en-US" sz="2200" dirty="0">
                <a:latin typeface="Bahnschrift Light SemiCondensed" panose="020B0502040204020203" pitchFamily="34" charset="0"/>
              </a:rPr>
              <a:t>This helps to narrow the problem, identify areas that are already known, and learn what areas need to be researched. </a:t>
            </a:r>
          </a:p>
          <a:p>
            <a:pPr marL="342900" lvl="0" indent="-342900">
              <a:buFont typeface="Arial" panose="020B0604020202020204" pitchFamily="34" charset="0"/>
              <a:buChar char="•"/>
            </a:pPr>
            <a:r>
              <a:rPr lang="en-US" sz="2200" dirty="0">
                <a:latin typeface="Bahnschrift Light SemiCondensed" panose="020B0502040204020203" pitchFamily="34" charset="0"/>
              </a:rPr>
              <a:t>Reviewing the literature may also help to pinpoint the research questions that would be addressed. </a:t>
            </a:r>
          </a:p>
          <a:p>
            <a:pPr marL="342900" lvl="0" indent="-342900">
              <a:buFont typeface="Arial" panose="020B0604020202020204" pitchFamily="34" charset="0"/>
              <a:buChar char="•"/>
            </a:pPr>
            <a:r>
              <a:rPr lang="en-US" sz="2200" dirty="0">
                <a:latin typeface="Bahnschrift Light SemiCondensed" panose="020B0502040204020203" pitchFamily="34" charset="0"/>
              </a:rPr>
              <a:t>A possibility that the research question has been answered already. </a:t>
            </a:r>
            <a:endParaRPr lang="en-US" sz="2200" dirty="0" smtClean="0">
              <a:latin typeface="Bahnschrift Light SemiCondensed" panose="020B0502040204020203" pitchFamily="34" charset="0"/>
            </a:endParaRPr>
          </a:p>
          <a:p>
            <a:pPr marL="342900" lvl="0" indent="-342900">
              <a:buFont typeface="Arial" panose="020B0604020202020204" pitchFamily="34" charset="0"/>
              <a:buChar char="•"/>
            </a:pPr>
            <a:r>
              <a:rPr lang="en-US" sz="2200" dirty="0" smtClean="0">
                <a:latin typeface="Bahnschrift Light SemiCondensed" panose="020B0502040204020203" pitchFamily="34" charset="0"/>
              </a:rPr>
              <a:t>In </a:t>
            </a:r>
            <a:r>
              <a:rPr lang="en-US" sz="2200" dirty="0">
                <a:latin typeface="Bahnschrift Light SemiCondensed" panose="020B0502040204020203" pitchFamily="34" charset="0"/>
              </a:rPr>
              <a:t>reviewing the existing research, note problems that have come up to avoid repeating past mistakes.</a:t>
            </a:r>
          </a:p>
          <a:p>
            <a:pPr marL="342900" indent="-342900">
              <a:buFont typeface="Arial" panose="020B0604020202020204" pitchFamily="34" charset="0"/>
              <a:buChar char="•"/>
            </a:pPr>
            <a:endParaRPr lang="en-US" sz="2200" dirty="0">
              <a:latin typeface="Bahnschrift Light SemiCondensed" panose="020B0502040204020203" pitchFamily="34" charset="0"/>
            </a:endParaRPr>
          </a:p>
        </p:txBody>
      </p:sp>
    </p:spTree>
    <p:extLst>
      <p:ext uri="{BB962C8B-B14F-4D97-AF65-F5344CB8AC3E}">
        <p14:creationId xmlns:p14="http://schemas.microsoft.com/office/powerpoint/2010/main" val="7931242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6609" y="2886668"/>
            <a:ext cx="3999963" cy="3866631"/>
          </a:xfrm>
          <a:prstGeom prst="rect">
            <a:avLst/>
          </a:prstGeom>
        </p:spPr>
      </p:pic>
      <p:sp>
        <p:nvSpPr>
          <p:cNvPr id="4" name="Title 3"/>
          <p:cNvSpPr>
            <a:spLocks noGrp="1"/>
          </p:cNvSpPr>
          <p:nvPr>
            <p:ph type="title"/>
          </p:nvPr>
        </p:nvSpPr>
        <p:spPr>
          <a:xfrm>
            <a:off x="837119" y="465279"/>
            <a:ext cx="10515600" cy="1059421"/>
          </a:xfrm>
        </p:spPr>
        <p:txBody>
          <a:bodyPr>
            <a:normAutofit/>
          </a:bodyPr>
          <a:lstStyle/>
          <a:p>
            <a:pPr algn="ctr"/>
            <a:r>
              <a:rPr lang="en-US" sz="5400" b="1" dirty="0">
                <a:solidFill>
                  <a:srgbClr val="0099CC"/>
                </a:solidFill>
                <a:effectLst>
                  <a:outerShdw blurRad="38100" dist="38100" dir="2700000" algn="tl">
                    <a:srgbClr val="000000">
                      <a:alpha val="43137"/>
                    </a:srgbClr>
                  </a:outerShdw>
                </a:effectLst>
                <a:latin typeface="Bahnschrift" panose="020B0502040204020203" pitchFamily="34" charset="0"/>
              </a:rPr>
              <a:t>4. Formulating a hypothesis</a:t>
            </a:r>
            <a:endParaRPr lang="en-US" sz="5400" dirty="0">
              <a:solidFill>
                <a:srgbClr val="0099CC"/>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875981701"/>
              </p:ext>
            </p:extLst>
          </p:nvPr>
        </p:nvGraphicFramePr>
        <p:xfrm>
          <a:off x="1112745" y="1697532"/>
          <a:ext cx="9964348" cy="6867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837118" y="2557145"/>
            <a:ext cx="6802277" cy="3477875"/>
          </a:xfrm>
          <a:prstGeom prst="rect">
            <a:avLst/>
          </a:prstGeom>
        </p:spPr>
        <p:txBody>
          <a:bodyPr wrap="square">
            <a:spAutoFit/>
          </a:bodyPr>
          <a:lstStyle/>
          <a:p>
            <a:pPr marL="342900" lvl="0" indent="-342900">
              <a:buFont typeface="Arial" panose="020B0604020202020204" pitchFamily="34" charset="0"/>
              <a:buChar char="•"/>
            </a:pPr>
            <a:r>
              <a:rPr lang="en-US" sz="2200" dirty="0">
                <a:latin typeface="Bahnschrift Light SemiCondensed" panose="020B0502040204020203" pitchFamily="34" charset="0"/>
              </a:rPr>
              <a:t>A statement of what you expect to find according to predictions from a theory.</a:t>
            </a:r>
          </a:p>
          <a:p>
            <a:pPr marL="342900" lvl="0" indent="-342900">
              <a:buFont typeface="Arial" panose="020B0604020202020204" pitchFamily="34" charset="0"/>
              <a:buChar char="•"/>
            </a:pPr>
            <a:r>
              <a:rPr lang="en-US" sz="2200" dirty="0">
                <a:latin typeface="Bahnschrift Light SemiCondensed" panose="020B0502040204020203" pitchFamily="34" charset="0"/>
              </a:rPr>
              <a:t>A hypothesis predicts a relationship between or among variables, factors that change, or vary, from one person or situation to another. </a:t>
            </a:r>
          </a:p>
          <a:p>
            <a:pPr marL="342900" lvl="0" indent="-342900">
              <a:buFont typeface="Arial" panose="020B0604020202020204" pitchFamily="34" charset="0"/>
              <a:buChar char="•"/>
            </a:pPr>
            <a:r>
              <a:rPr lang="en-US" sz="2200" dirty="0">
                <a:latin typeface="Bahnschrift Light SemiCondensed" panose="020B0502040204020203" pitchFamily="34" charset="0"/>
              </a:rPr>
              <a:t>For example, the statement “Men who are more socially isolated are likelier to abuse their wives than men who are more socially integrated” is a hypothesis.</a:t>
            </a:r>
          </a:p>
          <a:p>
            <a:pPr marL="342900" lvl="0" indent="-342900">
              <a:buFont typeface="Arial" panose="020B0604020202020204" pitchFamily="34" charset="0"/>
              <a:buChar char="•"/>
            </a:pPr>
            <a:r>
              <a:rPr lang="en-US" sz="2200" dirty="0">
                <a:latin typeface="Bahnschrift Light SemiCondensed" panose="020B0502040204020203" pitchFamily="34" charset="0"/>
              </a:rPr>
              <a:t>Hypothesis will need </a:t>
            </a:r>
            <a:r>
              <a:rPr lang="en-US" sz="2200" u="sng" dirty="0">
                <a:latin typeface="Bahnschrift Light SemiCondensed" panose="020B0502040204020203" pitchFamily="34" charset="0"/>
              </a:rPr>
              <a:t>operational definitions (precise ways to measure the variables</a:t>
            </a:r>
            <a:r>
              <a:rPr lang="en-US" sz="2200" u="sng" dirty="0" smtClean="0">
                <a:latin typeface="Bahnschrift Light SemiCondensed" panose="020B0502040204020203" pitchFamily="34" charset="0"/>
              </a:rPr>
              <a:t>).</a:t>
            </a:r>
            <a:endParaRPr lang="en-US" sz="2200" u="sng" dirty="0">
              <a:latin typeface="Bahnschrift Light SemiCondensed" panose="020B0502040204020203" pitchFamily="34" charset="0"/>
            </a:endParaRPr>
          </a:p>
        </p:txBody>
      </p:sp>
    </p:spTree>
    <p:extLst>
      <p:ext uri="{BB962C8B-B14F-4D97-AF65-F5344CB8AC3E}">
        <p14:creationId xmlns:p14="http://schemas.microsoft.com/office/powerpoint/2010/main" val="217618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08960"/>
            <a:ext cx="4698932" cy="3749040"/>
          </a:xfrm>
          <a:prstGeom prst="rect">
            <a:avLst/>
          </a:prstGeom>
        </p:spPr>
      </p:pic>
      <p:sp>
        <p:nvSpPr>
          <p:cNvPr id="4" name="Title 3"/>
          <p:cNvSpPr>
            <a:spLocks noGrp="1"/>
          </p:cNvSpPr>
          <p:nvPr>
            <p:ph type="title"/>
          </p:nvPr>
        </p:nvSpPr>
        <p:spPr>
          <a:xfrm>
            <a:off x="1321832" y="217310"/>
            <a:ext cx="10515600" cy="1484223"/>
          </a:xfrm>
        </p:spPr>
        <p:txBody>
          <a:bodyPr>
            <a:normAutofit fontScale="90000"/>
          </a:bodyPr>
          <a:lstStyle/>
          <a:p>
            <a:pPr algn="r"/>
            <a:r>
              <a:rPr lang="en-US" b="1" dirty="0">
                <a:solidFill>
                  <a:srgbClr val="FFC000"/>
                </a:solidFill>
                <a:effectLst>
                  <a:outerShdw blurRad="38100" dist="38100" dir="2700000" algn="tl">
                    <a:srgbClr val="000000">
                      <a:alpha val="43137"/>
                    </a:srgbClr>
                  </a:outerShdw>
                </a:effectLst>
                <a:latin typeface="Bahnschrift" panose="020B0502040204020203" pitchFamily="34" charset="0"/>
              </a:rPr>
              <a:t>5. Choosing a research method</a:t>
            </a:r>
            <a:endParaRPr lang="en-US" dirty="0">
              <a:solidFill>
                <a:srgbClr val="FFC000"/>
              </a:solidFill>
              <a:effectLst>
                <a:outerShdw blurRad="38100" dist="38100" dir="2700000" algn="tl">
                  <a:srgbClr val="000000">
                    <a:alpha val="43137"/>
                  </a:srgbClr>
                </a:outerShdw>
              </a:effectLst>
            </a:endParaRPr>
          </a:p>
        </p:txBody>
      </p:sp>
      <p:graphicFrame>
        <p:nvGraphicFramePr>
          <p:cNvPr id="5" name="Diagram 4"/>
          <p:cNvGraphicFramePr/>
          <p:nvPr>
            <p:extLst>
              <p:ext uri="{D42A27DB-BD31-4B8C-83A1-F6EECF244321}">
                <p14:modId xmlns:p14="http://schemas.microsoft.com/office/powerpoint/2010/main" val="1657839572"/>
              </p:ext>
            </p:extLst>
          </p:nvPr>
        </p:nvGraphicFramePr>
        <p:xfrm>
          <a:off x="4203359" y="1970307"/>
          <a:ext cx="6117706" cy="789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3397145" y="2848486"/>
            <a:ext cx="8013469" cy="2677656"/>
          </a:xfrm>
          <a:prstGeom prst="rect">
            <a:avLst/>
          </a:prstGeom>
        </p:spPr>
        <p:txBody>
          <a:bodyPr wrap="square">
            <a:spAutoFit/>
          </a:bodyPr>
          <a:lstStyle/>
          <a:p>
            <a:pPr lvl="0" algn="ctr"/>
            <a:r>
              <a:rPr lang="en-US" sz="2400" dirty="0">
                <a:latin typeface="Bahnschrift Light SemiCondensed" panose="020B0502040204020203" pitchFamily="34" charset="0"/>
              </a:rPr>
              <a:t>Choose the research method that will best answer your particular </a:t>
            </a:r>
            <a:r>
              <a:rPr lang="en-US" sz="2400" dirty="0" smtClean="0">
                <a:latin typeface="Bahnschrift Light SemiCondensed" panose="020B0502040204020203" pitchFamily="34" charset="0"/>
              </a:rPr>
              <a:t>questions. Consider </a:t>
            </a:r>
            <a:r>
              <a:rPr lang="en-US" sz="2400" dirty="0">
                <a:latin typeface="Bahnschrift Light SemiCondensed" panose="020B0502040204020203" pitchFamily="34" charset="0"/>
              </a:rPr>
              <a:t>all major research strategies, as well as combinations of methods. </a:t>
            </a:r>
            <a:r>
              <a:rPr lang="en-US" sz="2400" dirty="0" smtClean="0">
                <a:latin typeface="Bahnschrift Light SemiCondensed" panose="020B0502040204020203" pitchFamily="34" charset="0"/>
              </a:rPr>
              <a:t>the </a:t>
            </a:r>
            <a:r>
              <a:rPr lang="en-US" sz="2400" dirty="0">
                <a:latin typeface="Bahnschrift Light SemiCondensed" panose="020B0502040204020203" pitchFamily="34" charset="0"/>
              </a:rPr>
              <a:t>best method depends on the </a:t>
            </a:r>
            <a:r>
              <a:rPr lang="en-US" sz="2400" dirty="0" smtClean="0">
                <a:latin typeface="Bahnschrift Light SemiCondensed" panose="020B0502040204020203" pitchFamily="34" charset="0"/>
              </a:rPr>
              <a:t>kind </a:t>
            </a:r>
            <a:r>
              <a:rPr lang="en-US" sz="2400" dirty="0">
                <a:latin typeface="Bahnschrift Light SemiCondensed" panose="020B0502040204020203" pitchFamily="34" charset="0"/>
              </a:rPr>
              <a:t>of questions </a:t>
            </a:r>
            <a:r>
              <a:rPr lang="en-US" sz="2400" dirty="0" smtClean="0">
                <a:latin typeface="Bahnschrift Light SemiCondensed" panose="020B0502040204020203" pitchFamily="34" charset="0"/>
              </a:rPr>
              <a:t>being asked asking </a:t>
            </a:r>
            <a:r>
              <a:rPr lang="en-US" sz="2400" dirty="0">
                <a:latin typeface="Bahnschrift Light SemiCondensed" panose="020B0502040204020203" pitchFamily="34" charset="0"/>
              </a:rPr>
              <a:t>as well as </a:t>
            </a:r>
            <a:r>
              <a:rPr lang="en-US" sz="2400" dirty="0" smtClean="0">
                <a:latin typeface="Bahnschrift Light SemiCondensed" panose="020B0502040204020203" pitchFamily="34" charset="0"/>
              </a:rPr>
              <a:t>the </a:t>
            </a:r>
            <a:r>
              <a:rPr lang="en-US" sz="2400" dirty="0">
                <a:latin typeface="Bahnschrift Light SemiCondensed" panose="020B0502040204020203" pitchFamily="34" charset="0"/>
              </a:rPr>
              <a:t>available</a:t>
            </a:r>
            <a:r>
              <a:rPr lang="en-US" sz="2400" dirty="0" smtClean="0">
                <a:latin typeface="Bahnschrift Light SemiCondensed" panose="020B0502040204020203" pitchFamily="34" charset="0"/>
              </a:rPr>
              <a:t> resources.</a:t>
            </a:r>
            <a:endParaRPr lang="en-US" sz="2400" dirty="0">
              <a:latin typeface="Bahnschrift Light SemiCondensed" panose="020B0502040204020203" pitchFamily="34" charset="0"/>
            </a:endParaRPr>
          </a:p>
          <a:p>
            <a:pPr lvl="0" algn="ctr"/>
            <a:endParaRPr lang="en-US" sz="2400" dirty="0">
              <a:latin typeface="Bahnschrift Light SemiCondensed" panose="020B0502040204020203" pitchFamily="34" charset="0"/>
            </a:endParaRPr>
          </a:p>
          <a:p>
            <a:pPr algn="ctr"/>
            <a:endParaRPr lang="en-US" sz="2400" dirty="0">
              <a:latin typeface="Bahnschrift Light SemiCondensed" panose="020B0502040204020203" pitchFamily="34" charset="0"/>
            </a:endParaRPr>
          </a:p>
        </p:txBody>
      </p:sp>
    </p:spTree>
    <p:extLst>
      <p:ext uri="{BB962C8B-B14F-4D97-AF65-F5344CB8AC3E}">
        <p14:creationId xmlns:p14="http://schemas.microsoft.com/office/powerpoint/2010/main" val="2295697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24756" y="614245"/>
            <a:ext cx="8226214" cy="1015323"/>
          </a:xfrm>
        </p:spPr>
        <p:txBody>
          <a:bodyPr>
            <a:normAutofit/>
          </a:bodyPr>
          <a:lstStyle/>
          <a:p>
            <a:pPr algn="ctr"/>
            <a:r>
              <a:rPr lang="en-US" b="1" dirty="0">
                <a:solidFill>
                  <a:srgbClr val="CC0000"/>
                </a:solidFill>
                <a:effectLst>
                  <a:outerShdw blurRad="38100" dist="38100" dir="2700000" algn="tl">
                    <a:srgbClr val="000000">
                      <a:alpha val="43137"/>
                    </a:srgbClr>
                  </a:outerShdw>
                </a:effectLst>
                <a:latin typeface="Bahnschrift" panose="020B0502040204020203" pitchFamily="34" charset="0"/>
              </a:rPr>
              <a:t>6. Collecting the data</a:t>
            </a:r>
            <a:endParaRPr lang="en-US" dirty="0">
              <a:solidFill>
                <a:srgbClr val="CC0000"/>
              </a:solidFill>
              <a:effectLst>
                <a:outerShdw blurRad="38100" dist="38100" dir="2700000" algn="tl">
                  <a:srgbClr val="000000">
                    <a:alpha val="43137"/>
                  </a:srgbClr>
                </a:outerShdw>
              </a:effectLst>
            </a:endParaRPr>
          </a:p>
        </p:txBody>
      </p:sp>
      <p:pic>
        <p:nvPicPr>
          <p:cNvPr id="8" name="Picture 7"/>
          <p:cNvPicPr>
            <a:picLocks noChangeAspect="1"/>
          </p:cNvPicPr>
          <p:nvPr/>
        </p:nvPicPr>
        <p:blipFill rotWithShape="1">
          <a:blip r:embed="rId2">
            <a:clrChange>
              <a:clrFrom>
                <a:srgbClr val="72B7B4"/>
              </a:clrFrom>
              <a:clrTo>
                <a:srgbClr val="72B7B4">
                  <a:alpha val="0"/>
                </a:srgbClr>
              </a:clrTo>
            </a:clrChange>
            <a:extLst>
              <a:ext uri="{28A0092B-C50C-407E-A947-70E740481C1C}">
                <a14:useLocalDpi xmlns:a14="http://schemas.microsoft.com/office/drawing/2010/main" val="0"/>
              </a:ext>
            </a:extLst>
          </a:blip>
          <a:srcRect l="13076" t="14885" r="-179" b="-1646"/>
          <a:stretch/>
        </p:blipFill>
        <p:spPr>
          <a:xfrm>
            <a:off x="0" y="3078050"/>
            <a:ext cx="3861563" cy="3846449"/>
          </a:xfrm>
          <a:prstGeom prst="rect">
            <a:avLst/>
          </a:prstGeom>
        </p:spPr>
      </p:pic>
      <p:sp>
        <p:nvSpPr>
          <p:cNvPr id="2" name="Rectangle 1"/>
          <p:cNvSpPr/>
          <p:nvPr/>
        </p:nvSpPr>
        <p:spPr>
          <a:xfrm>
            <a:off x="3416687" y="2708387"/>
            <a:ext cx="7766858" cy="3477875"/>
          </a:xfrm>
          <a:prstGeom prst="rect">
            <a:avLst/>
          </a:prstGeom>
        </p:spPr>
        <p:txBody>
          <a:bodyPr wrap="square">
            <a:spAutoFit/>
          </a:bodyPr>
          <a:lstStyle/>
          <a:p>
            <a:pPr marL="342900" indent="-342900">
              <a:buFont typeface="Arial" panose="020B0604020202020204" pitchFamily="34" charset="0"/>
              <a:buChar char="•"/>
            </a:pPr>
            <a:r>
              <a:rPr lang="en-US" sz="2000" dirty="0">
                <a:latin typeface="Bahnschrift Light SemiCondensed" panose="020B0502040204020203" pitchFamily="34" charset="0"/>
              </a:rPr>
              <a:t>The research method is a plan for data collection. Record all information accurately </a:t>
            </a:r>
            <a:endParaRPr lang="en-US" sz="2000" dirty="0" smtClean="0">
              <a:latin typeface="Bahnschrift Light SemiCondensed" panose="020B0502040204020203" pitchFamily="34" charset="0"/>
            </a:endParaRPr>
          </a:p>
          <a:p>
            <a:pPr marL="342900" indent="-342900">
              <a:buFont typeface="Arial" panose="020B0604020202020204" pitchFamily="34" charset="0"/>
              <a:buChar char="•"/>
            </a:pPr>
            <a:r>
              <a:rPr lang="en-US" sz="2000" b="1" dirty="0" smtClean="0">
                <a:latin typeface="Bahnschrift Light SemiCondensed" panose="020B0502040204020203" pitchFamily="34" charset="0"/>
              </a:rPr>
              <a:t>Which </a:t>
            </a:r>
            <a:r>
              <a:rPr lang="en-US" sz="2000" b="1" dirty="0">
                <a:latin typeface="Bahnschrift Light SemiCondensed" panose="020B0502040204020203" pitchFamily="34" charset="0"/>
              </a:rPr>
              <a:t>definition will you </a:t>
            </a:r>
            <a:r>
              <a:rPr lang="en-US" sz="2000" b="1" dirty="0" smtClean="0">
                <a:latin typeface="Bahnschrift Light SemiCondensed" panose="020B0502040204020203" pitchFamily="34" charset="0"/>
              </a:rPr>
              <a:t>choose?</a:t>
            </a:r>
            <a:r>
              <a:rPr lang="en-US" sz="2000" dirty="0" smtClean="0">
                <a:latin typeface="Bahnschrift Light SemiCondensed" panose="020B0502040204020203" pitchFamily="34" charset="0"/>
              </a:rPr>
              <a:t> - To </a:t>
            </a:r>
            <a:r>
              <a:rPr lang="en-US" sz="2000" dirty="0">
                <a:latin typeface="Bahnschrift Light SemiCondensed" panose="020B0502040204020203" pitchFamily="34" charset="0"/>
              </a:rPr>
              <a:t>assure the data’s </a:t>
            </a:r>
            <a:r>
              <a:rPr lang="en-US" sz="2000" b="1" u="sng" dirty="0">
                <a:latin typeface="Bahnschrift Light SemiCondensed" panose="020B0502040204020203" pitchFamily="34" charset="0"/>
              </a:rPr>
              <a:t>validity (accuracy), the operational definitions must measure what they are intended to measure. </a:t>
            </a:r>
          </a:p>
          <a:p>
            <a:pPr marL="342900" lvl="0" indent="-342900">
              <a:buFont typeface="Arial" panose="020B0604020202020204" pitchFamily="34" charset="0"/>
              <a:buChar char="•"/>
            </a:pPr>
            <a:r>
              <a:rPr lang="en-US" sz="2000" dirty="0">
                <a:latin typeface="Bahnschrift Light SemiCondensed" panose="020B0502040204020203" pitchFamily="34" charset="0"/>
              </a:rPr>
              <a:t>E.g., spouse abuse, seems to be obvious. Yet what some people consider abusive is not regarded as abuse by others.</a:t>
            </a:r>
          </a:p>
          <a:p>
            <a:pPr marL="342900" lvl="0" indent="-342900">
              <a:buFont typeface="Arial" panose="020B0604020202020204" pitchFamily="34" charset="0"/>
              <a:buChar char="•"/>
            </a:pPr>
            <a:r>
              <a:rPr lang="en-US" sz="2000" dirty="0">
                <a:latin typeface="Bahnschrift Light SemiCondensed" panose="020B0502040204020203" pitchFamily="34" charset="0"/>
              </a:rPr>
              <a:t>Data must be reliable.</a:t>
            </a:r>
          </a:p>
          <a:p>
            <a:pPr marL="342900" lvl="0" indent="-342900">
              <a:buFont typeface="Arial" panose="020B0604020202020204" pitchFamily="34" charset="0"/>
              <a:buChar char="•"/>
            </a:pPr>
            <a:r>
              <a:rPr lang="en-US" sz="2000" b="1" u="sng" dirty="0">
                <a:latin typeface="Bahnschrift Light SemiCondensed" panose="020B0502040204020203" pitchFamily="34" charset="0"/>
              </a:rPr>
              <a:t>Reliability means that if other researchers use your operational definitions, their findings will be consistent with yours. </a:t>
            </a:r>
            <a:endParaRPr lang="en-US" sz="2000" b="1" u="sng" dirty="0" smtClean="0">
              <a:latin typeface="Bahnschrift Light SemiCondensed" panose="020B0502040204020203" pitchFamily="34" charset="0"/>
            </a:endParaRPr>
          </a:p>
          <a:p>
            <a:pPr marL="342900" indent="-342900">
              <a:buFont typeface="Arial" panose="020B0604020202020204" pitchFamily="34" charset="0"/>
              <a:buChar char="•"/>
            </a:pPr>
            <a:endParaRPr lang="en-US" sz="2000" dirty="0">
              <a:latin typeface="Bahnschrift Light SemiCondensed" panose="020B0502040204020203" pitchFamily="34" charset="0"/>
            </a:endParaRPr>
          </a:p>
        </p:txBody>
      </p:sp>
      <p:graphicFrame>
        <p:nvGraphicFramePr>
          <p:cNvPr id="3" name="Diagram 2"/>
          <p:cNvGraphicFramePr/>
          <p:nvPr>
            <p:extLst>
              <p:ext uri="{D42A27DB-BD31-4B8C-83A1-F6EECF244321}">
                <p14:modId xmlns:p14="http://schemas.microsoft.com/office/powerpoint/2010/main" val="928633557"/>
              </p:ext>
            </p:extLst>
          </p:nvPr>
        </p:nvGraphicFramePr>
        <p:xfrm>
          <a:off x="2322945" y="1942328"/>
          <a:ext cx="8128000" cy="563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23525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0093" y="861948"/>
            <a:ext cx="10515600" cy="830529"/>
          </a:xfrm>
        </p:spPr>
        <p:txBody>
          <a:bodyPr>
            <a:noAutofit/>
          </a:bodyPr>
          <a:lstStyle/>
          <a:p>
            <a:pPr algn="ctr"/>
            <a:r>
              <a:rPr lang="en-US" sz="5400" b="1" dirty="0">
                <a:solidFill>
                  <a:srgbClr val="008080"/>
                </a:solidFill>
                <a:effectLst>
                  <a:outerShdw blurRad="38100" dist="38100" dir="2700000" algn="tl">
                    <a:srgbClr val="000000">
                      <a:alpha val="43137"/>
                    </a:srgbClr>
                  </a:outerShdw>
                </a:effectLst>
                <a:latin typeface="Bahnschrift" panose="020B0502040204020203" pitchFamily="34" charset="0"/>
              </a:rPr>
              <a:t>7. Analyzing the results</a:t>
            </a:r>
            <a:endParaRPr lang="en-US" sz="5400" dirty="0">
              <a:solidFill>
                <a:srgbClr val="008080"/>
              </a:solidFill>
              <a:effectLst>
                <a:outerShdw blurRad="38100" dist="38100" dir="2700000" algn="tl">
                  <a:srgbClr val="000000">
                    <a:alpha val="43137"/>
                  </a:srgbClr>
                </a:outerShdw>
              </a:effectLst>
            </a:endParaRPr>
          </a:p>
        </p:txBody>
      </p:sp>
      <p:pic>
        <p:nvPicPr>
          <p:cNvPr id="3" name="Picture 2"/>
          <p:cNvPicPr>
            <a:picLocks noChangeAspect="1"/>
          </p:cNvPicPr>
          <p:nvPr/>
        </p:nvPicPr>
        <p:blipFill>
          <a:blip r:embed="rId2"/>
          <a:stretch>
            <a:fillRect/>
          </a:stretch>
        </p:blipFill>
        <p:spPr>
          <a:xfrm>
            <a:off x="1223493" y="2562600"/>
            <a:ext cx="3309346" cy="3309346"/>
          </a:xfrm>
          <a:prstGeom prst="rect">
            <a:avLst/>
          </a:prstGeom>
        </p:spPr>
      </p:pic>
      <p:sp>
        <p:nvSpPr>
          <p:cNvPr id="2" name="Rectangle 1"/>
          <p:cNvSpPr/>
          <p:nvPr/>
        </p:nvSpPr>
        <p:spPr>
          <a:xfrm>
            <a:off x="4880568" y="2640086"/>
            <a:ext cx="6096000" cy="3785652"/>
          </a:xfrm>
          <a:prstGeom prst="rect">
            <a:avLst/>
          </a:prstGeom>
        </p:spPr>
        <p:txBody>
          <a:bodyPr>
            <a:spAutoFit/>
          </a:bodyPr>
          <a:lstStyle/>
          <a:p>
            <a:pPr marL="285750" indent="-285750">
              <a:buFont typeface="Arial" panose="020B0604020202020204" pitchFamily="34" charset="0"/>
              <a:buChar char="•"/>
            </a:pPr>
            <a:r>
              <a:rPr lang="en-US" sz="2400" dirty="0" smtClean="0">
                <a:latin typeface="Bahnschrift Light SemiCondensed" panose="020B0502040204020203" pitchFamily="34" charset="0"/>
              </a:rPr>
              <a:t>Study </a:t>
            </a:r>
            <a:r>
              <a:rPr lang="en-US" sz="2400" dirty="0">
                <a:latin typeface="Bahnschrift Light SemiCondensed" panose="020B0502040204020203" pitchFamily="34" charset="0"/>
              </a:rPr>
              <a:t>the data in terms of </a:t>
            </a:r>
            <a:r>
              <a:rPr lang="en-US" sz="2400" dirty="0" smtClean="0">
                <a:latin typeface="Bahnschrift Light SemiCondensed" panose="020B0502040204020203" pitchFamily="34" charset="0"/>
              </a:rPr>
              <a:t>initial </a:t>
            </a:r>
            <a:r>
              <a:rPr lang="en-US" sz="2400" dirty="0">
                <a:latin typeface="Bahnschrift Light SemiCondensed" panose="020B0502040204020203" pitchFamily="34" charset="0"/>
              </a:rPr>
              <a:t>questions and decide how to interpret the data </a:t>
            </a:r>
            <a:r>
              <a:rPr lang="en-US" sz="2400" dirty="0" smtClean="0">
                <a:latin typeface="Bahnschrift Light SemiCondensed" panose="020B0502040204020203" pitchFamily="34" charset="0"/>
              </a:rPr>
              <a:t>collected.</a:t>
            </a:r>
          </a:p>
          <a:p>
            <a:pPr marL="285750" indent="-285750">
              <a:buFont typeface="Arial" panose="020B0604020202020204" pitchFamily="34" charset="0"/>
              <a:buChar char="•"/>
            </a:pPr>
            <a:r>
              <a:rPr lang="en-US" sz="2400" dirty="0" smtClean="0">
                <a:latin typeface="Bahnschrift Light SemiCondensed" panose="020B0502040204020203" pitchFamily="34" charset="0"/>
              </a:rPr>
              <a:t>Prepare </a:t>
            </a:r>
            <a:r>
              <a:rPr lang="en-US" sz="2400" dirty="0">
                <a:latin typeface="Bahnschrift Light SemiCondensed" panose="020B0502040204020203" pitchFamily="34" charset="0"/>
              </a:rPr>
              <a:t>a final report stating </a:t>
            </a:r>
            <a:r>
              <a:rPr lang="en-US" sz="2400" dirty="0" smtClean="0">
                <a:latin typeface="Bahnschrift Light SemiCondensed" panose="020B0502040204020203" pitchFamily="34" charset="0"/>
              </a:rPr>
              <a:t>the conclusions.</a:t>
            </a:r>
          </a:p>
          <a:p>
            <a:pPr marL="285750" indent="-285750">
              <a:buFont typeface="Arial" panose="020B0604020202020204" pitchFamily="34" charset="0"/>
              <a:buChar char="•"/>
            </a:pPr>
            <a:r>
              <a:rPr lang="en-US" sz="2400" dirty="0" err="1" smtClean="0">
                <a:latin typeface="Bahnschrift Light SemiCondensed" panose="020B0502040204020203" pitchFamily="34" charset="0"/>
              </a:rPr>
              <a:t>Microcase</a:t>
            </a:r>
            <a:r>
              <a:rPr lang="en-US" sz="2400" dirty="0" smtClean="0">
                <a:latin typeface="Bahnschrift Light SemiCondensed" panose="020B0502040204020203" pitchFamily="34" charset="0"/>
              </a:rPr>
              <a:t> </a:t>
            </a:r>
            <a:r>
              <a:rPr lang="en-US" sz="2400" dirty="0">
                <a:latin typeface="Bahnschrift Light SemiCondensed" panose="020B0502040204020203" pitchFamily="34" charset="0"/>
              </a:rPr>
              <a:t>and SPSS </a:t>
            </a:r>
            <a:r>
              <a:rPr lang="en-US" sz="2400" dirty="0" smtClean="0">
                <a:latin typeface="Bahnschrift Light SemiCondensed" panose="020B0502040204020203" pitchFamily="34" charset="0"/>
              </a:rPr>
              <a:t>(Statistical Package for </a:t>
            </a:r>
            <a:r>
              <a:rPr lang="en-US" sz="2400" dirty="0">
                <a:latin typeface="Bahnschrift Light SemiCondensed" panose="020B0502040204020203" pitchFamily="34" charset="0"/>
              </a:rPr>
              <a:t>the </a:t>
            </a:r>
            <a:r>
              <a:rPr lang="en-US" sz="2400" dirty="0" smtClean="0">
                <a:latin typeface="Bahnschrift Light SemiCondensed" panose="020B0502040204020203" pitchFamily="34" charset="0"/>
              </a:rPr>
              <a:t>Social Sciences). </a:t>
            </a:r>
            <a:endParaRPr lang="en-US" sz="2400" dirty="0">
              <a:latin typeface="Bahnschrift Light SemiCondensed" panose="020B0502040204020203" pitchFamily="34" charset="0"/>
            </a:endParaRPr>
          </a:p>
          <a:p>
            <a:pPr marL="285750" indent="-285750">
              <a:buFont typeface="Arial" panose="020B0604020202020204" pitchFamily="34" charset="0"/>
              <a:buChar char="•"/>
            </a:pPr>
            <a:r>
              <a:rPr lang="en-US" sz="2400" dirty="0">
                <a:latin typeface="Bahnschrift Light SemiCondensed" panose="020B0502040204020203" pitchFamily="34" charset="0"/>
              </a:rPr>
              <a:t>Some software, such as the methodologist’s </a:t>
            </a:r>
            <a:r>
              <a:rPr lang="en-US" sz="2400" dirty="0" err="1">
                <a:latin typeface="Bahnschrift Light SemiCondensed" panose="020B0502040204020203" pitchFamily="34" charset="0"/>
              </a:rPr>
              <a:t>Toolchest</a:t>
            </a:r>
            <a:r>
              <a:rPr lang="en-US" sz="2400" dirty="0">
                <a:latin typeface="Bahnschrift Light SemiCondensed" panose="020B0502040204020203" pitchFamily="34" charset="0"/>
              </a:rPr>
              <a:t>, provides advice about collecting data and even about ethical issues.</a:t>
            </a:r>
          </a:p>
          <a:p>
            <a:endParaRPr lang="en-US" sz="2400" dirty="0">
              <a:latin typeface="Bahnschrift Light SemiCondensed" panose="020B0502040204020203" pitchFamily="34" charset="0"/>
            </a:endParaRPr>
          </a:p>
          <a:p>
            <a:pPr marL="285750" indent="-285750">
              <a:buFont typeface="Arial" panose="020B0604020202020204" pitchFamily="34" charset="0"/>
              <a:buChar char="•"/>
            </a:pPr>
            <a:endParaRPr lang="en-US" sz="2400" dirty="0">
              <a:latin typeface="Bahnschrift Light SemiCondensed" panose="020B0502040204020203" pitchFamily="34" charset="0"/>
            </a:endParaRPr>
          </a:p>
        </p:txBody>
      </p:sp>
      <p:graphicFrame>
        <p:nvGraphicFramePr>
          <p:cNvPr id="5" name="Diagram 4"/>
          <p:cNvGraphicFramePr/>
          <p:nvPr>
            <p:extLst>
              <p:ext uri="{D42A27DB-BD31-4B8C-83A1-F6EECF244321}">
                <p14:modId xmlns:p14="http://schemas.microsoft.com/office/powerpoint/2010/main" val="2812606574"/>
              </p:ext>
            </p:extLst>
          </p:nvPr>
        </p:nvGraphicFramePr>
        <p:xfrm>
          <a:off x="2322945" y="1692478"/>
          <a:ext cx="8128000" cy="813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2471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68522" y="489815"/>
            <a:ext cx="10515600" cy="1015624"/>
          </a:xfrm>
        </p:spPr>
        <p:txBody>
          <a:bodyPr/>
          <a:lstStyle/>
          <a:p>
            <a:pPr algn="ctr"/>
            <a:r>
              <a:rPr lang="en-US" b="1" dirty="0">
                <a:solidFill>
                  <a:srgbClr val="92D050"/>
                </a:solidFill>
                <a:effectLst>
                  <a:outerShdw blurRad="38100" dist="38100" dir="2700000" algn="tl">
                    <a:srgbClr val="000000">
                      <a:alpha val="43137"/>
                    </a:srgbClr>
                  </a:outerShdw>
                </a:effectLst>
                <a:latin typeface="Bahnschrift" panose="020B0502040204020203" pitchFamily="34" charset="0"/>
              </a:rPr>
              <a:t>8. Sharing the results</a:t>
            </a:r>
            <a:endParaRPr lang="en-US" dirty="0">
              <a:solidFill>
                <a:srgbClr val="92D050"/>
              </a:solidFill>
              <a:effectLst>
                <a:outerShdw blurRad="38100" dist="38100" dir="2700000" algn="tl">
                  <a:srgbClr val="000000">
                    <a:alpha val="43137"/>
                  </a:srgbClr>
                </a:outerShdw>
              </a:effectLst>
            </a:endParaRPr>
          </a:p>
        </p:txBody>
      </p:sp>
      <p:pic>
        <p:nvPicPr>
          <p:cNvPr id="3" name="Picture 2"/>
          <p:cNvPicPr>
            <a:picLocks noChangeAspect="1"/>
          </p:cNvPicPr>
          <p:nvPr/>
        </p:nvPicPr>
        <p:blipFill rotWithShape="1">
          <a:blip r:embed="rId2"/>
          <a:srcRect l="-1" t="9514" r="193" b="14000"/>
          <a:stretch/>
        </p:blipFill>
        <p:spPr>
          <a:xfrm>
            <a:off x="7187813" y="2893062"/>
            <a:ext cx="4655446" cy="2162201"/>
          </a:xfrm>
          <a:prstGeom prst="rect">
            <a:avLst/>
          </a:prstGeom>
        </p:spPr>
      </p:pic>
      <p:sp>
        <p:nvSpPr>
          <p:cNvPr id="2" name="Rectangle 1"/>
          <p:cNvSpPr/>
          <p:nvPr/>
        </p:nvSpPr>
        <p:spPr>
          <a:xfrm>
            <a:off x="816529" y="2596848"/>
            <a:ext cx="6371284" cy="3046988"/>
          </a:xfrm>
          <a:prstGeom prst="rect">
            <a:avLst/>
          </a:prstGeom>
        </p:spPr>
        <p:txBody>
          <a:bodyPr wrap="square">
            <a:spAutoFit/>
          </a:bodyPr>
          <a:lstStyle/>
          <a:p>
            <a:pPr marL="342900" lvl="0" indent="-342900">
              <a:buFont typeface="Arial" panose="020B0604020202020204" pitchFamily="34" charset="0"/>
              <a:buChar char="•"/>
            </a:pPr>
            <a:r>
              <a:rPr lang="en-US" sz="2400" dirty="0" smtClean="0">
                <a:latin typeface="Bahnschrift Light SemiCondensed" panose="020B0502040204020203" pitchFamily="34" charset="0"/>
              </a:rPr>
              <a:t>A report to share findings with the scientific community. </a:t>
            </a:r>
          </a:p>
          <a:p>
            <a:pPr marL="342900" lvl="0" indent="-342900">
              <a:buFont typeface="Arial" panose="020B0604020202020204" pitchFamily="34" charset="0"/>
              <a:buChar char="•"/>
            </a:pPr>
            <a:r>
              <a:rPr lang="en-US" sz="2400" dirty="0" smtClean="0">
                <a:latin typeface="Bahnschrift Light SemiCondensed" panose="020B0502040204020203" pitchFamily="34" charset="0"/>
              </a:rPr>
              <a:t>Review of how the research was conducted and specify the operational definitions. </a:t>
            </a:r>
          </a:p>
          <a:p>
            <a:pPr marL="342900" lvl="0" indent="-342900">
              <a:buFont typeface="Arial" panose="020B0604020202020204" pitchFamily="34" charset="0"/>
              <a:buChar char="•"/>
            </a:pPr>
            <a:r>
              <a:rPr lang="en-US" sz="2400" dirty="0" smtClean="0">
                <a:latin typeface="Bahnschrift Light SemiCondensed" panose="020B0502040204020203" pitchFamily="34" charset="0"/>
              </a:rPr>
              <a:t>Compare findings with published reports on the topic and examine how they support or disagree with theories that others have applied.</a:t>
            </a:r>
          </a:p>
          <a:p>
            <a:pPr marL="342900" indent="-342900">
              <a:buFont typeface="Arial" panose="020B0604020202020204" pitchFamily="34" charset="0"/>
              <a:buChar char="•"/>
            </a:pPr>
            <a:endParaRPr lang="en-US" sz="2400" dirty="0"/>
          </a:p>
        </p:txBody>
      </p:sp>
      <p:grpSp>
        <p:nvGrpSpPr>
          <p:cNvPr id="5" name="Group 4"/>
          <p:cNvGrpSpPr/>
          <p:nvPr/>
        </p:nvGrpSpPr>
        <p:grpSpPr>
          <a:xfrm>
            <a:off x="2894363" y="1578826"/>
            <a:ext cx="6263917" cy="725663"/>
            <a:chOff x="0" y="44005"/>
            <a:chExt cx="8128000" cy="725663"/>
          </a:xfrm>
        </p:grpSpPr>
        <p:sp>
          <p:nvSpPr>
            <p:cNvPr id="6" name="Rounded Rectangle 5"/>
            <p:cNvSpPr/>
            <p:nvPr/>
          </p:nvSpPr>
          <p:spPr>
            <a:xfrm>
              <a:off x="0" y="44005"/>
              <a:ext cx="8128000" cy="725663"/>
            </a:xfrm>
            <a:prstGeom prst="roundRect">
              <a:avLst/>
            </a:prstGeom>
            <a:solidFill>
              <a:srgbClr val="92D050"/>
            </a:solidFill>
            <a:ln>
              <a:solidFill>
                <a:srgbClr val="92D050"/>
              </a:solid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7" name="Rounded Rectangle 4"/>
            <p:cNvSpPr/>
            <p:nvPr/>
          </p:nvSpPr>
          <p:spPr>
            <a:xfrm>
              <a:off x="35424" y="79429"/>
              <a:ext cx="8057152" cy="654815"/>
            </a:xfrm>
            <a:prstGeom prst="rect">
              <a:avLst/>
            </a:prstGeom>
            <a:solidFill>
              <a:srgbClr val="92D050"/>
            </a:solidFill>
            <a:ln>
              <a:solidFill>
                <a:srgbClr val="92D050"/>
              </a:solidFill>
            </a:ln>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algn="ctr" defTabSz="1066800">
                <a:lnSpc>
                  <a:spcPct val="90000"/>
                </a:lnSpc>
                <a:spcBef>
                  <a:spcPct val="0"/>
                </a:spcBef>
                <a:spcAft>
                  <a:spcPct val="35000"/>
                </a:spcAft>
              </a:pPr>
              <a:r>
                <a:rPr lang="en-US" sz="2800" b="1" dirty="0">
                  <a:solidFill>
                    <a:schemeClr val="tx1"/>
                  </a:solidFill>
                  <a:latin typeface="Bahnschrift Light SemiCondensed" panose="020B0502040204020203" pitchFamily="34" charset="0"/>
                </a:rPr>
                <a:t>How can you share what you’ve learned? </a:t>
              </a:r>
            </a:p>
          </p:txBody>
        </p:sp>
      </p:grpSp>
    </p:spTree>
    <p:extLst>
      <p:ext uri="{BB962C8B-B14F-4D97-AF65-F5344CB8AC3E}">
        <p14:creationId xmlns:p14="http://schemas.microsoft.com/office/powerpoint/2010/main" val="1701634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5619" y="2473117"/>
            <a:ext cx="3527738" cy="2329890"/>
          </a:xfrm>
          <a:prstGeom prst="rect">
            <a:avLst/>
          </a:prstGeom>
          <a:scene3d>
            <a:camera prst="orthographicFront">
              <a:rot lat="0" lon="0" rev="1200000"/>
            </a:camera>
            <a:lightRig rig="threePt" dir="t"/>
          </a:scene3d>
        </p:spPr>
      </p:pic>
      <p:sp>
        <p:nvSpPr>
          <p:cNvPr id="4" name="Title 3"/>
          <p:cNvSpPr>
            <a:spLocks noGrp="1"/>
          </p:cNvSpPr>
          <p:nvPr>
            <p:ph type="title"/>
          </p:nvPr>
        </p:nvSpPr>
        <p:spPr>
          <a:xfrm>
            <a:off x="4359588" y="3258355"/>
            <a:ext cx="6987862" cy="1213968"/>
          </a:xfrm>
        </p:spPr>
        <p:txBody>
          <a:bodyPr>
            <a:normAutofit fontScale="90000"/>
          </a:bodyPr>
          <a:lstStyle/>
          <a:p>
            <a:r>
              <a:rPr lang="en-US" b="1" dirty="0" smtClean="0">
                <a:solidFill>
                  <a:srgbClr val="FFC000"/>
                </a:solidFill>
                <a:effectLst>
                  <a:outerShdw blurRad="38100" dist="38100" dir="2700000" algn="tl">
                    <a:srgbClr val="000000">
                      <a:alpha val="43137"/>
                    </a:srgbClr>
                  </a:outerShdw>
                </a:effectLst>
                <a:latin typeface="Bahnschrift" panose="020B0502040204020203" pitchFamily="34" charset="0"/>
              </a:rPr>
              <a:t>elements in research</a:t>
            </a:r>
            <a:endParaRPr lang="en-US" dirty="0">
              <a:solidFill>
                <a:srgbClr val="FFC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97935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86508276"/>
              </p:ext>
            </p:extLst>
          </p:nvPr>
        </p:nvGraphicFramePr>
        <p:xfrm>
          <a:off x="1541654" y="1845425"/>
          <a:ext cx="9546574" cy="3699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p:cNvGraphicFramePr/>
          <p:nvPr>
            <p:extLst>
              <p:ext uri="{D42A27DB-BD31-4B8C-83A1-F6EECF244321}">
                <p14:modId xmlns:p14="http://schemas.microsoft.com/office/powerpoint/2010/main" val="1092211874"/>
              </p:ext>
            </p:extLst>
          </p:nvPr>
        </p:nvGraphicFramePr>
        <p:xfrm>
          <a:off x="2250941" y="450760"/>
          <a:ext cx="8128000" cy="9996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355232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221187174"/>
              </p:ext>
            </p:extLst>
          </p:nvPr>
        </p:nvGraphicFramePr>
        <p:xfrm>
          <a:off x="2032000" y="719666"/>
          <a:ext cx="8128000" cy="735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p:txBody>
          <a:bodyPr>
            <a:normAutofit/>
          </a:bodyPr>
          <a:lstStyle/>
          <a:p>
            <a:pPr lvl="0"/>
            <a:r>
              <a:rPr lang="en-US" sz="2400" dirty="0">
                <a:latin typeface="Bahnschrift Light SemiCondensed" panose="020B0502040204020203" pitchFamily="34" charset="0"/>
                <a:cs typeface="Times New Roman" panose="02020603050405020304" pitchFamily="18" charset="0"/>
              </a:rPr>
              <a:t>R</a:t>
            </a:r>
            <a:r>
              <a:rPr lang="en-US" sz="2400" dirty="0" smtClean="0">
                <a:latin typeface="Bahnschrift Light SemiCondensed" panose="020B0502040204020203" pitchFamily="34" charset="0"/>
                <a:cs typeface="Times New Roman" panose="02020603050405020304" pitchFamily="18" charset="0"/>
              </a:rPr>
              <a:t>esearch </a:t>
            </a:r>
            <a:r>
              <a:rPr lang="en-US" sz="2400" dirty="0">
                <a:latin typeface="Bahnschrift Light SemiCondensed" panose="020B0502040204020203" pitchFamily="34" charset="0"/>
                <a:cs typeface="Times New Roman" panose="02020603050405020304" pitchFamily="18" charset="0"/>
              </a:rPr>
              <a:t>and theory together in </a:t>
            </a:r>
            <a:r>
              <a:rPr lang="en-US" sz="2400" dirty="0" smtClean="0">
                <a:latin typeface="Bahnschrift Light SemiCondensed" panose="020B0502040204020203" pitchFamily="34" charset="0"/>
                <a:cs typeface="Times New Roman" panose="02020603050405020304" pitchFamily="18" charset="0"/>
              </a:rPr>
              <a:t>sociology; Common </a:t>
            </a:r>
            <a:r>
              <a:rPr lang="en-US" sz="2400" dirty="0">
                <a:latin typeface="Bahnschrift Light SemiCondensed" panose="020B0502040204020203" pitchFamily="34" charset="0"/>
                <a:cs typeface="Times New Roman" panose="02020603050405020304" pitchFamily="18" charset="0"/>
              </a:rPr>
              <a:t>sense vs. Sociological research </a:t>
            </a:r>
          </a:p>
          <a:p>
            <a:pPr lvl="0"/>
            <a:r>
              <a:rPr lang="en-US" sz="2400" dirty="0">
                <a:latin typeface="Bahnschrift Light SemiCondensed" panose="020B0502040204020203" pitchFamily="34" charset="0"/>
                <a:cs typeface="Times New Roman" panose="02020603050405020304" pitchFamily="18" charset="0"/>
              </a:rPr>
              <a:t>Eight steps of the research model </a:t>
            </a:r>
          </a:p>
          <a:p>
            <a:pPr lvl="0"/>
            <a:r>
              <a:rPr lang="en-US" sz="2400" dirty="0">
                <a:latin typeface="Bahnschrift Light SemiCondensed" panose="020B0502040204020203" pitchFamily="34" charset="0"/>
                <a:cs typeface="Times New Roman" panose="02020603050405020304" pitchFamily="18" charset="0"/>
              </a:rPr>
              <a:t>Types of research methods: surveys, participant observation, case studies, secondary analysis, analysis of documents, experiments, and unobtrusive measures; why sociological research can lead to controversy. </a:t>
            </a:r>
          </a:p>
          <a:p>
            <a:pPr lvl="0"/>
            <a:r>
              <a:rPr lang="en-US" sz="2400" dirty="0">
                <a:latin typeface="Bahnschrift Light SemiCondensed" panose="020B0502040204020203" pitchFamily="34" charset="0"/>
                <a:cs typeface="Times New Roman" panose="02020603050405020304" pitchFamily="18" charset="0"/>
              </a:rPr>
              <a:t>Significance of gender in sociological research</a:t>
            </a:r>
          </a:p>
          <a:p>
            <a:pPr lvl="0"/>
            <a:r>
              <a:rPr lang="en-US" sz="2400" dirty="0">
                <a:latin typeface="Bahnschrift Light SemiCondensed" panose="020B0502040204020203" pitchFamily="34" charset="0"/>
                <a:cs typeface="Times New Roman" panose="02020603050405020304" pitchFamily="18" charset="0"/>
              </a:rPr>
              <a:t>Protection of participants in sociological research </a:t>
            </a:r>
            <a:r>
              <a:rPr lang="en-US" sz="2400" dirty="0" smtClean="0">
                <a:latin typeface="Bahnschrift Light SemiCondensed" panose="020B0502040204020203" pitchFamily="34" charset="0"/>
                <a:cs typeface="Times New Roman" panose="02020603050405020304" pitchFamily="18" charset="0"/>
              </a:rPr>
              <a:t>studies</a:t>
            </a:r>
            <a:endParaRPr lang="en-US" sz="2400" dirty="0">
              <a:latin typeface="Bahnschrift Light SemiCondensed" panose="020B0502040204020203"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42521005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906049713"/>
              </p:ext>
            </p:extLst>
          </p:nvPr>
        </p:nvGraphicFramePr>
        <p:xfrm>
          <a:off x="1250661" y="2661038"/>
          <a:ext cx="9755390" cy="24254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2300501244"/>
              </p:ext>
            </p:extLst>
          </p:nvPr>
        </p:nvGraphicFramePr>
        <p:xfrm>
          <a:off x="1825939" y="746974"/>
          <a:ext cx="8863526" cy="88375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1077245714"/>
              </p:ext>
            </p:extLst>
          </p:nvPr>
        </p:nvGraphicFramePr>
        <p:xfrm>
          <a:off x="718354" y="1751528"/>
          <a:ext cx="10692327" cy="90951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160847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4294967295"/>
            <p:extLst>
              <p:ext uri="{D42A27DB-BD31-4B8C-83A1-F6EECF244321}">
                <p14:modId xmlns:p14="http://schemas.microsoft.com/office/powerpoint/2010/main" val="3532844949"/>
              </p:ext>
            </p:extLst>
          </p:nvPr>
        </p:nvGraphicFramePr>
        <p:xfrm>
          <a:off x="1184154" y="1123974"/>
          <a:ext cx="9855148" cy="27414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Content Placeholder 5"/>
          <p:cNvGraphicFramePr>
            <a:graphicFrameLocks/>
          </p:cNvGraphicFramePr>
          <p:nvPr>
            <p:extLst>
              <p:ext uri="{D42A27DB-BD31-4B8C-83A1-F6EECF244321}">
                <p14:modId xmlns:p14="http://schemas.microsoft.com/office/powerpoint/2010/main" val="1754799522"/>
              </p:ext>
            </p:extLst>
          </p:nvPr>
        </p:nvGraphicFramePr>
        <p:xfrm>
          <a:off x="1017899" y="4156536"/>
          <a:ext cx="10515600" cy="15382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47269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229" y="3194295"/>
            <a:ext cx="6280842" cy="3549535"/>
          </a:xfrm>
          <a:prstGeom prst="rect">
            <a:avLst/>
          </a:prstGeom>
        </p:spPr>
      </p:pic>
      <p:sp>
        <p:nvSpPr>
          <p:cNvPr id="4" name="Title 3"/>
          <p:cNvSpPr>
            <a:spLocks noGrp="1"/>
          </p:cNvSpPr>
          <p:nvPr>
            <p:ph type="title"/>
          </p:nvPr>
        </p:nvSpPr>
        <p:spPr>
          <a:xfrm>
            <a:off x="1047981" y="1529542"/>
            <a:ext cx="10515600" cy="1544955"/>
          </a:xfrm>
        </p:spPr>
        <p:txBody>
          <a:bodyPr>
            <a:normAutofit fontScale="90000"/>
          </a:bodyPr>
          <a:lstStyle/>
          <a:p>
            <a:pPr algn="ctr"/>
            <a:r>
              <a:rPr lang="en-US" b="1" dirty="0" smtClean="0">
                <a:solidFill>
                  <a:srgbClr val="7F57B9"/>
                </a:solidFill>
                <a:effectLst>
                  <a:outerShdw blurRad="38100" dist="38100" dir="2700000" algn="tl">
                    <a:srgbClr val="000000">
                      <a:alpha val="43137"/>
                    </a:srgbClr>
                  </a:outerShdw>
                </a:effectLst>
                <a:latin typeface="Bahnschrift" panose="020B0502040204020203" pitchFamily="34" charset="0"/>
              </a:rPr>
              <a:t>Common Research Methods in Sociology</a:t>
            </a:r>
            <a:endParaRPr lang="en-US" b="1" dirty="0">
              <a:solidFill>
                <a:srgbClr val="7F57B9"/>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783044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a:solidFill>
                  <a:srgbClr val="CC0000"/>
                </a:solidFill>
                <a:effectLst>
                  <a:outerShdw blurRad="38100" dist="38100" dir="2700000" algn="tl">
                    <a:srgbClr val="000000">
                      <a:alpha val="43137"/>
                    </a:srgbClr>
                  </a:outerShdw>
                </a:effectLst>
                <a:latin typeface="Bahnschrift" panose="020B0502040204020203" pitchFamily="34" charset="0"/>
              </a:rPr>
              <a:t>Research Methods </a:t>
            </a:r>
            <a:endParaRPr lang="en-US" dirty="0"/>
          </a:p>
        </p:txBody>
      </p:sp>
      <p:sp>
        <p:nvSpPr>
          <p:cNvPr id="3" name="Content Placeholder 2"/>
          <p:cNvSpPr>
            <a:spLocks noGrp="1"/>
          </p:cNvSpPr>
          <p:nvPr>
            <p:ph idx="1"/>
          </p:nvPr>
        </p:nvSpPr>
        <p:spPr/>
        <p:txBody>
          <a:bodyPr>
            <a:normAutofit/>
          </a:bodyPr>
          <a:lstStyle/>
          <a:p>
            <a:r>
              <a:rPr lang="en-US" sz="2000" dirty="0">
                <a:latin typeface="Bahnschrift Light SemiCondensed" panose="020B0502040204020203" pitchFamily="34" charset="0"/>
              </a:rPr>
              <a:t>A</a:t>
            </a:r>
            <a:r>
              <a:rPr lang="en-US" sz="2000" dirty="0" smtClean="0">
                <a:latin typeface="Bahnschrift Light SemiCondensed" panose="020B0502040204020203" pitchFamily="34" charset="0"/>
              </a:rPr>
              <a:t> </a:t>
            </a:r>
            <a:r>
              <a:rPr lang="en-US" sz="2000" dirty="0">
                <a:latin typeface="Bahnschrift Light SemiCondensed" panose="020B0502040204020203" pitchFamily="34" charset="0"/>
              </a:rPr>
              <a:t>systematic plan for doing research.</a:t>
            </a:r>
          </a:p>
          <a:p>
            <a:r>
              <a:rPr lang="en-US" sz="2000" dirty="0">
                <a:latin typeface="Bahnschrift Light SemiCondensed" panose="020B0502040204020203" pitchFamily="34" charset="0"/>
              </a:rPr>
              <a:t>Four commonly used methods of sociological investigation </a:t>
            </a:r>
            <a:r>
              <a:rPr lang="en-US" sz="2000" dirty="0" smtClean="0">
                <a:latin typeface="Bahnschrift Light SemiCondensed" panose="020B0502040204020203" pitchFamily="34" charset="0"/>
              </a:rPr>
              <a:t>are:</a:t>
            </a:r>
            <a:endParaRPr lang="en-US" sz="2000" dirty="0">
              <a:latin typeface="Bahnschrift Light SemiCondensed" panose="020B0502040204020203" pitchFamily="34" charset="0"/>
            </a:endParaRPr>
          </a:p>
        </p:txBody>
      </p:sp>
      <p:graphicFrame>
        <p:nvGraphicFramePr>
          <p:cNvPr id="5" name="Diagram 4"/>
          <p:cNvGraphicFramePr/>
          <p:nvPr>
            <p:extLst>
              <p:ext uri="{D42A27DB-BD31-4B8C-83A1-F6EECF244321}">
                <p14:modId xmlns:p14="http://schemas.microsoft.com/office/powerpoint/2010/main" val="725797287"/>
              </p:ext>
            </p:extLst>
          </p:nvPr>
        </p:nvGraphicFramePr>
        <p:xfrm>
          <a:off x="2304704" y="2859578"/>
          <a:ext cx="7362998" cy="3382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6885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clrChange>
              <a:clrFrom>
                <a:srgbClr val="FCF7F6"/>
              </a:clrFrom>
              <a:clrTo>
                <a:srgbClr val="FCF7F6">
                  <a:alpha val="0"/>
                </a:srgbClr>
              </a:clrTo>
            </a:clrChange>
            <a:extLst>
              <a:ext uri="{28A0092B-C50C-407E-A947-70E740481C1C}">
                <a14:useLocalDpi xmlns:a14="http://schemas.microsoft.com/office/drawing/2010/main" val="0"/>
              </a:ext>
            </a:extLst>
          </a:blip>
          <a:srcRect l="32515" t="18347" r="35738" b="16637"/>
          <a:stretch/>
        </p:blipFill>
        <p:spPr>
          <a:xfrm>
            <a:off x="44334" y="0"/>
            <a:ext cx="2178618" cy="1920239"/>
          </a:xfrm>
          <a:prstGeom prst="rect">
            <a:avLst/>
          </a:prstGeom>
        </p:spPr>
      </p:pic>
      <p:graphicFrame>
        <p:nvGraphicFramePr>
          <p:cNvPr id="5" name="Diagram 4"/>
          <p:cNvGraphicFramePr/>
          <p:nvPr>
            <p:extLst>
              <p:ext uri="{D42A27DB-BD31-4B8C-83A1-F6EECF244321}">
                <p14:modId xmlns:p14="http://schemas.microsoft.com/office/powerpoint/2010/main" val="4184173560"/>
              </p:ext>
            </p:extLst>
          </p:nvPr>
        </p:nvGraphicFramePr>
        <p:xfrm>
          <a:off x="2032000" y="682580"/>
          <a:ext cx="8128000" cy="8113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2"/>
          <p:cNvSpPr>
            <a:spLocks noGrp="1"/>
          </p:cNvSpPr>
          <p:nvPr>
            <p:ph idx="1"/>
          </p:nvPr>
        </p:nvSpPr>
        <p:spPr>
          <a:xfrm>
            <a:off x="1117600" y="1725937"/>
            <a:ext cx="9956800" cy="4767681"/>
          </a:xfrm>
        </p:spPr>
        <p:txBody>
          <a:bodyPr>
            <a:normAutofit lnSpcReduction="10000"/>
          </a:bodyPr>
          <a:lstStyle/>
          <a:p>
            <a:pPr algn="just"/>
            <a:r>
              <a:rPr lang="en-US" sz="1900" dirty="0">
                <a:latin typeface="Bahnschrift Light SemiCondensed" panose="020B0502040204020203" pitchFamily="34" charset="0"/>
              </a:rPr>
              <a:t>One of the most used research </a:t>
            </a:r>
            <a:r>
              <a:rPr lang="en-US" sz="1900" dirty="0" smtClean="0">
                <a:latin typeface="Bahnschrift Light SemiCondensed" panose="020B0502040204020203" pitchFamily="34" charset="0"/>
              </a:rPr>
              <a:t>methods. Involves </a:t>
            </a:r>
            <a:r>
              <a:rPr lang="en-US" sz="1900" dirty="0">
                <a:latin typeface="Bahnschrift Light SemiCondensed" panose="020B0502040204020203" pitchFamily="34" charset="0"/>
              </a:rPr>
              <a:t>asking participants to answer relatively simple pre-written questions</a:t>
            </a:r>
            <a:r>
              <a:rPr lang="en-US" sz="1900" dirty="0" smtClean="0">
                <a:latin typeface="Bahnschrift Light SemiCondensed" panose="020B0502040204020203" pitchFamily="34" charset="0"/>
              </a:rPr>
              <a:t>. </a:t>
            </a:r>
          </a:p>
          <a:p>
            <a:pPr algn="just"/>
            <a:r>
              <a:rPr lang="en-US" sz="1900" dirty="0" smtClean="0">
                <a:latin typeface="Bahnschrift Light SemiCondensed" panose="020B0502040204020203" pitchFamily="34" charset="0"/>
              </a:rPr>
              <a:t>Typically </a:t>
            </a:r>
            <a:r>
              <a:rPr lang="en-US" sz="1900" dirty="0">
                <a:latin typeface="Bahnschrift Light SemiCondensed" panose="020B0502040204020203" pitchFamily="34" charset="0"/>
              </a:rPr>
              <a:t>structured questionnaires designed to collect information from large numbers of people in standardized form. </a:t>
            </a:r>
          </a:p>
          <a:p>
            <a:pPr lvl="0" algn="just"/>
            <a:r>
              <a:rPr lang="en-US" sz="2000" b="1" dirty="0" smtClean="0">
                <a:latin typeface="Bahnschrift Light SemiCondensed" panose="020B0502040204020203" pitchFamily="34" charset="0"/>
              </a:rPr>
              <a:t>Benefits:</a:t>
            </a:r>
          </a:p>
          <a:p>
            <a:pPr lvl="1" algn="just"/>
            <a:r>
              <a:rPr lang="en-US" sz="1800" dirty="0" smtClean="0">
                <a:latin typeface="Bahnschrift Light SemiCondensed" panose="020B0502040204020203" pitchFamily="34" charset="0"/>
              </a:rPr>
              <a:t>Excellent tools for gathering quantitative (and occasionally qualitative) primary data from large groups of people. </a:t>
            </a:r>
          </a:p>
          <a:p>
            <a:pPr lvl="1" algn="just"/>
            <a:r>
              <a:rPr lang="en-US" sz="1800" dirty="0" smtClean="0">
                <a:latin typeface="Bahnschrift Light SemiCondensed" panose="020B0502040204020203" pitchFamily="34" charset="0"/>
              </a:rPr>
              <a:t>Participants can complete social surveys asynchronously. The sociologist doesn’t even need to be present to obtain results from a questionnaire. If someone in the field can share the survey research with participants, the researcher can save travel time and costs by remaining in the lab. Online questionnaires make data collection even easier.</a:t>
            </a:r>
          </a:p>
          <a:p>
            <a:pPr lvl="1" algn="just"/>
            <a:r>
              <a:rPr lang="en-US" sz="1800" dirty="0" smtClean="0">
                <a:latin typeface="Bahnschrift Light SemiCondensed" panose="020B0502040204020203" pitchFamily="34" charset="0"/>
              </a:rPr>
              <a:t>Can be done privately or even anonymously to ensure results are unbiased.</a:t>
            </a:r>
          </a:p>
          <a:p>
            <a:pPr lvl="1" algn="just"/>
            <a:r>
              <a:rPr lang="en-US" sz="1800" dirty="0" smtClean="0">
                <a:latin typeface="Bahnschrift Light SemiCondensed" panose="020B0502040204020203" pitchFamily="34" charset="0"/>
              </a:rPr>
              <a:t>Well suited to studying what cannot be observed directly, such as political attitudes or religious beliefs. </a:t>
            </a:r>
          </a:p>
          <a:p>
            <a:pPr algn="just"/>
            <a:r>
              <a:rPr lang="en-US" sz="1900" dirty="0" smtClean="0">
                <a:latin typeface="Bahnschrift Light SemiCondensed" panose="020B0502040204020203" pitchFamily="34" charset="0"/>
              </a:rPr>
              <a:t>E.g.: The national census. The </a:t>
            </a:r>
            <a:r>
              <a:rPr lang="en-US" sz="1900" dirty="0">
                <a:latin typeface="Bahnschrift Light SemiCondensed" panose="020B0502040204020203" pitchFamily="34" charset="0"/>
              </a:rPr>
              <a:t>census requires participants to self-report their demographic information, which the government uses to determine government representation and how to distribute federal funds to local communities</a:t>
            </a:r>
            <a:r>
              <a:rPr lang="en-US" sz="1900" dirty="0" smtClean="0">
                <a:latin typeface="Bahnschrift Light SemiCondensed" panose="020B0502040204020203" pitchFamily="34" charset="0"/>
              </a:rPr>
              <a:t>.</a:t>
            </a:r>
            <a:endParaRPr lang="en-US" sz="1900" dirty="0">
              <a:latin typeface="Bahnschrift Light SemiCondensed" panose="020B0502040204020203" pitchFamily="34" charset="0"/>
            </a:endParaRPr>
          </a:p>
        </p:txBody>
      </p:sp>
    </p:spTree>
    <p:extLst>
      <p:ext uri="{BB962C8B-B14F-4D97-AF65-F5344CB8AC3E}">
        <p14:creationId xmlns:p14="http://schemas.microsoft.com/office/powerpoint/2010/main" val="2981749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1574" y="5022276"/>
            <a:ext cx="10816243" cy="1249985"/>
          </a:xfrm>
        </p:spPr>
        <p:txBody>
          <a:bodyPr>
            <a:normAutofit/>
          </a:bodyPr>
          <a:lstStyle/>
          <a:p>
            <a:r>
              <a:rPr lang="en-US" sz="1600" dirty="0" smtClean="0">
                <a:latin typeface="Bahnschrift Light SemiCondensed" panose="020B0502040204020203" pitchFamily="34" charset="0"/>
              </a:rPr>
              <a:t>When using a self-administered </a:t>
            </a:r>
            <a:r>
              <a:rPr lang="en-US" sz="1600" dirty="0">
                <a:latin typeface="Bahnschrift Light SemiCondensed" panose="020B0502040204020203" pitchFamily="34" charset="0"/>
              </a:rPr>
              <a:t>survey, mailing or e-mailing questionnaires to respondents </a:t>
            </a:r>
            <a:r>
              <a:rPr lang="en-US" sz="1600" dirty="0" smtClean="0">
                <a:latin typeface="Bahnschrift Light SemiCondensed" panose="020B0502040204020203" pitchFamily="34" charset="0"/>
              </a:rPr>
              <a:t>the questionnaire </a:t>
            </a:r>
            <a:r>
              <a:rPr lang="en-US" sz="1600" dirty="0">
                <a:latin typeface="Bahnschrift Light SemiCondensed" panose="020B0502040204020203" pitchFamily="34" charset="0"/>
              </a:rPr>
              <a:t>must be both inviting and clearly written. </a:t>
            </a:r>
            <a:endParaRPr lang="en-US" sz="1600" dirty="0" smtClean="0">
              <a:latin typeface="Bahnschrift Light SemiCondensed" panose="020B0502040204020203" pitchFamily="34" charset="0"/>
            </a:endParaRPr>
          </a:p>
          <a:p>
            <a:r>
              <a:rPr lang="en-US" sz="1600" dirty="0" smtClean="0">
                <a:latin typeface="Bahnschrift Light SemiCondensed" panose="020B0502040204020203" pitchFamily="34" charset="0"/>
              </a:rPr>
              <a:t>Using </a:t>
            </a:r>
            <a:r>
              <a:rPr lang="en-US" sz="1600" dirty="0">
                <a:latin typeface="Bahnschrift Light SemiCondensed" panose="020B0502040204020203" pitchFamily="34" charset="0"/>
              </a:rPr>
              <a:t>the mail or e-mail allows a researcher to contact a large number of people over a wide geographic area at minimal expense. But many people who receive such questionnaires treat them as junk </a:t>
            </a:r>
            <a:r>
              <a:rPr lang="en-US" sz="1600" dirty="0" smtClean="0">
                <a:latin typeface="Bahnschrift Light SemiCondensed" panose="020B0502040204020203" pitchFamily="34" charset="0"/>
              </a:rPr>
              <a:t>mail.</a:t>
            </a:r>
          </a:p>
        </p:txBody>
      </p:sp>
      <p:pic>
        <p:nvPicPr>
          <p:cNvPr id="4" name="Picture 3"/>
          <p:cNvPicPr>
            <a:picLocks noChangeAspect="1"/>
          </p:cNvPicPr>
          <p:nvPr/>
        </p:nvPicPr>
        <p:blipFill>
          <a:blip r:embed="rId2"/>
          <a:stretch>
            <a:fillRect/>
          </a:stretch>
        </p:blipFill>
        <p:spPr>
          <a:xfrm>
            <a:off x="7084217" y="1379380"/>
            <a:ext cx="4553600" cy="3111528"/>
          </a:xfrm>
          <a:prstGeom prst="rect">
            <a:avLst/>
          </a:prstGeom>
        </p:spPr>
      </p:pic>
      <p:graphicFrame>
        <p:nvGraphicFramePr>
          <p:cNvPr id="5" name="Diagram 4"/>
          <p:cNvGraphicFramePr/>
          <p:nvPr>
            <p:extLst>
              <p:ext uri="{D42A27DB-BD31-4B8C-83A1-F6EECF244321}">
                <p14:modId xmlns:p14="http://schemas.microsoft.com/office/powerpoint/2010/main" val="3755964103"/>
              </p:ext>
            </p:extLst>
          </p:nvPr>
        </p:nvGraphicFramePr>
        <p:xfrm>
          <a:off x="821574" y="1185336"/>
          <a:ext cx="6197291" cy="37538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568885597"/>
              </p:ext>
            </p:extLst>
          </p:nvPr>
        </p:nvGraphicFramePr>
        <p:xfrm>
          <a:off x="821575" y="527018"/>
          <a:ext cx="10591492" cy="64718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45944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35866" y="2000814"/>
            <a:ext cx="3312717" cy="1995054"/>
          </a:xfrm>
          <a:prstGeom prst="rect">
            <a:avLst/>
          </a:prstGeom>
        </p:spPr>
      </p:pic>
      <p:sp>
        <p:nvSpPr>
          <p:cNvPr id="2" name="Title 1"/>
          <p:cNvSpPr>
            <a:spLocks noGrp="1"/>
          </p:cNvSpPr>
          <p:nvPr>
            <p:ph type="title"/>
          </p:nvPr>
        </p:nvSpPr>
        <p:spPr/>
        <p:txBody>
          <a:bodyPr>
            <a:normAutofit/>
          </a:bodyPr>
          <a:lstStyle/>
          <a:p>
            <a:pPr algn="ctr"/>
            <a:r>
              <a:rPr lang="en-US" sz="6000" b="1" dirty="0" smtClean="0">
                <a:solidFill>
                  <a:srgbClr val="7F57B9"/>
                </a:solidFill>
                <a:effectLst>
                  <a:outerShdw blurRad="38100" dist="38100" dir="2700000" algn="tl">
                    <a:srgbClr val="000000">
                      <a:alpha val="43137"/>
                    </a:srgbClr>
                  </a:outerShdw>
                </a:effectLst>
                <a:latin typeface="Bahnschrift" panose="020B0502040204020203" pitchFamily="34" charset="0"/>
              </a:rPr>
              <a:t>Interviews</a:t>
            </a:r>
            <a:endParaRPr lang="en-US" sz="6000" b="1" dirty="0">
              <a:solidFill>
                <a:srgbClr val="7F57B9"/>
              </a:solidFill>
              <a:effectLst>
                <a:outerShdw blurRad="38100" dist="38100" dir="2700000" algn="tl">
                  <a:srgbClr val="000000">
                    <a:alpha val="43137"/>
                  </a:srgbClr>
                </a:outerShdw>
              </a:effectLst>
              <a:latin typeface="Bahnschrift" panose="020B0502040204020203" pitchFamily="34" charset="0"/>
            </a:endParaRPr>
          </a:p>
        </p:txBody>
      </p:sp>
      <p:sp>
        <p:nvSpPr>
          <p:cNvPr id="3" name="Content Placeholder 2"/>
          <p:cNvSpPr>
            <a:spLocks noGrp="1"/>
          </p:cNvSpPr>
          <p:nvPr>
            <p:ph idx="1"/>
          </p:nvPr>
        </p:nvSpPr>
        <p:spPr>
          <a:xfrm>
            <a:off x="746147" y="1690688"/>
            <a:ext cx="7101068" cy="2615306"/>
          </a:xfrm>
        </p:spPr>
        <p:txBody>
          <a:bodyPr>
            <a:normAutofit/>
          </a:bodyPr>
          <a:lstStyle/>
          <a:p>
            <a:pPr algn="just"/>
            <a:r>
              <a:rPr lang="en-US" sz="1800" dirty="0" smtClean="0">
                <a:latin typeface="Bahnschrift Light SemiCondensed" panose="020B0502040204020203" pitchFamily="34" charset="0"/>
              </a:rPr>
              <a:t>A series of questions a researcher asks respondents </a:t>
            </a:r>
            <a:r>
              <a:rPr lang="en-US" sz="1800" b="1" dirty="0" smtClean="0">
                <a:latin typeface="Bahnschrift Light SemiCondensed" panose="020B0502040204020203" pitchFamily="34" charset="0"/>
              </a:rPr>
              <a:t>in person</a:t>
            </a:r>
            <a:r>
              <a:rPr lang="en-US" sz="1800" dirty="0" smtClean="0">
                <a:latin typeface="Bahnschrift Light SemiCondensed" panose="020B0502040204020203" pitchFamily="34" charset="0"/>
              </a:rPr>
              <a:t>. </a:t>
            </a:r>
          </a:p>
          <a:p>
            <a:pPr algn="just"/>
            <a:r>
              <a:rPr lang="en-US" sz="1800" dirty="0" smtClean="0">
                <a:latin typeface="Bahnschrift Light SemiCondensed" panose="020B0502040204020203" pitchFamily="34" charset="0"/>
              </a:rPr>
              <a:t>In </a:t>
            </a:r>
            <a:r>
              <a:rPr lang="en-US" sz="1800" dirty="0">
                <a:latin typeface="Bahnschrift Light SemiCondensed" panose="020B0502040204020203" pitchFamily="34" charset="0"/>
              </a:rPr>
              <a:t>a </a:t>
            </a:r>
            <a:r>
              <a:rPr lang="en-US" sz="1800" dirty="0" smtClean="0">
                <a:latin typeface="Bahnschrift Light SemiCondensed" panose="020B0502040204020203" pitchFamily="34" charset="0"/>
              </a:rPr>
              <a:t>closed format </a:t>
            </a:r>
            <a:r>
              <a:rPr lang="en-US" sz="1800" dirty="0">
                <a:latin typeface="Bahnschrift Light SemiCondensed" panose="020B0502040204020203" pitchFamily="34" charset="0"/>
              </a:rPr>
              <a:t>design, researchers read a question or statement </a:t>
            </a:r>
            <a:r>
              <a:rPr lang="en-US" sz="1800" dirty="0" smtClean="0">
                <a:latin typeface="Bahnschrift Light SemiCondensed" panose="020B0502040204020203" pitchFamily="34" charset="0"/>
              </a:rPr>
              <a:t>and </a:t>
            </a:r>
            <a:r>
              <a:rPr lang="en-US" sz="1800" dirty="0">
                <a:latin typeface="Bahnschrift Light SemiCondensed" panose="020B0502040204020203" pitchFamily="34" charset="0"/>
              </a:rPr>
              <a:t>then ask the subject to select a response from several </a:t>
            </a:r>
            <a:r>
              <a:rPr lang="en-US" sz="1800" dirty="0" smtClean="0">
                <a:latin typeface="Bahnschrift Light SemiCondensed" panose="020B0502040204020203" pitchFamily="34" charset="0"/>
              </a:rPr>
              <a:t>that </a:t>
            </a:r>
            <a:r>
              <a:rPr lang="en-US" sz="1800" dirty="0">
                <a:latin typeface="Bahnschrift Light SemiCondensed" panose="020B0502040204020203" pitchFamily="34" charset="0"/>
              </a:rPr>
              <a:t>are presented. </a:t>
            </a:r>
            <a:endParaRPr lang="en-US" sz="1800" dirty="0" smtClean="0">
              <a:latin typeface="Bahnschrift Light SemiCondensed" panose="020B0502040204020203" pitchFamily="34" charset="0"/>
            </a:endParaRPr>
          </a:p>
          <a:p>
            <a:pPr algn="just"/>
            <a:r>
              <a:rPr lang="en-US" sz="1800" dirty="0" smtClean="0">
                <a:latin typeface="Bahnschrift Light SemiCondensed" panose="020B0502040204020203" pitchFamily="34" charset="0"/>
              </a:rPr>
              <a:t>More commonly, </a:t>
            </a:r>
            <a:r>
              <a:rPr lang="en-US" sz="1800" dirty="0">
                <a:latin typeface="Bahnschrift Light SemiCondensed" panose="020B0502040204020203" pitchFamily="34" charset="0"/>
              </a:rPr>
              <a:t>interviews </a:t>
            </a:r>
            <a:r>
              <a:rPr lang="en-US" sz="1800" dirty="0" smtClean="0">
                <a:latin typeface="Bahnschrift Light SemiCondensed" panose="020B0502040204020203" pitchFamily="34" charset="0"/>
              </a:rPr>
              <a:t>are </a:t>
            </a:r>
            <a:r>
              <a:rPr lang="en-US" sz="1800" dirty="0">
                <a:latin typeface="Bahnschrift Light SemiCondensed" panose="020B0502040204020203" pitchFamily="34" charset="0"/>
              </a:rPr>
              <a:t>open-ended so that subjects can respond as they choose </a:t>
            </a:r>
            <a:r>
              <a:rPr lang="en-US" sz="1800" dirty="0" smtClean="0">
                <a:latin typeface="Bahnschrift Light SemiCondensed" panose="020B0502040204020203" pitchFamily="34" charset="0"/>
              </a:rPr>
              <a:t>and </a:t>
            </a:r>
            <a:r>
              <a:rPr lang="en-US" sz="1800" dirty="0">
                <a:latin typeface="Bahnschrift Light SemiCondensed" panose="020B0502040204020203" pitchFamily="34" charset="0"/>
              </a:rPr>
              <a:t>researchers can probe with follow-up questions. </a:t>
            </a:r>
            <a:endParaRPr lang="en-US" sz="1800" dirty="0" smtClean="0">
              <a:latin typeface="Bahnschrift Light SemiCondensed" panose="020B0502040204020203" pitchFamily="34" charset="0"/>
            </a:endParaRPr>
          </a:p>
          <a:p>
            <a:pPr algn="just"/>
            <a:r>
              <a:rPr lang="en-US" sz="1800" dirty="0" smtClean="0">
                <a:latin typeface="Bahnschrift Light SemiCondensed" panose="020B0502040204020203" pitchFamily="34" charset="0"/>
              </a:rPr>
              <a:t>In either </a:t>
            </a:r>
            <a:r>
              <a:rPr lang="en-US" sz="1800" dirty="0">
                <a:latin typeface="Bahnschrift Light SemiCondensed" panose="020B0502040204020203" pitchFamily="34" charset="0"/>
              </a:rPr>
              <a:t>case, the researcher must guard against influencing a </a:t>
            </a:r>
            <a:r>
              <a:rPr lang="en-US" sz="1800" dirty="0" smtClean="0">
                <a:latin typeface="Bahnschrift Light SemiCondensed" panose="020B0502040204020203" pitchFamily="34" charset="0"/>
              </a:rPr>
              <a:t>subject</a:t>
            </a:r>
            <a:r>
              <a:rPr lang="en-US" sz="1800" dirty="0">
                <a:latin typeface="Bahnschrift Light SemiCondensed" panose="020B0502040204020203" pitchFamily="34" charset="0"/>
              </a:rPr>
              <a:t>.</a:t>
            </a:r>
            <a:endParaRPr lang="en-US" sz="1800" dirty="0" smtClean="0">
              <a:latin typeface="Bahnschrift Light SemiCondensed" panose="020B0502040204020203" pitchFamily="34" charset="0"/>
            </a:endParaRPr>
          </a:p>
        </p:txBody>
      </p:sp>
      <p:sp>
        <p:nvSpPr>
          <p:cNvPr id="5" name="Rectangle 4"/>
          <p:cNvSpPr/>
          <p:nvPr/>
        </p:nvSpPr>
        <p:spPr>
          <a:xfrm>
            <a:off x="926869" y="4154229"/>
            <a:ext cx="10426931" cy="1200329"/>
          </a:xfrm>
          <a:prstGeom prst="rect">
            <a:avLst/>
          </a:prstGeom>
        </p:spPr>
        <p:txBody>
          <a:bodyPr wrap="square">
            <a:spAutoFit/>
          </a:bodyPr>
          <a:lstStyle/>
          <a:p>
            <a:pPr algn="just"/>
            <a:r>
              <a:rPr lang="en-US" b="1" dirty="0" smtClean="0">
                <a:latin typeface="Bahnschrift Light SemiCondensed" panose="020B0502040204020203" pitchFamily="34" charset="0"/>
              </a:rPr>
              <a:t>Disadvantages</a:t>
            </a:r>
            <a:r>
              <a:rPr lang="en-US" dirty="0" smtClean="0">
                <a:latin typeface="Bahnschrift Light SemiCondensed" panose="020B0502040204020203" pitchFamily="34" charset="0"/>
              </a:rPr>
              <a:t>: </a:t>
            </a:r>
            <a:endParaRPr lang="en-US" dirty="0">
              <a:latin typeface="Bahnschrift Light SemiCondensed" panose="020B0502040204020203" pitchFamily="34" charset="0"/>
            </a:endParaRPr>
          </a:p>
          <a:p>
            <a:pPr marL="285750" indent="-285750" algn="just">
              <a:buFont typeface="Arial" panose="020B0604020202020204" pitchFamily="34" charset="0"/>
              <a:buChar char="•"/>
            </a:pPr>
            <a:r>
              <a:rPr lang="en-US" dirty="0">
                <a:latin typeface="Bahnschrift Light SemiCondensed" panose="020B0502040204020203" pitchFamily="34" charset="0"/>
              </a:rPr>
              <a:t>Tracking people down can be costly and takes time, especially if subjects do not live in the same area. </a:t>
            </a:r>
            <a:endParaRPr lang="en-US" dirty="0" smtClean="0">
              <a:latin typeface="Bahnschrift Light SemiCondensed" panose="020B0502040204020203" pitchFamily="34" charset="0"/>
            </a:endParaRPr>
          </a:p>
          <a:p>
            <a:pPr marL="285750" indent="-285750" algn="just">
              <a:buFont typeface="Arial" panose="020B0604020202020204" pitchFamily="34" charset="0"/>
              <a:buChar char="•"/>
            </a:pPr>
            <a:r>
              <a:rPr lang="en-US" dirty="0" smtClean="0">
                <a:latin typeface="Bahnschrift Light SemiCondensed" panose="020B0502040204020203" pitchFamily="34" charset="0"/>
              </a:rPr>
              <a:t>Telephone </a:t>
            </a:r>
            <a:r>
              <a:rPr lang="en-US" dirty="0">
                <a:latin typeface="Bahnschrift Light SemiCondensed" panose="020B0502040204020203" pitchFamily="34" charset="0"/>
              </a:rPr>
              <a:t>interviews allow far greater “reach,” but the impersonality of cold calls by telephone (especially when reaching answering machines) can lower the response rate. </a:t>
            </a:r>
          </a:p>
        </p:txBody>
      </p:sp>
    </p:spTree>
    <p:extLst>
      <p:ext uri="{BB962C8B-B14F-4D97-AF65-F5344CB8AC3E}">
        <p14:creationId xmlns:p14="http://schemas.microsoft.com/office/powerpoint/2010/main" val="2770257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64524" y="1330036"/>
            <a:ext cx="10515600" cy="4754880"/>
          </a:xfrm>
        </p:spPr>
        <p:txBody>
          <a:bodyPr>
            <a:noAutofit/>
          </a:bodyPr>
          <a:lstStyle/>
          <a:p>
            <a:pPr algn="just"/>
            <a:r>
              <a:rPr lang="en-US" sz="1800" b="1" dirty="0">
                <a:latin typeface="Bahnschrift Light SemiCondensed" panose="020B0502040204020203" pitchFamily="34" charset="0"/>
              </a:rPr>
              <a:t>In both questionnaires and interviews, how a question is worded greatly affects how people answer. </a:t>
            </a:r>
          </a:p>
          <a:p>
            <a:pPr algn="just"/>
            <a:r>
              <a:rPr lang="en-US" sz="1800" dirty="0">
                <a:latin typeface="Bahnschrift Light SemiCondensed" panose="020B0502040204020203" pitchFamily="34" charset="0"/>
              </a:rPr>
              <a:t>For example, </a:t>
            </a:r>
            <a:r>
              <a:rPr lang="en-US" sz="1800" dirty="0" smtClean="0">
                <a:latin typeface="Bahnschrift Light SemiCondensed" panose="020B0502040204020203" pitchFamily="34" charset="0"/>
              </a:rPr>
              <a:t>if </a:t>
            </a:r>
            <a:r>
              <a:rPr lang="en-US" sz="1800" dirty="0">
                <a:latin typeface="Bahnschrift Light SemiCondensed" panose="020B0502040204020203" pitchFamily="34" charset="0"/>
              </a:rPr>
              <a:t>researchers asked U.S. adults if they support our military, a large majority of people said yes. Yet when researchers asked people if they supported what the military was trying to do in Iraq, most said no.</a:t>
            </a:r>
          </a:p>
          <a:p>
            <a:pPr algn="just"/>
            <a:r>
              <a:rPr lang="en-US" sz="1800" dirty="0" smtClean="0">
                <a:latin typeface="Bahnschrift Light SemiCondensed" panose="020B0502040204020203" pitchFamily="34" charset="0"/>
              </a:rPr>
              <a:t>When it comes to survey questions, the exact wording will always affect responses. This is especially true if emotionally loaded language is used. Any words that trigger an emotional response in subjects will sway the results. For instance, using the expression “welfare mothers” rather than “women who receive public assistance” adds an emotional element to a question that encourages people to express a negative attitude.</a:t>
            </a:r>
          </a:p>
          <a:p>
            <a:pPr algn="just"/>
            <a:r>
              <a:rPr lang="en-US" sz="1800" dirty="0" smtClean="0">
                <a:latin typeface="Bahnschrift Light SemiCondensed" panose="020B0502040204020203" pitchFamily="34" charset="0"/>
              </a:rPr>
              <a:t>Another problem is that researchers may confuse respondents by asking a double question, such as “Do you think that the government should reduce the deficit by cutting spending and raising taxes?” The issue here is that a subject could very well agree with one part of the question but not the other, so that forcing a subject to say yes or no distorts the opinion the researcher is trying to measure. </a:t>
            </a:r>
          </a:p>
          <a:p>
            <a:pPr algn="just"/>
            <a:r>
              <a:rPr lang="en-US" sz="1800" dirty="0" smtClean="0">
                <a:latin typeface="Bahnschrift Light SemiCondensed" panose="020B0502040204020203" pitchFamily="34" charset="0"/>
              </a:rPr>
              <a:t>Conducting a good interview means </a:t>
            </a:r>
            <a:r>
              <a:rPr lang="en-US" sz="1800" b="1" dirty="0" smtClean="0">
                <a:latin typeface="Bahnschrift Light SemiCondensed" panose="020B0502040204020203" pitchFamily="34" charset="0"/>
              </a:rPr>
              <a:t>standardizing the technique—treating all subjects in the same way. </a:t>
            </a:r>
            <a:r>
              <a:rPr lang="en-US" sz="1800" dirty="0" smtClean="0">
                <a:latin typeface="Bahnschrift Light SemiCondensed" panose="020B0502040204020203" pitchFamily="34" charset="0"/>
              </a:rPr>
              <a:t>But this, too, can be problematic. Drawing people out requires establishing </a:t>
            </a:r>
            <a:r>
              <a:rPr lang="en-US" sz="1800" b="1" dirty="0" smtClean="0">
                <a:latin typeface="Bahnschrift Light SemiCondensed" panose="020B0502040204020203" pitchFamily="34" charset="0"/>
              </a:rPr>
              <a:t>rapport</a:t>
            </a:r>
            <a:r>
              <a:rPr lang="en-US" sz="1800" dirty="0" smtClean="0">
                <a:latin typeface="Bahnschrift Light SemiCondensed" panose="020B0502040204020203" pitchFamily="34" charset="0"/>
              </a:rPr>
              <a:t>, which in turn depends on responding naturally to the particular person being interviewed, as you would in a normal conversation. </a:t>
            </a:r>
            <a:endParaRPr lang="en-US" sz="1800" dirty="0">
              <a:latin typeface="Bahnschrift Light SemiCondensed" panose="020B0502040204020203" pitchFamily="34" charset="0"/>
            </a:endParaRPr>
          </a:p>
        </p:txBody>
      </p:sp>
    </p:spTree>
    <p:extLst>
      <p:ext uri="{BB962C8B-B14F-4D97-AF65-F5344CB8AC3E}">
        <p14:creationId xmlns:p14="http://schemas.microsoft.com/office/powerpoint/2010/main" val="4266558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838492440"/>
              </p:ext>
            </p:extLst>
          </p:nvPr>
        </p:nvGraphicFramePr>
        <p:xfrm>
          <a:off x="2032000" y="719667"/>
          <a:ext cx="8128000" cy="812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2406060613"/>
              </p:ext>
            </p:extLst>
          </p:nvPr>
        </p:nvGraphicFramePr>
        <p:xfrm>
          <a:off x="922310" y="3466408"/>
          <a:ext cx="6151821" cy="2240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Content Placeholder 1"/>
          <p:cNvSpPr>
            <a:spLocks noGrp="1"/>
          </p:cNvSpPr>
          <p:nvPr>
            <p:ph idx="1"/>
          </p:nvPr>
        </p:nvSpPr>
        <p:spPr>
          <a:xfrm>
            <a:off x="838200" y="1825625"/>
            <a:ext cx="10515600" cy="1715597"/>
          </a:xfrm>
        </p:spPr>
        <p:txBody>
          <a:bodyPr>
            <a:normAutofit/>
          </a:bodyPr>
          <a:lstStyle/>
          <a:p>
            <a:pPr lvl="0"/>
            <a:r>
              <a:rPr lang="en-US" sz="1800" dirty="0" smtClean="0">
                <a:latin typeface="Bahnschrift Light SemiCondensed" panose="020B0502040204020203" pitchFamily="34" charset="0"/>
              </a:rPr>
              <a:t>A </a:t>
            </a:r>
            <a:r>
              <a:rPr lang="en-US" sz="1800" b="1" dirty="0" smtClean="0">
                <a:latin typeface="Bahnschrift Light SemiCondensed" panose="020B0502040204020203" pitchFamily="34" charset="0"/>
              </a:rPr>
              <a:t>one-on-one </a:t>
            </a:r>
            <a:r>
              <a:rPr lang="en-US" sz="1800" b="1" dirty="0">
                <a:latin typeface="Bahnschrift Light SemiCondensed" panose="020B0502040204020203" pitchFamily="34" charset="0"/>
              </a:rPr>
              <a:t>interaction between a sociologist and a participant </a:t>
            </a:r>
            <a:r>
              <a:rPr lang="en-US" sz="1800" dirty="0">
                <a:latin typeface="Bahnschrift Light SemiCondensed" panose="020B0502040204020203" pitchFamily="34" charset="0"/>
              </a:rPr>
              <a:t>that involves </a:t>
            </a:r>
            <a:r>
              <a:rPr lang="en-US" sz="1800" b="1" dirty="0">
                <a:latin typeface="Bahnschrift Light SemiCondensed" panose="020B0502040204020203" pitchFamily="34" charset="0"/>
              </a:rPr>
              <a:t>pre-approved questions. </a:t>
            </a:r>
            <a:r>
              <a:rPr lang="en-US" sz="1800" dirty="0">
                <a:latin typeface="Bahnschrift Light SemiCondensed" panose="020B0502040204020203" pitchFamily="34" charset="0"/>
              </a:rPr>
              <a:t>Either in-person or on a call, the researcher reads the questionnaire to the participant and records their answers.</a:t>
            </a:r>
          </a:p>
          <a:p>
            <a:pPr lvl="0"/>
            <a:r>
              <a:rPr lang="en-US" sz="1800" dirty="0">
                <a:latin typeface="Bahnschrift Light SemiCondensed" panose="020B0502040204020203" pitchFamily="34" charset="0"/>
              </a:rPr>
              <a:t>Structured interviews stick to the closed, pre-written questions on the survey. </a:t>
            </a:r>
            <a:r>
              <a:rPr lang="en-US" sz="1800" dirty="0" smtClean="0">
                <a:latin typeface="Bahnschrift Light SemiCondensed" panose="020B0502040204020203" pitchFamily="34" charset="0"/>
              </a:rPr>
              <a:t>Ideal </a:t>
            </a:r>
            <a:r>
              <a:rPr lang="en-US" sz="1800" dirty="0">
                <a:latin typeface="Bahnschrift Light SemiCondensed" panose="020B0502040204020203" pitchFamily="34" charset="0"/>
              </a:rPr>
              <a:t>for collecting quantitative data, though some qualitative data can come through.</a:t>
            </a:r>
          </a:p>
          <a:p>
            <a:endParaRPr lang="en-US" sz="1800" dirty="0"/>
          </a:p>
        </p:txBody>
      </p:sp>
      <p:sp>
        <p:nvSpPr>
          <p:cNvPr id="3" name="Rectangle 2"/>
          <p:cNvSpPr/>
          <p:nvPr/>
        </p:nvSpPr>
        <p:spPr>
          <a:xfrm>
            <a:off x="7221047" y="4023819"/>
            <a:ext cx="4132753" cy="1200329"/>
          </a:xfrm>
          <a:prstGeom prst="rect">
            <a:avLst/>
          </a:prstGeom>
        </p:spPr>
        <p:txBody>
          <a:bodyPr wrap="square">
            <a:spAutoFit/>
          </a:bodyPr>
          <a:lstStyle/>
          <a:p>
            <a:pPr marL="342900" lvl="0" indent="-342900">
              <a:buFont typeface="Arial" panose="020B0604020202020204" pitchFamily="34" charset="0"/>
              <a:buChar char="•"/>
            </a:pPr>
            <a:r>
              <a:rPr lang="en-US" dirty="0" smtClean="0">
                <a:latin typeface="Bahnschrift Light SemiCondensed" panose="020B0502040204020203" pitchFamily="34" charset="0"/>
              </a:rPr>
              <a:t>E.g., call </a:t>
            </a:r>
            <a:r>
              <a:rPr lang="en-US" dirty="0">
                <a:latin typeface="Bahnschrift Light SemiCondensed" panose="020B0502040204020203" pitchFamily="34" charset="0"/>
              </a:rPr>
              <a:t>from a telemarketer </a:t>
            </a:r>
            <a:r>
              <a:rPr lang="en-US" dirty="0" smtClean="0">
                <a:latin typeface="Bahnschrift Light SemiCondensed" panose="020B0502040204020203" pitchFamily="34" charset="0"/>
              </a:rPr>
              <a:t>to </a:t>
            </a:r>
            <a:r>
              <a:rPr lang="en-US" dirty="0">
                <a:latin typeface="Bahnschrift Light SemiCondensed" panose="020B0502040204020203" pitchFamily="34" charset="0"/>
              </a:rPr>
              <a:t>take a quick </a:t>
            </a:r>
            <a:r>
              <a:rPr lang="en-US" dirty="0" smtClean="0">
                <a:latin typeface="Bahnschrift Light SemiCondensed" panose="020B0502040204020203" pitchFamily="34" charset="0"/>
              </a:rPr>
              <a:t>survey.</a:t>
            </a:r>
          </a:p>
          <a:p>
            <a:pPr marL="342900" lvl="0" indent="-342900">
              <a:buFont typeface="Arial" panose="020B0604020202020204" pitchFamily="34" charset="0"/>
              <a:buChar char="•"/>
            </a:pPr>
            <a:r>
              <a:rPr lang="en-US" dirty="0">
                <a:latin typeface="Bahnschrift Light SemiCondensed" panose="020B0502040204020203" pitchFamily="34" charset="0"/>
              </a:rPr>
              <a:t>A</a:t>
            </a:r>
            <a:r>
              <a:rPr lang="en-US" dirty="0" smtClean="0">
                <a:latin typeface="Bahnschrift Light SemiCondensed" panose="020B0502040204020203" pitchFamily="34" charset="0"/>
              </a:rPr>
              <a:t> </a:t>
            </a:r>
            <a:r>
              <a:rPr lang="en-US" dirty="0">
                <a:latin typeface="Bahnschrift Light SemiCondensed" panose="020B0502040204020203" pitchFamily="34" charset="0"/>
              </a:rPr>
              <a:t>researcher asking predefined questions to each child in a classroom.</a:t>
            </a:r>
            <a:endParaRPr lang="en-US" dirty="0"/>
          </a:p>
        </p:txBody>
      </p:sp>
    </p:spTree>
    <p:extLst>
      <p:ext uri="{BB962C8B-B14F-4D97-AF65-F5344CB8AC3E}">
        <p14:creationId xmlns:p14="http://schemas.microsoft.com/office/powerpoint/2010/main" val="10766630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482537260"/>
              </p:ext>
            </p:extLst>
          </p:nvPr>
        </p:nvGraphicFramePr>
        <p:xfrm>
          <a:off x="2057757" y="695458"/>
          <a:ext cx="8128000" cy="78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Content Placeholder 1"/>
          <p:cNvGraphicFramePr>
            <a:graphicFrameLocks noGrp="1"/>
          </p:cNvGraphicFramePr>
          <p:nvPr>
            <p:ph idx="1"/>
            <p:extLst>
              <p:ext uri="{D42A27DB-BD31-4B8C-83A1-F6EECF244321}">
                <p14:modId xmlns:p14="http://schemas.microsoft.com/office/powerpoint/2010/main" val="858758068"/>
              </p:ext>
            </p:extLst>
          </p:nvPr>
        </p:nvGraphicFramePr>
        <p:xfrm>
          <a:off x="838200" y="847898"/>
          <a:ext cx="10515600" cy="532906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892429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111340952"/>
              </p:ext>
            </p:extLst>
          </p:nvPr>
        </p:nvGraphicFramePr>
        <p:xfrm>
          <a:off x="889716" y="2103120"/>
          <a:ext cx="10515600" cy="22489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p:cNvGraphicFramePr/>
          <p:nvPr>
            <p:extLst>
              <p:ext uri="{D42A27DB-BD31-4B8C-83A1-F6EECF244321}">
                <p14:modId xmlns:p14="http://schemas.microsoft.com/office/powerpoint/2010/main" val="4153595475"/>
              </p:ext>
            </p:extLst>
          </p:nvPr>
        </p:nvGraphicFramePr>
        <p:xfrm>
          <a:off x="2083516" y="669702"/>
          <a:ext cx="8128000" cy="97390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6147855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15107501"/>
              </p:ext>
            </p:extLst>
          </p:nvPr>
        </p:nvGraphicFramePr>
        <p:xfrm>
          <a:off x="2122153" y="502276"/>
          <a:ext cx="8128000" cy="746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968698227"/>
              </p:ext>
            </p:extLst>
          </p:nvPr>
        </p:nvGraphicFramePr>
        <p:xfrm>
          <a:off x="473653" y="3192410"/>
          <a:ext cx="11104451" cy="12234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Diagram 7"/>
          <p:cNvGraphicFramePr/>
          <p:nvPr>
            <p:extLst>
              <p:ext uri="{D42A27DB-BD31-4B8C-83A1-F6EECF244321}">
                <p14:modId xmlns:p14="http://schemas.microsoft.com/office/powerpoint/2010/main" val="1153386943"/>
              </p:ext>
            </p:extLst>
          </p:nvPr>
        </p:nvGraphicFramePr>
        <p:xfrm>
          <a:off x="473654" y="4588517"/>
          <a:ext cx="11104451" cy="15213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 name="Content Placeholder 2"/>
          <p:cNvSpPr>
            <a:spLocks noGrp="1"/>
          </p:cNvSpPr>
          <p:nvPr>
            <p:ph idx="1"/>
          </p:nvPr>
        </p:nvSpPr>
        <p:spPr>
          <a:xfrm>
            <a:off x="819596" y="1447323"/>
            <a:ext cx="10515600" cy="1566333"/>
          </a:xfrm>
        </p:spPr>
        <p:txBody>
          <a:bodyPr>
            <a:noAutofit/>
          </a:bodyPr>
          <a:lstStyle/>
          <a:p>
            <a:r>
              <a:rPr lang="en-US" sz="1800" dirty="0">
                <a:latin typeface="Bahnschrift Light SemiCondensed" panose="020B0502040204020203" pitchFamily="34" charset="0"/>
              </a:rPr>
              <a:t>The most widely used strategy for field study is participant observation, a research method in which </a:t>
            </a:r>
            <a:r>
              <a:rPr lang="en-US" sz="1800" b="1" dirty="0">
                <a:latin typeface="Bahnschrift Light SemiCondensed" panose="020B0502040204020203" pitchFamily="34" charset="0"/>
              </a:rPr>
              <a:t>investigators systematically observe people while joining them in their routine activities</a:t>
            </a:r>
            <a:r>
              <a:rPr lang="en-US" sz="1800" b="1" dirty="0" smtClean="0">
                <a:latin typeface="Bahnschrift Light SemiCondensed" panose="020B0502040204020203" pitchFamily="34" charset="0"/>
              </a:rPr>
              <a:t>. </a:t>
            </a:r>
            <a:r>
              <a:rPr lang="en-US" sz="1800" dirty="0" smtClean="0">
                <a:latin typeface="Bahnschrift Light SemiCondensed" panose="020B0502040204020203" pitchFamily="34" charset="0"/>
              </a:rPr>
              <a:t>This </a:t>
            </a:r>
            <a:r>
              <a:rPr lang="en-US" sz="1800" dirty="0">
                <a:latin typeface="Bahnschrift Light SemiCondensed" panose="020B0502040204020203" pitchFamily="34" charset="0"/>
              </a:rPr>
              <a:t>method allows researchers an inside look at social life in any natural setting, from a nightclub to a religious seminary. </a:t>
            </a:r>
          </a:p>
          <a:p>
            <a:pPr lvl="0"/>
            <a:r>
              <a:rPr lang="en-US" sz="1800" dirty="0" smtClean="0">
                <a:latin typeface="Bahnschrift Light SemiCondensed" panose="020B0502040204020203" pitchFamily="34" charset="0"/>
              </a:rPr>
              <a:t>In </a:t>
            </a:r>
            <a:r>
              <a:rPr lang="en-US" sz="1800" dirty="0">
                <a:latin typeface="Bahnschrift Light SemiCondensed" panose="020B0502040204020203" pitchFamily="34" charset="0"/>
              </a:rPr>
              <a:t>participant observation, the sociologist goes into the field with a camera or notepad and records people’s behavior in their usual environment. This research method has two variations:</a:t>
            </a:r>
          </a:p>
          <a:p>
            <a:endParaRPr lang="en-US" sz="2000" dirty="0">
              <a:latin typeface="Bahnschrift Light SemiCondensed" panose="020B0502040204020203" pitchFamily="34" charset="0"/>
            </a:endParaRPr>
          </a:p>
        </p:txBody>
      </p:sp>
    </p:spTree>
    <p:extLst>
      <p:ext uri="{BB962C8B-B14F-4D97-AF65-F5344CB8AC3E}">
        <p14:creationId xmlns:p14="http://schemas.microsoft.com/office/powerpoint/2010/main" val="1489736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r="50199" b="31031"/>
          <a:stretch/>
        </p:blipFill>
        <p:spPr>
          <a:xfrm>
            <a:off x="806335" y="1670963"/>
            <a:ext cx="4857404" cy="3521133"/>
          </a:xfrm>
          <a:prstGeom prst="rect">
            <a:avLst/>
          </a:prstGeom>
        </p:spPr>
      </p:pic>
      <p:sp>
        <p:nvSpPr>
          <p:cNvPr id="4" name="Rectangle 3"/>
          <p:cNvSpPr/>
          <p:nvPr/>
        </p:nvSpPr>
        <p:spPr>
          <a:xfrm>
            <a:off x="5782887" y="2138867"/>
            <a:ext cx="6096000" cy="2585323"/>
          </a:xfrm>
          <a:prstGeom prst="rect">
            <a:avLst/>
          </a:prstGeom>
        </p:spPr>
        <p:txBody>
          <a:bodyPr>
            <a:spAutoFit/>
          </a:bodyPr>
          <a:lstStyle/>
          <a:p>
            <a:r>
              <a:rPr lang="en-US" dirty="0" smtClean="0">
                <a:latin typeface="Bahnschrift Light SemiCondensed" panose="020B0502040204020203" pitchFamily="34" charset="0"/>
              </a:rPr>
              <a:t>E.g</a:t>
            </a:r>
            <a:r>
              <a:rPr lang="en-US" dirty="0">
                <a:latin typeface="Bahnschrift Light SemiCondensed" panose="020B0502040204020203" pitchFamily="34" charset="0"/>
              </a:rPr>
              <a:t>.: a researcher interested in learning about the study habits of college students might visit a campus coffee shop or library to observe their behavior. They might note the number of students who study in these locations, the time of day most students prefer to study, whether the students prefer to study in groups or alone and how long their study sessions tend to last. To participate more directly, the researcher may ask to join a weekly study group and assess how the students interact in each meeting during the semester.</a:t>
            </a:r>
          </a:p>
        </p:txBody>
      </p:sp>
    </p:spTree>
    <p:extLst>
      <p:ext uri="{BB962C8B-B14F-4D97-AF65-F5344CB8AC3E}">
        <p14:creationId xmlns:p14="http://schemas.microsoft.com/office/powerpoint/2010/main" val="16784480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800" b="1" dirty="0">
                <a:solidFill>
                  <a:srgbClr val="7F57B9"/>
                </a:solidFill>
                <a:effectLst>
                  <a:outerShdw blurRad="38100" dist="38100" dir="2700000" algn="tl">
                    <a:srgbClr val="000000">
                      <a:alpha val="43137"/>
                    </a:srgbClr>
                  </a:outerShdw>
                </a:effectLst>
                <a:latin typeface="Bahnschrift" panose="020B0502040204020203" pitchFamily="34" charset="0"/>
              </a:rPr>
              <a:t>Case </a:t>
            </a:r>
            <a:r>
              <a:rPr lang="en-US" sz="4800" b="1" dirty="0" smtClean="0">
                <a:solidFill>
                  <a:srgbClr val="7F57B9"/>
                </a:solidFill>
                <a:effectLst>
                  <a:outerShdw blurRad="38100" dist="38100" dir="2700000" algn="tl">
                    <a:srgbClr val="000000">
                      <a:alpha val="43137"/>
                    </a:srgbClr>
                  </a:outerShdw>
                </a:effectLst>
                <a:latin typeface="Bahnschrift" panose="020B0502040204020203" pitchFamily="34" charset="0"/>
              </a:rPr>
              <a:t>Studies</a:t>
            </a:r>
            <a:endParaRPr lang="en-US" sz="4800" b="1" dirty="0">
              <a:solidFill>
                <a:srgbClr val="7F57B9"/>
              </a:solidFill>
              <a:effectLst>
                <a:outerShdw blurRad="38100" dist="38100" dir="2700000" algn="tl">
                  <a:srgbClr val="000000">
                    <a:alpha val="43137"/>
                  </a:srgbClr>
                </a:outerShdw>
              </a:effectLst>
              <a:latin typeface="Bahnschrift" panose="020B0502040204020203" pitchFamily="34" charset="0"/>
            </a:endParaRPr>
          </a:p>
        </p:txBody>
      </p:sp>
      <p:sp>
        <p:nvSpPr>
          <p:cNvPr id="3" name="Content Placeholder 2"/>
          <p:cNvSpPr>
            <a:spLocks noGrp="1"/>
          </p:cNvSpPr>
          <p:nvPr>
            <p:ph idx="1"/>
          </p:nvPr>
        </p:nvSpPr>
        <p:spPr>
          <a:xfrm>
            <a:off x="838200" y="1596549"/>
            <a:ext cx="10724804" cy="1565967"/>
          </a:xfrm>
        </p:spPr>
        <p:txBody>
          <a:bodyPr>
            <a:noAutofit/>
          </a:bodyPr>
          <a:lstStyle/>
          <a:p>
            <a:r>
              <a:rPr lang="en-US" sz="2000" dirty="0" smtClean="0">
                <a:latin typeface="Bahnschrift Light SemiCondensed" panose="020B0502040204020203" pitchFamily="34" charset="0"/>
              </a:rPr>
              <a:t>To </a:t>
            </a:r>
            <a:r>
              <a:rPr lang="en-US" sz="2000" dirty="0">
                <a:latin typeface="Bahnschrift Light SemiCondensed" panose="020B0502040204020203" pitchFamily="34" charset="0"/>
              </a:rPr>
              <a:t>do a case study, the researcher </a:t>
            </a:r>
            <a:r>
              <a:rPr lang="en-US" sz="2000" b="1" dirty="0">
                <a:latin typeface="Bahnschrift Light SemiCondensed" panose="020B0502040204020203" pitchFamily="34" charset="0"/>
              </a:rPr>
              <a:t>focuses on a single event, situation, or </a:t>
            </a:r>
            <a:r>
              <a:rPr lang="en-US" sz="2000" b="1" dirty="0" smtClean="0">
                <a:latin typeface="Bahnschrift Light SemiCondensed" panose="020B0502040204020203" pitchFamily="34" charset="0"/>
              </a:rPr>
              <a:t>individual</a:t>
            </a:r>
            <a:r>
              <a:rPr lang="en-US" sz="2000" dirty="0">
                <a:latin typeface="Bahnschrift Light SemiCondensed" panose="020B0502040204020203" pitchFamily="34" charset="0"/>
              </a:rPr>
              <a:t>. The purpose is to understand the dynamics of relationships </a:t>
            </a:r>
            <a:r>
              <a:rPr lang="en-US" sz="2000" dirty="0" smtClean="0">
                <a:latin typeface="Bahnschrift Light SemiCondensed" panose="020B0502040204020203" pitchFamily="34" charset="0"/>
              </a:rPr>
              <a:t>and </a:t>
            </a:r>
            <a:r>
              <a:rPr lang="en-US" sz="2000" dirty="0">
                <a:latin typeface="Bahnschrift Light SemiCondensed" panose="020B0502040204020203" pitchFamily="34" charset="0"/>
              </a:rPr>
              <a:t>power or even the thinking that motivates people. </a:t>
            </a:r>
            <a:endParaRPr lang="en-US" sz="2000" dirty="0" smtClean="0">
              <a:latin typeface="Bahnschrift Light SemiCondensed" panose="020B0502040204020203" pitchFamily="34" charset="0"/>
            </a:endParaRPr>
          </a:p>
          <a:p>
            <a:r>
              <a:rPr lang="en-US" sz="2000" dirty="0" smtClean="0">
                <a:latin typeface="Bahnschrift Light SemiCondensed" panose="020B0502040204020203" pitchFamily="34" charset="0"/>
              </a:rPr>
              <a:t>Case studies </a:t>
            </a:r>
            <a:r>
              <a:rPr lang="en-US" sz="2000" dirty="0">
                <a:latin typeface="Bahnschrift Light SemiCondensed" panose="020B0502040204020203" pitchFamily="34" charset="0"/>
              </a:rPr>
              <a:t>reveals a lot of detail about some particular situation, </a:t>
            </a:r>
            <a:r>
              <a:rPr lang="en-US" sz="2000" dirty="0" smtClean="0">
                <a:latin typeface="Bahnschrift Light SemiCondensed" panose="020B0502040204020203" pitchFamily="34" charset="0"/>
              </a:rPr>
              <a:t>but there is the problem </a:t>
            </a:r>
            <a:r>
              <a:rPr lang="en-US" sz="2000" dirty="0">
                <a:latin typeface="Bahnschrift Light SemiCondensed" panose="020B0502040204020203" pitchFamily="34" charset="0"/>
              </a:rPr>
              <a:t>of generalizability, which plagues case studies, is the primary reason that </a:t>
            </a:r>
            <a:r>
              <a:rPr lang="en-US" sz="2000" dirty="0" smtClean="0">
                <a:latin typeface="Bahnschrift Light SemiCondensed" panose="020B0502040204020203" pitchFamily="34" charset="0"/>
              </a:rPr>
              <a:t>few </a:t>
            </a:r>
            <a:r>
              <a:rPr lang="en-US" sz="2000" dirty="0">
                <a:latin typeface="Bahnschrift Light SemiCondensed" panose="020B0502040204020203" pitchFamily="34" charset="0"/>
              </a:rPr>
              <a:t>sociologists use this method</a:t>
            </a:r>
            <a:r>
              <a:rPr lang="en-US" sz="2000" dirty="0" smtClean="0">
                <a:latin typeface="Bahnschrift Light SemiCondensed" panose="020B0502040204020203" pitchFamily="34" charset="0"/>
              </a:rPr>
              <a:t>.</a:t>
            </a:r>
          </a:p>
          <a:p>
            <a:pPr marL="0" indent="0">
              <a:buNone/>
            </a:pPr>
            <a:endParaRPr lang="en-US" sz="2000" dirty="0">
              <a:latin typeface="Bahnschrift Light SemiCondensed" panose="020B0502040204020203" pitchFamily="34" charset="0"/>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7913" r="7600"/>
          <a:stretch/>
        </p:blipFill>
        <p:spPr>
          <a:xfrm>
            <a:off x="7661115" y="4314306"/>
            <a:ext cx="4298129" cy="2543694"/>
          </a:xfrm>
          <a:prstGeom prst="rect">
            <a:avLst/>
          </a:prstGeom>
        </p:spPr>
      </p:pic>
      <p:sp>
        <p:nvSpPr>
          <p:cNvPr id="5" name="Rectangle 4"/>
          <p:cNvSpPr/>
          <p:nvPr/>
        </p:nvSpPr>
        <p:spPr>
          <a:xfrm>
            <a:off x="763385" y="3664849"/>
            <a:ext cx="7334597" cy="1938992"/>
          </a:xfrm>
          <a:prstGeom prst="rect">
            <a:avLst/>
          </a:prstGeom>
        </p:spPr>
        <p:txBody>
          <a:bodyPr wrap="square">
            <a:spAutoFit/>
          </a:bodyPr>
          <a:lstStyle/>
          <a:p>
            <a:pPr marL="342900" indent="-342900">
              <a:buFont typeface="Arial" panose="020B0604020202020204" pitchFamily="34" charset="0"/>
              <a:buChar char="•"/>
            </a:pPr>
            <a:r>
              <a:rPr lang="en-US" sz="2000" dirty="0">
                <a:latin typeface="Bahnschrift Light SemiCondensed" panose="020B0502040204020203" pitchFamily="34" charset="0"/>
              </a:rPr>
              <a:t>For example, Sociologist Ken Levi (1981/2016), wanted to study hit men. But he had access to only one. He interviewed this man over and over, giving us an understanding of how someone can kill others for money.</a:t>
            </a:r>
          </a:p>
          <a:p>
            <a:pPr marL="342900" indent="-342900">
              <a:buFont typeface="Arial" panose="020B0604020202020204" pitchFamily="34" charset="0"/>
              <a:buChar char="•"/>
            </a:pPr>
            <a:r>
              <a:rPr lang="en-US" sz="2000" dirty="0">
                <a:latin typeface="Bahnschrift Light SemiCondensed" panose="020B0502040204020203" pitchFamily="34" charset="0"/>
              </a:rPr>
              <a:t>For spouse abuse, a case study would focus on a single couple, exploring their history and relationship.</a:t>
            </a:r>
          </a:p>
        </p:txBody>
      </p:sp>
    </p:spTree>
    <p:extLst>
      <p:ext uri="{BB962C8B-B14F-4D97-AF65-F5344CB8AC3E}">
        <p14:creationId xmlns:p14="http://schemas.microsoft.com/office/powerpoint/2010/main" val="1960174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1476497710"/>
              </p:ext>
            </p:extLst>
          </p:nvPr>
        </p:nvGraphicFramePr>
        <p:xfrm>
          <a:off x="2057758" y="487846"/>
          <a:ext cx="8128000" cy="735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p:cNvGraphicFramePr/>
          <p:nvPr>
            <p:extLst>
              <p:ext uri="{D42A27DB-BD31-4B8C-83A1-F6EECF244321}">
                <p14:modId xmlns:p14="http://schemas.microsoft.com/office/powerpoint/2010/main" val="1677996390"/>
              </p:ext>
            </p:extLst>
          </p:nvPr>
        </p:nvGraphicFramePr>
        <p:xfrm>
          <a:off x="995889" y="3607724"/>
          <a:ext cx="10143166" cy="260188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Content Placeholder 2"/>
          <p:cNvSpPr>
            <a:spLocks noGrp="1"/>
          </p:cNvSpPr>
          <p:nvPr>
            <p:ph idx="1"/>
          </p:nvPr>
        </p:nvSpPr>
        <p:spPr>
          <a:xfrm>
            <a:off x="817419" y="1374232"/>
            <a:ext cx="10608678" cy="1608926"/>
          </a:xfrm>
        </p:spPr>
        <p:txBody>
          <a:bodyPr>
            <a:noAutofit/>
          </a:bodyPr>
          <a:lstStyle/>
          <a:p>
            <a:pPr lvl="0"/>
            <a:r>
              <a:rPr lang="en-US" sz="1800" dirty="0">
                <a:latin typeface="Bahnschrift Light SemiCondensed" panose="020B0502040204020203" pitchFamily="34" charset="0"/>
              </a:rPr>
              <a:t>The experimental research method is the exact opposite of participant observation. Instead of studying people as they are, experiments usually </a:t>
            </a:r>
            <a:r>
              <a:rPr lang="en-US" sz="1800" b="1" dirty="0">
                <a:latin typeface="Bahnschrift Light SemiCondensed" panose="020B0502040204020203" pitchFamily="34" charset="0"/>
              </a:rPr>
              <a:t>occur in a controlled environment. </a:t>
            </a:r>
            <a:r>
              <a:rPr lang="en-US" sz="1800" dirty="0">
                <a:latin typeface="Bahnschrift Light SemiCondensed" panose="020B0502040204020203" pitchFamily="34" charset="0"/>
              </a:rPr>
              <a:t>Experiments are ideal for investigating causal relationships between </a:t>
            </a:r>
            <a:r>
              <a:rPr lang="en-US" sz="1800" dirty="0" smtClean="0">
                <a:latin typeface="Bahnschrift Light SemiCondensed" panose="020B0502040204020203" pitchFamily="34" charset="0"/>
              </a:rPr>
              <a:t>variables.</a:t>
            </a:r>
          </a:p>
          <a:p>
            <a:r>
              <a:rPr lang="en-US" sz="1800" dirty="0" smtClean="0">
                <a:latin typeface="Bahnschrift Light SemiCondensed" panose="020B0502040204020203" pitchFamily="34" charset="0"/>
              </a:rPr>
              <a:t>If </a:t>
            </a:r>
            <a:r>
              <a:rPr lang="en-US" sz="1800" dirty="0">
                <a:latin typeface="Bahnschrift Light SemiCondensed" panose="020B0502040204020203" pitchFamily="34" charset="0"/>
              </a:rPr>
              <a:t>this particular thing were to happen, then that particular thing will result. E.g.: A scientist studying how individuals subconsciously change their speech patterns when talking to someone they perceive as an authority figure. </a:t>
            </a:r>
            <a:endParaRPr lang="en-US" sz="1800" b="1" dirty="0">
              <a:latin typeface="Bahnschrift Light SemiCondensed" panose="020B0502040204020203" pitchFamily="34" charset="0"/>
            </a:endParaRPr>
          </a:p>
          <a:p>
            <a:pPr lvl="0"/>
            <a:r>
              <a:rPr lang="en-US" sz="1800" dirty="0" smtClean="0">
                <a:latin typeface="Bahnschrift Light SemiCondensed" panose="020B0502040204020203" pitchFamily="34" charset="0"/>
              </a:rPr>
              <a:t>There </a:t>
            </a:r>
            <a:r>
              <a:rPr lang="en-US" sz="1800" dirty="0">
                <a:latin typeface="Bahnschrift Light SemiCondensed" panose="020B0502040204020203" pitchFamily="34" charset="0"/>
              </a:rPr>
              <a:t>are two types of experimentation</a:t>
            </a:r>
            <a:r>
              <a:rPr lang="en-US" sz="1800" dirty="0" smtClean="0">
                <a:latin typeface="Bahnschrift Light SemiCondensed" panose="020B0502040204020203" pitchFamily="34" charset="0"/>
              </a:rPr>
              <a:t>:</a:t>
            </a:r>
            <a:endParaRPr lang="en-US" sz="1800" dirty="0">
              <a:latin typeface="Bahnschrift Light SemiCondensed" panose="020B0502040204020203" pitchFamily="34" charset="0"/>
            </a:endParaRPr>
          </a:p>
        </p:txBody>
      </p:sp>
    </p:spTree>
    <p:extLst>
      <p:ext uri="{BB962C8B-B14F-4D97-AF65-F5344CB8AC3E}">
        <p14:creationId xmlns:p14="http://schemas.microsoft.com/office/powerpoint/2010/main" val="1550675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clrChange>
              <a:clrFrom>
                <a:srgbClr val="CBEEEB"/>
              </a:clrFrom>
              <a:clrTo>
                <a:srgbClr val="CBEEEB">
                  <a:alpha val="0"/>
                </a:srgbClr>
              </a:clrTo>
            </a:clrChange>
            <a:extLst>
              <a:ext uri="{28A0092B-C50C-407E-A947-70E740481C1C}">
                <a14:useLocalDpi xmlns:a14="http://schemas.microsoft.com/office/drawing/2010/main" val="0"/>
              </a:ext>
            </a:extLst>
          </a:blip>
          <a:srcRect l="32141" t="38667" r="31927" b="29818"/>
          <a:stretch/>
        </p:blipFill>
        <p:spPr>
          <a:xfrm>
            <a:off x="448226" y="2202872"/>
            <a:ext cx="2492715" cy="1649124"/>
          </a:xfrm>
          <a:prstGeom prst="rect">
            <a:avLst/>
          </a:prstGeom>
        </p:spPr>
      </p:pic>
      <p:sp>
        <p:nvSpPr>
          <p:cNvPr id="2" name="Title 1"/>
          <p:cNvSpPr>
            <a:spLocks noGrp="1"/>
          </p:cNvSpPr>
          <p:nvPr>
            <p:ph type="title"/>
          </p:nvPr>
        </p:nvSpPr>
        <p:spPr/>
        <p:txBody>
          <a:bodyPr/>
          <a:lstStyle/>
          <a:p>
            <a:pPr algn="ctr"/>
            <a:r>
              <a:rPr lang="en-US" b="1" dirty="0">
                <a:solidFill>
                  <a:srgbClr val="7F57B9"/>
                </a:solidFill>
                <a:effectLst>
                  <a:outerShdw blurRad="38100" dist="38100" dir="2700000" algn="tl">
                    <a:srgbClr val="000000">
                      <a:alpha val="43137"/>
                    </a:srgbClr>
                  </a:outerShdw>
                </a:effectLst>
                <a:latin typeface="Bahnschrift" panose="020B0502040204020203" pitchFamily="34" charset="0"/>
              </a:rPr>
              <a:t>The Hawthorne Effect</a:t>
            </a:r>
          </a:p>
        </p:txBody>
      </p:sp>
      <p:sp>
        <p:nvSpPr>
          <p:cNvPr id="3" name="Content Placeholder 2"/>
          <p:cNvSpPr>
            <a:spLocks noGrp="1"/>
          </p:cNvSpPr>
          <p:nvPr>
            <p:ph idx="1"/>
          </p:nvPr>
        </p:nvSpPr>
        <p:spPr>
          <a:xfrm>
            <a:off x="629342" y="4151320"/>
            <a:ext cx="10933315" cy="2191290"/>
          </a:xfrm>
        </p:spPr>
        <p:txBody>
          <a:bodyPr>
            <a:noAutofit/>
          </a:bodyPr>
          <a:lstStyle/>
          <a:p>
            <a:r>
              <a:rPr lang="en-US" sz="1800" dirty="0" smtClean="0">
                <a:latin typeface="Bahnschrift Light SemiCondensed" panose="020B0502040204020203" pitchFamily="34" charset="0"/>
              </a:rPr>
              <a:t>But </a:t>
            </a:r>
            <a:r>
              <a:rPr lang="en-US" sz="1800" dirty="0">
                <a:latin typeface="Bahnschrift Light SemiCondensed" panose="020B0502040204020203" pitchFamily="34" charset="0"/>
              </a:rPr>
              <a:t>when the research team later </a:t>
            </a:r>
            <a:r>
              <a:rPr lang="en-US" sz="1800" dirty="0" smtClean="0">
                <a:latin typeface="Bahnschrift Light SemiCondensed" panose="020B0502040204020203" pitchFamily="34" charset="0"/>
              </a:rPr>
              <a:t>turned </a:t>
            </a:r>
            <a:r>
              <a:rPr lang="en-US" sz="1800" dirty="0">
                <a:latin typeface="Bahnschrift Light SemiCondensed" panose="020B0502040204020203" pitchFamily="34" charset="0"/>
              </a:rPr>
              <a:t>the lighting back down, productivity increased </a:t>
            </a:r>
            <a:r>
              <a:rPr lang="en-US" sz="1800" dirty="0" smtClean="0">
                <a:latin typeface="Bahnschrift Light SemiCondensed" panose="020B0502040204020203" pitchFamily="34" charset="0"/>
              </a:rPr>
              <a:t>again</a:t>
            </a:r>
            <a:r>
              <a:rPr lang="en-US" sz="1800" dirty="0">
                <a:latin typeface="Bahnschrift Light SemiCondensed" panose="020B0502040204020203" pitchFamily="34" charset="0"/>
              </a:rPr>
              <a:t>. What was going on? The researchers concluded that </a:t>
            </a:r>
            <a:r>
              <a:rPr lang="en-US" sz="1800" dirty="0" smtClean="0">
                <a:latin typeface="Bahnschrift Light SemiCondensed" panose="020B0502040204020203" pitchFamily="34" charset="0"/>
              </a:rPr>
              <a:t>the </a:t>
            </a:r>
            <a:r>
              <a:rPr lang="en-US" sz="1800" dirty="0">
                <a:latin typeface="Bahnschrift Light SemiCondensed" panose="020B0502040204020203" pitchFamily="34" charset="0"/>
              </a:rPr>
              <a:t>employees were working harder (even if they could not </a:t>
            </a:r>
            <a:r>
              <a:rPr lang="en-US" sz="1800" dirty="0" smtClean="0">
                <a:latin typeface="Bahnschrift Light SemiCondensed" panose="020B0502040204020203" pitchFamily="34" charset="0"/>
              </a:rPr>
              <a:t>see </a:t>
            </a:r>
            <a:r>
              <a:rPr lang="en-US" sz="1800" dirty="0">
                <a:latin typeface="Bahnschrift Light SemiCondensed" panose="020B0502040204020203" pitchFamily="34" charset="0"/>
              </a:rPr>
              <a:t>as well) simply because people were paying attention </a:t>
            </a:r>
            <a:r>
              <a:rPr lang="en-US" sz="1800" dirty="0" smtClean="0">
                <a:latin typeface="Bahnschrift Light SemiCondensed" panose="020B0502040204020203" pitchFamily="34" charset="0"/>
              </a:rPr>
              <a:t>to </a:t>
            </a:r>
            <a:r>
              <a:rPr lang="en-US" sz="1800" dirty="0">
                <a:latin typeface="Bahnschrift Light SemiCondensed" panose="020B0502040204020203" pitchFamily="34" charset="0"/>
              </a:rPr>
              <a:t>them and measuring their output. </a:t>
            </a:r>
            <a:endParaRPr lang="en-US" sz="1800" dirty="0" smtClean="0">
              <a:latin typeface="Bahnschrift Light SemiCondensed" panose="020B0502040204020203" pitchFamily="34" charset="0"/>
            </a:endParaRPr>
          </a:p>
          <a:p>
            <a:r>
              <a:rPr lang="en-US" sz="1800" dirty="0" smtClean="0">
                <a:latin typeface="Bahnschrift Light SemiCondensed" panose="020B0502040204020203" pitchFamily="34" charset="0"/>
              </a:rPr>
              <a:t>Although </a:t>
            </a:r>
            <a:r>
              <a:rPr lang="en-US" sz="1800" dirty="0">
                <a:latin typeface="Bahnschrift Light SemiCondensed" panose="020B0502040204020203" pitchFamily="34" charset="0"/>
              </a:rPr>
              <a:t>this </a:t>
            </a:r>
            <a:r>
              <a:rPr lang="en-US" sz="1800" dirty="0" smtClean="0">
                <a:latin typeface="Bahnschrift Light SemiCondensed" panose="020B0502040204020203" pitchFamily="34" charset="0"/>
              </a:rPr>
              <a:t>conclusion </a:t>
            </a:r>
            <a:r>
              <a:rPr lang="en-US" sz="1800" dirty="0">
                <a:latin typeface="Bahnschrift Light SemiCondensed" panose="020B0502040204020203" pitchFamily="34" charset="0"/>
              </a:rPr>
              <a:t>has been called into question by the results of later </a:t>
            </a:r>
            <a:r>
              <a:rPr lang="en-US" sz="1800" dirty="0" smtClean="0">
                <a:latin typeface="Bahnschrift Light SemiCondensed" panose="020B0502040204020203" pitchFamily="34" charset="0"/>
              </a:rPr>
              <a:t>research</a:t>
            </a:r>
            <a:r>
              <a:rPr lang="en-US" sz="1800" dirty="0">
                <a:latin typeface="Bahnschrift Light SemiCondensed" panose="020B0502040204020203" pitchFamily="34" charset="0"/>
              </a:rPr>
              <a:t>, social scientists still use the term Hawthorne </a:t>
            </a:r>
            <a:r>
              <a:rPr lang="en-US" sz="1800" dirty="0" smtClean="0">
                <a:latin typeface="Bahnschrift Light SemiCondensed" panose="020B0502040204020203" pitchFamily="34" charset="0"/>
              </a:rPr>
              <a:t>effect to </a:t>
            </a:r>
            <a:r>
              <a:rPr lang="en-US" sz="1800" dirty="0">
                <a:latin typeface="Bahnschrift Light SemiCondensed" panose="020B0502040204020203" pitchFamily="34" charset="0"/>
              </a:rPr>
              <a:t>refer to a change in a subject’s behavior caused simply by the </a:t>
            </a:r>
            <a:r>
              <a:rPr lang="en-US" sz="1800" dirty="0" smtClean="0">
                <a:latin typeface="Bahnschrift Light SemiCondensed" panose="020B0502040204020203" pitchFamily="34" charset="0"/>
              </a:rPr>
              <a:t>awareness </a:t>
            </a:r>
            <a:r>
              <a:rPr lang="en-US" sz="1800" dirty="0">
                <a:latin typeface="Bahnschrift Light SemiCondensed" panose="020B0502040204020203" pitchFamily="34" charset="0"/>
              </a:rPr>
              <a:t>of being studied (Leavitt &amp; List, 2009</a:t>
            </a:r>
            <a:r>
              <a:rPr lang="en-US" sz="1800" dirty="0" smtClean="0">
                <a:latin typeface="Bahnschrift Light SemiCondensed" panose="020B0502040204020203" pitchFamily="34" charset="0"/>
              </a:rPr>
              <a:t>).</a:t>
            </a:r>
          </a:p>
        </p:txBody>
      </p:sp>
      <p:sp>
        <p:nvSpPr>
          <p:cNvPr id="5" name="Rectangle 4"/>
          <p:cNvSpPr/>
          <p:nvPr/>
        </p:nvSpPr>
        <p:spPr>
          <a:xfrm>
            <a:off x="2759825" y="1734773"/>
            <a:ext cx="8828116" cy="2585323"/>
          </a:xfrm>
          <a:prstGeom prst="rect">
            <a:avLst/>
          </a:prstGeom>
        </p:spPr>
        <p:txBody>
          <a:bodyPr wrap="square">
            <a:spAutoFit/>
          </a:bodyPr>
          <a:lstStyle/>
          <a:p>
            <a:pPr marL="285750" indent="-285750">
              <a:buFont typeface="Arial" panose="020B0604020202020204" pitchFamily="34" charset="0"/>
              <a:buChar char="•"/>
            </a:pPr>
            <a:r>
              <a:rPr lang="en-US" dirty="0">
                <a:latin typeface="Bahnschrift Light SemiCondensed" panose="020B0502040204020203" pitchFamily="34" charset="0"/>
              </a:rPr>
              <a:t>Researchers need to be aware that </a:t>
            </a:r>
            <a:r>
              <a:rPr lang="en-US" b="1" dirty="0">
                <a:latin typeface="Bahnschrift Light SemiCondensed" panose="020B0502040204020203" pitchFamily="34" charset="0"/>
              </a:rPr>
              <a:t>subjects’ behavior may change simply because they are getting special attention,</a:t>
            </a:r>
            <a:r>
              <a:rPr lang="en-US" dirty="0">
                <a:latin typeface="Bahnschrift Light SemiCondensed" panose="020B0502040204020203" pitchFamily="34" charset="0"/>
              </a:rPr>
              <a:t> as one classic experiment revealed. </a:t>
            </a:r>
            <a:endParaRPr lang="en-US" dirty="0" smtClean="0">
              <a:latin typeface="Bahnschrift Light SemiCondensed" panose="020B0502040204020203" pitchFamily="34" charset="0"/>
            </a:endParaRPr>
          </a:p>
          <a:p>
            <a:pPr marL="285750" indent="-285750">
              <a:buFont typeface="Arial" panose="020B0604020202020204" pitchFamily="34" charset="0"/>
              <a:buChar char="•"/>
            </a:pPr>
            <a:r>
              <a:rPr lang="en-US" dirty="0" smtClean="0">
                <a:latin typeface="Bahnschrift Light SemiCondensed" panose="020B0502040204020203" pitchFamily="34" charset="0"/>
              </a:rPr>
              <a:t>In </a:t>
            </a:r>
            <a:r>
              <a:rPr lang="en-US" dirty="0">
                <a:latin typeface="Bahnschrift Light SemiCondensed" panose="020B0502040204020203" pitchFamily="34" charset="0"/>
              </a:rPr>
              <a:t>the late 1930s, the Western Electric Company hired researchers to investigate worker productivity in its Hawthorne factory near Chicago (Roethlisberger &amp; Dickson, 1939). </a:t>
            </a:r>
            <a:endParaRPr lang="en-US" dirty="0" smtClean="0">
              <a:latin typeface="Bahnschrift Light SemiCondensed" panose="020B0502040204020203" pitchFamily="34" charset="0"/>
            </a:endParaRPr>
          </a:p>
          <a:p>
            <a:pPr marL="285750" indent="-285750">
              <a:buFont typeface="Arial" panose="020B0604020202020204" pitchFamily="34" charset="0"/>
              <a:buChar char="•"/>
            </a:pPr>
            <a:r>
              <a:rPr lang="en-US" dirty="0">
                <a:latin typeface="Bahnschrift Light SemiCondensed" panose="020B0502040204020203" pitchFamily="34" charset="0"/>
              </a:rPr>
              <a:t>The experiment tested the hypothesis that </a:t>
            </a:r>
            <a:r>
              <a:rPr lang="en-US" b="1" dirty="0">
                <a:latin typeface="Bahnschrift Light SemiCondensed" panose="020B0502040204020203" pitchFamily="34" charset="0"/>
              </a:rPr>
              <a:t>increasing the available lighting would raise worker output. </a:t>
            </a:r>
            <a:r>
              <a:rPr lang="en-US" dirty="0">
                <a:latin typeface="Bahnschrift Light SemiCondensed" panose="020B0502040204020203" pitchFamily="34" charset="0"/>
              </a:rPr>
              <a:t>First, researchers measured worker productivity or output (the dependent variable). Then they increased the lighting (the independent variable) and measured output a second time. Productivity had gone up, a result that supported the hypothesis. </a:t>
            </a:r>
          </a:p>
          <a:p>
            <a:pPr marL="285750" indent="-285750">
              <a:buFont typeface="Arial" panose="020B0604020202020204" pitchFamily="34" charset="0"/>
              <a:buChar char="•"/>
            </a:pPr>
            <a:endParaRPr lang="en-US" dirty="0">
              <a:latin typeface="Bahnschrift Light SemiCondensed" panose="020B0502040204020203" pitchFamily="34" charset="0"/>
            </a:endParaRPr>
          </a:p>
        </p:txBody>
      </p:sp>
    </p:spTree>
    <p:extLst>
      <p:ext uri="{BB962C8B-B14F-4D97-AF65-F5344CB8AC3E}">
        <p14:creationId xmlns:p14="http://schemas.microsoft.com/office/powerpoint/2010/main" val="41224320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97528203"/>
              </p:ext>
            </p:extLst>
          </p:nvPr>
        </p:nvGraphicFramePr>
        <p:xfrm>
          <a:off x="2212305" y="764771"/>
          <a:ext cx="8128000" cy="6519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3937920114"/>
              </p:ext>
            </p:extLst>
          </p:nvPr>
        </p:nvGraphicFramePr>
        <p:xfrm>
          <a:off x="1067018" y="3263823"/>
          <a:ext cx="6360812" cy="19700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Rectangle 1"/>
          <p:cNvSpPr/>
          <p:nvPr/>
        </p:nvSpPr>
        <p:spPr>
          <a:xfrm>
            <a:off x="701257" y="1416676"/>
            <a:ext cx="10782481" cy="1754326"/>
          </a:xfrm>
          <a:prstGeom prst="rect">
            <a:avLst/>
          </a:prstGeom>
        </p:spPr>
        <p:txBody>
          <a:bodyPr wrap="square">
            <a:spAutoFit/>
          </a:bodyPr>
          <a:lstStyle/>
          <a:p>
            <a:pPr marL="285750" indent="-285750">
              <a:buFont typeface="Arial" panose="020B0604020202020204" pitchFamily="34" charset="0"/>
              <a:buChar char="•"/>
            </a:pPr>
            <a:r>
              <a:rPr lang="en-US" dirty="0">
                <a:latin typeface="Bahnschrift Light SemiCondensed" panose="020B0502040204020203" pitchFamily="34" charset="0"/>
              </a:rPr>
              <a:t>The analysis of data already collected by other researchers</a:t>
            </a:r>
            <a:r>
              <a:rPr lang="en-US" dirty="0" smtClean="0">
                <a:latin typeface="Bahnschrift Light SemiCondensed" panose="020B0502040204020203" pitchFamily="34" charset="0"/>
              </a:rPr>
              <a:t>. </a:t>
            </a:r>
            <a:r>
              <a:rPr lang="en-US" b="1" dirty="0">
                <a:latin typeface="Bahnschrift Light SemiCondensed" panose="020B0502040204020203" pitchFamily="34" charset="0"/>
              </a:rPr>
              <a:t>Used when resources are limited and/or existing data may provide excellent sources of information. </a:t>
            </a:r>
            <a:endParaRPr lang="en-US" dirty="0">
              <a:latin typeface="Bahnschrift Light SemiCondensed" panose="020B0502040204020203" pitchFamily="34" charset="0"/>
            </a:endParaRPr>
          </a:p>
          <a:p>
            <a:pPr marL="285750" lvl="0" indent="-285750">
              <a:buFont typeface="Arial" panose="020B0604020202020204" pitchFamily="34" charset="0"/>
              <a:buChar char="•"/>
            </a:pPr>
            <a:r>
              <a:rPr lang="en-US" dirty="0" smtClean="0">
                <a:latin typeface="Bahnschrift Light SemiCondensed" panose="020B0502040204020203" pitchFamily="34" charset="0"/>
              </a:rPr>
              <a:t>By </a:t>
            </a:r>
            <a:r>
              <a:rPr lang="en-US" dirty="0">
                <a:latin typeface="Bahnschrift Light SemiCondensed" panose="020B0502040204020203" pitchFamily="34" charset="0"/>
              </a:rPr>
              <a:t>consulting past reports, studies, videos, images and books, sociologists can better understand their research topic. </a:t>
            </a:r>
            <a:r>
              <a:rPr lang="en-US" dirty="0" smtClean="0">
                <a:latin typeface="Bahnschrift Light SemiCondensed" panose="020B0502040204020203" pitchFamily="34" charset="0"/>
              </a:rPr>
              <a:t>E.g.: A researcher conducting a meta-analysis that analyzes every study on the academic achievement of third-grade students in New York City within the last 10 years. </a:t>
            </a:r>
          </a:p>
          <a:p>
            <a:pPr marL="285750" indent="-285750">
              <a:buFont typeface="Arial" panose="020B0604020202020204" pitchFamily="34" charset="0"/>
              <a:buChar char="•"/>
            </a:pPr>
            <a:r>
              <a:rPr lang="en-US" dirty="0">
                <a:latin typeface="Bahnschrift Light SemiCondensed" panose="020B0502040204020203" pitchFamily="34" charset="0"/>
              </a:rPr>
              <a:t>Researchers often prefer primary data, so they only turn to secondary analysis when</a:t>
            </a:r>
            <a:r>
              <a:rPr lang="en-US" dirty="0" smtClean="0">
                <a:latin typeface="Bahnschrift Light SemiCondensed" panose="020B0502040204020203" pitchFamily="34" charset="0"/>
              </a:rPr>
              <a:t>:</a:t>
            </a:r>
            <a:endParaRPr lang="en-US" dirty="0">
              <a:latin typeface="Bahnschrift Light SemiCondensed" panose="020B0502040204020203" pitchFamily="34" charset="0"/>
            </a:endParaRPr>
          </a:p>
        </p:txBody>
      </p:sp>
      <p:sp>
        <p:nvSpPr>
          <p:cNvPr id="15" name="Rectangle 14"/>
          <p:cNvSpPr/>
          <p:nvPr/>
        </p:nvSpPr>
        <p:spPr>
          <a:xfrm>
            <a:off x="771623" y="5452123"/>
            <a:ext cx="10712115" cy="646331"/>
          </a:xfrm>
          <a:prstGeom prst="rect">
            <a:avLst/>
          </a:prstGeom>
        </p:spPr>
        <p:txBody>
          <a:bodyPr wrap="square">
            <a:spAutoFit/>
          </a:bodyPr>
          <a:lstStyle/>
          <a:p>
            <a:pPr marL="285750" lvl="0" indent="-285750">
              <a:buFont typeface="Arial" panose="020B0604020202020204" pitchFamily="34" charset="0"/>
              <a:buChar char="•"/>
            </a:pPr>
            <a:r>
              <a:rPr lang="en-US" dirty="0">
                <a:latin typeface="Bahnschrift Light SemiCondensed" panose="020B0502040204020203" pitchFamily="34" charset="0"/>
              </a:rPr>
              <a:t>Dealing with secondary sources demands </a:t>
            </a:r>
            <a:r>
              <a:rPr lang="en-US" dirty="0" smtClean="0">
                <a:latin typeface="Bahnschrift Light SemiCondensed" panose="020B0502040204020203" pitchFamily="34" charset="0"/>
              </a:rPr>
              <a:t>extra </a:t>
            </a:r>
            <a:r>
              <a:rPr lang="en-US" dirty="0">
                <a:latin typeface="Bahnschrift Light SemiCondensed" panose="020B0502040204020203" pitchFamily="34" charset="0"/>
              </a:rPr>
              <a:t>care and attention. When data isn’t primary, there can be </a:t>
            </a:r>
            <a:r>
              <a:rPr lang="en-US" b="1" dirty="0">
                <a:latin typeface="Bahnschrift Light SemiCondensed" panose="020B0502040204020203" pitchFamily="34" charset="0"/>
              </a:rPr>
              <a:t>no way to confirm the accuracy or lack of bias. </a:t>
            </a:r>
            <a:endParaRPr lang="en-US" dirty="0">
              <a:latin typeface="Bahnschrift Light SemiCondensed" panose="020B0502040204020203" pitchFamily="34" charset="0"/>
            </a:endParaRPr>
          </a:p>
        </p:txBody>
      </p:sp>
      <p:pic>
        <p:nvPicPr>
          <p:cNvPr id="4" name="Picture 3"/>
          <p:cNvPicPr>
            <a:picLocks noChangeAspect="1"/>
          </p:cNvPicPr>
          <p:nvPr/>
        </p:nvPicPr>
        <p:blipFill>
          <a:blip r:embed="rId12"/>
          <a:stretch>
            <a:fillRect/>
          </a:stretch>
        </p:blipFill>
        <p:spPr>
          <a:xfrm>
            <a:off x="7888777" y="3182662"/>
            <a:ext cx="3302083" cy="1440973"/>
          </a:xfrm>
          <a:prstGeom prst="rect">
            <a:avLst/>
          </a:prstGeom>
        </p:spPr>
      </p:pic>
    </p:spTree>
    <p:extLst>
      <p:ext uri="{BB962C8B-B14F-4D97-AF65-F5344CB8AC3E}">
        <p14:creationId xmlns:p14="http://schemas.microsoft.com/office/powerpoint/2010/main" val="2830889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972589" y="952962"/>
            <a:ext cx="10471592" cy="5107016"/>
          </a:xfrm>
          <a:prstGeom prst="rect">
            <a:avLst/>
          </a:prstGeom>
        </p:spPr>
      </p:pic>
    </p:spTree>
    <p:extLst>
      <p:ext uri="{BB962C8B-B14F-4D97-AF65-F5344CB8AC3E}">
        <p14:creationId xmlns:p14="http://schemas.microsoft.com/office/powerpoint/2010/main" val="140947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graphicFrame>
        <p:nvGraphicFramePr>
          <p:cNvPr id="5" name="Diagram 4"/>
          <p:cNvGraphicFramePr/>
          <p:nvPr>
            <p:extLst/>
          </p:nvPr>
        </p:nvGraphicFramePr>
        <p:xfrm>
          <a:off x="2032000" y="373487"/>
          <a:ext cx="8128000" cy="999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8453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11369" y="1017430"/>
            <a:ext cx="10515600" cy="5082259"/>
          </a:xfrm>
        </p:spPr>
        <p:txBody>
          <a:bodyPr>
            <a:normAutofit lnSpcReduction="10000"/>
          </a:bodyPr>
          <a:lstStyle/>
          <a:p>
            <a:r>
              <a:rPr lang="en-US" sz="2400" dirty="0" smtClean="0">
                <a:latin typeface="Bahnschrift Light SemiCondensed" panose="020B0502040204020203" pitchFamily="34" charset="0"/>
              </a:rPr>
              <a:t>American </a:t>
            </a:r>
            <a:r>
              <a:rPr lang="en-US" sz="2400" dirty="0">
                <a:latin typeface="Bahnschrift Light SemiCondensed" panose="020B0502040204020203" pitchFamily="34" charset="0"/>
              </a:rPr>
              <a:t>Sociological Association </a:t>
            </a:r>
            <a:r>
              <a:rPr lang="en-US" sz="2400" dirty="0" smtClean="0">
                <a:latin typeface="Bahnschrift Light SemiCondensed" panose="020B0502040204020203" pitchFamily="34" charset="0"/>
              </a:rPr>
              <a:t>(</a:t>
            </a:r>
            <a:r>
              <a:rPr lang="en-US" sz="2400" dirty="0" smtClean="0">
                <a:latin typeface="Bahnschrift Light SemiCondensed" panose="020B0502040204020203" pitchFamily="34" charset="0"/>
              </a:rPr>
              <a:t>ASA) has </a:t>
            </a:r>
            <a:r>
              <a:rPr lang="en-US" sz="2400" dirty="0">
                <a:latin typeface="Bahnschrift Light SemiCondensed" panose="020B0502040204020203" pitchFamily="34" charset="0"/>
              </a:rPr>
              <a:t>established formal guidelines for </a:t>
            </a:r>
            <a:r>
              <a:rPr lang="en-US" sz="2400" dirty="0" smtClean="0">
                <a:latin typeface="Bahnschrift Light SemiCondensed" panose="020B0502040204020203" pitchFamily="34" charset="0"/>
              </a:rPr>
              <a:t>conducting </a:t>
            </a:r>
            <a:r>
              <a:rPr lang="en-US" sz="2400" dirty="0">
                <a:latin typeface="Bahnschrift Light SemiCondensed" panose="020B0502040204020203" pitchFamily="34" charset="0"/>
              </a:rPr>
              <a:t>research (1997</a:t>
            </a:r>
            <a:r>
              <a:rPr lang="en-US" sz="2400" dirty="0" smtClean="0">
                <a:latin typeface="Bahnschrift Light SemiCondensed" panose="020B0502040204020203" pitchFamily="34" charset="0"/>
              </a:rPr>
              <a:t>).</a:t>
            </a:r>
          </a:p>
          <a:p>
            <a:r>
              <a:rPr lang="en-US" sz="2400" dirty="0" smtClean="0">
                <a:latin typeface="Bahnschrift Light SemiCondensed" panose="020B0502040204020203" pitchFamily="34" charset="0"/>
              </a:rPr>
              <a:t>Research </a:t>
            </a:r>
            <a:r>
              <a:rPr lang="en-US" sz="2400" dirty="0">
                <a:latin typeface="Bahnschrift Light SemiCondensed" panose="020B0502040204020203" pitchFamily="34" charset="0"/>
              </a:rPr>
              <a:t>ethics require </a:t>
            </a:r>
            <a:r>
              <a:rPr lang="en-US" sz="2400" b="1" dirty="0">
                <a:latin typeface="Bahnschrift Light SemiCondensed" panose="020B0502040204020203" pitchFamily="34" charset="0"/>
              </a:rPr>
              <a:t>honesty</a:t>
            </a:r>
            <a:r>
              <a:rPr lang="en-US" sz="2400" dirty="0">
                <a:latin typeface="Bahnschrift Light SemiCondensed" panose="020B0502040204020203" pitchFamily="34" charset="0"/>
              </a:rPr>
              <a:t>, </a:t>
            </a:r>
            <a:r>
              <a:rPr lang="en-US" sz="2400" b="1" dirty="0">
                <a:latin typeface="Bahnschrift Light SemiCondensed" panose="020B0502040204020203" pitchFamily="34" charset="0"/>
              </a:rPr>
              <a:t>truth</a:t>
            </a:r>
            <a:r>
              <a:rPr lang="en-US" sz="2400" dirty="0">
                <a:latin typeface="Bahnschrift Light SemiCondensed" panose="020B0502040204020203" pitchFamily="34" charset="0"/>
              </a:rPr>
              <a:t>, and </a:t>
            </a:r>
            <a:r>
              <a:rPr lang="en-US" sz="2400" b="1" dirty="0">
                <a:latin typeface="Bahnschrift Light SemiCondensed" panose="020B0502040204020203" pitchFamily="34" charset="0"/>
              </a:rPr>
              <a:t>openness</a:t>
            </a:r>
            <a:r>
              <a:rPr lang="en-US" sz="2400" dirty="0">
                <a:latin typeface="Bahnschrift Light SemiCondensed" panose="020B0502040204020203" pitchFamily="34" charset="0"/>
              </a:rPr>
              <a:t>, (</a:t>
            </a:r>
            <a:r>
              <a:rPr lang="en-US" sz="2400" b="1" dirty="0">
                <a:latin typeface="Bahnschrift Light SemiCondensed" panose="020B0502040204020203" pitchFamily="34" charset="0"/>
              </a:rPr>
              <a:t>sharing findings </a:t>
            </a:r>
            <a:r>
              <a:rPr lang="en-US" sz="2400" dirty="0">
                <a:latin typeface="Bahnschrift Light SemiCondensed" panose="020B0502040204020203" pitchFamily="34" charset="0"/>
              </a:rPr>
              <a:t>with the scientific community). </a:t>
            </a:r>
            <a:endParaRPr lang="en-US" sz="2400" dirty="0" smtClean="0">
              <a:latin typeface="Bahnschrift Light SemiCondensed" panose="020B0502040204020203" pitchFamily="34" charset="0"/>
            </a:endParaRPr>
          </a:p>
          <a:p>
            <a:pPr lvl="0"/>
            <a:r>
              <a:rPr lang="en-US" sz="2400" dirty="0" smtClean="0">
                <a:latin typeface="Bahnschrift Light SemiCondensed" panose="020B0502040204020203" pitchFamily="34" charset="0"/>
              </a:rPr>
              <a:t>They </a:t>
            </a:r>
            <a:r>
              <a:rPr lang="en-US" sz="2400" dirty="0">
                <a:latin typeface="Bahnschrift Light SemiCondensed" panose="020B0502040204020203" pitchFamily="34" charset="0"/>
              </a:rPr>
              <a:t>must </a:t>
            </a:r>
            <a:r>
              <a:rPr lang="en-US" sz="2400" b="1" dirty="0">
                <a:latin typeface="Bahnschrift Light SemiCondensed" panose="020B0502040204020203" pitchFamily="34" charset="0"/>
              </a:rPr>
              <a:t>disclose all research findings </a:t>
            </a:r>
            <a:r>
              <a:rPr lang="en-US" sz="2400" b="1" dirty="0" smtClean="0">
                <a:latin typeface="Bahnschrift Light SemiCondensed" panose="020B0502040204020203" pitchFamily="34" charset="0"/>
              </a:rPr>
              <a:t>without </a:t>
            </a:r>
            <a:r>
              <a:rPr lang="en-US" sz="2400" b="1" dirty="0">
                <a:latin typeface="Bahnschrift Light SemiCondensed" panose="020B0502040204020203" pitchFamily="34" charset="0"/>
              </a:rPr>
              <a:t>omitting significant data</a:t>
            </a:r>
            <a:r>
              <a:rPr lang="en-US" sz="2400" dirty="0">
                <a:latin typeface="Bahnschrift Light SemiCondensed" panose="020B0502040204020203" pitchFamily="34" charset="0"/>
              </a:rPr>
              <a:t>. They should make their </a:t>
            </a:r>
            <a:r>
              <a:rPr lang="en-US" sz="2400" dirty="0" smtClean="0">
                <a:latin typeface="Bahnschrift Light SemiCondensed" panose="020B0502040204020203" pitchFamily="34" charset="0"/>
              </a:rPr>
              <a:t>results </a:t>
            </a:r>
            <a:r>
              <a:rPr lang="en-US" sz="2400" dirty="0">
                <a:latin typeface="Bahnschrift Light SemiCondensed" panose="020B0502040204020203" pitchFamily="34" charset="0"/>
              </a:rPr>
              <a:t>available to other sociologists who may want to </a:t>
            </a:r>
            <a:r>
              <a:rPr lang="en-US" sz="2400" dirty="0" smtClean="0">
                <a:latin typeface="Bahnschrift Light SemiCondensed" panose="020B0502040204020203" pitchFamily="34" charset="0"/>
              </a:rPr>
              <a:t>conduct </a:t>
            </a:r>
            <a:r>
              <a:rPr lang="en-US" sz="2400" dirty="0">
                <a:latin typeface="Bahnschrift Light SemiCondensed" panose="020B0502040204020203" pitchFamily="34" charset="0"/>
              </a:rPr>
              <a:t>a similar </a:t>
            </a:r>
            <a:r>
              <a:rPr lang="en-US" sz="2400" dirty="0" smtClean="0">
                <a:latin typeface="Bahnschrift Light SemiCondensed" panose="020B0502040204020203" pitchFamily="34" charset="0"/>
              </a:rPr>
              <a:t>study</a:t>
            </a:r>
            <a:r>
              <a:rPr lang="en-US" sz="2400" dirty="0">
                <a:latin typeface="Bahnschrift Light SemiCondensed" panose="020B0502040204020203" pitchFamily="34" charset="0"/>
              </a:rPr>
              <a:t>. Ethics clearly forbid the </a:t>
            </a:r>
            <a:r>
              <a:rPr lang="en-US" sz="2400" b="1" dirty="0">
                <a:latin typeface="Bahnschrift Light SemiCondensed" panose="020B0502040204020203" pitchFamily="34" charset="0"/>
              </a:rPr>
              <a:t>falsification of results, as well as plagiarism </a:t>
            </a:r>
            <a:r>
              <a:rPr lang="en-US" sz="2400" dirty="0">
                <a:latin typeface="Bahnschrift Light SemiCondensed" panose="020B0502040204020203" pitchFamily="34" charset="0"/>
              </a:rPr>
              <a:t>(stealing someone else’s work</a:t>
            </a:r>
            <a:r>
              <a:rPr lang="en-US" sz="2400" dirty="0" smtClean="0">
                <a:latin typeface="Bahnschrift Light SemiCondensed" panose="020B0502040204020203" pitchFamily="34" charset="0"/>
              </a:rPr>
              <a:t>).</a:t>
            </a:r>
          </a:p>
          <a:p>
            <a:r>
              <a:rPr lang="en-US" sz="2400" dirty="0">
                <a:latin typeface="Bahnschrift Light SemiCondensed" panose="020B0502040204020203" pitchFamily="34" charset="0"/>
              </a:rPr>
              <a:t>G</a:t>
            </a:r>
            <a:r>
              <a:rPr lang="en-US" sz="2400" dirty="0" smtClean="0">
                <a:latin typeface="Bahnschrift Light SemiCondensed" panose="020B0502040204020203" pitchFamily="34" charset="0"/>
              </a:rPr>
              <a:t>enerally</a:t>
            </a:r>
            <a:r>
              <a:rPr lang="en-US" sz="2400" dirty="0" smtClean="0">
                <a:latin typeface="Bahnschrift Light SemiCondensed" panose="020B0502040204020203" pitchFamily="34" charset="0"/>
              </a:rPr>
              <a:t>, </a:t>
            </a:r>
            <a:r>
              <a:rPr lang="en-US" sz="2400" b="1" dirty="0" smtClean="0">
                <a:latin typeface="Bahnschrift Light SemiCondensed" panose="020B0502040204020203" pitchFamily="34" charset="0"/>
              </a:rPr>
              <a:t>people should be informed </a:t>
            </a:r>
            <a:r>
              <a:rPr lang="en-US" sz="2400" dirty="0" smtClean="0">
                <a:latin typeface="Bahnschrift Light SemiCondensed" panose="020B0502040204020203" pitchFamily="34" charset="0"/>
              </a:rPr>
              <a:t>that they are being studied. Researchers </a:t>
            </a:r>
            <a:r>
              <a:rPr lang="en-US" sz="2400" dirty="0">
                <a:latin typeface="Bahnschrift Light SemiCondensed" panose="020B0502040204020203" pitchFamily="34" charset="0"/>
              </a:rPr>
              <a:t>must </a:t>
            </a:r>
            <a:r>
              <a:rPr lang="en-US" sz="2400" dirty="0" smtClean="0">
                <a:latin typeface="Bahnschrift Light SemiCondensed" panose="020B0502040204020203" pitchFamily="34" charset="0"/>
              </a:rPr>
              <a:t>get </a:t>
            </a:r>
            <a:r>
              <a:rPr lang="en-US" sz="2400" dirty="0">
                <a:latin typeface="Bahnschrift Light SemiCondensed" panose="020B0502040204020203" pitchFamily="34" charset="0"/>
              </a:rPr>
              <a:t>the </a:t>
            </a:r>
            <a:r>
              <a:rPr lang="en-US" sz="2400" b="1" dirty="0">
                <a:latin typeface="Bahnschrift Light SemiCondensed" panose="020B0502040204020203" pitchFamily="34" charset="0"/>
              </a:rPr>
              <a:t>informed consent </a:t>
            </a:r>
            <a:r>
              <a:rPr lang="en-US" sz="2400" dirty="0">
                <a:latin typeface="Bahnschrift Light SemiCondensed" panose="020B0502040204020203" pitchFamily="34" charset="0"/>
              </a:rPr>
              <a:t>of participants, which means that the subjects must understand the </a:t>
            </a:r>
            <a:r>
              <a:rPr lang="en-US" sz="2400" b="1" dirty="0">
                <a:latin typeface="Bahnschrift Light SemiCondensed" panose="020B0502040204020203" pitchFamily="34" charset="0"/>
              </a:rPr>
              <a:t>responsibilities and risks </a:t>
            </a:r>
            <a:r>
              <a:rPr lang="en-US" sz="2400" dirty="0">
                <a:latin typeface="Bahnschrift Light SemiCondensed" panose="020B0502040204020203" pitchFamily="34" charset="0"/>
              </a:rPr>
              <a:t>that the research involves before agreeing to take part.</a:t>
            </a:r>
          </a:p>
          <a:p>
            <a:r>
              <a:rPr lang="en-US" sz="2400" dirty="0">
                <a:latin typeface="Bahnschrift Light SemiCondensed" panose="020B0502040204020203" pitchFamily="34" charset="0"/>
              </a:rPr>
              <a:t>Sociologists must </a:t>
            </a:r>
            <a:r>
              <a:rPr lang="en-US" sz="2400" b="1" dirty="0">
                <a:latin typeface="Bahnschrift Light SemiCondensed" panose="020B0502040204020203" pitchFamily="34" charset="0"/>
              </a:rPr>
              <a:t>stop their work right away </a:t>
            </a:r>
            <a:r>
              <a:rPr lang="en-US" sz="2400" dirty="0">
                <a:latin typeface="Bahnschrift Light SemiCondensed" panose="020B0502040204020203" pitchFamily="34" charset="0"/>
              </a:rPr>
              <a:t>if they suspect that any subject is at risk of harm. </a:t>
            </a:r>
          </a:p>
        </p:txBody>
      </p:sp>
    </p:spTree>
    <p:extLst>
      <p:ext uri="{BB962C8B-B14F-4D97-AF65-F5344CB8AC3E}">
        <p14:creationId xmlns:p14="http://schemas.microsoft.com/office/powerpoint/2010/main" val="228775797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888642" y="708337"/>
            <a:ext cx="10515600" cy="5357611"/>
          </a:xfrm>
        </p:spPr>
        <p:txBody>
          <a:bodyPr>
            <a:noAutofit/>
          </a:bodyPr>
          <a:lstStyle/>
          <a:p>
            <a:r>
              <a:rPr lang="en-US" sz="2200" dirty="0">
                <a:latin typeface="Bahnschrift Light SemiCondensed" panose="020B0502040204020203" pitchFamily="34" charset="0"/>
              </a:rPr>
              <a:t>Researchers are also required to </a:t>
            </a:r>
            <a:r>
              <a:rPr lang="en-US" sz="2200" b="1" dirty="0">
                <a:latin typeface="Bahnschrift Light SemiCondensed" panose="020B0502040204020203" pitchFamily="34" charset="0"/>
              </a:rPr>
              <a:t>protect the privacy </a:t>
            </a:r>
            <a:r>
              <a:rPr lang="en-US" sz="2200" dirty="0">
                <a:latin typeface="Bahnschrift Light SemiCondensed" panose="020B0502040204020203" pitchFamily="34" charset="0"/>
              </a:rPr>
              <a:t>of anyone involved in a research project, even if they come under pressure from authorities, such as the police or the courts, to release confidential information. Sometimes people reveal things that are intimate, potentially embarrassing, or otherwise harmful to themselves or others. </a:t>
            </a:r>
          </a:p>
          <a:p>
            <a:pPr lvl="0"/>
            <a:r>
              <a:rPr lang="en-US" sz="2200" dirty="0" smtClean="0">
                <a:latin typeface="Bahnschrift Light SemiCondensed" panose="020B0502040204020203" pitchFamily="34" charset="0"/>
              </a:rPr>
              <a:t>Sociologists </a:t>
            </a:r>
            <a:r>
              <a:rPr lang="en-US" sz="2200" dirty="0">
                <a:latin typeface="Bahnschrift Light SemiCondensed" panose="020B0502040204020203" pitchFamily="34" charset="0"/>
              </a:rPr>
              <a:t>must reveal in their published results the </a:t>
            </a:r>
            <a:r>
              <a:rPr lang="en-US" sz="2200" b="1" dirty="0">
                <a:latin typeface="Bahnschrift Light SemiCondensed" panose="020B0502040204020203" pitchFamily="34" charset="0"/>
              </a:rPr>
              <a:t>sources of all financial support</a:t>
            </a:r>
            <a:r>
              <a:rPr lang="en-US" sz="2200" dirty="0">
                <a:latin typeface="Bahnschrift Light SemiCondensed" panose="020B0502040204020203" pitchFamily="34" charset="0"/>
              </a:rPr>
              <a:t>. They must avoid accepting money from a source if there is any question of a </a:t>
            </a:r>
            <a:r>
              <a:rPr lang="en-US" sz="2200" b="1" dirty="0">
                <a:latin typeface="Bahnschrift Light SemiCondensed" panose="020B0502040204020203" pitchFamily="34" charset="0"/>
              </a:rPr>
              <a:t>conflict of interest. </a:t>
            </a:r>
            <a:r>
              <a:rPr lang="en-US" sz="2200" dirty="0">
                <a:latin typeface="Bahnschrift Light SemiCondensed" panose="020B0502040204020203" pitchFamily="34" charset="0"/>
              </a:rPr>
              <a:t>For example, researchers must never accept funding from any organization that seeks to influence the research results for its own purposes. </a:t>
            </a:r>
          </a:p>
          <a:p>
            <a:r>
              <a:rPr lang="en-US" sz="2200" dirty="0">
                <a:latin typeface="Bahnschrift Light SemiCondensed" panose="020B0502040204020203" pitchFamily="34" charset="0"/>
              </a:rPr>
              <a:t>The federal government also plays a part in research ethics. Colleges and universities that seek federal funding for research involving human subjects must have an </a:t>
            </a:r>
            <a:r>
              <a:rPr lang="en-US" sz="2200" b="1" dirty="0">
                <a:latin typeface="Bahnschrift Light SemiCondensed" panose="020B0502040204020203" pitchFamily="34" charset="0"/>
              </a:rPr>
              <a:t>institutional review board (IRB) </a:t>
            </a:r>
            <a:r>
              <a:rPr lang="en-US" sz="2200" dirty="0">
                <a:latin typeface="Bahnschrift Light SemiCondensed" panose="020B0502040204020203" pitchFamily="34" charset="0"/>
              </a:rPr>
              <a:t>to review grant applications and ensure that research will not violate ethical standards.</a:t>
            </a:r>
          </a:p>
          <a:p>
            <a:r>
              <a:rPr lang="en-US" sz="2200" dirty="0" smtClean="0">
                <a:latin typeface="Bahnschrift Light SemiCondensed" panose="020B0502040204020203" pitchFamily="34" charset="0"/>
              </a:rPr>
              <a:t>T</a:t>
            </a:r>
            <a:r>
              <a:rPr lang="en-US" sz="2200" dirty="0" smtClean="0">
                <a:latin typeface="Bahnschrift Light SemiCondensed" panose="020B0502040204020203" pitchFamily="34" charset="0"/>
              </a:rPr>
              <a:t>here </a:t>
            </a:r>
            <a:r>
              <a:rPr lang="en-US" sz="2200" dirty="0">
                <a:latin typeface="Bahnschrift Light SemiCondensed" panose="020B0502040204020203" pitchFamily="34" charset="0"/>
              </a:rPr>
              <a:t>are global dimensions to research ethics. Before beginning research in another country, an investigator must become </a:t>
            </a:r>
            <a:r>
              <a:rPr lang="en-US" sz="2200" b="1" dirty="0">
                <a:latin typeface="Bahnschrift Light SemiCondensed" panose="020B0502040204020203" pitchFamily="34" charset="0"/>
              </a:rPr>
              <a:t>familiar enough with that society</a:t>
            </a:r>
            <a:r>
              <a:rPr lang="en-US" sz="2200" dirty="0">
                <a:latin typeface="Bahnschrift Light SemiCondensed" panose="020B0502040204020203" pitchFamily="34" charset="0"/>
              </a:rPr>
              <a:t> to understand what people there are likely to regard as a </a:t>
            </a:r>
            <a:r>
              <a:rPr lang="en-US" sz="2200" b="1" dirty="0">
                <a:latin typeface="Bahnschrift Light SemiCondensed" panose="020B0502040204020203" pitchFamily="34" charset="0"/>
              </a:rPr>
              <a:t>violation of privacy or a source of personal danger. </a:t>
            </a:r>
          </a:p>
          <a:p>
            <a:pPr lvl="0"/>
            <a:endParaRPr lang="en-US" sz="2200" dirty="0">
              <a:latin typeface="Bahnschrift Light SemiCondensed" panose="020B0502040204020203" pitchFamily="34" charset="0"/>
            </a:endParaRPr>
          </a:p>
          <a:p>
            <a:endParaRPr lang="en-US" sz="2200" dirty="0">
              <a:latin typeface="Bahnschrift Light SemiCondensed" panose="020B0502040204020203" pitchFamily="34" charset="0"/>
            </a:endParaRPr>
          </a:p>
        </p:txBody>
      </p:sp>
    </p:spTree>
    <p:extLst>
      <p:ext uri="{BB962C8B-B14F-4D97-AF65-F5344CB8AC3E}">
        <p14:creationId xmlns:p14="http://schemas.microsoft.com/office/powerpoint/2010/main" val="189072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15621886"/>
              </p:ext>
            </p:extLst>
          </p:nvPr>
        </p:nvGraphicFramePr>
        <p:xfrm>
          <a:off x="2160788" y="643944"/>
          <a:ext cx="8128000" cy="806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p:cNvGraphicFramePr/>
          <p:nvPr>
            <p:extLst>
              <p:ext uri="{D42A27DB-BD31-4B8C-83A1-F6EECF244321}">
                <p14:modId xmlns:p14="http://schemas.microsoft.com/office/powerpoint/2010/main" val="1946489743"/>
              </p:ext>
            </p:extLst>
          </p:nvPr>
        </p:nvGraphicFramePr>
        <p:xfrm>
          <a:off x="1658512" y="1455312"/>
          <a:ext cx="8927921" cy="9223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Content Placeholder 1"/>
          <p:cNvSpPr>
            <a:spLocks noGrp="1"/>
          </p:cNvSpPr>
          <p:nvPr>
            <p:ph idx="1"/>
          </p:nvPr>
        </p:nvSpPr>
        <p:spPr>
          <a:xfrm>
            <a:off x="838200" y="2511380"/>
            <a:ext cx="10515600" cy="3652704"/>
          </a:xfrm>
        </p:spPr>
        <p:txBody>
          <a:bodyPr>
            <a:normAutofit/>
          </a:bodyPr>
          <a:lstStyle/>
          <a:p>
            <a:r>
              <a:rPr lang="en-US" sz="2400" b="1" u="sng" dirty="0">
                <a:latin typeface="Bahnschrift Light SemiCondensed" panose="020B0502040204020203" pitchFamily="34" charset="0"/>
                <a:cs typeface="Times New Roman" panose="02020603050405020304" pitchFamily="18" charset="0"/>
              </a:rPr>
              <a:t>A research method is any strategy a researcher uses to collect data. </a:t>
            </a:r>
          </a:p>
          <a:p>
            <a:r>
              <a:rPr lang="en-US" sz="2400" dirty="0">
                <a:latin typeface="Bahnschrift Light SemiCondensed" panose="020B0502040204020203" pitchFamily="34" charset="0"/>
                <a:cs typeface="Times New Roman" panose="02020603050405020304" pitchFamily="18" charset="0"/>
              </a:rPr>
              <a:t>Research methods provide scientists with a framework for extracting information from individuals, families, small groups or entire cultures. Without well-defined research methods, sociologists would struggle to gather accurate, consistent data. </a:t>
            </a:r>
          </a:p>
          <a:p>
            <a:pPr lvl="0"/>
            <a:r>
              <a:rPr lang="en-US" sz="2400" dirty="0" smtClean="0">
                <a:latin typeface="Bahnschrift Light SemiCondensed" panose="020B0502040204020203" pitchFamily="34" charset="0"/>
                <a:cs typeface="Times New Roman" panose="02020603050405020304" pitchFamily="18" charset="0"/>
              </a:rPr>
              <a:t>Several </a:t>
            </a:r>
            <a:r>
              <a:rPr lang="en-US" sz="2400" dirty="0">
                <a:latin typeface="Bahnschrift Light SemiCondensed" panose="020B0502040204020203" pitchFamily="34" charset="0"/>
                <a:cs typeface="Times New Roman" panose="02020603050405020304" pitchFamily="18" charset="0"/>
              </a:rPr>
              <a:t>research methods in </a:t>
            </a:r>
            <a:r>
              <a:rPr lang="en-US" sz="2400" dirty="0" smtClean="0">
                <a:latin typeface="Bahnschrift Light SemiCondensed" panose="020B0502040204020203" pitchFamily="34" charset="0"/>
                <a:cs typeface="Times New Roman" panose="02020603050405020304" pitchFamily="18" charset="0"/>
              </a:rPr>
              <a:t>sociology each </a:t>
            </a:r>
            <a:r>
              <a:rPr lang="en-US" sz="2400" dirty="0">
                <a:latin typeface="Bahnschrift Light SemiCondensed" panose="020B0502040204020203" pitchFamily="34" charset="0"/>
                <a:cs typeface="Times New Roman" panose="02020603050405020304" pitchFamily="18" charset="0"/>
              </a:rPr>
              <a:t>with its advantages, drawbacks and ideal use cases</a:t>
            </a:r>
            <a:r>
              <a:rPr lang="en-US" sz="2400" dirty="0" smtClean="0">
                <a:latin typeface="Bahnschrift Light SemiCondensed" panose="020B0502040204020203" pitchFamily="34" charset="0"/>
                <a:cs typeface="Times New Roman" panose="02020603050405020304" pitchFamily="18" charset="0"/>
              </a:rPr>
              <a:t>.</a:t>
            </a:r>
          </a:p>
        </p:txBody>
      </p:sp>
    </p:spTree>
    <p:extLst>
      <p:ext uri="{BB962C8B-B14F-4D97-AF65-F5344CB8AC3E}">
        <p14:creationId xmlns:p14="http://schemas.microsoft.com/office/powerpoint/2010/main" val="30610984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nvPr>
        </p:nvGraphicFramePr>
        <p:xfrm>
          <a:off x="2006242" y="566669"/>
          <a:ext cx="8876405" cy="9352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6"/>
          <p:cNvSpPr>
            <a:spLocks noGrp="1"/>
          </p:cNvSpPr>
          <p:nvPr>
            <p:ph idx="1"/>
          </p:nvPr>
        </p:nvSpPr>
        <p:spPr/>
        <p:txBody>
          <a:bodyPr>
            <a:normAutofit/>
          </a:bodyPr>
          <a:lstStyle/>
          <a:p>
            <a:pPr lvl="0"/>
            <a:r>
              <a:rPr lang="en-US" sz="2000" dirty="0">
                <a:latin typeface="Bahnschrift Light SemiCondensed" panose="020B0502040204020203" pitchFamily="34" charset="0"/>
              </a:rPr>
              <a:t>Research Mario </a:t>
            </a:r>
            <a:r>
              <a:rPr lang="en-US" sz="2000" dirty="0" err="1">
                <a:latin typeface="Bahnschrift Light SemiCondensed" panose="020B0502040204020203" pitchFamily="34" charset="0"/>
              </a:rPr>
              <a:t>Brajuha</a:t>
            </a:r>
            <a:r>
              <a:rPr lang="en-US" sz="2000" dirty="0">
                <a:latin typeface="Bahnschrift Light SemiCondensed" panose="020B0502040204020203" pitchFamily="34" charset="0"/>
              </a:rPr>
              <a:t>, a graduate student at the State University of New York at </a:t>
            </a:r>
            <a:r>
              <a:rPr lang="en-US" sz="2000" dirty="0" err="1">
                <a:latin typeface="Bahnschrift Light SemiCondensed" panose="020B0502040204020203" pitchFamily="34" charset="0"/>
              </a:rPr>
              <a:t>StonyBrook</a:t>
            </a:r>
            <a:r>
              <a:rPr lang="en-US" sz="2000" dirty="0">
                <a:latin typeface="Bahnschrift Light SemiCondensed" panose="020B0502040204020203" pitchFamily="34" charset="0"/>
              </a:rPr>
              <a:t>, was doing participant observation of restaurant workers. </a:t>
            </a:r>
          </a:p>
          <a:p>
            <a:pPr lvl="0"/>
            <a:r>
              <a:rPr lang="en-US" sz="2000" dirty="0">
                <a:latin typeface="Bahnschrift Light SemiCondensed" panose="020B0502040204020203" pitchFamily="34" charset="0"/>
              </a:rPr>
              <a:t>He lost his job as a waiter when the restaurant where he was working burned down—a fire of “suspicious origin,” as the police said. </a:t>
            </a:r>
            <a:r>
              <a:rPr lang="en-US" sz="2000" dirty="0" smtClean="0">
                <a:latin typeface="Bahnschrift Light SemiCondensed" panose="020B0502040204020203" pitchFamily="34" charset="0"/>
              </a:rPr>
              <a:t> When </a:t>
            </a:r>
            <a:r>
              <a:rPr lang="en-US" sz="2000" dirty="0">
                <a:latin typeface="Bahnschrift Light SemiCondensed" panose="020B0502040204020203" pitchFamily="34" charset="0"/>
              </a:rPr>
              <a:t>detectives learned that </a:t>
            </a:r>
            <a:r>
              <a:rPr lang="en-US" sz="2000" dirty="0" err="1">
                <a:latin typeface="Bahnschrift Light SemiCondensed" panose="020B0502040204020203" pitchFamily="34" charset="0"/>
              </a:rPr>
              <a:t>Brajuha</a:t>
            </a:r>
            <a:r>
              <a:rPr lang="en-US" sz="2000" dirty="0">
                <a:latin typeface="Bahnschrift Light SemiCondensed" panose="020B0502040204020203" pitchFamily="34" charset="0"/>
              </a:rPr>
              <a:t> had taken field notes they asked to see them. </a:t>
            </a:r>
          </a:p>
          <a:p>
            <a:pPr lvl="0"/>
            <a:r>
              <a:rPr lang="en-US" sz="2000" dirty="0">
                <a:latin typeface="Bahnschrift Light SemiCondensed" panose="020B0502040204020203" pitchFamily="34" charset="0"/>
              </a:rPr>
              <a:t>Because he had promised to keep the information confidential, </a:t>
            </a:r>
            <a:r>
              <a:rPr lang="en-US" sz="2000" dirty="0" err="1">
                <a:latin typeface="Bahnschrift Light SemiCondensed" panose="020B0502040204020203" pitchFamily="34" charset="0"/>
              </a:rPr>
              <a:t>Brajuha</a:t>
            </a:r>
            <a:r>
              <a:rPr lang="en-US" sz="2000" dirty="0">
                <a:latin typeface="Bahnschrift Light SemiCondensed" panose="020B0502040204020203" pitchFamily="34" charset="0"/>
              </a:rPr>
              <a:t> refused to hand </a:t>
            </a:r>
            <a:r>
              <a:rPr lang="en-US" sz="2000" dirty="0" smtClean="0">
                <a:latin typeface="Bahnschrift Light SemiCondensed" panose="020B0502040204020203" pitchFamily="34" charset="0"/>
              </a:rPr>
              <a:t>them over</a:t>
            </a:r>
            <a:r>
              <a:rPr lang="en-US" sz="2000" dirty="0">
                <a:latin typeface="Bahnschrift Light SemiCondensed" panose="020B0502040204020203" pitchFamily="34" charset="0"/>
              </a:rPr>
              <a:t>. </a:t>
            </a:r>
            <a:r>
              <a:rPr lang="en-US" sz="2000" dirty="0" smtClean="0">
                <a:latin typeface="Bahnschrift Light SemiCondensed" panose="020B0502040204020203" pitchFamily="34" charset="0"/>
              </a:rPr>
              <a:t>The </a:t>
            </a:r>
            <a:r>
              <a:rPr lang="en-US" sz="2000" dirty="0">
                <a:latin typeface="Bahnschrift Light SemiCondensed" panose="020B0502040204020203" pitchFamily="34" charset="0"/>
              </a:rPr>
              <a:t>district attorney then threatened to put </a:t>
            </a:r>
            <a:r>
              <a:rPr lang="en-US" sz="2000" dirty="0" err="1">
                <a:latin typeface="Bahnschrift Light SemiCondensed" panose="020B0502040204020203" pitchFamily="34" charset="0"/>
              </a:rPr>
              <a:t>Brajuha</a:t>
            </a:r>
            <a:r>
              <a:rPr lang="en-US" sz="2000" dirty="0">
                <a:latin typeface="Bahnschrift Light SemiCondensed" panose="020B0502040204020203" pitchFamily="34" charset="0"/>
              </a:rPr>
              <a:t> in jail. By this time, </a:t>
            </a:r>
            <a:r>
              <a:rPr lang="en-US" sz="2000" dirty="0" err="1">
                <a:latin typeface="Bahnschrift Light SemiCondensed" panose="020B0502040204020203" pitchFamily="34" charset="0"/>
              </a:rPr>
              <a:t>Brajuha’s</a:t>
            </a:r>
            <a:r>
              <a:rPr lang="en-US" sz="2000" dirty="0">
                <a:latin typeface="Bahnschrift Light SemiCondensed" panose="020B0502040204020203" pitchFamily="34" charset="0"/>
              </a:rPr>
              <a:t> notes had become rather famous, and unsavory characters—perhaps those who had set the fire—also wanted to know what was in them. </a:t>
            </a:r>
          </a:p>
          <a:p>
            <a:pPr lvl="0"/>
            <a:r>
              <a:rPr lang="en-US" sz="2000" dirty="0">
                <a:latin typeface="Bahnschrift Light SemiCondensed" panose="020B0502040204020203" pitchFamily="34" charset="0"/>
              </a:rPr>
              <a:t>For two years, </a:t>
            </a:r>
            <a:r>
              <a:rPr lang="en-US" sz="2000" dirty="0" err="1">
                <a:latin typeface="Bahnschrift Light SemiCondensed" panose="020B0502040204020203" pitchFamily="34" charset="0"/>
              </a:rPr>
              <a:t>Brajuha</a:t>
            </a:r>
            <a:r>
              <a:rPr lang="en-US" sz="2000" dirty="0">
                <a:latin typeface="Bahnschrift Light SemiCondensed" panose="020B0502040204020203" pitchFamily="34" charset="0"/>
              </a:rPr>
              <a:t> refused to hand over his notes, even though he grew anxious and had to appear at several court hearings. Finally, the district attorney dropped the subpoena. When the two men under investigation for setting the fire died, the threats to </a:t>
            </a:r>
            <a:r>
              <a:rPr lang="en-US" sz="2000" dirty="0" err="1">
                <a:latin typeface="Bahnschrift Light SemiCondensed" panose="020B0502040204020203" pitchFamily="34" charset="0"/>
              </a:rPr>
              <a:t>Brajuha</a:t>
            </a:r>
            <a:r>
              <a:rPr lang="en-US" sz="2000" dirty="0">
                <a:latin typeface="Bahnschrift Light SemiCondensed" panose="020B0502040204020203" pitchFamily="34" charset="0"/>
              </a:rPr>
              <a:t>, his wife, and their children ended.</a:t>
            </a:r>
          </a:p>
        </p:txBody>
      </p:sp>
    </p:spTree>
    <p:extLst>
      <p:ext uri="{BB962C8B-B14F-4D97-AF65-F5344CB8AC3E}">
        <p14:creationId xmlns:p14="http://schemas.microsoft.com/office/powerpoint/2010/main" val="1644400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714750" y="819150"/>
            <a:ext cx="4762500" cy="5219700"/>
          </a:xfrm>
          <a:prstGeom prst="rect">
            <a:avLst/>
          </a:prstGeom>
        </p:spPr>
      </p:pic>
    </p:spTree>
    <p:extLst>
      <p:ext uri="{BB962C8B-B14F-4D97-AF65-F5344CB8AC3E}">
        <p14:creationId xmlns:p14="http://schemas.microsoft.com/office/powerpoint/2010/main" val="3564382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a:latin typeface="Bahnschrift Light SemiCondensed" panose="020B0502040204020203" pitchFamily="34" charset="0"/>
              </a:rPr>
              <a:t>Humans live and interact in small groups (family, community, ethnic group, ideological group etc</a:t>
            </a:r>
            <a:r>
              <a:rPr lang="en-US" sz="2400" dirty="0" smtClean="0">
                <a:latin typeface="Bahnschrift Light SemiCondensed" panose="020B0502040204020203" pitchFamily="34" charset="0"/>
              </a:rPr>
              <a:t>.).</a:t>
            </a:r>
            <a:r>
              <a:rPr lang="en-US" sz="2400" dirty="0">
                <a:latin typeface="Bahnschrift Light SemiCondensed" panose="020B0502040204020203" pitchFamily="34" charset="0"/>
              </a:rPr>
              <a:t> Microsociology helps us analyze these subsets of the population in greater detail. </a:t>
            </a:r>
          </a:p>
          <a:p>
            <a:r>
              <a:rPr lang="en-US" sz="2400" dirty="0" smtClean="0">
                <a:latin typeface="Bahnschrift Light SemiCondensed" panose="020B0502040204020203" pitchFamily="34" charset="0"/>
              </a:rPr>
              <a:t>It looks </a:t>
            </a:r>
            <a:r>
              <a:rPr lang="en-US" sz="2400" dirty="0">
                <a:latin typeface="Bahnschrift Light SemiCondensed" panose="020B0502040204020203" pitchFamily="34" charset="0"/>
              </a:rPr>
              <a:t>at small-scale interactions between individuals, such as conversation or group dynamics, how people interact on street corners and even shyness (Scott 2006). </a:t>
            </a:r>
          </a:p>
          <a:p>
            <a:r>
              <a:rPr lang="en-US" sz="2400" dirty="0" smtClean="0">
                <a:latin typeface="Bahnschrift Light SemiCondensed" panose="020B0502040204020203" pitchFamily="34" charset="0"/>
              </a:rPr>
              <a:t>Helps in </a:t>
            </a:r>
            <a:r>
              <a:rPr lang="en-US" sz="2400" dirty="0">
                <a:latin typeface="Bahnschrift Light SemiCondensed" panose="020B0502040204020203" pitchFamily="34" charset="0"/>
              </a:rPr>
              <a:t>u</a:t>
            </a:r>
            <a:r>
              <a:rPr lang="en-US" sz="2400" dirty="0" smtClean="0">
                <a:latin typeface="Bahnschrift Light SemiCondensed" panose="020B0502040204020203" pitchFamily="34" charset="0"/>
              </a:rPr>
              <a:t>nderstanding </a:t>
            </a:r>
            <a:r>
              <a:rPr lang="en-US" sz="2400" dirty="0">
                <a:latin typeface="Bahnschrift Light SemiCondensed" panose="020B0502040204020203" pitchFamily="34" charset="0"/>
              </a:rPr>
              <a:t>the local, personal, and small-scale level affords us a more nuanced understanding of the “big culture”.</a:t>
            </a:r>
          </a:p>
          <a:p>
            <a:r>
              <a:rPr lang="en-US" sz="2400" dirty="0">
                <a:latin typeface="Bahnschrift Light SemiCondensed" panose="020B0502040204020203" pitchFamily="34" charset="0"/>
              </a:rPr>
              <a:t>Explores </a:t>
            </a:r>
            <a:r>
              <a:rPr lang="en-US" sz="2400" dirty="0" smtClean="0">
                <a:latin typeface="Bahnschrift Light SemiCondensed" panose="020B0502040204020203" pitchFamily="34" charset="0"/>
              </a:rPr>
              <a:t>local, interpersonal </a:t>
            </a:r>
            <a:r>
              <a:rPr lang="en-US" sz="2400" dirty="0">
                <a:latin typeface="Bahnschrift Light SemiCondensed" panose="020B0502040204020203" pitchFamily="34" charset="0"/>
              </a:rPr>
              <a:t>issues on a small scale.</a:t>
            </a:r>
          </a:p>
          <a:p>
            <a:endParaRPr lang="en-US" sz="2400" dirty="0"/>
          </a:p>
        </p:txBody>
      </p:sp>
      <p:graphicFrame>
        <p:nvGraphicFramePr>
          <p:cNvPr id="5" name="Diagram 4"/>
          <p:cNvGraphicFramePr/>
          <p:nvPr>
            <p:extLst>
              <p:ext uri="{D42A27DB-BD31-4B8C-83A1-F6EECF244321}">
                <p14:modId xmlns:p14="http://schemas.microsoft.com/office/powerpoint/2010/main" val="2871011094"/>
              </p:ext>
            </p:extLst>
          </p:nvPr>
        </p:nvGraphicFramePr>
        <p:xfrm>
          <a:off x="2122152" y="643944"/>
          <a:ext cx="8128000" cy="1089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1925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sz="2400" dirty="0" smtClean="0">
                <a:latin typeface="Bahnschrift Light SemiCondensed" panose="020B0502040204020203" pitchFamily="34" charset="0"/>
              </a:rPr>
              <a:t>A sub-field of sociology. ”Macro” means “large”; thus, the term describes the analysis of large scale social phenomena.</a:t>
            </a:r>
          </a:p>
          <a:p>
            <a:r>
              <a:rPr lang="en-US" sz="2400" dirty="0">
                <a:latin typeface="Bahnschrift Light SemiCondensed" panose="020B0502040204020203" pitchFamily="34" charset="0"/>
              </a:rPr>
              <a:t>Addresses large scale, national, global issues.</a:t>
            </a:r>
          </a:p>
          <a:p>
            <a:r>
              <a:rPr lang="en-US" sz="2400" dirty="0" smtClean="0">
                <a:latin typeface="Bahnschrift Light SemiCondensed" panose="020B0502040204020203" pitchFamily="34" charset="0"/>
              </a:rPr>
              <a:t>E.g., social stability and change, the laws, the military and the global economic crisis (</a:t>
            </a:r>
            <a:r>
              <a:rPr lang="en-US" sz="2400" dirty="0" err="1" smtClean="0">
                <a:latin typeface="Bahnschrift Light SemiCondensed" panose="020B0502040204020203" pitchFamily="34" charset="0"/>
              </a:rPr>
              <a:t>Fligstein</a:t>
            </a:r>
            <a:r>
              <a:rPr lang="en-US" sz="2400" dirty="0" smtClean="0">
                <a:latin typeface="Bahnschrift Light SemiCondensed" panose="020B0502040204020203" pitchFamily="34" charset="0"/>
              </a:rPr>
              <a:t> and </a:t>
            </a:r>
            <a:r>
              <a:rPr lang="en-US" sz="2400" dirty="0" err="1" smtClean="0">
                <a:latin typeface="Bahnschrift Light SemiCondensed" panose="020B0502040204020203" pitchFamily="34" charset="0"/>
              </a:rPr>
              <a:t>Habinek</a:t>
            </a:r>
            <a:r>
              <a:rPr lang="en-US" sz="2400" dirty="0" smtClean="0">
                <a:latin typeface="Bahnschrift Light SemiCondensed" panose="020B0502040204020203" pitchFamily="34" charset="0"/>
              </a:rPr>
              <a:t> 2014). </a:t>
            </a:r>
          </a:p>
        </p:txBody>
      </p:sp>
      <p:graphicFrame>
        <p:nvGraphicFramePr>
          <p:cNvPr id="7" name="Diagram 6"/>
          <p:cNvGraphicFramePr/>
          <p:nvPr>
            <p:extLst>
              <p:ext uri="{D42A27DB-BD31-4B8C-83A1-F6EECF244321}">
                <p14:modId xmlns:p14="http://schemas.microsoft.com/office/powerpoint/2010/main" val="980523416"/>
              </p:ext>
            </p:extLst>
          </p:nvPr>
        </p:nvGraphicFramePr>
        <p:xfrm>
          <a:off x="1967606" y="669701"/>
          <a:ext cx="8128000" cy="8837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26741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721135041"/>
              </p:ext>
            </p:extLst>
          </p:nvPr>
        </p:nvGraphicFramePr>
        <p:xfrm>
          <a:off x="1297903" y="772733"/>
          <a:ext cx="10318840" cy="9223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p:cNvSpPr>
            <a:spLocks noGrp="1"/>
          </p:cNvSpPr>
          <p:nvPr>
            <p:ph idx="1"/>
          </p:nvPr>
        </p:nvSpPr>
        <p:spPr/>
        <p:txBody>
          <a:bodyPr>
            <a:normAutofit/>
          </a:bodyPr>
          <a:lstStyle/>
          <a:p>
            <a:pPr lvl="0"/>
            <a:r>
              <a:rPr lang="en-US" sz="2400" dirty="0">
                <a:latin typeface="Bahnschrift Light SemiCondensed" panose="020B0502040204020203" pitchFamily="34" charset="0"/>
              </a:rPr>
              <a:t>Common Sense promotes stereotypical beliefs but sociology uses reason and logic. </a:t>
            </a:r>
          </a:p>
          <a:p>
            <a:pPr lvl="0"/>
            <a:r>
              <a:rPr lang="en-US" sz="2400" dirty="0">
                <a:latin typeface="Bahnschrift Light SemiCondensed" panose="020B0502040204020203" pitchFamily="34" charset="0"/>
              </a:rPr>
              <a:t>Common sense is based upon assumptions while sociology is based upon evidences. </a:t>
            </a:r>
          </a:p>
          <a:p>
            <a:pPr lvl="0"/>
            <a:r>
              <a:rPr lang="en-US" sz="2400" dirty="0">
                <a:latin typeface="Bahnschrift Light SemiCondensed" panose="020B0502040204020203" pitchFamily="34" charset="0"/>
              </a:rPr>
              <a:t>Empirical testing has no place in common sense knowledge whereas Sociology pursue research with an empirical orientation.</a:t>
            </a:r>
          </a:p>
        </p:txBody>
      </p:sp>
    </p:spTree>
    <p:extLst>
      <p:ext uri="{BB962C8B-B14F-4D97-AF65-F5344CB8AC3E}">
        <p14:creationId xmlns:p14="http://schemas.microsoft.com/office/powerpoint/2010/main" val="7262635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4294967295"/>
            <p:extLst>
              <p:ext uri="{D42A27DB-BD31-4B8C-83A1-F6EECF244321}">
                <p14:modId xmlns:p14="http://schemas.microsoft.com/office/powerpoint/2010/main" val="308583298"/>
              </p:ext>
            </p:extLst>
          </p:nvPr>
        </p:nvGraphicFramePr>
        <p:xfrm>
          <a:off x="1030309" y="2408348"/>
          <a:ext cx="4673600" cy="2263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rotWithShape="1">
          <a:blip r:embed="rId7"/>
          <a:srcRect l="17698" t="29426" r="52310" b="17472"/>
          <a:stretch/>
        </p:blipFill>
        <p:spPr>
          <a:xfrm>
            <a:off x="5993477" y="725200"/>
            <a:ext cx="5833797" cy="5983171"/>
          </a:xfrm>
          <a:prstGeom prst="rect">
            <a:avLst/>
          </a:prstGeom>
        </p:spPr>
      </p:pic>
      <p:graphicFrame>
        <p:nvGraphicFramePr>
          <p:cNvPr id="6" name="Diagram 5"/>
          <p:cNvGraphicFramePr/>
          <p:nvPr>
            <p:extLst>
              <p:ext uri="{D42A27DB-BD31-4B8C-83A1-F6EECF244321}">
                <p14:modId xmlns:p14="http://schemas.microsoft.com/office/powerpoint/2010/main" val="1411110633"/>
              </p:ext>
            </p:extLst>
          </p:nvPr>
        </p:nvGraphicFramePr>
        <p:xfrm>
          <a:off x="1215960" y="798599"/>
          <a:ext cx="4302298" cy="8515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476742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504918563"/>
              </p:ext>
            </p:extLst>
          </p:nvPr>
        </p:nvGraphicFramePr>
        <p:xfrm>
          <a:off x="2031999" y="1120462"/>
          <a:ext cx="9481713" cy="482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12810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6610</TotalTime>
  <Words>3720</Words>
  <Application>Microsoft Office PowerPoint</Application>
  <PresentationFormat>Widescreen</PresentationFormat>
  <Paragraphs>223</Paragraphs>
  <Slides>41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Bahnschrift</vt:lpstr>
      <vt:lpstr>Bahnschrift Light SemiCondensed</vt:lpstr>
      <vt:lpstr>Bahnschrift SemiBold Condensed</vt:lpstr>
      <vt:lpstr>Calibri</vt:lpstr>
      <vt:lpstr>Calibri Light</vt:lpstr>
      <vt:lpstr>Gill Sans</vt:lpstr>
      <vt:lpstr>Times New Roman</vt:lpstr>
      <vt:lpstr>Office Theme</vt:lpstr>
      <vt:lpstr>Research Methods in Sociology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Selecting a topic</vt:lpstr>
      <vt:lpstr>2. Define the problem</vt:lpstr>
      <vt:lpstr>3. Reviewing the literature</vt:lpstr>
      <vt:lpstr>4. Formulating a hypothesis</vt:lpstr>
      <vt:lpstr>5. Choosing a research method</vt:lpstr>
      <vt:lpstr>6. Collecting the data</vt:lpstr>
      <vt:lpstr>7. Analyzing the results</vt:lpstr>
      <vt:lpstr>8. Sharing the results</vt:lpstr>
      <vt:lpstr>elements in research</vt:lpstr>
      <vt:lpstr>PowerPoint Presentation</vt:lpstr>
      <vt:lpstr>PowerPoint Presentation</vt:lpstr>
      <vt:lpstr>PowerPoint Presentation</vt:lpstr>
      <vt:lpstr>Common Research Methods in Sociology</vt:lpstr>
      <vt:lpstr>Research Methods </vt:lpstr>
      <vt:lpstr>PowerPoint Presentation</vt:lpstr>
      <vt:lpstr>PowerPoint Presentation</vt:lpstr>
      <vt:lpstr>Interviews</vt:lpstr>
      <vt:lpstr>PowerPoint Presentation</vt:lpstr>
      <vt:lpstr>PowerPoint Presentation</vt:lpstr>
      <vt:lpstr>PowerPoint Presentation</vt:lpstr>
      <vt:lpstr>PowerPoint Presentation</vt:lpstr>
      <vt:lpstr>PowerPoint Presentation</vt:lpstr>
      <vt:lpstr>Case Studies</vt:lpstr>
      <vt:lpstr>PowerPoint Presentation</vt:lpstr>
      <vt:lpstr>The Hawthorne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 Kauser Malik</dc:creator>
  <cp:lastModifiedBy>Ms. Kauser Malik</cp:lastModifiedBy>
  <cp:revision>293</cp:revision>
  <dcterms:created xsi:type="dcterms:W3CDTF">2024-04-06T04:22:15Z</dcterms:created>
  <dcterms:modified xsi:type="dcterms:W3CDTF">2025-04-28T04:25:58Z</dcterms:modified>
</cp:coreProperties>
</file>