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24"/>
  </p:notesMasterIdLst>
  <p:sldIdLst>
    <p:sldId id="256" r:id="rId2"/>
    <p:sldId id="307" r:id="rId3"/>
    <p:sldId id="309" r:id="rId4"/>
    <p:sldId id="310" r:id="rId5"/>
    <p:sldId id="308" r:id="rId6"/>
    <p:sldId id="311" r:id="rId7"/>
    <p:sldId id="312" r:id="rId8"/>
    <p:sldId id="313" r:id="rId9"/>
    <p:sldId id="325" r:id="rId10"/>
    <p:sldId id="314" r:id="rId11"/>
    <p:sldId id="315" r:id="rId12"/>
    <p:sldId id="316" r:id="rId13"/>
    <p:sldId id="317" r:id="rId14"/>
    <p:sldId id="318" r:id="rId15"/>
    <p:sldId id="319" r:id="rId16"/>
    <p:sldId id="320" r:id="rId17"/>
    <p:sldId id="321" r:id="rId18"/>
    <p:sldId id="322" r:id="rId19"/>
    <p:sldId id="323" r:id="rId20"/>
    <p:sldId id="324" r:id="rId21"/>
    <p:sldId id="306" r:id="rId22"/>
    <p:sldId id="30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6" autoAdjust="0"/>
    <p:restoredTop sz="87961" autoAdjust="0"/>
  </p:normalViewPr>
  <p:slideViewPr>
    <p:cSldViewPr snapToGrid="0">
      <p:cViewPr varScale="1">
        <p:scale>
          <a:sx n="75" d="100"/>
          <a:sy n="75" d="100"/>
        </p:scale>
        <p:origin x="94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Faisal Ali" userId="ec0efdde13017c54" providerId="LiveId" clId="{B60DD6C1-DBE5-42F4-A04A-80EE4FF247C1}"/>
    <pc:docChg chg="custSel modSld">
      <pc:chgData name="Syed Faisal Ali" userId="ec0efdde13017c54" providerId="LiveId" clId="{B60DD6C1-DBE5-42F4-A04A-80EE4FF247C1}" dt="2025-01-28T19:31:24.485" v="5" actId="20577"/>
      <pc:docMkLst>
        <pc:docMk/>
      </pc:docMkLst>
      <pc:sldChg chg="addSp delSp modSp mod">
        <pc:chgData name="Syed Faisal Ali" userId="ec0efdde13017c54" providerId="LiveId" clId="{B60DD6C1-DBE5-42F4-A04A-80EE4FF247C1}" dt="2025-01-28T19:31:24.485" v="5" actId="20577"/>
        <pc:sldMkLst>
          <pc:docMk/>
          <pc:sldMk cId="780169592" sldId="256"/>
        </pc:sldMkLst>
        <pc:spChg chg="mod">
          <ac:chgData name="Syed Faisal Ali" userId="ec0efdde13017c54" providerId="LiveId" clId="{B60DD6C1-DBE5-42F4-A04A-80EE4FF247C1}" dt="2025-01-28T19:31:24.485" v="5" actId="20577"/>
          <ac:spMkLst>
            <pc:docMk/>
            <pc:sldMk cId="780169592" sldId="256"/>
            <ac:spMk id="3" creationId="{00000000-0000-0000-0000-000000000000}"/>
          </ac:spMkLst>
        </pc:spChg>
        <pc:picChg chg="del">
          <ac:chgData name="Syed Faisal Ali" userId="ec0efdde13017c54" providerId="LiveId" clId="{B60DD6C1-DBE5-42F4-A04A-80EE4FF247C1}" dt="2025-01-28T19:29:50.061" v="2" actId="478"/>
          <ac:picMkLst>
            <pc:docMk/>
            <pc:sldMk cId="780169592" sldId="256"/>
            <ac:picMk id="4" creationId="{00000000-0000-0000-0000-000000000000}"/>
          </ac:picMkLst>
        </pc:picChg>
        <pc:picChg chg="add mod">
          <ac:chgData name="Syed Faisal Ali" userId="ec0efdde13017c54" providerId="LiveId" clId="{B60DD6C1-DBE5-42F4-A04A-80EE4FF247C1}" dt="2025-01-28T19:29:52.381" v="3"/>
          <ac:picMkLst>
            <pc:docMk/>
            <pc:sldMk cId="780169592" sldId="256"/>
            <ac:picMk id="7" creationId="{4EB38827-54E6-46BB-B1A7-211874CB3D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CDD99F-17C8-4A77-8067-C153FF9EED12}" type="datetimeFigureOut">
              <a:rPr lang="en-US" smtClean="0"/>
              <a:t>1/29/2025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229AE-3F76-4601-9C90-84EC90C2BCE5}" type="slidenum">
              <a:rPr lang="en-US" smtClean="0"/>
              <a:t>‹#›</a:t>
            </a:fld>
            <a:endParaRPr lang="en-US"/>
          </a:p>
        </p:txBody>
      </p:sp>
    </p:spTree>
    <p:extLst>
      <p:ext uri="{BB962C8B-B14F-4D97-AF65-F5344CB8AC3E}">
        <p14:creationId xmlns:p14="http://schemas.microsoft.com/office/powerpoint/2010/main" val="788832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F229AE-3F76-4601-9C90-84EC90C2BCE5}" type="slidenum">
              <a:rPr lang="en-US" smtClean="0"/>
              <a:t>19</a:t>
            </a:fld>
            <a:endParaRPr lang="en-US"/>
          </a:p>
        </p:txBody>
      </p:sp>
    </p:spTree>
    <p:extLst>
      <p:ext uri="{BB962C8B-B14F-4D97-AF65-F5344CB8AC3E}">
        <p14:creationId xmlns:p14="http://schemas.microsoft.com/office/powerpoint/2010/main" val="3312627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2D4177C-355F-460F-A11B-511614E9DA90}" type="datetime1">
              <a:rPr lang="en-US" smtClean="0"/>
              <a:t>1/29/2025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a:t>Copy Right: Asst. Prof. Syed Faisal Ali </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BC682BB-D7F6-4292-BDAF-C972198FAB45}" type="slidenum">
              <a:rPr lang="en-US" smtClean="0"/>
              <a:t>‹#›</a:t>
            </a:fld>
            <a:endParaRPr lang="en-US"/>
          </a:p>
        </p:txBody>
      </p:sp>
    </p:spTree>
    <p:extLst>
      <p:ext uri="{BB962C8B-B14F-4D97-AF65-F5344CB8AC3E}">
        <p14:creationId xmlns:p14="http://schemas.microsoft.com/office/powerpoint/2010/main" val="3898576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2B4BCB-A9AA-451A-A9B7-A0DF0BF42BBA}"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1402215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9D098F9-CAE8-4868-8F18-7AE3D9A7814A}" type="datetime1">
              <a:rPr lang="en-US" smtClean="0"/>
              <a:t>1/29/2025</a:t>
            </a:fld>
            <a:endParaRPr lang="en-US"/>
          </a:p>
        </p:txBody>
      </p:sp>
      <p:sp>
        <p:nvSpPr>
          <p:cNvPr id="5" name="Footer Placeholder 4"/>
          <p:cNvSpPr>
            <a:spLocks noGrp="1"/>
          </p:cNvSpPr>
          <p:nvPr>
            <p:ph type="ftr" sz="quarter" idx="11"/>
          </p:nvPr>
        </p:nvSpPr>
        <p:spPr>
          <a:xfrm>
            <a:off x="774923" y="5951811"/>
            <a:ext cx="7896279" cy="365125"/>
          </a:xfrm>
        </p:spPr>
        <p:txBody>
          <a:bodyPr/>
          <a:lstStyle/>
          <a:p>
            <a:r>
              <a:rPr lang="en-US"/>
              <a:t>Copy Right: Asst. Prof. Syed Faisal Ali </a:t>
            </a:r>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BC682BB-D7F6-4292-BDAF-C972198FAB45}" type="slidenum">
              <a:rPr lang="en-US" smtClean="0"/>
              <a:t>‹#›</a:t>
            </a:fld>
            <a:endParaRPr lang="en-US"/>
          </a:p>
        </p:txBody>
      </p:sp>
    </p:spTree>
    <p:extLst>
      <p:ext uri="{BB962C8B-B14F-4D97-AF65-F5344CB8AC3E}">
        <p14:creationId xmlns:p14="http://schemas.microsoft.com/office/powerpoint/2010/main" val="381398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a:xfrm>
            <a:off x="10558300" y="5956137"/>
            <a:ext cx="1052508" cy="365125"/>
          </a:xfrm>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2830095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2E2BA10F-6BC6-4A71-8C43-2570D69D19A9}" type="datetime1">
              <a:rPr lang="en-US" smtClean="0"/>
              <a:t>1/29/2025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a:t>Copy Right: Asst. Prof. Syed Faisal Ali </a:t>
            </a:r>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BC682BB-D7F6-4292-BDAF-C972198FAB45}" type="slidenum">
              <a:rPr lang="en-US" smtClean="0"/>
              <a:t>‹#›</a:t>
            </a:fld>
            <a:endParaRPr lang="en-US"/>
          </a:p>
        </p:txBody>
      </p:sp>
    </p:spTree>
    <p:extLst>
      <p:ext uri="{BB962C8B-B14F-4D97-AF65-F5344CB8AC3E}">
        <p14:creationId xmlns:p14="http://schemas.microsoft.com/office/powerpoint/2010/main" val="355808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7DAF22-B555-4D90-A128-BF7DEC92C235}" type="datetime1">
              <a:rPr lang="en-US" smtClean="0"/>
              <a:t>1/29/2025</a:t>
            </a:fld>
            <a:endParaRPr lang="en-US"/>
          </a:p>
        </p:txBody>
      </p:sp>
      <p:sp>
        <p:nvSpPr>
          <p:cNvPr id="6" name="Footer Placeholder 5"/>
          <p:cNvSpPr>
            <a:spLocks noGrp="1"/>
          </p:cNvSpPr>
          <p:nvPr>
            <p:ph type="ftr" sz="quarter" idx="11"/>
          </p:nvPr>
        </p:nvSpPr>
        <p:spPr/>
        <p:txBody>
          <a:bodyPr/>
          <a:lstStyle/>
          <a:p>
            <a:r>
              <a:rPr lang="en-US"/>
              <a:t>Copy Right: Asst. Prof. Syed Faisal Ali </a:t>
            </a:r>
          </a:p>
        </p:txBody>
      </p:sp>
      <p:sp>
        <p:nvSpPr>
          <p:cNvPr id="7" name="Slide Number Placeholder 6"/>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2167588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85C813-89C0-4DE4-AC24-C8BD0AE8FFC0}" type="datetime1">
              <a:rPr lang="en-US" smtClean="0"/>
              <a:t>1/29/2025</a:t>
            </a:fld>
            <a:endParaRPr lang="en-US"/>
          </a:p>
        </p:txBody>
      </p:sp>
      <p:sp>
        <p:nvSpPr>
          <p:cNvPr id="8" name="Footer Placeholder 7"/>
          <p:cNvSpPr>
            <a:spLocks noGrp="1"/>
          </p:cNvSpPr>
          <p:nvPr>
            <p:ph type="ftr" sz="quarter" idx="11"/>
          </p:nvPr>
        </p:nvSpPr>
        <p:spPr/>
        <p:txBody>
          <a:bodyPr/>
          <a:lstStyle/>
          <a:p>
            <a:r>
              <a:rPr lang="en-US"/>
              <a:t>Copy Right: Asst. Prof. Syed Faisal Ali </a:t>
            </a:r>
          </a:p>
        </p:txBody>
      </p:sp>
      <p:sp>
        <p:nvSpPr>
          <p:cNvPr id="9" name="Slide Number Placeholder 8"/>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1447878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4D4E271-C009-4480-A0BB-B1CA5048477D}" type="datetime1">
              <a:rPr lang="en-US" smtClean="0"/>
              <a:t>1/29/2025</a:t>
            </a:fld>
            <a:endParaRPr lang="en-US"/>
          </a:p>
        </p:txBody>
      </p:sp>
      <p:sp>
        <p:nvSpPr>
          <p:cNvPr id="4" name="Footer Placeholder 3"/>
          <p:cNvSpPr>
            <a:spLocks noGrp="1"/>
          </p:cNvSpPr>
          <p:nvPr>
            <p:ph type="ftr" sz="quarter" idx="11"/>
          </p:nvPr>
        </p:nvSpPr>
        <p:spPr/>
        <p:txBody>
          <a:bodyPr/>
          <a:lstStyle/>
          <a:p>
            <a:r>
              <a:rPr lang="en-US"/>
              <a:t>Copy Right: Asst. Prof. Syed Faisal Ali </a:t>
            </a:r>
          </a:p>
        </p:txBody>
      </p:sp>
      <p:sp>
        <p:nvSpPr>
          <p:cNvPr id="5" name="Slide Number Placeholder 4"/>
          <p:cNvSpPr>
            <a:spLocks noGrp="1"/>
          </p:cNvSpPr>
          <p:nvPr>
            <p:ph type="sldNum" sz="quarter" idx="12"/>
          </p:nvPr>
        </p:nvSpPr>
        <p:spPr/>
        <p:txBody>
          <a:bodyPr/>
          <a:lstStyle/>
          <a:p>
            <a:fld id="{2BC682BB-D7F6-4292-BDAF-C972198FAB45}"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611134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2A800-04C3-4006-ACA6-75A8B1B31F0E}" type="datetime1">
              <a:rPr lang="en-US" smtClean="0"/>
              <a:t>1/29/2025</a:t>
            </a:fld>
            <a:endParaRPr lang="en-US"/>
          </a:p>
        </p:txBody>
      </p:sp>
      <p:sp>
        <p:nvSpPr>
          <p:cNvPr id="3" name="Footer Placeholder 2"/>
          <p:cNvSpPr>
            <a:spLocks noGrp="1"/>
          </p:cNvSpPr>
          <p:nvPr>
            <p:ph type="ftr" sz="quarter" idx="11"/>
          </p:nvPr>
        </p:nvSpPr>
        <p:spPr/>
        <p:txBody>
          <a:bodyPr/>
          <a:lstStyle/>
          <a:p>
            <a:r>
              <a:rPr lang="en-US"/>
              <a:t>Copy Right: Asst. Prof. Syed Faisal Ali </a:t>
            </a:r>
          </a:p>
        </p:txBody>
      </p:sp>
      <p:sp>
        <p:nvSpPr>
          <p:cNvPr id="4" name="Slide Number Placeholder 3"/>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1277054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10E318DA-6216-44FF-BA94-57FF4757BCDD}" type="datetime1">
              <a:rPr lang="en-US" smtClean="0"/>
              <a:t>1/29/2025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a:t>Copy Right: Asst. Prof. Syed Faisal Ali </a:t>
            </a:r>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BC682BB-D7F6-4292-BDAF-C972198FAB45}" type="slidenum">
              <a:rPr lang="en-US" smtClean="0"/>
              <a:t>‹#›</a:t>
            </a:fld>
            <a:endParaRPr lang="en-US"/>
          </a:p>
        </p:txBody>
      </p:sp>
    </p:spTree>
    <p:extLst>
      <p:ext uri="{BB962C8B-B14F-4D97-AF65-F5344CB8AC3E}">
        <p14:creationId xmlns:p14="http://schemas.microsoft.com/office/powerpoint/2010/main" val="4097607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D8F3573-CF2F-48C2-9271-641BD1F23B54}" type="datetime1">
              <a:rPr lang="en-US" smtClean="0"/>
              <a:t>1/29/2025</a:t>
            </a:fld>
            <a:endParaRPr lang="en-US"/>
          </a:p>
        </p:txBody>
      </p:sp>
      <p:sp>
        <p:nvSpPr>
          <p:cNvPr id="6" name="Footer Placeholder 5"/>
          <p:cNvSpPr>
            <a:spLocks noGrp="1"/>
          </p:cNvSpPr>
          <p:nvPr>
            <p:ph type="ftr" sz="quarter" idx="11"/>
          </p:nvPr>
        </p:nvSpPr>
        <p:spPr/>
        <p:txBody>
          <a:bodyPr/>
          <a:lstStyle/>
          <a:p>
            <a:r>
              <a:rPr lang="en-US"/>
              <a:t>Copy Right: Asst. Prof. Syed Faisal Ali </a:t>
            </a:r>
          </a:p>
        </p:txBody>
      </p:sp>
      <p:sp>
        <p:nvSpPr>
          <p:cNvPr id="7" name="Slide Number Placeholder 6"/>
          <p:cNvSpPr>
            <a:spLocks noGrp="1"/>
          </p:cNvSpPr>
          <p:nvPr>
            <p:ph type="sldNum" sz="quarter" idx="12"/>
          </p:nvPr>
        </p:nvSpPr>
        <p:spPr/>
        <p:txBody>
          <a:bodyPr/>
          <a:lstStyle/>
          <a:p>
            <a:fld id="{2BC682BB-D7F6-4292-BDAF-C972198FAB45}" type="slidenum">
              <a:rPr lang="en-US" smtClean="0"/>
              <a:t>‹#›</a:t>
            </a:fld>
            <a:endParaRPr lang="en-US"/>
          </a:p>
        </p:txBody>
      </p:sp>
    </p:spTree>
    <p:extLst>
      <p:ext uri="{BB962C8B-B14F-4D97-AF65-F5344CB8AC3E}">
        <p14:creationId xmlns:p14="http://schemas.microsoft.com/office/powerpoint/2010/main" val="317442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B9EF752-BC49-477B-9C6B-E3F31C2DC4A7}" type="datetime1">
              <a:rPr lang="en-US" smtClean="0"/>
              <a:t>1/29/2025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a:t>Copy Right: Asst. Prof. Syed Faisal Ali </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BC682BB-D7F6-4292-BDAF-C972198FAB45}"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111436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sfaisal@uit.edu"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19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CS313 –theory of automata</a:t>
            </a:r>
          </a:p>
        </p:txBody>
      </p:sp>
      <p:sp>
        <p:nvSpPr>
          <p:cNvPr id="3" name="Subtitle 2"/>
          <p:cNvSpPr>
            <a:spLocks noGrp="1"/>
          </p:cNvSpPr>
          <p:nvPr>
            <p:ph type="subTitle" idx="1"/>
          </p:nvPr>
        </p:nvSpPr>
        <p:spPr/>
        <p:txBody>
          <a:bodyPr>
            <a:normAutofit fontScale="92500" lnSpcReduction="20000"/>
          </a:bodyPr>
          <a:lstStyle/>
          <a:p>
            <a:r>
              <a:rPr lang="en-US"/>
              <a:t>Lecture 6: </a:t>
            </a:r>
            <a:r>
              <a:rPr lang="en-US" dirty="0"/>
              <a:t>Chapter 4: Regular Expression</a:t>
            </a:r>
          </a:p>
          <a:p>
            <a:r>
              <a:rPr lang="en-US" dirty="0"/>
              <a:t>Week 2</a:t>
            </a:r>
          </a:p>
        </p:txBody>
      </p:sp>
      <p:sp>
        <p:nvSpPr>
          <p:cNvPr id="5" name="TextBox 4"/>
          <p:cNvSpPr txBox="1"/>
          <p:nvPr/>
        </p:nvSpPr>
        <p:spPr>
          <a:xfrm>
            <a:off x="8737600" y="3549050"/>
            <a:ext cx="3131128" cy="2031325"/>
          </a:xfrm>
          <a:prstGeom prst="rect">
            <a:avLst/>
          </a:prstGeom>
          <a:noFill/>
        </p:spPr>
        <p:txBody>
          <a:bodyPr wrap="square" rtlCol="0">
            <a:spAutoFit/>
          </a:bodyPr>
          <a:lstStyle/>
          <a:p>
            <a:endParaRPr lang="en-US" dirty="0">
              <a:solidFill>
                <a:schemeClr val="bg1"/>
              </a:solidFill>
            </a:endParaRPr>
          </a:p>
          <a:p>
            <a:r>
              <a:rPr lang="en-US" dirty="0">
                <a:solidFill>
                  <a:schemeClr val="bg1"/>
                </a:solidFill>
              </a:rPr>
              <a:t>Asst. Prof. Syed Faisal Ali</a:t>
            </a:r>
          </a:p>
          <a:p>
            <a:r>
              <a:rPr lang="en-US" dirty="0">
                <a:solidFill>
                  <a:schemeClr val="bg1"/>
                </a:solidFill>
                <a:hlinkClick r:id="rId2"/>
              </a:rPr>
              <a:t>sfaisal@uit.edu</a:t>
            </a:r>
            <a:endParaRPr lang="en-US" dirty="0">
              <a:solidFill>
                <a:schemeClr val="bg1"/>
              </a:solidFill>
            </a:endParaRPr>
          </a:p>
          <a:p>
            <a:r>
              <a:rPr lang="en-US" dirty="0">
                <a:solidFill>
                  <a:schemeClr val="bg1"/>
                </a:solidFill>
              </a:rPr>
              <a:t>Computer Science A &amp; B</a:t>
            </a:r>
          </a:p>
          <a:p>
            <a:endParaRPr lang="en-US" dirty="0">
              <a:solidFill>
                <a:schemeClr val="bg1"/>
              </a:solidFill>
            </a:endParaRPr>
          </a:p>
          <a:p>
            <a:r>
              <a:rPr lang="en-US" dirty="0">
                <a:solidFill>
                  <a:schemeClr val="bg1"/>
                </a:solidFill>
              </a:rPr>
              <a:t>FALL 2020</a:t>
            </a:r>
          </a:p>
          <a:p>
            <a:endParaRPr lang="en-US" dirty="0">
              <a:solidFill>
                <a:schemeClr val="bg1"/>
              </a:solidFill>
            </a:endParaRPr>
          </a:p>
        </p:txBody>
      </p:sp>
      <p:pic>
        <p:nvPicPr>
          <p:cNvPr id="1026" name="Picture 2" descr="Formal Languages and Automata Theory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27" y="3549050"/>
            <a:ext cx="3178752" cy="25455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4EB38827-54E6-46BB-B1A7-211874CB3D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4790" y="817962"/>
            <a:ext cx="1879950" cy="187995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780169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The language L1 can be defined by any of the expressions below:</a:t>
                </a:r>
              </a:p>
              <a:p>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b="0" i="1" dirty="0" smtClean="0">
                            <a:solidFill>
                              <a:srgbClr val="C00000"/>
                            </a:solidFill>
                            <a:latin typeface="Cambria Math" panose="02040503050406030204" pitchFamily="18" charset="0"/>
                          </a:rPr>
                          <m:t>𝑥</m:t>
                        </m:r>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smtClean="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i="1" dirty="0">
                            <a:solidFill>
                              <a:srgbClr val="00B05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smtClean="0">
                            <a:solidFill>
                              <a:srgbClr val="7030A0"/>
                            </a:solidFill>
                            <a:latin typeface="Cambria Math" panose="02040503050406030204" pitchFamily="18" charset="0"/>
                          </a:rPr>
                        </m:ctrlPr>
                      </m:sSupPr>
                      <m:e>
                        <m:r>
                          <a:rPr lang="en-US" sz="2000" i="1" dirty="0">
                            <a:solidFill>
                              <a:srgbClr val="7030A0"/>
                            </a:solidFill>
                            <a:latin typeface="Cambria Math" panose="02040503050406030204" pitchFamily="18" charset="0"/>
                          </a:rPr>
                          <m:t>𝑥𝑥</m:t>
                        </m:r>
                      </m:e>
                      <m:sup>
                        <m:r>
                          <a:rPr lang="en-US" sz="2000" i="1" dirty="0">
                            <a:solidFill>
                              <a:srgbClr val="7030A0"/>
                            </a:solidFill>
                            <a:latin typeface="Cambria Math" panose="02040503050406030204" pitchFamily="18" charset="0"/>
                          </a:rPr>
                          <m:t>∗</m:t>
                        </m:r>
                      </m:sup>
                    </m:sSup>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sSup>
                      <m:sSupPr>
                        <m:ctrlPr>
                          <a:rPr lang="nn-NO" sz="2000" i="1" dirty="0" smtClean="0">
                            <a:solidFill>
                              <a:srgbClr val="7030A0"/>
                            </a:solidFill>
                            <a:latin typeface="Cambria Math" panose="02040503050406030204" pitchFamily="18" charset="0"/>
                          </a:rPr>
                        </m:ctrlPr>
                      </m:sSupPr>
                      <m:e>
                        <m:r>
                          <a:rPr lang="en-US" sz="2000" b="0" i="1" dirty="0" smtClean="0">
                            <a:solidFill>
                              <a:srgbClr val="7030A0"/>
                            </a:solidFill>
                            <a:latin typeface="Cambria Math" panose="02040503050406030204" pitchFamily="18" charset="0"/>
                          </a:rPr>
                          <m:t>𝑥</m:t>
                        </m:r>
                        <m:r>
                          <a:rPr lang="en-US" sz="2000" i="1" dirty="0">
                            <a:solidFill>
                              <a:srgbClr val="7030A0"/>
                            </a:solidFill>
                            <a:latin typeface="Cambria Math" panose="02040503050406030204" pitchFamily="18" charset="0"/>
                          </a:rPr>
                          <m:t>𝑥</m:t>
                        </m:r>
                      </m:e>
                      <m:sup>
                        <m:r>
                          <a:rPr lang="en-US" sz="2000" i="1" dirty="0">
                            <a:solidFill>
                              <a:srgbClr val="7030A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sSup>
                      <m:sSupPr>
                        <m:ctrlPr>
                          <a:rPr lang="nn-NO" sz="2000" i="1" dirty="0" smtClean="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i="1" dirty="0">
                            <a:solidFill>
                              <a:srgbClr val="00B05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sSup>
                      <m:sSupPr>
                        <m:ctrlPr>
                          <a:rPr lang="nn-NO" sz="2000" i="1" dirty="0" smtClean="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b="0" i="1" dirty="0" smtClean="0">
                            <a:solidFill>
                              <a:srgbClr val="00B050"/>
                            </a:solidFill>
                            <a:latin typeface="Cambria Math" panose="02040503050406030204" pitchFamily="18" charset="0"/>
                          </a:rPr>
                          <m:t>+</m:t>
                        </m:r>
                      </m:sup>
                    </m:sSup>
                  </m:oMath>
                </a14:m>
                <a:r>
                  <a:rPr lang="en-US" sz="2000" dirty="0"/>
                  <a:t>	</a:t>
                </a:r>
                <a14:m>
                  <m:oMath xmlns:m="http://schemas.openxmlformats.org/officeDocument/2006/math">
                    <m:sSup>
                      <m:sSupPr>
                        <m:ctrlPr>
                          <a:rPr lang="nn-NO" sz="2000" i="1" dirty="0" smtClean="0">
                            <a:solidFill>
                              <a:srgbClr val="0070C0"/>
                            </a:solidFill>
                            <a:latin typeface="Cambria Math" panose="02040503050406030204" pitchFamily="18" charset="0"/>
                          </a:rPr>
                        </m:ctrlPr>
                      </m:sSupPr>
                      <m:e>
                        <m:r>
                          <a:rPr lang="en-US" sz="2000" i="1" dirty="0">
                            <a:solidFill>
                              <a:srgbClr val="0070C0"/>
                            </a:solidFill>
                            <a:latin typeface="Cambria Math" panose="02040503050406030204" pitchFamily="18" charset="0"/>
                          </a:rPr>
                          <m:t>𝑥</m:t>
                        </m:r>
                      </m:e>
                      <m:sup>
                        <m:r>
                          <a:rPr lang="en-US" sz="2000" i="1" dirty="0">
                            <a:solidFill>
                              <a:srgbClr val="0070C0"/>
                            </a:solidFill>
                            <a:latin typeface="Cambria Math" panose="02040503050406030204" pitchFamily="18" charset="0"/>
                          </a:rPr>
                          <m:t>∗</m:t>
                        </m:r>
                      </m:sup>
                    </m:sSup>
                    <m:sSup>
                      <m:sSupPr>
                        <m:ctrlPr>
                          <a:rPr lang="nn-NO" sz="2000" i="1" dirty="0" smtClean="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i="1" dirty="0">
                            <a:solidFill>
                              <a:srgbClr val="00B050"/>
                            </a:solidFill>
                            <a:latin typeface="Cambria Math" panose="02040503050406030204" pitchFamily="18" charset="0"/>
                          </a:rPr>
                          <m:t>∗</m:t>
                        </m:r>
                      </m:sup>
                    </m:sSup>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sSup>
                      <m:sSupPr>
                        <m:ctrlPr>
                          <a:rPr lang="nn-NO" sz="2000" i="1" dirty="0" smtClean="0">
                            <a:solidFill>
                              <a:srgbClr val="00B0F0"/>
                            </a:solidFill>
                            <a:latin typeface="Cambria Math" panose="02040503050406030204" pitchFamily="18" charset="0"/>
                          </a:rPr>
                        </m:ctrlPr>
                      </m:sSupPr>
                      <m:e>
                        <m:r>
                          <a:rPr lang="en-US" sz="2000" b="0" i="1" dirty="0" smtClean="0">
                            <a:solidFill>
                              <a:srgbClr val="00B050"/>
                            </a:solidFill>
                            <a:latin typeface="Cambria Math" panose="02040503050406030204" pitchFamily="18" charset="0"/>
                          </a:rPr>
                          <m:t>𝑥</m:t>
                        </m:r>
                        <m:r>
                          <a:rPr lang="en-US" sz="2000" i="1" dirty="0">
                            <a:solidFill>
                              <a:srgbClr val="00B0F0"/>
                            </a:solidFill>
                            <a:latin typeface="Cambria Math" panose="02040503050406030204" pitchFamily="18" charset="0"/>
                          </a:rPr>
                          <m:t>𝑥</m:t>
                        </m:r>
                      </m:e>
                      <m:sup>
                        <m:r>
                          <a:rPr lang="en-US" sz="2000" i="1" dirty="0">
                            <a:solidFill>
                              <a:srgbClr val="00B0F0"/>
                            </a:solidFill>
                            <a:latin typeface="Cambria Math" panose="02040503050406030204" pitchFamily="18" charset="0"/>
                          </a:rPr>
                          <m:t>∗</m:t>
                        </m:r>
                      </m:sup>
                    </m:sSup>
                  </m:oMath>
                </a14:m>
                <a:endParaRPr lang="en-US" sz="2000" dirty="0"/>
              </a:p>
              <a:p>
                <a:r>
                  <a:rPr lang="en-US" sz="2000" dirty="0"/>
                  <a:t>Remember,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i="1" dirty="0">
                            <a:solidFill>
                              <a:srgbClr val="C00000"/>
                            </a:solidFill>
                            <a:latin typeface="Cambria Math" panose="02040503050406030204" pitchFamily="18" charset="0"/>
                          </a:rPr>
                          <m:t>∗</m:t>
                        </m:r>
                      </m:sup>
                    </m:sSup>
                  </m:oMath>
                </a14:m>
                <a:r>
                  <a:rPr lang="en-US" sz="2000" dirty="0"/>
                  <a:t>can always be Lambda</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dirty="0"/>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10</a:t>
            </a:fld>
            <a:endParaRPr lang="en-US"/>
          </a:p>
        </p:txBody>
      </p:sp>
    </p:spTree>
    <p:extLst>
      <p:ext uri="{BB962C8B-B14F-4D97-AF65-F5344CB8AC3E}">
        <p14:creationId xmlns:p14="http://schemas.microsoft.com/office/powerpoint/2010/main" val="32178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The language defined by the expression</a:t>
                </a:r>
                <a14:m>
                  <m:oMath xmlns:m="http://schemas.openxmlformats.org/officeDocument/2006/math">
                    <m:r>
                      <a:rPr lang="en-US" sz="2000" b="0" i="0" dirty="0" smtClean="0">
                        <a:solidFill>
                          <a:srgbClr val="C00000"/>
                        </a:solidFill>
                        <a:latin typeface="Cambria Math" panose="02040503050406030204" pitchFamily="18" charset="0"/>
                      </a:rPr>
                      <m:t> </m:t>
                    </m:r>
                    <m:sSup>
                      <m:sSupPr>
                        <m:ctrlPr>
                          <a:rPr lang="nn-NO" sz="2000" i="1" dirty="0" smtClean="0">
                            <a:solidFill>
                              <a:srgbClr val="0070C0"/>
                            </a:solidFill>
                            <a:latin typeface="Cambria Math" panose="02040503050406030204" pitchFamily="18" charset="0"/>
                          </a:rPr>
                        </m:ctrlPr>
                      </m:sSupPr>
                      <m:e>
                        <m:r>
                          <a:rPr lang="en-US" sz="2000" b="0" i="1" dirty="0" smtClean="0">
                            <a:solidFill>
                              <a:srgbClr val="FF0000"/>
                            </a:solidFill>
                            <a:latin typeface="Cambria Math" panose="02040503050406030204" pitchFamily="18" charset="0"/>
                          </a:rPr>
                          <m:t>𝑎</m:t>
                        </m:r>
                        <m:r>
                          <a:rPr lang="en-US" sz="2000" b="0" i="1" dirty="0" smtClean="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r>
                      <a:rPr lang="en-US" sz="2000" b="0" i="1" dirty="0" smtClean="0">
                        <a:solidFill>
                          <a:srgbClr val="00B050"/>
                        </a:solidFill>
                        <a:latin typeface="Cambria Math" panose="02040503050406030204" pitchFamily="18" charset="0"/>
                      </a:rPr>
                      <m:t>𝑎</m:t>
                    </m:r>
                  </m:oMath>
                </a14:m>
                <a:r>
                  <a:rPr lang="en-US" sz="2000" dirty="0"/>
                  <a:t> is the set of all strings of a's and h's that have at least two letters, that begin and end with a's, and that have nothing but b's inside (if anything at all). </a:t>
                </a:r>
              </a:p>
              <a:p>
                <a:pPr marL="0" indent="0" algn="ctr">
                  <a:buNone/>
                </a:pPr>
                <a:r>
                  <a:rPr lang="en-US" sz="2000" dirty="0"/>
                  <a:t>Language(</a:t>
                </a:r>
                <a14:m>
                  <m:oMath xmlns:m="http://schemas.openxmlformats.org/officeDocument/2006/math">
                    <m:sSup>
                      <m:sSupPr>
                        <m:ctrlPr>
                          <a:rPr lang="nn-NO" sz="2000" i="1" dirty="0">
                            <a:solidFill>
                              <a:srgbClr val="0070C0"/>
                            </a:solidFill>
                            <a:latin typeface="Cambria Math" panose="02040503050406030204" pitchFamily="18" charset="0"/>
                          </a:rPr>
                        </m:ctrlPr>
                      </m:sSupPr>
                      <m:e>
                        <m:r>
                          <a:rPr lang="en-US" sz="2000" i="1" dirty="0">
                            <a:solidFill>
                              <a:srgbClr val="FF0000"/>
                            </a:solidFill>
                            <a:latin typeface="Cambria Math" panose="02040503050406030204" pitchFamily="18" charset="0"/>
                          </a:rPr>
                          <m:t>𝑎</m:t>
                        </m:r>
                        <m:r>
                          <a:rPr lang="en-US" sz="2000" i="1" dirty="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r>
                      <a:rPr lang="en-US" sz="2000" i="1" dirty="0">
                        <a:solidFill>
                          <a:srgbClr val="00B050"/>
                        </a:solidFill>
                        <a:latin typeface="Cambria Math" panose="02040503050406030204" pitchFamily="18" charset="0"/>
                      </a:rPr>
                      <m:t>𝑎</m:t>
                    </m:r>
                  </m:oMath>
                </a14:m>
                <a:r>
                  <a:rPr lang="en-US" sz="2000" dirty="0"/>
                  <a:t> ) = { </a:t>
                </a:r>
                <a:r>
                  <a:rPr lang="en-US" sz="2000" dirty="0">
                    <a:solidFill>
                      <a:srgbClr val="0070C0"/>
                    </a:solidFill>
                  </a:rPr>
                  <a:t>aa</a:t>
                </a:r>
                <a:r>
                  <a:rPr lang="en-US" sz="2000" dirty="0"/>
                  <a:t> </a:t>
                </a:r>
                <a:r>
                  <a:rPr lang="en-US" sz="2000" dirty="0">
                    <a:solidFill>
                      <a:srgbClr val="0070C0"/>
                    </a:solidFill>
                  </a:rPr>
                  <a:t>a</a:t>
                </a:r>
                <a:r>
                  <a:rPr lang="en-US" sz="2000" dirty="0">
                    <a:solidFill>
                      <a:srgbClr val="00B050"/>
                    </a:solidFill>
                  </a:rPr>
                  <a:t>b</a:t>
                </a:r>
                <a:r>
                  <a:rPr lang="en-US" sz="2000" dirty="0">
                    <a:solidFill>
                      <a:srgbClr val="0070C0"/>
                    </a:solidFill>
                  </a:rPr>
                  <a:t>a </a:t>
                </a:r>
                <a:r>
                  <a:rPr lang="en-US" sz="2000" dirty="0" err="1">
                    <a:solidFill>
                      <a:srgbClr val="0070C0"/>
                    </a:solidFill>
                  </a:rPr>
                  <a:t>a</a:t>
                </a:r>
                <a:r>
                  <a:rPr lang="en-US" sz="2000" dirty="0" err="1">
                    <a:solidFill>
                      <a:srgbClr val="00B050"/>
                    </a:solidFill>
                  </a:rPr>
                  <a:t>bb</a:t>
                </a:r>
                <a:r>
                  <a:rPr lang="en-US" sz="2000" dirty="0" err="1">
                    <a:solidFill>
                      <a:srgbClr val="0070C0"/>
                    </a:solidFill>
                  </a:rPr>
                  <a:t>a</a:t>
                </a:r>
                <a:r>
                  <a:rPr lang="en-US" sz="2000" dirty="0">
                    <a:solidFill>
                      <a:srgbClr val="0070C0"/>
                    </a:solidFill>
                  </a:rPr>
                  <a:t> </a:t>
                </a:r>
                <a:r>
                  <a:rPr lang="en-US" sz="2000" dirty="0" err="1">
                    <a:solidFill>
                      <a:srgbClr val="0070C0"/>
                    </a:solidFill>
                  </a:rPr>
                  <a:t>a</a:t>
                </a:r>
                <a:r>
                  <a:rPr lang="en-US" sz="2000" dirty="0" err="1">
                    <a:solidFill>
                      <a:srgbClr val="00B050"/>
                    </a:solidFill>
                  </a:rPr>
                  <a:t>bbb</a:t>
                </a:r>
                <a:r>
                  <a:rPr lang="en-US" sz="2000" dirty="0" err="1">
                    <a:solidFill>
                      <a:srgbClr val="0070C0"/>
                    </a:solidFill>
                  </a:rPr>
                  <a:t>a</a:t>
                </a:r>
                <a:r>
                  <a:rPr lang="en-US" sz="2000" dirty="0">
                    <a:solidFill>
                      <a:srgbClr val="0070C0"/>
                    </a:solidFill>
                  </a:rPr>
                  <a:t> </a:t>
                </a:r>
                <a:r>
                  <a:rPr lang="en-US" sz="2000" dirty="0" err="1">
                    <a:solidFill>
                      <a:srgbClr val="0070C0"/>
                    </a:solidFill>
                  </a:rPr>
                  <a:t>a</a:t>
                </a:r>
                <a:r>
                  <a:rPr lang="en-US" sz="2000" dirty="0" err="1">
                    <a:solidFill>
                      <a:srgbClr val="00B050"/>
                    </a:solidFill>
                  </a:rPr>
                  <a:t>bbbb</a:t>
                </a:r>
                <a:r>
                  <a:rPr lang="en-US" sz="2000" dirty="0" err="1">
                    <a:solidFill>
                      <a:srgbClr val="0070C0"/>
                    </a:solidFill>
                  </a:rPr>
                  <a:t>a</a:t>
                </a:r>
                <a:r>
                  <a:rPr lang="en-US" sz="2000" dirty="0">
                    <a:solidFill>
                      <a:srgbClr val="0070C0"/>
                    </a:solidFill>
                  </a:rPr>
                  <a:t> </a:t>
                </a:r>
                <a:r>
                  <a:rPr lang="en-US" sz="2000" dirty="0"/>
                  <a:t>. . . } </a:t>
                </a:r>
              </a:p>
              <a:p>
                <a:r>
                  <a:rPr lang="en-US" sz="2000" dirty="0"/>
                  <a:t>It would be a subtle mistake to say only that this language is the set of all words that begin and end with an a and have only b's in between, because this description may also apply to the word a, depending on how it is interpreted. Our symbolism eliminates this ambiguity.</a:t>
                </a:r>
                <a:endParaRPr lang="en-US" sz="2000" dirty="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11</a:t>
            </a:fld>
            <a:endParaRPr lang="en-US"/>
          </a:p>
        </p:txBody>
      </p:sp>
    </p:spTree>
    <p:extLst>
      <p:ext uri="{BB962C8B-B14F-4D97-AF65-F5344CB8AC3E}">
        <p14:creationId xmlns:p14="http://schemas.microsoft.com/office/powerpoint/2010/main" val="281943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1192" y="1875696"/>
                <a:ext cx="11029615" cy="3678303"/>
              </a:xfrm>
            </p:spPr>
            <p:txBody>
              <a:bodyPr anchor="t">
                <a:noAutofit/>
              </a:bodyPr>
              <a:lstStyle/>
              <a:p>
                <a:r>
                  <a:rPr lang="en-US" sz="2000" dirty="0"/>
                  <a:t>The language of the expression </a:t>
                </a:r>
                <a14:m>
                  <m:oMath xmlns:m="http://schemas.openxmlformats.org/officeDocument/2006/math">
                    <m:sSup>
                      <m:sSupPr>
                        <m:ctrlPr>
                          <a:rPr lang="nn-NO" sz="2000" i="1" dirty="0">
                            <a:solidFill>
                              <a:srgbClr val="0070C0"/>
                            </a:solidFill>
                            <a:latin typeface="Cambria Math" panose="02040503050406030204" pitchFamily="18" charset="0"/>
                          </a:rPr>
                        </m:ctrlPr>
                      </m:sSupPr>
                      <m:e>
                        <m:sSup>
                          <m:sSupPr>
                            <m:ctrlPr>
                              <a:rPr lang="nn-NO" sz="2000" i="1" dirty="0" smtClean="0">
                                <a:solidFill>
                                  <a:srgbClr val="FF0000"/>
                                </a:solidFill>
                                <a:latin typeface="Cambria Math" panose="02040503050406030204" pitchFamily="18" charset="0"/>
                              </a:rPr>
                            </m:ctrlPr>
                          </m:sSupPr>
                          <m:e>
                            <m:r>
                              <a:rPr lang="en-US" sz="2000" b="0" i="1" dirty="0" smtClean="0">
                                <a:solidFill>
                                  <a:srgbClr val="FF0000"/>
                                </a:solidFill>
                                <a:latin typeface="Cambria Math" panose="02040503050406030204" pitchFamily="18" charset="0"/>
                              </a:rPr>
                              <m:t>𝑎</m:t>
                            </m:r>
                          </m:e>
                          <m:sup>
                            <m:r>
                              <a:rPr lang="en-US" sz="2000" i="1" dirty="0">
                                <a:solidFill>
                                  <a:srgbClr val="FF0000"/>
                                </a:solidFill>
                                <a:latin typeface="Cambria Math" panose="02040503050406030204" pitchFamily="18" charset="0"/>
                              </a:rPr>
                              <m:t>∗</m:t>
                            </m:r>
                          </m:sup>
                        </m:sSup>
                        <m:r>
                          <a:rPr lang="en-US" sz="2000" i="1" dirty="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oMath>
                </a14:m>
                <a:r>
                  <a:rPr lang="en-US" sz="2000" dirty="0"/>
                  <a:t>contains all the strings of a's and b's in which all the a's ( if any ) come before all the b's (if any ).</a:t>
                </a:r>
              </a:p>
              <a:p>
                <a:pPr marL="0" indent="0" algn="ctr">
                  <a:buNone/>
                </a:pPr>
                <a:r>
                  <a:rPr lang="en-US" sz="2000" dirty="0"/>
                  <a:t>Language(</a:t>
                </a:r>
                <a14:m>
                  <m:oMath xmlns:m="http://schemas.openxmlformats.org/officeDocument/2006/math">
                    <m:sSup>
                      <m:sSupPr>
                        <m:ctrlPr>
                          <a:rPr lang="nn-NO" sz="2000" i="1" dirty="0">
                            <a:solidFill>
                              <a:srgbClr val="0070C0"/>
                            </a:solidFill>
                            <a:latin typeface="Cambria Math" panose="02040503050406030204" pitchFamily="18" charset="0"/>
                          </a:rPr>
                        </m:ctrlPr>
                      </m:sSupPr>
                      <m:e>
                        <m:sSup>
                          <m:sSupPr>
                            <m:ctrlPr>
                              <a:rPr lang="nn-NO" sz="2000" i="1" dirty="0">
                                <a:solidFill>
                                  <a:srgbClr val="FF0000"/>
                                </a:solidFill>
                                <a:latin typeface="Cambria Math" panose="02040503050406030204" pitchFamily="18" charset="0"/>
                              </a:rPr>
                            </m:ctrlPr>
                          </m:sSupPr>
                          <m:e>
                            <m:r>
                              <a:rPr lang="en-US" sz="2000" i="1" dirty="0">
                                <a:solidFill>
                                  <a:srgbClr val="FF0000"/>
                                </a:solidFill>
                                <a:latin typeface="Cambria Math" panose="02040503050406030204" pitchFamily="18" charset="0"/>
                              </a:rPr>
                              <m:t>𝑎</m:t>
                            </m:r>
                          </m:e>
                          <m:sup>
                            <m:r>
                              <a:rPr lang="en-US" sz="2000" i="1" dirty="0">
                                <a:solidFill>
                                  <a:srgbClr val="FF0000"/>
                                </a:solidFill>
                                <a:latin typeface="Cambria Math" panose="02040503050406030204" pitchFamily="18" charset="0"/>
                              </a:rPr>
                              <m:t>∗</m:t>
                            </m:r>
                          </m:sup>
                        </m:sSup>
                        <m:r>
                          <a:rPr lang="en-US" sz="2000" i="1" dirty="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oMath>
                </a14:m>
                <a:r>
                  <a:rPr lang="en-US" sz="2000" dirty="0"/>
                  <a:t>) = {</a:t>
                </a:r>
                <a14:m>
                  <m:oMath xmlns:m="http://schemas.openxmlformats.org/officeDocument/2006/math">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 a b aa ab bb </a:t>
                </a:r>
                <a:r>
                  <a:rPr lang="en-US" sz="2000" dirty="0" err="1"/>
                  <a:t>aaa</a:t>
                </a:r>
                <a:r>
                  <a:rPr lang="en-US" sz="2000" dirty="0"/>
                  <a:t> </a:t>
                </a:r>
                <a:r>
                  <a:rPr lang="en-US" sz="2000" dirty="0" err="1"/>
                  <a:t>aab</a:t>
                </a:r>
                <a:r>
                  <a:rPr lang="en-US" sz="2000" dirty="0"/>
                  <a:t> </a:t>
                </a:r>
                <a:r>
                  <a:rPr lang="en-US" sz="2000" dirty="0" err="1"/>
                  <a:t>abb</a:t>
                </a:r>
                <a:r>
                  <a:rPr lang="en-US" sz="2000" dirty="0"/>
                  <a:t> </a:t>
                </a:r>
                <a:r>
                  <a:rPr lang="en-US" sz="2000" dirty="0" err="1"/>
                  <a:t>bbb</a:t>
                </a:r>
                <a:r>
                  <a:rPr lang="en-US" sz="2000" dirty="0"/>
                  <a:t> </a:t>
                </a:r>
                <a:r>
                  <a:rPr lang="en-US" sz="2000" dirty="0" err="1"/>
                  <a:t>aaaa</a:t>
                </a:r>
                <a:r>
                  <a:rPr lang="en-US" sz="2000" dirty="0"/>
                  <a:t> . . . } </a:t>
                </a:r>
              </a:p>
              <a:p>
                <a:r>
                  <a:rPr lang="en-US" sz="2000" dirty="0">
                    <a:solidFill>
                      <a:srgbClr val="7030A0"/>
                    </a:solidFill>
                  </a:rPr>
                  <a:t>Notice</a:t>
                </a:r>
                <a:r>
                  <a:rPr lang="en-US" sz="2000" dirty="0"/>
                  <a:t> that </a:t>
                </a:r>
                <a:r>
                  <a:rPr lang="en-US" sz="2000" dirty="0" err="1">
                    <a:solidFill>
                      <a:srgbClr val="FF0000"/>
                    </a:solidFill>
                  </a:rPr>
                  <a:t>ba</a:t>
                </a:r>
                <a:r>
                  <a:rPr lang="en-US" sz="2000" dirty="0"/>
                  <a:t> and </a:t>
                </a:r>
                <a:r>
                  <a:rPr lang="en-US" sz="2000" dirty="0">
                    <a:solidFill>
                      <a:srgbClr val="FF0000"/>
                    </a:solidFill>
                  </a:rPr>
                  <a:t>aba</a:t>
                </a:r>
                <a:r>
                  <a:rPr lang="en-US" sz="2000" dirty="0"/>
                  <a:t> are not in this language. </a:t>
                </a:r>
              </a:p>
              <a:p>
                <a:r>
                  <a:rPr lang="en-US" sz="2000" dirty="0">
                    <a:solidFill>
                      <a:srgbClr val="FFC000"/>
                    </a:solidFill>
                  </a:rPr>
                  <a:t>Notice</a:t>
                </a:r>
                <a:r>
                  <a:rPr lang="en-US" sz="2000" dirty="0"/>
                  <a:t> also that there need not be the same number of a's and b's. </a:t>
                </a:r>
              </a:p>
              <a:p>
                <a:r>
                  <a:rPr lang="en-US" sz="2000" dirty="0"/>
                  <a:t>Here we should again be very careful to observe that</a:t>
                </a:r>
              </a:p>
              <a:p>
                <a:pPr marL="0" indent="0" algn="ctr">
                  <a:buNone/>
                </a:pPr>
                <a14:m>
                  <m:oMath xmlns:m="http://schemas.openxmlformats.org/officeDocument/2006/math">
                    <m:sSup>
                      <m:sSupPr>
                        <m:ctrlPr>
                          <a:rPr lang="nn-NO" sz="2000" i="1" dirty="0">
                            <a:solidFill>
                              <a:srgbClr val="0070C0"/>
                            </a:solidFill>
                            <a:latin typeface="Cambria Math" panose="02040503050406030204" pitchFamily="18" charset="0"/>
                          </a:rPr>
                        </m:ctrlPr>
                      </m:sSupPr>
                      <m:e>
                        <m:sSup>
                          <m:sSupPr>
                            <m:ctrlPr>
                              <a:rPr lang="nn-NO" sz="2000" i="1" dirty="0">
                                <a:solidFill>
                                  <a:srgbClr val="FF0000"/>
                                </a:solidFill>
                                <a:latin typeface="Cambria Math" panose="02040503050406030204" pitchFamily="18" charset="0"/>
                              </a:rPr>
                            </m:ctrlPr>
                          </m:sSupPr>
                          <m:e>
                            <m:r>
                              <a:rPr lang="en-US" sz="2000" i="1" dirty="0">
                                <a:solidFill>
                                  <a:srgbClr val="FF0000"/>
                                </a:solidFill>
                                <a:latin typeface="Cambria Math" panose="02040503050406030204" pitchFamily="18" charset="0"/>
                              </a:rPr>
                              <m:t>𝑎</m:t>
                            </m:r>
                          </m:e>
                          <m:sup>
                            <m:r>
                              <a:rPr lang="en-US" sz="2000" i="1" dirty="0">
                                <a:solidFill>
                                  <a:srgbClr val="FF0000"/>
                                </a:solidFill>
                                <a:latin typeface="Cambria Math" panose="02040503050406030204" pitchFamily="18" charset="0"/>
                              </a:rPr>
                              <m:t>∗</m:t>
                            </m:r>
                          </m:sup>
                        </m:sSup>
                        <m:r>
                          <a:rPr lang="en-US" sz="2000" i="1" dirty="0">
                            <a:solidFill>
                              <a:srgbClr val="0070C0"/>
                            </a:solidFill>
                            <a:latin typeface="Cambria Math" panose="02040503050406030204" pitchFamily="18" charset="0"/>
                          </a:rPr>
                          <m:t>𝑏</m:t>
                        </m:r>
                      </m:e>
                      <m:sup>
                        <m:r>
                          <a:rPr lang="en-US" sz="2000" i="1" dirty="0">
                            <a:solidFill>
                              <a:srgbClr val="0070C0"/>
                            </a:solidFill>
                            <a:latin typeface="Cambria Math" panose="02040503050406030204" pitchFamily="18" charset="0"/>
                          </a:rPr>
                          <m:t>∗</m:t>
                        </m:r>
                      </m:sup>
                    </m:sSup>
                  </m:oMath>
                </a14:m>
                <a:r>
                  <a:rPr lang="en-US" sz="2000" dirty="0"/>
                  <a:t>≠ (ab)* </a:t>
                </a:r>
              </a:p>
              <a:p>
                <a:r>
                  <a:rPr lang="en-US" sz="2000" dirty="0"/>
                  <a:t>Since the language defined by the expression on the right contains the word </a:t>
                </a:r>
                <a:r>
                  <a:rPr lang="en-US" sz="2000" dirty="0" err="1">
                    <a:solidFill>
                      <a:srgbClr val="0070C0"/>
                    </a:solidFill>
                  </a:rPr>
                  <a:t>abab</a:t>
                </a:r>
                <a:r>
                  <a:rPr lang="en-US" sz="2000" dirty="0"/>
                  <a:t>, whereas the language defined by the expression on the left does not. </a:t>
                </a:r>
              </a:p>
              <a:p>
                <a:r>
                  <a:rPr lang="en-US" sz="2000" dirty="0"/>
                  <a:t>This cautions us against thinking of the * as a normal algebraic exponent.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1192" y="1875696"/>
                <a:ext cx="11029615" cy="3678303"/>
              </a:xfrm>
              <a:blipFill>
                <a:blip r:embed="rId2"/>
                <a:stretch>
                  <a:fillRect l="-276" t="-995" b="-14594"/>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12</a:t>
            </a:fld>
            <a:endParaRPr lang="en-US"/>
          </a:p>
        </p:txBody>
      </p:sp>
    </p:spTree>
    <p:extLst>
      <p:ext uri="{BB962C8B-B14F-4D97-AF65-F5344CB8AC3E}">
        <p14:creationId xmlns:p14="http://schemas.microsoft.com/office/powerpoint/2010/main" val="200093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chor="t"/>
          <a:lstStyle/>
          <a:p>
            <a:r>
              <a:rPr lang="en-US" dirty="0">
                <a:solidFill>
                  <a:srgbClr val="000000"/>
                </a:solidFill>
                <a:latin typeface="Times New Roman" panose="02020603050405020304" pitchFamily="18" charset="0"/>
              </a:rPr>
              <a:t>The language defined by the expression </a:t>
            </a:r>
            <a:r>
              <a:rPr lang="en-US" dirty="0">
                <a:solidFill>
                  <a:srgbClr val="00B050"/>
                </a:solidFill>
                <a:latin typeface="Times New Roman" panose="02020603050405020304" pitchFamily="18" charset="0"/>
              </a:rPr>
              <a:t>a*</a:t>
            </a:r>
            <a:r>
              <a:rPr lang="en-US" dirty="0">
                <a:solidFill>
                  <a:srgbClr val="0070C0"/>
                </a:solidFill>
                <a:latin typeface="Times New Roman" panose="02020603050405020304" pitchFamily="18" charset="0"/>
              </a:rPr>
              <a:t>b*</a:t>
            </a:r>
            <a:r>
              <a:rPr lang="en-US" dirty="0">
                <a:solidFill>
                  <a:srgbClr val="FF0000"/>
                </a:solidFill>
                <a:latin typeface="Times New Roman" panose="02020603050405020304" pitchFamily="18" charset="0"/>
              </a:rPr>
              <a:t>a* </a:t>
            </a:r>
            <a:r>
              <a:rPr lang="en-US" dirty="0">
                <a:solidFill>
                  <a:srgbClr val="000000"/>
                </a:solidFill>
                <a:latin typeface="Times New Roman" panose="02020603050405020304" pitchFamily="18" charset="0"/>
              </a:rPr>
              <a:t>contains the word </a:t>
            </a:r>
            <a:r>
              <a:rPr lang="en-US" dirty="0">
                <a:solidFill>
                  <a:srgbClr val="FF0000"/>
                </a:solidFill>
                <a:latin typeface="Times New Roman" panose="02020603050405020304" pitchFamily="18" charset="0"/>
              </a:rPr>
              <a:t>baa</a:t>
            </a:r>
            <a:r>
              <a:rPr lang="en-US" dirty="0">
                <a:solidFill>
                  <a:srgbClr val="000000"/>
                </a:solidFill>
                <a:latin typeface="Times New Roman" panose="02020603050405020304" pitchFamily="18" charset="0"/>
              </a:rPr>
              <a:t> since it starts with zero a's followed by one b followed by two a's. </a:t>
            </a:r>
            <a:endParaRPr lang="en-US" dirty="0"/>
          </a:p>
          <a:p>
            <a:endParaRPr lang="en-US" dirty="0"/>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13</a:t>
            </a:fld>
            <a:endParaRPr lang="en-US"/>
          </a:p>
        </p:txBody>
      </p:sp>
    </p:spTree>
    <p:extLst>
      <p:ext uri="{BB962C8B-B14F-4D97-AF65-F5344CB8AC3E}">
        <p14:creationId xmlns:p14="http://schemas.microsoft.com/office/powerpoint/2010/main" val="422807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dirty="0"/>
                  <a:t>The following expressions both define the language L2 =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solidFill>
                              <a:srgbClr val="FF0000"/>
                            </a:solidFill>
                            <a:latin typeface="Cambria Math" panose="02040503050406030204" pitchFamily="18" charset="0"/>
                          </a:rPr>
                          <m:t>𝑜𝑑𝑑</m:t>
                        </m:r>
                      </m:sup>
                    </m:sSup>
                  </m:oMath>
                </a14:m>
                <a:r>
                  <a:rPr lang="en-US" dirty="0"/>
                  <a:t>}</a:t>
                </a:r>
              </a:p>
              <a:p>
                <a:pPr marL="0" indent="0" algn="ctr">
                  <a:buNone/>
                </a:pPr>
                <a:r>
                  <a:rPr lang="en-US" dirty="0">
                    <a:solidFill>
                      <a:srgbClr val="0070C0"/>
                    </a:solidFill>
                  </a:rPr>
                  <a:t>(xx)*x</a:t>
                </a:r>
                <a:r>
                  <a:rPr lang="en-US" dirty="0"/>
                  <a:t> or </a:t>
                </a:r>
                <a:r>
                  <a:rPr lang="en-US" dirty="0">
                    <a:solidFill>
                      <a:srgbClr val="00B050"/>
                    </a:solidFill>
                  </a:rPr>
                  <a:t>x(xx)*</a:t>
                </a:r>
              </a:p>
              <a:p>
                <a:r>
                  <a:rPr lang="en-US" dirty="0"/>
                  <a:t>but the expression </a:t>
                </a:r>
              </a:p>
              <a:p>
                <a:pPr marL="0" indent="0" algn="ctr">
                  <a:buNone/>
                </a:pPr>
                <a:r>
                  <a:rPr lang="en-US" dirty="0"/>
                  <a:t> </a:t>
                </a:r>
                <a:r>
                  <a:rPr lang="en-US" dirty="0">
                    <a:solidFill>
                      <a:srgbClr val="FF0000"/>
                    </a:solidFill>
                  </a:rPr>
                  <a:t>x*xx*</a:t>
                </a:r>
              </a:p>
              <a:p>
                <a:r>
                  <a:rPr lang="en-US" dirty="0"/>
                  <a:t>does not since it includes the word (xx) x (x).</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21" t="-82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14</a:t>
            </a:fld>
            <a:endParaRPr lang="en-US"/>
          </a:p>
        </p:txBody>
      </p:sp>
    </p:spTree>
    <p:extLst>
      <p:ext uri="{BB962C8B-B14F-4D97-AF65-F5344CB8AC3E}">
        <p14:creationId xmlns:p14="http://schemas.microsoft.com/office/powerpoint/2010/main" val="1177514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Extended </a:t>
            </a:r>
            <a:r>
              <a:rPr lang="en-US" dirty="0" err="1"/>
              <a:t>kleeene</a:t>
            </a:r>
            <a:r>
              <a:rPr lang="en-US" dirty="0"/>
              <a:t> (+) and option of either (+)</a:t>
            </a:r>
          </a:p>
        </p:txBody>
      </p:sp>
      <p:sp>
        <p:nvSpPr>
          <p:cNvPr id="3" name="Content Placeholder 2"/>
          <p:cNvSpPr>
            <a:spLocks noGrp="1"/>
          </p:cNvSpPr>
          <p:nvPr>
            <p:ph idx="1"/>
          </p:nvPr>
        </p:nvSpPr>
        <p:spPr/>
        <p:txBody>
          <a:bodyPr anchor="t"/>
          <a:lstStyle/>
          <a:p>
            <a:endParaRPr lang="en-US" dirty="0"/>
          </a:p>
          <a:p>
            <a:r>
              <a:rPr lang="en-US" dirty="0"/>
              <a:t>We now introduce another use for the plus sign. </a:t>
            </a:r>
          </a:p>
          <a:p>
            <a:r>
              <a:rPr lang="en-US" dirty="0"/>
              <a:t>By the expression </a:t>
            </a:r>
            <a:r>
              <a:rPr lang="en-US" dirty="0">
                <a:solidFill>
                  <a:srgbClr val="0070C0"/>
                </a:solidFill>
              </a:rPr>
              <a:t>x + y </a:t>
            </a:r>
            <a:r>
              <a:rPr lang="en-US" dirty="0"/>
              <a:t>where x and y  are strings of characters from an alphabet, we mean "either x or y." </a:t>
            </a:r>
          </a:p>
          <a:p>
            <a:r>
              <a:rPr lang="en-US" dirty="0"/>
              <a:t>This means that </a:t>
            </a:r>
            <a:r>
              <a:rPr lang="en-US" dirty="0">
                <a:solidFill>
                  <a:srgbClr val="C00000"/>
                </a:solidFill>
              </a:rPr>
              <a:t>x + y </a:t>
            </a:r>
            <a:r>
              <a:rPr lang="en-US" dirty="0"/>
              <a:t>of­fers a choice, much the same way that x* does. </a:t>
            </a:r>
          </a:p>
          <a:p>
            <a:r>
              <a:rPr lang="en-US" dirty="0"/>
              <a:t>Care should be taken so as not to confuse this with </a:t>
            </a:r>
            <a:r>
              <a:rPr lang="en-US" dirty="0">
                <a:solidFill>
                  <a:srgbClr val="00B050"/>
                </a:solidFill>
              </a:rPr>
              <a:t>+</a:t>
            </a:r>
            <a:r>
              <a:rPr lang="en-US" dirty="0"/>
              <a:t> as an exponent. </a:t>
            </a:r>
          </a:p>
          <a:p>
            <a:endParaRPr lang="en-US" dirty="0"/>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15</a:t>
            </a:fld>
            <a:endParaRPr lang="en-US"/>
          </a:p>
        </p:txBody>
      </p:sp>
      <p:cxnSp>
        <p:nvCxnSpPr>
          <p:cNvPr id="8" name="Straight Arrow Connector 7"/>
          <p:cNvCxnSpPr/>
          <p:nvPr/>
        </p:nvCxnSpPr>
        <p:spPr>
          <a:xfrm>
            <a:off x="9382539" y="3409122"/>
            <a:ext cx="0" cy="675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925339" y="4084983"/>
            <a:ext cx="964096" cy="437321"/>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 + y</a:t>
            </a:r>
          </a:p>
        </p:txBody>
      </p:sp>
      <p:cxnSp>
        <p:nvCxnSpPr>
          <p:cNvPr id="11" name="Straight Arrow Connector 10"/>
          <p:cNvCxnSpPr/>
          <p:nvPr/>
        </p:nvCxnSpPr>
        <p:spPr>
          <a:xfrm flipH="1">
            <a:off x="8925339" y="4522304"/>
            <a:ext cx="457200" cy="57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9405730" y="4522304"/>
            <a:ext cx="483705" cy="576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415437" y="5125993"/>
            <a:ext cx="612913" cy="43732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7" name="Rectangle 16"/>
          <p:cNvSpPr/>
          <p:nvPr/>
        </p:nvSpPr>
        <p:spPr>
          <a:xfrm>
            <a:off x="9706665" y="5125992"/>
            <a:ext cx="612913" cy="437321"/>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Tree>
    <p:extLst>
      <p:ext uri="{BB962C8B-B14F-4D97-AF65-F5344CB8AC3E}">
        <p14:creationId xmlns:p14="http://schemas.microsoft.com/office/powerpoint/2010/main" val="3810992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dirty="0"/>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16</a:t>
            </a:fld>
            <a:endParaRPr lang="en-US"/>
          </a:p>
        </p:txBody>
      </p:sp>
      <p:grpSp>
        <p:nvGrpSpPr>
          <p:cNvPr id="18" name="Group 17"/>
          <p:cNvGrpSpPr/>
          <p:nvPr/>
        </p:nvGrpSpPr>
        <p:grpSpPr>
          <a:xfrm>
            <a:off x="678729" y="2118205"/>
            <a:ext cx="5995447" cy="1055802"/>
            <a:chOff x="754144" y="3305982"/>
            <a:chExt cx="5995447" cy="1055802"/>
          </a:xfrm>
        </p:grpSpPr>
        <p:sp>
          <p:nvSpPr>
            <p:cNvPr id="7" name="Rectangle 6"/>
            <p:cNvSpPr/>
            <p:nvPr/>
          </p:nvSpPr>
          <p:spPr>
            <a:xfrm>
              <a:off x="2460395" y="3305982"/>
              <a:ext cx="2582945" cy="105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9" name="Straight Arrow Connector 8"/>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6" name="Straight Arrow Connector 15"/>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5514680" y="3385267"/>
              <a:ext cx="1234911" cy="369332"/>
            </a:xfrm>
            <a:prstGeom prst="rect">
              <a:avLst/>
            </a:prstGeom>
            <a:noFill/>
          </p:spPr>
          <p:txBody>
            <a:bodyPr wrap="square" rtlCol="0">
              <a:spAutoFit/>
            </a:bodyPr>
            <a:lstStyle/>
            <a:p>
              <a:r>
                <a:rPr lang="en-US" dirty="0"/>
                <a:t>x</a:t>
              </a:r>
            </a:p>
          </p:txBody>
        </p:sp>
      </p:grpSp>
      <p:grpSp>
        <p:nvGrpSpPr>
          <p:cNvPr id="20" name="Group 19"/>
          <p:cNvGrpSpPr/>
          <p:nvPr/>
        </p:nvGrpSpPr>
        <p:grpSpPr>
          <a:xfrm>
            <a:off x="678729" y="3358673"/>
            <a:ext cx="9580903" cy="1055802"/>
            <a:chOff x="754144" y="3305982"/>
            <a:chExt cx="9580903" cy="1055802"/>
          </a:xfrm>
        </p:grpSpPr>
        <p:sp>
          <p:nvSpPr>
            <p:cNvPr id="21" name="Rectangle 20"/>
            <p:cNvSpPr/>
            <p:nvPr/>
          </p:nvSpPr>
          <p:spPr>
            <a:xfrm>
              <a:off x="2460395" y="3305982"/>
              <a:ext cx="2582945" cy="10558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2" name="Straight Arrow Connector 21"/>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24" name="Straight Arrow Connector 23"/>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5514680" y="3385267"/>
                  <a:ext cx="4820367" cy="369332"/>
                </a:xfrm>
                <a:prstGeom prst="rect">
                  <a:avLst/>
                </a:prstGeom>
                <a:noFill/>
              </p:spPr>
              <p:txBody>
                <a:bodyPr wrap="square" rtlCol="0">
                  <a:spAutoFit/>
                </a:bodyPr>
                <a:lstStyle/>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a:t>
                  </a:r>
                </a:p>
              </p:txBody>
            </p:sp>
          </mc:Choice>
          <mc:Fallback xmlns="">
            <p:sp>
              <p:nvSpPr>
                <p:cNvPr id="25" name="TextBox 24"/>
                <p:cNvSpPr txBox="1">
                  <a:spLocks noRot="1" noChangeAspect="1" noMove="1" noResize="1" noEditPoints="1" noAdjustHandles="1" noChangeArrowheads="1" noChangeShapeType="1" noTextEdit="1"/>
                </p:cNvSpPr>
                <p:nvPr/>
              </p:nvSpPr>
              <p:spPr>
                <a:xfrm>
                  <a:off x="5514680" y="3385267"/>
                  <a:ext cx="4820367" cy="369332"/>
                </a:xfrm>
                <a:prstGeom prst="rect">
                  <a:avLst/>
                </a:prstGeom>
                <a:blipFill>
                  <a:blip r:embed="rId2"/>
                  <a:stretch>
                    <a:fillRect t="-9836" b="-24590"/>
                  </a:stretch>
                </a:blipFill>
              </p:spPr>
              <p:txBody>
                <a:bodyPr/>
                <a:lstStyle/>
                <a:p>
                  <a:r>
                    <a:rPr lang="en-US">
                      <a:noFill/>
                    </a:rPr>
                    <a:t> </a:t>
                  </a:r>
                </a:p>
              </p:txBody>
            </p:sp>
          </mc:Fallback>
        </mc:AlternateContent>
      </p:grpSp>
      <p:grpSp>
        <p:nvGrpSpPr>
          <p:cNvPr id="26" name="Group 25"/>
          <p:cNvGrpSpPr/>
          <p:nvPr/>
        </p:nvGrpSpPr>
        <p:grpSpPr>
          <a:xfrm>
            <a:off x="648813" y="4676367"/>
            <a:ext cx="11474057" cy="1055802"/>
            <a:chOff x="754144" y="3305982"/>
            <a:chExt cx="11474057" cy="1055802"/>
          </a:xfrm>
        </p:grpSpPr>
        <p:sp>
          <p:nvSpPr>
            <p:cNvPr id="27" name="Rectangle 26"/>
            <p:cNvSpPr/>
            <p:nvPr/>
          </p:nvSpPr>
          <p:spPr>
            <a:xfrm>
              <a:off x="2460395" y="3305982"/>
              <a:ext cx="2582945"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cxnSp>
          <p:nvCxnSpPr>
            <p:cNvPr id="28" name="Straight Arrow Connector 27"/>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9" name="TextBox 28"/>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30" name="Straight Arrow Connector 29"/>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1" name="TextBox 30"/>
                <p:cNvSpPr txBox="1"/>
                <p:nvPr/>
              </p:nvSpPr>
              <p:spPr>
                <a:xfrm>
                  <a:off x="5514680" y="3385267"/>
                  <a:ext cx="6713521" cy="369332"/>
                </a:xfrm>
                <a:prstGeom prst="rect">
                  <a:avLst/>
                </a:prstGeom>
                <a:noFill/>
              </p:spPr>
              <p:txBody>
                <a:bodyPr wrap="square" rtlCol="0">
                  <a:spAutoFit/>
                </a:bodyPr>
                <a:lstStyle/>
                <a:p>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(remember exclude</a:t>
                  </a:r>
                  <a:r>
                    <a:rPr lang="en-US" dirty="0">
                      <a:solidFill>
                        <a:srgbClr val="0070C0"/>
                      </a:solidFill>
                      <a:ea typeface="Cambria Math" panose="02040503050406030204" pitchFamily="18" charset="0"/>
                    </a:rPr>
                    <a:t> </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because of +</a:t>
                  </a:r>
                </a:p>
              </p:txBody>
            </p:sp>
          </mc:Choice>
          <mc:Fallback xmlns="">
            <p:sp>
              <p:nvSpPr>
                <p:cNvPr id="31" name="TextBox 30"/>
                <p:cNvSpPr txBox="1">
                  <a:spLocks noRot="1" noChangeAspect="1" noMove="1" noResize="1" noEditPoints="1" noAdjustHandles="1" noChangeArrowheads="1" noChangeShapeType="1" noTextEdit="1"/>
                </p:cNvSpPr>
                <p:nvPr/>
              </p:nvSpPr>
              <p:spPr>
                <a:xfrm>
                  <a:off x="5514680" y="3385267"/>
                  <a:ext cx="6713521" cy="369332"/>
                </a:xfrm>
                <a:prstGeom prst="rect">
                  <a:avLst/>
                </a:prstGeom>
                <a:blipFill>
                  <a:blip r:embed="rId3"/>
                  <a:stretch>
                    <a:fillRect l="-726" t="-8197" b="-24590"/>
                  </a:stretch>
                </a:blipFill>
              </p:spPr>
              <p:txBody>
                <a:bodyPr/>
                <a:lstStyle/>
                <a:p>
                  <a:r>
                    <a:rPr lang="en-US">
                      <a:noFill/>
                    </a:rPr>
                    <a:t> </a:t>
                  </a:r>
                </a:p>
              </p:txBody>
            </p:sp>
          </mc:Fallback>
        </mc:AlternateContent>
      </p:grpSp>
    </p:spTree>
    <p:extLst>
      <p:ext uri="{BB962C8B-B14F-4D97-AF65-F5344CB8AC3E}">
        <p14:creationId xmlns:p14="http://schemas.microsoft.com/office/powerpoint/2010/main" val="2640596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17</a:t>
            </a:fld>
            <a:endParaRPr lang="en-US"/>
          </a:p>
        </p:txBody>
      </p:sp>
      <p:grpSp>
        <p:nvGrpSpPr>
          <p:cNvPr id="7" name="Group 6"/>
          <p:cNvGrpSpPr/>
          <p:nvPr/>
        </p:nvGrpSpPr>
        <p:grpSpPr>
          <a:xfrm>
            <a:off x="611108" y="1810202"/>
            <a:ext cx="9281985" cy="1136048"/>
            <a:chOff x="754144" y="3225736"/>
            <a:chExt cx="9281985" cy="1136048"/>
          </a:xfrm>
        </p:grpSpPr>
        <mc:AlternateContent xmlns:mc="http://schemas.openxmlformats.org/markup-compatibility/2006" xmlns:a14="http://schemas.microsoft.com/office/drawing/2010/main">
          <mc:Choice Requires="a14">
            <p:sp>
              <p:nvSpPr>
                <p:cNvPr id="8" name="Rectangle 7"/>
                <p:cNvSpPr/>
                <p:nvPr/>
              </p:nvSpPr>
              <p:spPr>
                <a:xfrm>
                  <a:off x="2460395" y="3305982"/>
                  <a:ext cx="2582945" cy="10558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𝑥</m:t>
                          </m:r>
                        </m:e>
                        <m:sup>
                          <m:r>
                            <a:rPr lang="en-US" sz="2000" b="0" i="1" smtClean="0">
                              <a:latin typeface="Cambria Math" panose="02040503050406030204" pitchFamily="18" charset="0"/>
                            </a:rPr>
                            <m:t>∗</m:t>
                          </m:r>
                        </m:sup>
                      </m:sSup>
                    </m:oMath>
                  </a14:m>
                  <a:r>
                    <a:rPr lang="en-US" sz="2000" dirty="0"/>
                    <a:t>)y</a:t>
                  </a:r>
                </a:p>
              </p:txBody>
            </p:sp>
          </mc:Choice>
          <mc:Fallback xmlns="">
            <p:sp>
              <p:nvSpPr>
                <p:cNvPr id="8" name="Rectangle 7"/>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2"/>
                  <a:stretch>
                    <a:fillRect/>
                  </a:stretch>
                </a:blipFill>
              </p:spPr>
              <p:txBody>
                <a:bodyPr/>
                <a:lstStyle/>
                <a:p>
                  <a:r>
                    <a:rPr lang="en-US">
                      <a:noFill/>
                    </a:rPr>
                    <a:t> </a:t>
                  </a:r>
                </a:p>
              </p:txBody>
            </p:sp>
          </mc:Fallback>
        </mc:AlternateContent>
        <p:cxnSp>
          <p:nvCxnSpPr>
            <p:cNvPr id="9" name="Straight Arrow Connector 8"/>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1" name="Straight Arrow Connector 10"/>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15762" y="3225736"/>
                  <a:ext cx="4820367" cy="646331"/>
                </a:xfrm>
                <a:prstGeom prst="rect">
                  <a:avLst/>
                </a:prstGeom>
                <a:noFill/>
              </p:spPr>
              <p:txBody>
                <a:bodyPr wrap="square" rtlCol="0">
                  <a:spAutoFit/>
                </a:bodyPr>
                <a:lstStyle/>
                <a:p>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 concatenated with y at the end</a:t>
                  </a:r>
                </a:p>
              </p:txBody>
            </p:sp>
          </mc:Choice>
          <mc:Fallback xmlns="">
            <p:sp>
              <p:nvSpPr>
                <p:cNvPr id="12" name="TextBox 11"/>
                <p:cNvSpPr txBox="1">
                  <a:spLocks noRot="1" noChangeAspect="1" noMove="1" noResize="1" noEditPoints="1" noAdjustHandles="1" noChangeArrowheads="1" noChangeShapeType="1" noTextEdit="1"/>
                </p:cNvSpPr>
                <p:nvPr/>
              </p:nvSpPr>
              <p:spPr>
                <a:xfrm>
                  <a:off x="5215762" y="3225736"/>
                  <a:ext cx="4820367" cy="646331"/>
                </a:xfrm>
                <a:prstGeom prst="rect">
                  <a:avLst/>
                </a:prstGeom>
                <a:blipFill>
                  <a:blip r:embed="rId3"/>
                  <a:stretch>
                    <a:fillRect l="-1011" t="-5660" b="-14151"/>
                  </a:stretch>
                </a:blipFill>
              </p:spPr>
              <p:txBody>
                <a:bodyPr/>
                <a:lstStyle/>
                <a:p>
                  <a:r>
                    <a:rPr lang="en-US">
                      <a:noFill/>
                    </a:rPr>
                    <a:t> </a:t>
                  </a:r>
                </a:p>
              </p:txBody>
            </p:sp>
          </mc:Fallback>
        </mc:AlternateContent>
      </p:grpSp>
      <p:grpSp>
        <p:nvGrpSpPr>
          <p:cNvPr id="13" name="Group 12"/>
          <p:cNvGrpSpPr/>
          <p:nvPr/>
        </p:nvGrpSpPr>
        <p:grpSpPr>
          <a:xfrm>
            <a:off x="581192" y="3116564"/>
            <a:ext cx="11238388" cy="1147380"/>
            <a:chOff x="754144" y="3214404"/>
            <a:chExt cx="11238388" cy="1147380"/>
          </a:xfrm>
        </p:grpSpPr>
        <mc:AlternateContent xmlns:mc="http://schemas.openxmlformats.org/markup-compatibility/2006" xmlns:a14="http://schemas.microsoft.com/office/drawing/2010/main">
          <mc:Choice Requires="a14">
            <p:sp>
              <p:nvSpPr>
                <p:cNvPr id="14" name="Rectangle 13"/>
                <p:cNvSpPr/>
                <p:nvPr/>
              </p:nvSpPr>
              <p:spPr>
                <a:xfrm>
                  <a:off x="2460395" y="3305982"/>
                  <a:ext cx="2582945"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m:t>
                          </m:r>
                        </m:sup>
                      </m:sSup>
                    </m:oMath>
                  </a14:m>
                  <a:r>
                    <a:rPr lang="en-US" sz="2000" dirty="0"/>
                    <a:t>)y</a:t>
                  </a:r>
                </a:p>
              </p:txBody>
            </p:sp>
          </mc:Choice>
          <mc:Fallback xmlns="">
            <p:sp>
              <p:nvSpPr>
                <p:cNvPr id="14" name="Rectangle 13"/>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4"/>
                  <a:stretch>
                    <a:fillRect/>
                  </a:stretch>
                </a:blipFill>
              </p:spPr>
              <p:txBody>
                <a:bodyPr/>
                <a:lstStyle/>
                <a:p>
                  <a:r>
                    <a:rPr lang="en-US">
                      <a:noFill/>
                    </a:rPr>
                    <a:t> </a:t>
                  </a:r>
                </a:p>
              </p:txBody>
            </p:sp>
          </mc:Fallback>
        </mc:AlternateContent>
        <p:cxnSp>
          <p:nvCxnSpPr>
            <p:cNvPr id="15" name="Straight Arrow Connector 14"/>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7" name="Straight Arrow Connector 16"/>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5279011" y="3214404"/>
                  <a:ext cx="6713521" cy="646331"/>
                </a:xfrm>
                <a:prstGeom prst="rect">
                  <a:avLst/>
                </a:prstGeom>
                <a:noFill/>
              </p:spPr>
              <p:txBody>
                <a:bodyPr wrap="square" rtlCol="0">
                  <a:spAutoFit/>
                </a:bodyPr>
                <a:lstStyle/>
                <a:p>
                  <a:r>
                    <a:rPr lang="en-US" dirty="0" err="1">
                      <a:solidFill>
                        <a:srgbClr val="C00000"/>
                      </a:solidFill>
                    </a:rPr>
                    <a:t>xy</a:t>
                  </a:r>
                  <a:r>
                    <a:rPr lang="en-US" dirty="0"/>
                    <a:t> </a:t>
                  </a:r>
                  <a:r>
                    <a:rPr lang="en-US" dirty="0" err="1">
                      <a:solidFill>
                        <a:srgbClr val="00B050"/>
                      </a:solidFill>
                    </a:rPr>
                    <a:t>xxy</a:t>
                  </a:r>
                  <a:r>
                    <a:rPr lang="en-US" dirty="0"/>
                    <a:t> </a:t>
                  </a:r>
                  <a:r>
                    <a:rPr lang="en-US" dirty="0" err="1">
                      <a:solidFill>
                        <a:srgbClr val="00B0F0"/>
                      </a:solidFill>
                    </a:rPr>
                    <a:t>xxxy</a:t>
                  </a:r>
                  <a:r>
                    <a:rPr lang="en-US" dirty="0"/>
                    <a:t> </a:t>
                  </a:r>
                  <a:r>
                    <a:rPr lang="en-US" dirty="0" err="1">
                      <a:solidFill>
                        <a:srgbClr val="7030A0"/>
                      </a:solidFill>
                    </a:rPr>
                    <a:t>xxxxy</a:t>
                  </a:r>
                  <a:r>
                    <a:rPr lang="en-US" dirty="0">
                      <a:solidFill>
                        <a:srgbClr val="7030A0"/>
                      </a:solidFill>
                    </a:rPr>
                    <a:t> </a:t>
                  </a:r>
                  <a:r>
                    <a:rPr lang="en-US" dirty="0"/>
                    <a:t> </a:t>
                  </a:r>
                  <a:r>
                    <a:rPr lang="en-US" dirty="0" err="1">
                      <a:solidFill>
                        <a:srgbClr val="FFC000"/>
                      </a:solidFill>
                    </a:rPr>
                    <a:t>xxxxxy</a:t>
                  </a:r>
                  <a:r>
                    <a:rPr lang="en-US" dirty="0"/>
                    <a:t> </a:t>
                  </a:r>
                  <a:r>
                    <a:rPr lang="en-US" dirty="0" err="1">
                      <a:solidFill>
                        <a:srgbClr val="00B050"/>
                      </a:solidFill>
                    </a:rPr>
                    <a:t>xxxxxxy</a:t>
                  </a:r>
                  <a:r>
                    <a:rPr lang="en-US" dirty="0"/>
                    <a:t> . . .  </a:t>
                  </a:r>
                </a:p>
                <a:p>
                  <a:r>
                    <a:rPr lang="en-US" dirty="0"/>
                    <a:t>(remember exclude</a:t>
                  </a:r>
                  <a:r>
                    <a:rPr lang="en-US" dirty="0">
                      <a:solidFill>
                        <a:srgbClr val="0070C0"/>
                      </a:solidFill>
                      <a:ea typeface="Cambria Math" panose="02040503050406030204" pitchFamily="18" charset="0"/>
                    </a:rPr>
                    <a:t> </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because of +</a:t>
                  </a:r>
                </a:p>
              </p:txBody>
            </p:sp>
          </mc:Choice>
          <mc:Fallback xmlns="">
            <p:sp>
              <p:nvSpPr>
                <p:cNvPr id="18" name="TextBox 17"/>
                <p:cNvSpPr txBox="1">
                  <a:spLocks noRot="1" noChangeAspect="1" noMove="1" noResize="1" noEditPoints="1" noAdjustHandles="1" noChangeArrowheads="1" noChangeShapeType="1" noTextEdit="1"/>
                </p:cNvSpPr>
                <p:nvPr/>
              </p:nvSpPr>
              <p:spPr>
                <a:xfrm>
                  <a:off x="5279011" y="3214404"/>
                  <a:ext cx="6713521" cy="646331"/>
                </a:xfrm>
                <a:prstGeom prst="rect">
                  <a:avLst/>
                </a:prstGeom>
                <a:blipFill>
                  <a:blip r:embed="rId5"/>
                  <a:stretch>
                    <a:fillRect l="-817" t="-5660" b="-14151"/>
                  </a:stretch>
                </a:blipFill>
              </p:spPr>
              <p:txBody>
                <a:bodyPr/>
                <a:lstStyle/>
                <a:p>
                  <a:r>
                    <a:rPr lang="en-US">
                      <a:noFill/>
                    </a:rPr>
                    <a:t> </a:t>
                  </a:r>
                </a:p>
              </p:txBody>
            </p:sp>
          </mc:Fallback>
        </mc:AlternateContent>
      </p:grpSp>
      <p:grpSp>
        <p:nvGrpSpPr>
          <p:cNvPr id="19" name="Group 18"/>
          <p:cNvGrpSpPr/>
          <p:nvPr/>
        </p:nvGrpSpPr>
        <p:grpSpPr>
          <a:xfrm>
            <a:off x="581192" y="4196595"/>
            <a:ext cx="10129340" cy="1337804"/>
            <a:chOff x="754144" y="3023980"/>
            <a:chExt cx="10129340" cy="1337804"/>
          </a:xfrm>
        </p:grpSpPr>
        <mc:AlternateContent xmlns:mc="http://schemas.openxmlformats.org/markup-compatibility/2006" xmlns:a14="http://schemas.microsoft.com/office/drawing/2010/main">
          <mc:Choice Requires="a14">
            <p:sp>
              <p:nvSpPr>
                <p:cNvPr id="20" name="Rectangle 19"/>
                <p:cNvSpPr/>
                <p:nvPr/>
              </p:nvSpPr>
              <p:spPr>
                <a:xfrm>
                  <a:off x="2460395" y="3305982"/>
                  <a:ext cx="1022287"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000" b="0" i="1" smtClean="0">
                          <a:latin typeface="Cambria Math" panose="02040503050406030204" pitchFamily="18" charset="0"/>
                        </a:rPr>
                        <m:t>(</m:t>
                      </m:r>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m:t>
                          </m:r>
                        </m:sup>
                      </m:sSup>
                    </m:oMath>
                  </a14:m>
                  <a:r>
                    <a:rPr lang="en-US" sz="2000" dirty="0"/>
                    <a:t>)</a:t>
                  </a:r>
                </a:p>
              </p:txBody>
            </p:sp>
          </mc:Choice>
          <mc:Fallback xmlns="">
            <p:sp>
              <p:nvSpPr>
                <p:cNvPr id="20" name="Rectangle 19"/>
                <p:cNvSpPr>
                  <a:spLocks noRot="1" noChangeAspect="1" noMove="1" noResize="1" noEditPoints="1" noAdjustHandles="1" noChangeArrowheads="1" noChangeShapeType="1" noTextEdit="1"/>
                </p:cNvSpPr>
                <p:nvPr/>
              </p:nvSpPr>
              <p:spPr>
                <a:xfrm>
                  <a:off x="2460395" y="3305982"/>
                  <a:ext cx="1022287" cy="1055802"/>
                </a:xfrm>
                <a:prstGeom prst="rect">
                  <a:avLst/>
                </a:prstGeom>
                <a:blipFill>
                  <a:blip r:embed="rId6"/>
                  <a:stretch>
                    <a:fillRect/>
                  </a:stretch>
                </a:blipFill>
              </p:spPr>
              <p:txBody>
                <a:bodyPr/>
                <a:lstStyle/>
                <a:p>
                  <a:r>
                    <a:rPr lang="en-US">
                      <a:noFill/>
                    </a:rPr>
                    <a:t> </a:t>
                  </a:r>
                </a:p>
              </p:txBody>
            </p:sp>
          </mc:Fallback>
        </mc:AlternateContent>
        <p:cxnSp>
          <p:nvCxnSpPr>
            <p:cNvPr id="21" name="Straight Arrow Connector 20"/>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23" name="Straight Arrow Connector 22"/>
            <p:cNvCxnSpPr/>
            <p:nvPr/>
          </p:nvCxnSpPr>
          <p:spPr>
            <a:xfrm>
              <a:off x="672250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7024447" y="3023980"/>
                  <a:ext cx="3859037" cy="646331"/>
                </a:xfrm>
                <a:prstGeom prst="rect">
                  <a:avLst/>
                </a:prstGeom>
                <a:noFill/>
              </p:spPr>
              <p:txBody>
                <a:bodyPr wrap="square" rtlCol="0">
                  <a:spAutoFit/>
                </a:bodyPr>
                <a:lstStyle/>
                <a:p>
                  <a:r>
                    <a:rPr lang="en-US" dirty="0" err="1">
                      <a:solidFill>
                        <a:srgbClr val="C00000"/>
                      </a:solidFill>
                    </a:rPr>
                    <a:t>xy</a:t>
                  </a:r>
                  <a:r>
                    <a:rPr lang="en-US" dirty="0"/>
                    <a:t> </a:t>
                  </a:r>
                  <a:r>
                    <a:rPr lang="en-US" dirty="0" err="1">
                      <a:solidFill>
                        <a:srgbClr val="00B050"/>
                      </a:solidFill>
                    </a:rPr>
                    <a:t>xxy</a:t>
                  </a:r>
                  <a:r>
                    <a:rPr lang="en-US" dirty="0"/>
                    <a:t> </a:t>
                  </a:r>
                  <a:r>
                    <a:rPr lang="en-US" dirty="0" err="1">
                      <a:solidFill>
                        <a:srgbClr val="00B0F0"/>
                      </a:solidFill>
                    </a:rPr>
                    <a:t>xxxy</a:t>
                  </a:r>
                  <a:r>
                    <a:rPr lang="en-US" dirty="0"/>
                    <a:t> </a:t>
                  </a:r>
                  <a:r>
                    <a:rPr lang="en-US" dirty="0" err="1">
                      <a:solidFill>
                        <a:srgbClr val="7030A0"/>
                      </a:solidFill>
                    </a:rPr>
                    <a:t>xxxxy</a:t>
                  </a:r>
                  <a:r>
                    <a:rPr lang="en-US" dirty="0">
                      <a:solidFill>
                        <a:srgbClr val="7030A0"/>
                      </a:solidFill>
                    </a:rPr>
                    <a:t> </a:t>
                  </a:r>
                  <a:r>
                    <a:rPr lang="en-US" dirty="0"/>
                    <a:t> </a:t>
                  </a:r>
                  <a:r>
                    <a:rPr lang="en-US" dirty="0" err="1">
                      <a:solidFill>
                        <a:srgbClr val="FFC000"/>
                      </a:solidFill>
                    </a:rPr>
                    <a:t>xxxxxy</a:t>
                  </a:r>
                  <a:r>
                    <a:rPr lang="en-US" dirty="0"/>
                    <a:t> </a:t>
                  </a:r>
                  <a:r>
                    <a:rPr lang="en-US" dirty="0" err="1">
                      <a:solidFill>
                        <a:srgbClr val="00B050"/>
                      </a:solidFill>
                    </a:rPr>
                    <a:t>xxxxxxy</a:t>
                  </a:r>
                  <a:r>
                    <a:rPr lang="en-US" dirty="0"/>
                    <a:t> . . .  </a:t>
                  </a:r>
                </a:p>
                <a:p>
                  <a:r>
                    <a:rPr lang="en-US" dirty="0"/>
                    <a:t>(remember exclude</a:t>
                  </a:r>
                  <a:r>
                    <a:rPr lang="en-US" dirty="0">
                      <a:solidFill>
                        <a:srgbClr val="0070C0"/>
                      </a:solidFill>
                      <a:ea typeface="Cambria Math" panose="02040503050406030204" pitchFamily="18" charset="0"/>
                    </a:rPr>
                    <a:t> </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because of +</a:t>
                  </a:r>
                </a:p>
              </p:txBody>
            </p:sp>
          </mc:Choice>
          <mc:Fallback xmlns="">
            <p:sp>
              <p:nvSpPr>
                <p:cNvPr id="24" name="TextBox 23"/>
                <p:cNvSpPr txBox="1">
                  <a:spLocks noRot="1" noChangeAspect="1" noMove="1" noResize="1" noEditPoints="1" noAdjustHandles="1" noChangeArrowheads="1" noChangeShapeType="1" noTextEdit="1"/>
                </p:cNvSpPr>
                <p:nvPr/>
              </p:nvSpPr>
              <p:spPr>
                <a:xfrm>
                  <a:off x="7024447" y="3023980"/>
                  <a:ext cx="3859037" cy="646331"/>
                </a:xfrm>
                <a:prstGeom prst="rect">
                  <a:avLst/>
                </a:prstGeom>
                <a:blipFill>
                  <a:blip r:embed="rId7"/>
                  <a:stretch>
                    <a:fillRect l="-1422" t="-4717" r="-4107" b="-14151"/>
                  </a:stretch>
                </a:blipFill>
              </p:spPr>
              <p:txBody>
                <a:bodyPr/>
                <a:lstStyle/>
                <a:p>
                  <a:r>
                    <a:rPr lang="en-US">
                      <a:noFill/>
                    </a:rPr>
                    <a:t> </a:t>
                  </a:r>
                </a:p>
              </p:txBody>
            </p:sp>
          </mc:Fallback>
        </mc:AlternateContent>
      </p:grpSp>
      <p:sp>
        <p:nvSpPr>
          <p:cNvPr id="3" name="Rectangle 2"/>
          <p:cNvSpPr/>
          <p:nvPr/>
        </p:nvSpPr>
        <p:spPr>
          <a:xfrm>
            <a:off x="3743863" y="5001630"/>
            <a:ext cx="1287532" cy="923330"/>
          </a:xfrm>
          <a:prstGeom prst="rect">
            <a:avLst/>
          </a:prstGeom>
        </p:spPr>
        <p:txBody>
          <a:bodyPr wrap="none">
            <a:spAutoFit/>
          </a:bodyPr>
          <a:lstStyle/>
          <a:p>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p>
          <a:p>
            <a:r>
              <a:rPr lang="en-US" dirty="0" err="1">
                <a:solidFill>
                  <a:srgbClr val="7030A0"/>
                </a:solidFill>
              </a:rPr>
              <a:t>xxxx</a:t>
            </a:r>
            <a:r>
              <a:rPr lang="en-US" dirty="0"/>
              <a:t> </a:t>
            </a:r>
            <a:r>
              <a:rPr lang="en-US" dirty="0" err="1">
                <a:solidFill>
                  <a:srgbClr val="FFC000"/>
                </a:solidFill>
              </a:rPr>
              <a:t>xxxxx</a:t>
            </a:r>
            <a:endParaRPr lang="en-US" dirty="0">
              <a:solidFill>
                <a:srgbClr val="FFC000"/>
              </a:solidFill>
            </a:endParaRPr>
          </a:p>
          <a:p>
            <a:r>
              <a:rPr lang="en-US" dirty="0"/>
              <a:t> </a:t>
            </a:r>
            <a:r>
              <a:rPr lang="en-US" dirty="0" err="1">
                <a:solidFill>
                  <a:srgbClr val="00B050"/>
                </a:solidFill>
              </a:rPr>
              <a:t>xxxxxx</a:t>
            </a:r>
            <a:r>
              <a:rPr lang="en-US" dirty="0"/>
              <a:t> . . . </a:t>
            </a:r>
          </a:p>
        </p:txBody>
      </p:sp>
      <p:cxnSp>
        <p:nvCxnSpPr>
          <p:cNvPr id="31" name="Straight Arrow Connector 30"/>
          <p:cNvCxnSpPr>
            <a:stCxn id="20" idx="3"/>
            <a:endCxn id="33" idx="1"/>
          </p:cNvCxnSpPr>
          <p:nvPr/>
        </p:nvCxnSpPr>
        <p:spPr>
          <a:xfrm>
            <a:off x="3309730" y="5006498"/>
            <a:ext cx="2211384"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5521114" y="4478597"/>
            <a:ext cx="1022287" cy="105580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y</a:t>
            </a:r>
          </a:p>
        </p:txBody>
      </p:sp>
    </p:spTree>
    <p:extLst>
      <p:ext uri="{BB962C8B-B14F-4D97-AF65-F5344CB8AC3E}">
        <p14:creationId xmlns:p14="http://schemas.microsoft.com/office/powerpoint/2010/main" val="337084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dirty="0"/>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18</a:t>
            </a:fld>
            <a:endParaRPr lang="en-US"/>
          </a:p>
        </p:txBody>
      </p:sp>
      <p:grpSp>
        <p:nvGrpSpPr>
          <p:cNvPr id="7" name="Group 6"/>
          <p:cNvGrpSpPr/>
          <p:nvPr/>
        </p:nvGrpSpPr>
        <p:grpSpPr>
          <a:xfrm>
            <a:off x="581192" y="2047799"/>
            <a:ext cx="9580903" cy="1055802"/>
            <a:chOff x="754144" y="3305982"/>
            <a:chExt cx="9580903" cy="1055802"/>
          </a:xfrm>
        </p:grpSpPr>
        <mc:AlternateContent xmlns:mc="http://schemas.openxmlformats.org/markup-compatibility/2006" xmlns:a14="http://schemas.microsoft.com/office/drawing/2010/main">
          <mc:Choice Requires="a14">
            <p:sp>
              <p:nvSpPr>
                <p:cNvPr id="8" name="Rectangle 7"/>
                <p:cNvSpPr/>
                <p:nvPr/>
              </p:nvSpPr>
              <p:spPr>
                <a:xfrm>
                  <a:off x="2460395" y="3305982"/>
                  <a:ext cx="2582945" cy="10558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m:oMathPara>
                  </a14:m>
                  <a:endParaRPr 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2"/>
                  <a:stretch>
                    <a:fillRect/>
                  </a:stretch>
                </a:blipFill>
              </p:spPr>
              <p:txBody>
                <a:bodyPr/>
                <a:lstStyle/>
                <a:p>
                  <a:r>
                    <a:rPr lang="en-US">
                      <a:noFill/>
                    </a:rPr>
                    <a:t> </a:t>
                  </a:r>
                </a:p>
              </p:txBody>
            </p:sp>
          </mc:Fallback>
        </mc:AlternateContent>
        <p:cxnSp>
          <p:nvCxnSpPr>
            <p:cNvPr id="9" name="Straight Arrow Connector 8"/>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1" name="Straight Arrow Connector 10"/>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2" name="TextBox 11"/>
            <p:cNvSpPr txBox="1"/>
            <p:nvPr/>
          </p:nvSpPr>
          <p:spPr>
            <a:xfrm>
              <a:off x="5514680" y="3385267"/>
              <a:ext cx="4820367" cy="369332"/>
            </a:xfrm>
            <a:prstGeom prst="rect">
              <a:avLst/>
            </a:prstGeom>
            <a:noFill/>
          </p:spPr>
          <p:txBody>
            <a:bodyPr wrap="square" rtlCol="0">
              <a:spAutoFit/>
            </a:bodyPr>
            <a:lstStyle/>
            <a:p>
              <a:r>
                <a:rPr lang="en-US" dirty="0">
                  <a:solidFill>
                    <a:srgbClr val="C00000"/>
                  </a:solidFill>
                </a:rPr>
                <a:t>x</a:t>
              </a:r>
              <a:r>
                <a:rPr lang="en-US" dirty="0"/>
                <a:t> </a:t>
              </a:r>
              <a:r>
                <a:rPr lang="en-US" dirty="0">
                  <a:solidFill>
                    <a:srgbClr val="00B050"/>
                  </a:solidFill>
                </a:rPr>
                <a:t>or y only</a:t>
              </a:r>
              <a:endParaRPr lang="en-US" dirty="0"/>
            </a:p>
          </p:txBody>
        </p:sp>
      </p:grpSp>
      <p:grpSp>
        <p:nvGrpSpPr>
          <p:cNvPr id="13" name="Group 12"/>
          <p:cNvGrpSpPr/>
          <p:nvPr/>
        </p:nvGrpSpPr>
        <p:grpSpPr>
          <a:xfrm>
            <a:off x="581192" y="2863873"/>
            <a:ext cx="10857340" cy="1754326"/>
            <a:chOff x="754144" y="2866035"/>
            <a:chExt cx="10857340" cy="1754326"/>
          </a:xfrm>
        </p:grpSpPr>
        <mc:AlternateContent xmlns:mc="http://schemas.openxmlformats.org/markup-compatibility/2006" xmlns:a14="http://schemas.microsoft.com/office/drawing/2010/main">
          <mc:Choice Requires="a14">
            <p:sp>
              <p:nvSpPr>
                <p:cNvPr id="14" name="Rectangle 13"/>
                <p:cNvSpPr/>
                <p:nvPr/>
              </p:nvSpPr>
              <p:spPr>
                <a:xfrm>
                  <a:off x="2460395" y="3305982"/>
                  <a:ext cx="2582945"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sup>
                            <m:r>
                              <a:rPr lang="en-US" sz="2000" b="0" i="1" smtClean="0">
                                <a:latin typeface="Cambria Math" panose="02040503050406030204" pitchFamily="18" charset="0"/>
                              </a:rPr>
                              <m:t>∗</m:t>
                            </m:r>
                          </m:sup>
                        </m:sSup>
                      </m:oMath>
                    </m:oMathPara>
                  </a14:m>
                  <a:endParaRPr lang="en-US" sz="2000" dirty="0"/>
                </a:p>
              </p:txBody>
            </p:sp>
          </mc:Choice>
          <mc:Fallback xmlns="">
            <p:sp>
              <p:nvSpPr>
                <p:cNvPr id="14" name="Rectangle 13"/>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3"/>
                  <a:stretch>
                    <a:fillRect/>
                  </a:stretch>
                </a:blipFill>
              </p:spPr>
              <p:txBody>
                <a:bodyPr/>
                <a:lstStyle/>
                <a:p>
                  <a:r>
                    <a:rPr lang="en-US">
                      <a:noFill/>
                    </a:rPr>
                    <a:t> </a:t>
                  </a:r>
                </a:p>
              </p:txBody>
            </p:sp>
          </mc:Fallback>
        </mc:AlternateContent>
        <p:cxnSp>
          <p:nvCxnSpPr>
            <p:cNvPr id="15" name="Straight Arrow Connector 14"/>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6" name="TextBox 15"/>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7" name="Straight Arrow Connector 16"/>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8" name="TextBox 17"/>
                <p:cNvSpPr txBox="1"/>
                <p:nvPr/>
              </p:nvSpPr>
              <p:spPr>
                <a:xfrm>
                  <a:off x="6791117" y="2866035"/>
                  <a:ext cx="4820367" cy="1754326"/>
                </a:xfrm>
                <a:prstGeom prst="rect">
                  <a:avLst/>
                </a:prstGeom>
                <a:noFill/>
              </p:spPr>
              <p:txBody>
                <a:bodyPr wrap="square" rtlCol="0">
                  <a:spAutoFit/>
                </a:bodyPr>
                <a:lstStyle/>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y</a:t>
                  </a:r>
                  <a:r>
                    <a:rPr lang="en-US" dirty="0"/>
                    <a:t> </a:t>
                  </a:r>
                  <a:r>
                    <a:rPr lang="en-US" dirty="0" err="1">
                      <a:solidFill>
                        <a:srgbClr val="00B050"/>
                      </a:solidFill>
                    </a:rPr>
                    <a:t>yy</a:t>
                  </a:r>
                  <a:r>
                    <a:rPr lang="en-US" dirty="0"/>
                    <a:t> </a:t>
                  </a:r>
                  <a:r>
                    <a:rPr lang="en-US" dirty="0" err="1">
                      <a:solidFill>
                        <a:srgbClr val="00B0F0"/>
                      </a:solidFill>
                    </a:rPr>
                    <a:t>yyy</a:t>
                  </a:r>
                  <a:r>
                    <a:rPr lang="en-US" dirty="0"/>
                    <a:t> </a:t>
                  </a:r>
                  <a:r>
                    <a:rPr lang="en-US" dirty="0" err="1">
                      <a:solidFill>
                        <a:srgbClr val="7030A0"/>
                      </a:solidFill>
                    </a:rPr>
                    <a:t>yyyy</a:t>
                  </a:r>
                  <a:r>
                    <a:rPr lang="en-US" dirty="0"/>
                    <a:t> </a:t>
                  </a:r>
                  <a:r>
                    <a:rPr lang="en-US" dirty="0" err="1">
                      <a:solidFill>
                        <a:srgbClr val="FFC000"/>
                      </a:solidFill>
                    </a:rPr>
                    <a:t>yyyyy</a:t>
                  </a:r>
                  <a:r>
                    <a:rPr lang="en-US" dirty="0"/>
                    <a:t> </a:t>
                  </a:r>
                  <a:r>
                    <a:rPr lang="en-US" dirty="0" err="1">
                      <a:solidFill>
                        <a:srgbClr val="00B050"/>
                      </a:solidFill>
                    </a:rPr>
                    <a:t>yyyyyy</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err="1">
                      <a:solidFill>
                        <a:srgbClr val="C00000"/>
                      </a:solidFill>
                    </a:rPr>
                    <a:t>xy</a:t>
                  </a:r>
                  <a:r>
                    <a:rPr lang="en-US" dirty="0"/>
                    <a:t> </a:t>
                  </a:r>
                  <a:r>
                    <a:rPr lang="en-US" dirty="0" err="1">
                      <a:solidFill>
                        <a:srgbClr val="00B050"/>
                      </a:solidFill>
                    </a:rPr>
                    <a:t>xyy</a:t>
                  </a:r>
                  <a:r>
                    <a:rPr lang="en-US" dirty="0"/>
                    <a:t> </a:t>
                  </a:r>
                  <a:r>
                    <a:rPr lang="en-US" dirty="0" err="1">
                      <a:solidFill>
                        <a:srgbClr val="00B0F0"/>
                      </a:solidFill>
                    </a:rPr>
                    <a:t>xyyy</a:t>
                  </a:r>
                  <a:r>
                    <a:rPr lang="en-US" dirty="0"/>
                    <a:t> </a:t>
                  </a:r>
                  <a:r>
                    <a:rPr lang="en-US" dirty="0" err="1">
                      <a:solidFill>
                        <a:srgbClr val="7030A0"/>
                      </a:solidFill>
                    </a:rPr>
                    <a:t>xyyyy</a:t>
                  </a:r>
                  <a:r>
                    <a:rPr lang="en-US" dirty="0"/>
                    <a:t> </a:t>
                  </a:r>
                  <a:r>
                    <a:rPr lang="en-US" dirty="0" err="1">
                      <a:solidFill>
                        <a:srgbClr val="FFC000"/>
                      </a:solidFill>
                    </a:rPr>
                    <a:t>xyyyyy</a:t>
                  </a:r>
                  <a:r>
                    <a:rPr lang="en-US" dirty="0"/>
                    <a:t> </a:t>
                  </a:r>
                  <a:r>
                    <a:rPr lang="en-US" dirty="0" err="1">
                      <a:solidFill>
                        <a:srgbClr val="00B050"/>
                      </a:solidFill>
                    </a:rPr>
                    <a:t>xyyyyyy</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err="1">
                      <a:solidFill>
                        <a:srgbClr val="C00000"/>
                      </a:solidFill>
                    </a:rPr>
                    <a:t>yx</a:t>
                  </a:r>
                  <a:r>
                    <a:rPr lang="en-US" dirty="0"/>
                    <a:t> </a:t>
                  </a:r>
                  <a:r>
                    <a:rPr lang="en-US" dirty="0" err="1">
                      <a:solidFill>
                        <a:srgbClr val="00B050"/>
                      </a:solidFill>
                    </a:rPr>
                    <a:t>yxx</a:t>
                  </a:r>
                  <a:r>
                    <a:rPr lang="en-US" dirty="0"/>
                    <a:t> </a:t>
                  </a:r>
                  <a:r>
                    <a:rPr lang="en-US" dirty="0" err="1">
                      <a:solidFill>
                        <a:srgbClr val="00B0F0"/>
                      </a:solidFill>
                    </a:rPr>
                    <a:t>yxxx</a:t>
                  </a:r>
                  <a:r>
                    <a:rPr lang="en-US" dirty="0"/>
                    <a:t> </a:t>
                  </a:r>
                  <a:r>
                    <a:rPr lang="en-US" dirty="0" err="1">
                      <a:solidFill>
                        <a:srgbClr val="7030A0"/>
                      </a:solidFill>
                    </a:rPr>
                    <a:t>yxxxx</a:t>
                  </a:r>
                  <a:r>
                    <a:rPr lang="en-US" dirty="0"/>
                    <a:t> </a:t>
                  </a:r>
                  <a:r>
                    <a:rPr lang="en-US" dirty="0" err="1">
                      <a:solidFill>
                        <a:srgbClr val="FFC000"/>
                      </a:solidFill>
                    </a:rPr>
                    <a:t>yxxxxx</a:t>
                  </a:r>
                  <a:r>
                    <a:rPr lang="en-US" dirty="0"/>
                    <a:t> </a:t>
                  </a:r>
                  <a:r>
                    <a:rPr lang="en-US" dirty="0" err="1">
                      <a:solidFill>
                        <a:srgbClr val="00B050"/>
                      </a:solidFill>
                    </a:rPr>
                    <a:t>yxxxxxxx</a:t>
                  </a:r>
                  <a:r>
                    <a:rPr lang="en-US" dirty="0"/>
                    <a:t> . . . </a:t>
                  </a:r>
                </a:p>
                <a:p>
                  <a:r>
                    <a:rPr lang="en-US" dirty="0"/>
                    <a:t>And all possible combinations. </a:t>
                  </a:r>
                </a:p>
                <a:p>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791117" y="2866035"/>
                  <a:ext cx="4820367" cy="1754326"/>
                </a:xfrm>
                <a:prstGeom prst="rect">
                  <a:avLst/>
                </a:prstGeom>
                <a:blipFill>
                  <a:blip r:embed="rId4"/>
                  <a:stretch>
                    <a:fillRect l="-1139" t="-2083"/>
                  </a:stretch>
                </a:blipFill>
              </p:spPr>
              <p:txBody>
                <a:bodyPr/>
                <a:lstStyle/>
                <a:p>
                  <a:r>
                    <a:rPr lang="en-US">
                      <a:noFill/>
                    </a:rPr>
                    <a:t> </a:t>
                  </a:r>
                </a:p>
              </p:txBody>
            </p:sp>
          </mc:Fallback>
        </mc:AlternateContent>
      </p:grpSp>
      <p:grpSp>
        <p:nvGrpSpPr>
          <p:cNvPr id="19" name="Group 18"/>
          <p:cNvGrpSpPr/>
          <p:nvPr/>
        </p:nvGrpSpPr>
        <p:grpSpPr>
          <a:xfrm>
            <a:off x="581192" y="4559841"/>
            <a:ext cx="10857341" cy="2031325"/>
            <a:chOff x="754144" y="3095219"/>
            <a:chExt cx="10857341" cy="2031325"/>
          </a:xfrm>
        </p:grpSpPr>
        <mc:AlternateContent xmlns:mc="http://schemas.openxmlformats.org/markup-compatibility/2006" xmlns:a14="http://schemas.microsoft.com/office/drawing/2010/main">
          <mc:Choice Requires="a14">
            <p:sp>
              <p:nvSpPr>
                <p:cNvPr id="20" name="Rectangle 19"/>
                <p:cNvSpPr/>
                <p:nvPr/>
              </p:nvSpPr>
              <p:spPr>
                <a:xfrm>
                  <a:off x="2460395" y="3305982"/>
                  <a:ext cx="2582945" cy="1055802"/>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sSup>
                          <m:sSupPr>
                            <m:ctrlPr>
                              <a:rPr lang="en-US" sz="2000" i="1">
                                <a:latin typeface="Cambria Math" panose="02040503050406030204" pitchFamily="18" charset="0"/>
                              </a:rPr>
                            </m:ctrlPr>
                          </m:sSupPr>
                          <m:e>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e>
                          <m:sup>
                            <m:r>
                              <a:rPr lang="en-US" sz="2000" b="0" i="1" smtClean="0">
                                <a:latin typeface="Cambria Math" panose="02040503050406030204" pitchFamily="18" charset="0"/>
                              </a:rPr>
                              <m:t>+</m:t>
                            </m:r>
                          </m:sup>
                        </m:sSup>
                      </m:oMath>
                    </m:oMathPara>
                  </a14:m>
                  <a:endParaRPr lang="en-US" sz="2000" dirty="0"/>
                </a:p>
              </p:txBody>
            </p:sp>
          </mc:Choice>
          <mc:Fallback xmlns="">
            <p:sp>
              <p:nvSpPr>
                <p:cNvPr id="20" name="Rectangle 19"/>
                <p:cNvSpPr>
                  <a:spLocks noRot="1" noChangeAspect="1" noMove="1" noResize="1" noEditPoints="1" noAdjustHandles="1" noChangeArrowheads="1" noChangeShapeType="1" noTextEdit="1"/>
                </p:cNvSpPr>
                <p:nvPr/>
              </p:nvSpPr>
              <p:spPr>
                <a:xfrm>
                  <a:off x="2460395" y="3305982"/>
                  <a:ext cx="2582945" cy="1055802"/>
                </a:xfrm>
                <a:prstGeom prst="rect">
                  <a:avLst/>
                </a:prstGeom>
                <a:blipFill>
                  <a:blip r:embed="rId5"/>
                  <a:stretch>
                    <a:fillRect/>
                  </a:stretch>
                </a:blipFill>
              </p:spPr>
              <p:txBody>
                <a:bodyPr/>
                <a:lstStyle/>
                <a:p>
                  <a:r>
                    <a:rPr lang="en-US">
                      <a:noFill/>
                    </a:rPr>
                    <a:t> </a:t>
                  </a:r>
                </a:p>
              </p:txBody>
            </p:sp>
          </mc:Fallback>
        </mc:AlternateContent>
        <p:cxnSp>
          <p:nvCxnSpPr>
            <p:cNvPr id="21" name="Straight Arrow Connector 20"/>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2" name="TextBox 21"/>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23" name="Straight Arrow Connector 22"/>
            <p:cNvCxnSpPr/>
            <p:nvPr/>
          </p:nvCxnSpPr>
          <p:spPr>
            <a:xfrm>
              <a:off x="5022915"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4" name="TextBox 23"/>
                <p:cNvSpPr txBox="1"/>
                <p:nvPr/>
              </p:nvSpPr>
              <p:spPr>
                <a:xfrm>
                  <a:off x="6791118" y="3095219"/>
                  <a:ext cx="4820367" cy="2031325"/>
                </a:xfrm>
                <a:prstGeom prst="rect">
                  <a:avLst/>
                </a:prstGeom>
                <a:noFill/>
              </p:spPr>
              <p:txBody>
                <a:bodyPr wrap="square" rtlCol="0">
                  <a:spAutoFit/>
                </a:bodyPr>
                <a:lstStyle/>
                <a:p>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a:t>
                  </a:r>
                </a:p>
                <a:p>
                  <a:r>
                    <a:rPr lang="en-US" dirty="0"/>
                    <a:t> </a:t>
                  </a:r>
                  <a:r>
                    <a:rPr lang="en-US" dirty="0">
                      <a:solidFill>
                        <a:srgbClr val="C00000"/>
                      </a:solidFill>
                    </a:rPr>
                    <a:t>y</a:t>
                  </a:r>
                  <a:r>
                    <a:rPr lang="en-US" dirty="0"/>
                    <a:t> </a:t>
                  </a:r>
                  <a:r>
                    <a:rPr lang="en-US" dirty="0" err="1">
                      <a:solidFill>
                        <a:srgbClr val="00B050"/>
                      </a:solidFill>
                    </a:rPr>
                    <a:t>yy</a:t>
                  </a:r>
                  <a:r>
                    <a:rPr lang="en-US" dirty="0"/>
                    <a:t> </a:t>
                  </a:r>
                  <a:r>
                    <a:rPr lang="en-US" dirty="0" err="1">
                      <a:solidFill>
                        <a:srgbClr val="00B0F0"/>
                      </a:solidFill>
                    </a:rPr>
                    <a:t>yyy</a:t>
                  </a:r>
                  <a:r>
                    <a:rPr lang="en-US" dirty="0"/>
                    <a:t> </a:t>
                  </a:r>
                  <a:r>
                    <a:rPr lang="en-US" dirty="0" err="1">
                      <a:solidFill>
                        <a:srgbClr val="7030A0"/>
                      </a:solidFill>
                    </a:rPr>
                    <a:t>yyyy</a:t>
                  </a:r>
                  <a:r>
                    <a:rPr lang="en-US" dirty="0"/>
                    <a:t> </a:t>
                  </a:r>
                  <a:r>
                    <a:rPr lang="en-US" dirty="0" err="1">
                      <a:solidFill>
                        <a:srgbClr val="FFC000"/>
                      </a:solidFill>
                    </a:rPr>
                    <a:t>yyyyy</a:t>
                  </a:r>
                  <a:r>
                    <a:rPr lang="en-US" dirty="0"/>
                    <a:t> </a:t>
                  </a:r>
                  <a:r>
                    <a:rPr lang="en-US" dirty="0" err="1">
                      <a:solidFill>
                        <a:srgbClr val="00B050"/>
                      </a:solidFill>
                    </a:rPr>
                    <a:t>yyyyyy</a:t>
                  </a:r>
                  <a:r>
                    <a:rPr lang="en-US" dirty="0"/>
                    <a:t> . . . </a:t>
                  </a:r>
                </a:p>
                <a:p>
                  <a:r>
                    <a:rPr lang="en-US" dirty="0"/>
                    <a:t> </a:t>
                  </a:r>
                  <a:r>
                    <a:rPr lang="en-US" dirty="0" err="1">
                      <a:solidFill>
                        <a:srgbClr val="C00000"/>
                      </a:solidFill>
                    </a:rPr>
                    <a:t>xy</a:t>
                  </a:r>
                  <a:r>
                    <a:rPr lang="en-US" dirty="0"/>
                    <a:t> </a:t>
                  </a:r>
                  <a:r>
                    <a:rPr lang="en-US" dirty="0" err="1">
                      <a:solidFill>
                        <a:srgbClr val="00B050"/>
                      </a:solidFill>
                    </a:rPr>
                    <a:t>xyy</a:t>
                  </a:r>
                  <a:r>
                    <a:rPr lang="en-US" dirty="0"/>
                    <a:t> </a:t>
                  </a:r>
                  <a:r>
                    <a:rPr lang="en-US" dirty="0" err="1">
                      <a:solidFill>
                        <a:srgbClr val="00B0F0"/>
                      </a:solidFill>
                    </a:rPr>
                    <a:t>xyyy</a:t>
                  </a:r>
                  <a:r>
                    <a:rPr lang="en-US" dirty="0"/>
                    <a:t> </a:t>
                  </a:r>
                  <a:r>
                    <a:rPr lang="en-US" dirty="0" err="1">
                      <a:solidFill>
                        <a:srgbClr val="7030A0"/>
                      </a:solidFill>
                    </a:rPr>
                    <a:t>xyyyy</a:t>
                  </a:r>
                  <a:r>
                    <a:rPr lang="en-US" dirty="0"/>
                    <a:t> </a:t>
                  </a:r>
                  <a:r>
                    <a:rPr lang="en-US" dirty="0" err="1">
                      <a:solidFill>
                        <a:srgbClr val="FFC000"/>
                      </a:solidFill>
                    </a:rPr>
                    <a:t>xyyyyy</a:t>
                  </a:r>
                  <a:r>
                    <a:rPr lang="en-US" dirty="0"/>
                    <a:t> </a:t>
                  </a:r>
                  <a:r>
                    <a:rPr lang="en-US" dirty="0" err="1">
                      <a:solidFill>
                        <a:srgbClr val="00B050"/>
                      </a:solidFill>
                    </a:rPr>
                    <a:t>xyyyyyy</a:t>
                  </a:r>
                  <a:r>
                    <a:rPr lang="en-US" dirty="0"/>
                    <a:t> . . . </a:t>
                  </a:r>
                </a:p>
                <a:p>
                  <a:r>
                    <a:rPr lang="en-US" dirty="0"/>
                    <a:t> </a:t>
                  </a:r>
                  <a:r>
                    <a:rPr lang="en-US" dirty="0" err="1">
                      <a:solidFill>
                        <a:srgbClr val="C00000"/>
                      </a:solidFill>
                    </a:rPr>
                    <a:t>yx</a:t>
                  </a:r>
                  <a:r>
                    <a:rPr lang="en-US" dirty="0"/>
                    <a:t> </a:t>
                  </a:r>
                  <a:r>
                    <a:rPr lang="en-US" dirty="0" err="1">
                      <a:solidFill>
                        <a:srgbClr val="00B050"/>
                      </a:solidFill>
                    </a:rPr>
                    <a:t>yxx</a:t>
                  </a:r>
                  <a:r>
                    <a:rPr lang="en-US" dirty="0"/>
                    <a:t> </a:t>
                  </a:r>
                  <a:r>
                    <a:rPr lang="en-US" dirty="0" err="1">
                      <a:solidFill>
                        <a:srgbClr val="00B0F0"/>
                      </a:solidFill>
                    </a:rPr>
                    <a:t>yxxx</a:t>
                  </a:r>
                  <a:r>
                    <a:rPr lang="en-US" dirty="0"/>
                    <a:t> </a:t>
                  </a:r>
                  <a:r>
                    <a:rPr lang="en-US" dirty="0" err="1">
                      <a:solidFill>
                        <a:srgbClr val="7030A0"/>
                      </a:solidFill>
                    </a:rPr>
                    <a:t>yxxxx</a:t>
                  </a:r>
                  <a:r>
                    <a:rPr lang="en-US" dirty="0"/>
                    <a:t> </a:t>
                  </a:r>
                  <a:r>
                    <a:rPr lang="en-US" dirty="0" err="1">
                      <a:solidFill>
                        <a:srgbClr val="FFC000"/>
                      </a:solidFill>
                    </a:rPr>
                    <a:t>yxxxxx</a:t>
                  </a:r>
                  <a:r>
                    <a:rPr lang="en-US" dirty="0"/>
                    <a:t> </a:t>
                  </a:r>
                  <a:r>
                    <a:rPr lang="en-US" dirty="0" err="1">
                      <a:solidFill>
                        <a:srgbClr val="00B050"/>
                      </a:solidFill>
                    </a:rPr>
                    <a:t>yxxxxxxx</a:t>
                  </a:r>
                  <a:r>
                    <a:rPr lang="en-US" dirty="0"/>
                    <a:t> . . . </a:t>
                  </a:r>
                </a:p>
                <a:p>
                  <a:r>
                    <a:rPr lang="en-US" dirty="0"/>
                    <a:t>And all possible combinations without </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p>
                <a:p>
                  <a:endParaRPr lang="en-US" dirty="0"/>
                </a:p>
                <a:p>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6791118" y="3095219"/>
                  <a:ext cx="4820367" cy="2031325"/>
                </a:xfrm>
                <a:prstGeom prst="rect">
                  <a:avLst/>
                </a:prstGeom>
                <a:blipFill>
                  <a:blip r:embed="rId6"/>
                  <a:stretch>
                    <a:fillRect l="-1139" t="-1502"/>
                  </a:stretch>
                </a:blipFill>
              </p:spPr>
              <p:txBody>
                <a:bodyPr/>
                <a:lstStyle/>
                <a:p>
                  <a:r>
                    <a:rPr lang="en-US">
                      <a:noFill/>
                    </a:rPr>
                    <a:t> </a:t>
                  </a:r>
                </a:p>
              </p:txBody>
            </p:sp>
          </mc:Fallback>
        </mc:AlternateContent>
      </p:grpSp>
      <p:sp>
        <p:nvSpPr>
          <p:cNvPr id="3" name="Rectangle 2"/>
          <p:cNvSpPr/>
          <p:nvPr/>
        </p:nvSpPr>
        <p:spPr>
          <a:xfrm>
            <a:off x="1244662" y="6359895"/>
            <a:ext cx="10193870" cy="369332"/>
          </a:xfrm>
          <a:prstGeom prst="rect">
            <a:avLst/>
          </a:prstGeom>
        </p:spPr>
        <p:txBody>
          <a:bodyPr wrap="square">
            <a:spAutoFit/>
          </a:bodyPr>
          <a:lstStyle/>
          <a:p>
            <a:r>
              <a:rPr lang="en-US" i="1" dirty="0">
                <a:solidFill>
                  <a:srgbClr val="0070C0"/>
                </a:solidFill>
              </a:rPr>
              <a:t>All possible combinations </a:t>
            </a:r>
            <a:r>
              <a:rPr lang="en-US" i="1" dirty="0"/>
              <a:t>= This means that any alphabet can come first, between and last at any iteration. </a:t>
            </a:r>
          </a:p>
        </p:txBody>
      </p:sp>
    </p:spTree>
    <p:extLst>
      <p:ext uri="{BB962C8B-B14F-4D97-AF65-F5344CB8AC3E}">
        <p14:creationId xmlns:p14="http://schemas.microsoft.com/office/powerpoint/2010/main" val="4249959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does this works?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19</a:t>
            </a:fld>
            <a:endParaRPr lang="en-US"/>
          </a:p>
        </p:txBody>
      </p:sp>
      <p:grpSp>
        <p:nvGrpSpPr>
          <p:cNvPr id="8" name="Group 7"/>
          <p:cNvGrpSpPr/>
          <p:nvPr/>
        </p:nvGrpSpPr>
        <p:grpSpPr>
          <a:xfrm>
            <a:off x="581192" y="2047799"/>
            <a:ext cx="10148682" cy="1055802"/>
            <a:chOff x="754144" y="3305982"/>
            <a:chExt cx="10148682" cy="1055802"/>
          </a:xfrm>
        </p:grpSpPr>
        <mc:AlternateContent xmlns:mc="http://schemas.openxmlformats.org/markup-compatibility/2006" xmlns:a14="http://schemas.microsoft.com/office/drawing/2010/main">
          <mc:Choice Requires="a14">
            <p:sp>
              <p:nvSpPr>
                <p:cNvPr id="9" name="Rectangle 8"/>
                <p:cNvSpPr/>
                <p:nvPr/>
              </p:nvSpPr>
              <p:spPr>
                <a:xfrm>
                  <a:off x="2460395" y="3305982"/>
                  <a:ext cx="3289956" cy="105580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m:oMathPara>
                  </a14:m>
                  <a:endParaRPr 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460395" y="3305982"/>
                  <a:ext cx="3289956" cy="1055802"/>
                </a:xfrm>
                <a:prstGeom prst="rect">
                  <a:avLst/>
                </a:prstGeom>
                <a:blipFill>
                  <a:blip r:embed="rId3"/>
                  <a:stretch>
                    <a:fillRect/>
                  </a:stretch>
                </a:blipFill>
              </p:spPr>
              <p:txBody>
                <a:bodyPr/>
                <a:lstStyle/>
                <a:p>
                  <a:r>
                    <a:rPr lang="en-US">
                      <a:noFill/>
                    </a:rPr>
                    <a:t> </a:t>
                  </a:r>
                </a:p>
              </p:txBody>
            </p:sp>
          </mc:Fallback>
        </mc:AlternateContent>
        <p:cxnSp>
          <p:nvCxnSpPr>
            <p:cNvPr id="10" name="Straight Arrow Connector 9"/>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2" name="Straight Arrow Connector 11"/>
            <p:cNvCxnSpPr/>
            <p:nvPr/>
          </p:nvCxnSpPr>
          <p:spPr>
            <a:xfrm>
              <a:off x="5750351"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6082459" y="3385267"/>
              <a:ext cx="4820367" cy="369332"/>
            </a:xfrm>
            <a:prstGeom prst="rect">
              <a:avLst/>
            </a:prstGeom>
            <a:noFill/>
          </p:spPr>
          <p:txBody>
            <a:bodyPr wrap="square" rtlCol="0">
              <a:spAutoFit/>
            </a:bodyPr>
            <a:lstStyle/>
            <a:p>
              <a:r>
                <a:rPr lang="en-US" dirty="0">
                  <a:solidFill>
                    <a:srgbClr val="C00000"/>
                  </a:solidFill>
                </a:rPr>
                <a:t>xxx, </a:t>
              </a:r>
              <a:r>
                <a:rPr lang="en-US" dirty="0"/>
                <a:t> </a:t>
              </a:r>
              <a:r>
                <a:rPr lang="en-US" dirty="0" err="1">
                  <a:solidFill>
                    <a:srgbClr val="00B050"/>
                  </a:solidFill>
                </a:rPr>
                <a:t>xxy</a:t>
              </a:r>
              <a:r>
                <a:rPr lang="en-US" dirty="0"/>
                <a:t>, </a:t>
              </a:r>
              <a:r>
                <a:rPr lang="en-US" dirty="0" err="1">
                  <a:solidFill>
                    <a:srgbClr val="FFC000"/>
                  </a:solidFill>
                </a:rPr>
                <a:t>xyx</a:t>
              </a:r>
              <a:r>
                <a:rPr lang="en-US" dirty="0"/>
                <a:t>, </a:t>
              </a:r>
              <a:r>
                <a:rPr lang="en-US" dirty="0" err="1">
                  <a:solidFill>
                    <a:srgbClr val="00B0F0"/>
                  </a:solidFill>
                </a:rPr>
                <a:t>xyy</a:t>
              </a:r>
              <a:r>
                <a:rPr lang="en-US" dirty="0"/>
                <a:t>, </a:t>
              </a:r>
              <a:r>
                <a:rPr lang="en-US" dirty="0" err="1">
                  <a:solidFill>
                    <a:srgbClr val="FF0000"/>
                  </a:solidFill>
                </a:rPr>
                <a:t>yxx</a:t>
              </a:r>
              <a:r>
                <a:rPr lang="en-US" dirty="0">
                  <a:solidFill>
                    <a:srgbClr val="FF0000"/>
                  </a:solidFill>
                </a:rPr>
                <a:t>,</a:t>
              </a:r>
              <a:r>
                <a:rPr lang="en-US" dirty="0"/>
                <a:t> </a:t>
              </a:r>
              <a:r>
                <a:rPr lang="en-US" dirty="0" err="1"/>
                <a:t>yxy</a:t>
              </a:r>
              <a:r>
                <a:rPr lang="en-US" dirty="0"/>
                <a:t>, </a:t>
              </a:r>
              <a:r>
                <a:rPr lang="en-US" dirty="0" err="1">
                  <a:solidFill>
                    <a:srgbClr val="0070C0"/>
                  </a:solidFill>
                </a:rPr>
                <a:t>yyx</a:t>
              </a:r>
              <a:r>
                <a:rPr lang="en-US" dirty="0"/>
                <a:t>, </a:t>
              </a:r>
              <a:r>
                <a:rPr lang="en-US" dirty="0" err="1">
                  <a:solidFill>
                    <a:srgbClr val="7030A0"/>
                  </a:solidFill>
                </a:rPr>
                <a:t>yyy</a:t>
              </a:r>
              <a:endParaRPr lang="en-US" dirty="0">
                <a:solidFill>
                  <a:srgbClr val="7030A0"/>
                </a:solidFill>
              </a:endParaRPr>
            </a:p>
          </p:txBody>
        </p:sp>
      </p:grpSp>
      <p:grpSp>
        <p:nvGrpSpPr>
          <p:cNvPr id="14" name="Group 13"/>
          <p:cNvGrpSpPr/>
          <p:nvPr/>
        </p:nvGrpSpPr>
        <p:grpSpPr>
          <a:xfrm>
            <a:off x="581192" y="3303820"/>
            <a:ext cx="10148682" cy="1055802"/>
            <a:chOff x="754144" y="3305982"/>
            <a:chExt cx="10148682" cy="1055802"/>
          </a:xfrm>
        </p:grpSpPr>
        <mc:AlternateContent xmlns:mc="http://schemas.openxmlformats.org/markup-compatibility/2006" xmlns:a14="http://schemas.microsoft.com/office/drawing/2010/main">
          <mc:Choice Requires="a14">
            <p:sp>
              <p:nvSpPr>
                <p:cNvPr id="15" name="Rectangle 14"/>
                <p:cNvSpPr/>
                <p:nvPr/>
              </p:nvSpPr>
              <p:spPr>
                <a:xfrm>
                  <a:off x="2460395" y="3305982"/>
                  <a:ext cx="3289956" cy="105580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oMath>
                    </m:oMathPara>
                  </a14:m>
                  <a:endParaRPr lang="en-US" sz="2000" dirty="0"/>
                </a:p>
              </p:txBody>
            </p:sp>
          </mc:Choice>
          <mc:Fallback xmlns="">
            <p:sp>
              <p:nvSpPr>
                <p:cNvPr id="15" name="Rectangle 14"/>
                <p:cNvSpPr>
                  <a:spLocks noRot="1" noChangeAspect="1" noMove="1" noResize="1" noEditPoints="1" noAdjustHandles="1" noChangeArrowheads="1" noChangeShapeType="1" noTextEdit="1"/>
                </p:cNvSpPr>
                <p:nvPr/>
              </p:nvSpPr>
              <p:spPr>
                <a:xfrm>
                  <a:off x="2460395" y="3305982"/>
                  <a:ext cx="3289956" cy="1055802"/>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18" name="Straight Arrow Connector 17"/>
            <p:cNvCxnSpPr/>
            <p:nvPr/>
          </p:nvCxnSpPr>
          <p:spPr>
            <a:xfrm>
              <a:off x="5750351"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19" name="TextBox 18"/>
            <p:cNvSpPr txBox="1"/>
            <p:nvPr/>
          </p:nvSpPr>
          <p:spPr>
            <a:xfrm>
              <a:off x="6082459" y="3385267"/>
              <a:ext cx="4820367" cy="369332"/>
            </a:xfrm>
            <a:prstGeom prst="rect">
              <a:avLst/>
            </a:prstGeom>
            <a:noFill/>
          </p:spPr>
          <p:txBody>
            <a:bodyPr wrap="square" rtlCol="0">
              <a:spAutoFit/>
            </a:bodyPr>
            <a:lstStyle/>
            <a:p>
              <a:r>
                <a:rPr lang="en-US" dirty="0" err="1">
                  <a:solidFill>
                    <a:srgbClr val="C00000"/>
                  </a:solidFill>
                </a:rPr>
                <a:t>xxy</a:t>
              </a:r>
              <a:r>
                <a:rPr lang="en-US" dirty="0">
                  <a:solidFill>
                    <a:srgbClr val="C00000"/>
                  </a:solidFill>
                </a:rPr>
                <a:t>, </a:t>
              </a:r>
              <a:r>
                <a:rPr lang="en-US" dirty="0"/>
                <a:t> </a:t>
              </a:r>
              <a:r>
                <a:rPr lang="en-US" dirty="0" err="1">
                  <a:solidFill>
                    <a:srgbClr val="00B050"/>
                  </a:solidFill>
                </a:rPr>
                <a:t>xyy</a:t>
              </a:r>
              <a:endParaRPr lang="en-US" dirty="0">
                <a:solidFill>
                  <a:srgbClr val="7030A0"/>
                </a:solidFill>
              </a:endParaRPr>
            </a:p>
          </p:txBody>
        </p:sp>
      </p:grpSp>
      <p:grpSp>
        <p:nvGrpSpPr>
          <p:cNvPr id="20" name="Group 19"/>
          <p:cNvGrpSpPr/>
          <p:nvPr/>
        </p:nvGrpSpPr>
        <p:grpSpPr>
          <a:xfrm>
            <a:off x="581192" y="4696990"/>
            <a:ext cx="10148682" cy="1055802"/>
            <a:chOff x="754144" y="3305982"/>
            <a:chExt cx="10148682" cy="1055802"/>
          </a:xfrm>
        </p:grpSpPr>
        <mc:AlternateContent xmlns:mc="http://schemas.openxmlformats.org/markup-compatibility/2006" xmlns:a14="http://schemas.microsoft.com/office/drawing/2010/main">
          <mc:Choice Requires="a14">
            <p:sp>
              <p:nvSpPr>
                <p:cNvPr id="21" name="Rectangle 20"/>
                <p:cNvSpPr/>
                <p:nvPr/>
              </p:nvSpPr>
              <p:spPr>
                <a:xfrm>
                  <a:off x="2460395" y="3305982"/>
                  <a:ext cx="3289956" cy="1055802"/>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oMath>
                  </a14:m>
                  <a:r>
                    <a:rPr lang="en-US" sz="2000" dirty="0"/>
                    <a:t>(</a:t>
                  </a:r>
                  <a:r>
                    <a:rPr lang="en-US" sz="2000" dirty="0" err="1"/>
                    <a:t>x+y</a:t>
                  </a:r>
                  <a:r>
                    <a:rPr lang="en-US" sz="2000" dirty="0"/>
                    <a:t>)*(y)</a:t>
                  </a:r>
                </a:p>
              </p:txBody>
            </p:sp>
          </mc:Choice>
          <mc:Fallback xmlns="">
            <p:sp>
              <p:nvSpPr>
                <p:cNvPr id="21" name="Rectangle 20"/>
                <p:cNvSpPr>
                  <a:spLocks noRot="1" noChangeAspect="1" noMove="1" noResize="1" noEditPoints="1" noAdjustHandles="1" noChangeArrowheads="1" noChangeShapeType="1" noTextEdit="1"/>
                </p:cNvSpPr>
                <p:nvPr/>
              </p:nvSpPr>
              <p:spPr>
                <a:xfrm>
                  <a:off x="2460395" y="3305982"/>
                  <a:ext cx="3289956" cy="1055802"/>
                </a:xfrm>
                <a:prstGeom prst="rect">
                  <a:avLst/>
                </a:prstGeom>
                <a:blipFill>
                  <a:blip r:embed="rId5"/>
                  <a:stretch>
                    <a:fillRect/>
                  </a:stretch>
                </a:blipFill>
              </p:spPr>
              <p:txBody>
                <a:bodyPr/>
                <a:lstStyle/>
                <a:p>
                  <a:r>
                    <a:rPr lang="en-US">
                      <a:noFill/>
                    </a:rPr>
                    <a:t> </a:t>
                  </a:r>
                </a:p>
              </p:txBody>
            </p:sp>
          </mc:Fallback>
        </mc:AlternateContent>
        <p:cxnSp>
          <p:nvCxnSpPr>
            <p:cNvPr id="22" name="Straight Arrow Connector 21"/>
            <p:cNvCxnSpPr/>
            <p:nvPr/>
          </p:nvCxnSpPr>
          <p:spPr>
            <a:xfrm>
              <a:off x="754144"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989813" y="3409034"/>
              <a:ext cx="1234911" cy="369332"/>
            </a:xfrm>
            <a:prstGeom prst="rect">
              <a:avLst/>
            </a:prstGeom>
            <a:noFill/>
          </p:spPr>
          <p:txBody>
            <a:bodyPr wrap="square" rtlCol="0">
              <a:spAutoFit/>
            </a:bodyPr>
            <a:lstStyle/>
            <a:p>
              <a:r>
                <a:rPr lang="en-US" dirty="0"/>
                <a:t>start</a:t>
              </a:r>
            </a:p>
          </p:txBody>
        </p:sp>
        <p:cxnSp>
          <p:nvCxnSpPr>
            <p:cNvPr id="24" name="Straight Arrow Connector 23"/>
            <p:cNvCxnSpPr/>
            <p:nvPr/>
          </p:nvCxnSpPr>
          <p:spPr>
            <a:xfrm>
              <a:off x="5750351" y="3833883"/>
              <a:ext cx="1706251" cy="0"/>
            </a:xfrm>
            <a:prstGeom prst="straightConnector1">
              <a:avLst/>
            </a:prstGeom>
            <a:ln>
              <a:solidFill>
                <a:schemeClr val="accent1"/>
              </a:solidFill>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5" name="TextBox 24"/>
                <p:cNvSpPr txBox="1"/>
                <p:nvPr/>
              </p:nvSpPr>
              <p:spPr>
                <a:xfrm>
                  <a:off x="6082459" y="3385267"/>
                  <a:ext cx="4820367" cy="369332"/>
                </a:xfrm>
                <a:prstGeom prst="rect">
                  <a:avLst/>
                </a:prstGeom>
                <a:noFill/>
              </p:spPr>
              <p:txBody>
                <a:bodyPr wrap="square" rtlCol="0">
                  <a:spAutoFit/>
                </a:bodyPr>
                <a:lstStyle/>
                <a:p>
                  <a:r>
                    <a:rPr lang="en-US" dirty="0">
                      <a:solidFill>
                        <a:srgbClr val="C00000"/>
                      </a:solidFill>
                    </a:rPr>
                    <a:t>x</a:t>
                  </a:r>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solidFill>
                        <a:srgbClr val="C00000"/>
                      </a:solidFill>
                    </a:rPr>
                    <a:t>y = </a:t>
                  </a:r>
                  <a:r>
                    <a:rPr lang="en-US" dirty="0" err="1">
                      <a:solidFill>
                        <a:srgbClr val="00B050"/>
                      </a:solidFill>
                    </a:rPr>
                    <a:t>xy</a:t>
                  </a:r>
                  <a:endParaRPr lang="en-US" dirty="0">
                    <a:solidFill>
                      <a:srgbClr val="7030A0"/>
                    </a:solidFill>
                  </a:endParaRPr>
                </a:p>
              </p:txBody>
            </p:sp>
          </mc:Choice>
          <mc:Fallback xmlns="">
            <p:sp>
              <p:nvSpPr>
                <p:cNvPr id="25" name="TextBox 24"/>
                <p:cNvSpPr txBox="1">
                  <a:spLocks noRot="1" noChangeAspect="1" noMove="1" noResize="1" noEditPoints="1" noAdjustHandles="1" noChangeArrowheads="1" noChangeShapeType="1" noTextEdit="1"/>
                </p:cNvSpPr>
                <p:nvPr/>
              </p:nvSpPr>
              <p:spPr>
                <a:xfrm>
                  <a:off x="6082459" y="3385267"/>
                  <a:ext cx="4820367" cy="369332"/>
                </a:xfrm>
                <a:prstGeom prst="rect">
                  <a:avLst/>
                </a:prstGeom>
                <a:blipFill>
                  <a:blip r:embed="rId6"/>
                  <a:stretch>
                    <a:fillRect l="-1011" t="-8197" b="-2459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6" name="Rectangle 25"/>
              <p:cNvSpPr/>
              <p:nvPr/>
            </p:nvSpPr>
            <p:spPr>
              <a:xfrm>
                <a:off x="7911453" y="3977124"/>
                <a:ext cx="4167846" cy="1754326"/>
              </a:xfrm>
              <a:prstGeom prst="rect">
                <a:avLst/>
              </a:prstGeom>
            </p:spPr>
            <p:txBody>
              <a:bodyPr wrap="square">
                <a:spAutoFit/>
              </a:bodyPr>
              <a:lstStyle/>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x</a:t>
                </a:r>
                <a:r>
                  <a:rPr lang="en-US" dirty="0"/>
                  <a:t> </a:t>
                </a:r>
                <a:r>
                  <a:rPr lang="en-US" dirty="0">
                    <a:solidFill>
                      <a:srgbClr val="00B050"/>
                    </a:solidFill>
                  </a:rPr>
                  <a:t>xx</a:t>
                </a:r>
                <a:r>
                  <a:rPr lang="en-US" dirty="0"/>
                  <a:t> </a:t>
                </a:r>
                <a:r>
                  <a:rPr lang="en-US" dirty="0">
                    <a:solidFill>
                      <a:srgbClr val="00B0F0"/>
                    </a:solidFill>
                  </a:rPr>
                  <a:t>xxx</a:t>
                </a:r>
                <a:r>
                  <a:rPr lang="en-US" dirty="0"/>
                  <a:t> </a:t>
                </a:r>
                <a:r>
                  <a:rPr lang="en-US" dirty="0" err="1">
                    <a:solidFill>
                      <a:srgbClr val="7030A0"/>
                    </a:solidFill>
                  </a:rPr>
                  <a:t>xxxx</a:t>
                </a:r>
                <a:r>
                  <a:rPr lang="en-US" dirty="0"/>
                  <a:t> </a:t>
                </a:r>
                <a:r>
                  <a:rPr lang="en-US" dirty="0" err="1">
                    <a:solidFill>
                      <a:srgbClr val="FFC000"/>
                    </a:solidFill>
                  </a:rPr>
                  <a:t>xxxxx</a:t>
                </a:r>
                <a:r>
                  <a:rPr lang="en-US" dirty="0"/>
                  <a:t> </a:t>
                </a:r>
                <a:r>
                  <a:rPr lang="en-US" dirty="0" err="1">
                    <a:solidFill>
                      <a:srgbClr val="00B050"/>
                    </a:solidFill>
                  </a:rPr>
                  <a:t>xxxxxx</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a:solidFill>
                      <a:srgbClr val="C00000"/>
                    </a:solidFill>
                  </a:rPr>
                  <a:t>y</a:t>
                </a:r>
                <a:r>
                  <a:rPr lang="en-US" dirty="0"/>
                  <a:t> </a:t>
                </a:r>
                <a:r>
                  <a:rPr lang="en-US" dirty="0" err="1">
                    <a:solidFill>
                      <a:srgbClr val="00B050"/>
                    </a:solidFill>
                  </a:rPr>
                  <a:t>yy</a:t>
                </a:r>
                <a:r>
                  <a:rPr lang="en-US" dirty="0"/>
                  <a:t> </a:t>
                </a:r>
                <a:r>
                  <a:rPr lang="en-US" dirty="0" err="1">
                    <a:solidFill>
                      <a:srgbClr val="00B0F0"/>
                    </a:solidFill>
                  </a:rPr>
                  <a:t>yyy</a:t>
                </a:r>
                <a:r>
                  <a:rPr lang="en-US" dirty="0"/>
                  <a:t> </a:t>
                </a:r>
                <a:r>
                  <a:rPr lang="en-US" dirty="0" err="1">
                    <a:solidFill>
                      <a:srgbClr val="7030A0"/>
                    </a:solidFill>
                  </a:rPr>
                  <a:t>yyyy</a:t>
                </a:r>
                <a:r>
                  <a:rPr lang="en-US" dirty="0"/>
                  <a:t> </a:t>
                </a:r>
                <a:r>
                  <a:rPr lang="en-US" dirty="0" err="1">
                    <a:solidFill>
                      <a:srgbClr val="FFC000"/>
                    </a:solidFill>
                  </a:rPr>
                  <a:t>yyyyy</a:t>
                </a:r>
                <a:r>
                  <a:rPr lang="en-US" dirty="0"/>
                  <a:t> </a:t>
                </a:r>
                <a:r>
                  <a:rPr lang="en-US" dirty="0" err="1">
                    <a:solidFill>
                      <a:srgbClr val="00B050"/>
                    </a:solidFill>
                  </a:rPr>
                  <a:t>yyyyyy</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err="1">
                    <a:solidFill>
                      <a:srgbClr val="C00000"/>
                    </a:solidFill>
                  </a:rPr>
                  <a:t>xy</a:t>
                </a:r>
                <a:r>
                  <a:rPr lang="en-US" dirty="0"/>
                  <a:t> </a:t>
                </a:r>
                <a:r>
                  <a:rPr lang="en-US" dirty="0" err="1">
                    <a:solidFill>
                      <a:srgbClr val="00B050"/>
                    </a:solidFill>
                  </a:rPr>
                  <a:t>xyy</a:t>
                </a:r>
                <a:r>
                  <a:rPr lang="en-US" dirty="0"/>
                  <a:t> </a:t>
                </a:r>
                <a:r>
                  <a:rPr lang="en-US" dirty="0" err="1">
                    <a:solidFill>
                      <a:srgbClr val="00B0F0"/>
                    </a:solidFill>
                  </a:rPr>
                  <a:t>xyyy</a:t>
                </a:r>
                <a:r>
                  <a:rPr lang="en-US" dirty="0"/>
                  <a:t> </a:t>
                </a:r>
                <a:r>
                  <a:rPr lang="en-US" dirty="0" err="1">
                    <a:solidFill>
                      <a:srgbClr val="7030A0"/>
                    </a:solidFill>
                  </a:rPr>
                  <a:t>xyyyy</a:t>
                </a:r>
                <a:r>
                  <a:rPr lang="en-US" dirty="0"/>
                  <a:t> </a:t>
                </a:r>
                <a:r>
                  <a:rPr lang="en-US" dirty="0" err="1">
                    <a:solidFill>
                      <a:srgbClr val="FFC000"/>
                    </a:solidFill>
                  </a:rPr>
                  <a:t>xyyyyy</a:t>
                </a:r>
                <a:r>
                  <a:rPr lang="en-US" dirty="0"/>
                  <a:t> </a:t>
                </a:r>
                <a:r>
                  <a:rPr lang="en-US" dirty="0" err="1">
                    <a:solidFill>
                      <a:srgbClr val="00B050"/>
                    </a:solidFill>
                  </a:rPr>
                  <a:t>xyyyyyy</a:t>
                </a:r>
                <a:r>
                  <a:rPr lang="en-US" dirty="0"/>
                  <a:t> . . . </a:t>
                </a:r>
              </a:p>
              <a:p>
                <a14:m>
                  <m:oMath xmlns:m="http://schemas.openxmlformats.org/officeDocument/2006/math">
                    <m:r>
                      <a:rPr lang="en-US" i="1">
                        <a:solidFill>
                          <a:srgbClr val="0070C0"/>
                        </a:solidFill>
                        <a:latin typeface="Cambria Math" panose="02040503050406030204" pitchFamily="18" charset="0"/>
                        <a:ea typeface="Cambria Math" panose="02040503050406030204" pitchFamily="18" charset="0"/>
                      </a:rPr>
                      <m:t>𝜆</m:t>
                    </m:r>
                  </m:oMath>
                </a14:m>
                <a:r>
                  <a:rPr lang="en-US" dirty="0"/>
                  <a:t> </a:t>
                </a:r>
                <a:r>
                  <a:rPr lang="en-US" dirty="0" err="1">
                    <a:solidFill>
                      <a:srgbClr val="C00000"/>
                    </a:solidFill>
                  </a:rPr>
                  <a:t>yx</a:t>
                </a:r>
                <a:r>
                  <a:rPr lang="en-US" dirty="0"/>
                  <a:t> </a:t>
                </a:r>
                <a:r>
                  <a:rPr lang="en-US" dirty="0" err="1">
                    <a:solidFill>
                      <a:srgbClr val="00B050"/>
                    </a:solidFill>
                  </a:rPr>
                  <a:t>yxx</a:t>
                </a:r>
                <a:r>
                  <a:rPr lang="en-US" dirty="0"/>
                  <a:t> </a:t>
                </a:r>
                <a:r>
                  <a:rPr lang="en-US" dirty="0" err="1">
                    <a:solidFill>
                      <a:srgbClr val="00B0F0"/>
                    </a:solidFill>
                  </a:rPr>
                  <a:t>yxxx</a:t>
                </a:r>
                <a:r>
                  <a:rPr lang="en-US" dirty="0"/>
                  <a:t> </a:t>
                </a:r>
                <a:r>
                  <a:rPr lang="en-US" dirty="0" err="1">
                    <a:solidFill>
                      <a:srgbClr val="7030A0"/>
                    </a:solidFill>
                  </a:rPr>
                  <a:t>yxxxx</a:t>
                </a:r>
                <a:r>
                  <a:rPr lang="en-US" dirty="0"/>
                  <a:t> </a:t>
                </a:r>
                <a:r>
                  <a:rPr lang="en-US" dirty="0" err="1">
                    <a:solidFill>
                      <a:srgbClr val="FFC000"/>
                    </a:solidFill>
                  </a:rPr>
                  <a:t>yxxxxx</a:t>
                </a:r>
                <a:r>
                  <a:rPr lang="en-US" dirty="0"/>
                  <a:t> </a:t>
                </a:r>
                <a:r>
                  <a:rPr lang="en-US" dirty="0" err="1">
                    <a:solidFill>
                      <a:srgbClr val="00B050"/>
                    </a:solidFill>
                  </a:rPr>
                  <a:t>yxxxxxxx</a:t>
                </a:r>
                <a:r>
                  <a:rPr lang="en-US" dirty="0"/>
                  <a:t> . . . </a:t>
                </a:r>
              </a:p>
              <a:p>
                <a:r>
                  <a:rPr lang="en-US" dirty="0"/>
                  <a:t>And all possible combinations. Can be </a:t>
                </a:r>
              </a:p>
              <a:p>
                <a:r>
                  <a:rPr lang="en-US" dirty="0"/>
                  <a:t>Inserted in between x and y.</a:t>
                </a:r>
              </a:p>
            </p:txBody>
          </p:sp>
        </mc:Choice>
        <mc:Fallback xmlns="">
          <p:sp>
            <p:nvSpPr>
              <p:cNvPr id="26" name="Rectangle 25"/>
              <p:cNvSpPr>
                <a:spLocks noRot="1" noChangeAspect="1" noMove="1" noResize="1" noEditPoints="1" noAdjustHandles="1" noChangeArrowheads="1" noChangeShapeType="1" noTextEdit="1"/>
              </p:cNvSpPr>
              <p:nvPr/>
            </p:nvSpPr>
            <p:spPr>
              <a:xfrm>
                <a:off x="7911453" y="3977124"/>
                <a:ext cx="4167846" cy="1754326"/>
              </a:xfrm>
              <a:prstGeom prst="rect">
                <a:avLst/>
              </a:prstGeom>
              <a:blipFill>
                <a:blip r:embed="rId7"/>
                <a:stretch>
                  <a:fillRect l="-1316" t="-1736" r="-439" b="-4514"/>
                </a:stretch>
              </a:blipFill>
            </p:spPr>
            <p:txBody>
              <a:bodyPr/>
              <a:lstStyle/>
              <a:p>
                <a:r>
                  <a:rPr lang="en-US">
                    <a:noFill/>
                  </a:rPr>
                  <a:t> </a:t>
                </a:r>
              </a:p>
            </p:txBody>
          </p:sp>
        </mc:Fallback>
      </mc:AlternateContent>
      <p:cxnSp>
        <p:nvCxnSpPr>
          <p:cNvPr id="32" name="Straight Arrow Connector 31"/>
          <p:cNvCxnSpPr/>
          <p:nvPr/>
        </p:nvCxnSpPr>
        <p:spPr>
          <a:xfrm flipH="1">
            <a:off x="6655847" y="4448800"/>
            <a:ext cx="1255606" cy="448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44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81192" y="1972672"/>
                <a:ext cx="11029615" cy="3678303"/>
              </a:xfrm>
            </p:spPr>
            <p:txBody>
              <a:bodyPr anchor="t">
                <a:noAutofit/>
              </a:bodyPr>
              <a:lstStyle/>
              <a:p>
                <a:r>
                  <a:rPr lang="en-US" sz="2000" dirty="0"/>
                  <a:t>We wish now to be very careful about the phrases we use to define languages. We defined L1 in Chapter 2 by the symbols:</a:t>
                </a:r>
              </a:p>
              <a:p>
                <a:pPr marL="0" indent="0">
                  <a:buNone/>
                </a:pPr>
                <a:r>
                  <a:rPr lang="nn-NO" sz="2000" dirty="0">
                    <a:solidFill>
                      <a:srgbClr val="00B050"/>
                    </a:solidFill>
                  </a:rPr>
                  <a:t>L1 = {</a:t>
                </a:r>
                <a14:m>
                  <m:oMath xmlns:m="http://schemas.openxmlformats.org/officeDocument/2006/math">
                    <m:sSup>
                      <m:sSupPr>
                        <m:ctrlPr>
                          <a:rPr lang="nn-NO" sz="2000" i="1" dirty="0" smtClean="0">
                            <a:solidFill>
                              <a:srgbClr val="00B050"/>
                            </a:solidFill>
                            <a:latin typeface="Cambria Math" panose="02040503050406030204" pitchFamily="18" charset="0"/>
                          </a:rPr>
                        </m:ctrlPr>
                      </m:sSupPr>
                      <m:e>
                        <m:r>
                          <a:rPr lang="en-US" sz="2000" b="0" i="1" dirty="0" smtClean="0">
                            <a:solidFill>
                              <a:srgbClr val="00B050"/>
                            </a:solidFill>
                            <a:latin typeface="Cambria Math" panose="02040503050406030204" pitchFamily="18" charset="0"/>
                          </a:rPr>
                          <m:t>𝑥</m:t>
                        </m:r>
                      </m:e>
                      <m:sup>
                        <m:r>
                          <a:rPr lang="en-US" sz="2000" b="0" i="1" dirty="0" smtClean="0">
                            <a:solidFill>
                              <a:srgbClr val="00B050"/>
                            </a:solidFill>
                            <a:latin typeface="Cambria Math" panose="02040503050406030204" pitchFamily="18" charset="0"/>
                          </a:rPr>
                          <m:t>𝑛</m:t>
                        </m:r>
                      </m:sup>
                    </m:sSup>
                    <m:r>
                      <a:rPr lang="nn-NO" sz="2000" i="1" dirty="0" smtClean="0">
                        <a:solidFill>
                          <a:srgbClr val="00B050"/>
                        </a:solidFill>
                        <a:latin typeface="Cambria Math" panose="02040503050406030204" pitchFamily="18" charset="0"/>
                      </a:rPr>
                      <m:t> </m:t>
                    </m:r>
                  </m:oMath>
                </a14:m>
                <a:r>
                  <a:rPr lang="nn-NO" sz="2000" dirty="0">
                    <a:solidFill>
                      <a:srgbClr val="00B050"/>
                    </a:solidFill>
                  </a:rPr>
                  <a:t>for n = 1 2 3 ... } </a:t>
                </a:r>
                <a:r>
                  <a:rPr lang="en-US" sz="2000" dirty="0"/>
                  <a:t>and we presumed that we all understood exactly which values n could take . </a:t>
                </a:r>
              </a:p>
              <a:p>
                <a:r>
                  <a:rPr lang="en-US" sz="2000" dirty="0"/>
                  <a:t>We might even have defined the language L2 by the symbols: </a:t>
                </a:r>
              </a:p>
              <a:p>
                <a:r>
                  <a:rPr lang="nn-NO" sz="2000" dirty="0">
                    <a:solidFill>
                      <a:srgbClr val="0070C0"/>
                    </a:solidFill>
                  </a:rPr>
                  <a:t>L2 = {</a:t>
                </a:r>
                <a14:m>
                  <m:oMath xmlns:m="http://schemas.openxmlformats.org/officeDocument/2006/math">
                    <m:sSup>
                      <m:sSupPr>
                        <m:ctrlPr>
                          <a:rPr lang="nn-NO" sz="2000" i="1" dirty="0">
                            <a:solidFill>
                              <a:srgbClr val="0070C0"/>
                            </a:solidFill>
                            <a:latin typeface="Cambria Math" panose="02040503050406030204" pitchFamily="18" charset="0"/>
                          </a:rPr>
                        </m:ctrlPr>
                      </m:sSupPr>
                      <m:e>
                        <m:r>
                          <a:rPr lang="en-US" sz="2000" i="1" dirty="0">
                            <a:solidFill>
                              <a:srgbClr val="0070C0"/>
                            </a:solidFill>
                            <a:latin typeface="Cambria Math" panose="02040503050406030204" pitchFamily="18" charset="0"/>
                          </a:rPr>
                          <m:t>𝑥</m:t>
                        </m:r>
                      </m:e>
                      <m:sup>
                        <m:r>
                          <a:rPr lang="en-US" sz="2000" i="1" dirty="0">
                            <a:solidFill>
                              <a:srgbClr val="0070C0"/>
                            </a:solidFill>
                            <a:latin typeface="Cambria Math" panose="02040503050406030204" pitchFamily="18" charset="0"/>
                          </a:rPr>
                          <m:t>𝑛</m:t>
                        </m:r>
                      </m:sup>
                    </m:sSup>
                  </m:oMath>
                </a14:m>
                <a:r>
                  <a:rPr lang="nn-NO" sz="2000" dirty="0">
                    <a:solidFill>
                      <a:srgbClr val="0070C0"/>
                    </a:solidFill>
                  </a:rPr>
                  <a:t> for n = 1 3 5 7 . . . } </a:t>
                </a:r>
                <a:r>
                  <a:rPr lang="en-US" sz="2000" dirty="0"/>
                  <a:t>and again we could presume that we all agree on what words are in this language . </a:t>
                </a:r>
              </a:p>
              <a:p>
                <a:r>
                  <a:rPr lang="en-US" sz="2000" dirty="0"/>
                  <a:t>We might define a language by the symbols: </a:t>
                </a:r>
              </a:p>
              <a:p>
                <a:r>
                  <a:rPr lang="nn-NO" sz="2000" dirty="0">
                    <a:solidFill>
                      <a:srgbClr val="FFC000"/>
                    </a:solidFill>
                  </a:rPr>
                  <a:t>L5 = {</a:t>
                </a:r>
                <a14:m>
                  <m:oMath xmlns:m="http://schemas.openxmlformats.org/officeDocument/2006/math">
                    <m:sSup>
                      <m:sSupPr>
                        <m:ctrlPr>
                          <a:rPr lang="nn-NO" sz="2000" i="1" dirty="0">
                            <a:solidFill>
                              <a:srgbClr val="FFC000"/>
                            </a:solidFill>
                            <a:latin typeface="Cambria Math" panose="02040503050406030204" pitchFamily="18" charset="0"/>
                          </a:rPr>
                        </m:ctrlPr>
                      </m:sSupPr>
                      <m:e>
                        <m:r>
                          <a:rPr lang="en-US" sz="2000" i="1" dirty="0">
                            <a:solidFill>
                              <a:srgbClr val="FFC000"/>
                            </a:solidFill>
                            <a:latin typeface="Cambria Math" panose="02040503050406030204" pitchFamily="18" charset="0"/>
                          </a:rPr>
                          <m:t>𝑥</m:t>
                        </m:r>
                      </m:e>
                      <m:sup>
                        <m:r>
                          <a:rPr lang="en-US" sz="2000" i="1" dirty="0">
                            <a:solidFill>
                              <a:srgbClr val="FFC000"/>
                            </a:solidFill>
                            <a:latin typeface="Cambria Math" panose="02040503050406030204" pitchFamily="18" charset="0"/>
                          </a:rPr>
                          <m:t>𝑛</m:t>
                        </m:r>
                      </m:sup>
                    </m:sSup>
                  </m:oMath>
                </a14:m>
                <a:r>
                  <a:rPr lang="nn-NO" sz="2000" dirty="0">
                    <a:solidFill>
                      <a:srgbClr val="FFC000"/>
                    </a:solidFill>
                  </a:rPr>
                  <a:t> for n = 1 4 9 16 . . . } </a:t>
                </a:r>
                <a:r>
                  <a:rPr lang="en-US" sz="2000" dirty="0"/>
                  <a:t>but now the symbols are becoming more of an IQ test than a clear definition .</a:t>
                </a:r>
              </a:p>
              <a:p>
                <a:r>
                  <a:rPr lang="en-US" sz="2000" dirty="0"/>
                  <a:t>What words are in the language?  </a:t>
                </a:r>
                <a:r>
                  <a:rPr lang="en-US" sz="2000" dirty="0">
                    <a:solidFill>
                      <a:srgbClr val="7030A0"/>
                    </a:solidFill>
                  </a:rPr>
                  <a:t>L6 = {x" for n = 3 4 8 22 ·. . . }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81192" y="1972672"/>
                <a:ext cx="11029615" cy="3678303"/>
              </a:xfrm>
              <a:blipFill>
                <a:blip r:embed="rId2"/>
                <a:stretch>
                  <a:fillRect l="-552" t="-995" b="-1077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dirty="0"/>
          </a:p>
        </p:txBody>
      </p:sp>
      <p:sp>
        <p:nvSpPr>
          <p:cNvPr id="5" name="Footer Placeholder 4"/>
          <p:cNvSpPr>
            <a:spLocks noGrp="1"/>
          </p:cNvSpPr>
          <p:nvPr>
            <p:ph type="ftr" sz="quarter" idx="11"/>
          </p:nvPr>
        </p:nvSpPr>
        <p:spPr/>
        <p:txBody>
          <a:bodyPr/>
          <a:lstStyle/>
          <a:p>
            <a:r>
              <a:rPr lang="en-US" dirty="0"/>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2</a:t>
            </a:fld>
            <a:endParaRPr lang="en-US"/>
          </a:p>
        </p:txBody>
      </p:sp>
      <p:sp>
        <p:nvSpPr>
          <p:cNvPr id="8" name="Rectangle 7"/>
          <p:cNvSpPr/>
          <p:nvPr/>
        </p:nvSpPr>
        <p:spPr>
          <a:xfrm>
            <a:off x="7498402" y="5567101"/>
            <a:ext cx="3441968" cy="400110"/>
          </a:xfrm>
          <a:prstGeom prst="rect">
            <a:avLst/>
          </a:prstGeom>
        </p:spPr>
        <p:txBody>
          <a:bodyPr wrap="none">
            <a:spAutoFit/>
          </a:bodyPr>
          <a:lstStyle/>
          <a:p>
            <a:r>
              <a:rPr lang="en-US" sz="2000" dirty="0">
                <a:solidFill>
                  <a:srgbClr val="000000"/>
                </a:solidFill>
                <a:latin typeface="Times New Roman" panose="02020603050405020304" pitchFamily="18" charset="0"/>
              </a:rPr>
              <a:t>ages of the sisters of Louis XIV.</a:t>
            </a:r>
            <a:endParaRPr lang="en-US" sz="2000" dirty="0"/>
          </a:p>
        </p:txBody>
      </p:sp>
    </p:spTree>
    <p:extLst>
      <p:ext uri="{BB962C8B-B14F-4D97-AF65-F5344CB8AC3E}">
        <p14:creationId xmlns:p14="http://schemas.microsoft.com/office/powerpoint/2010/main" val="228555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20</a:t>
            </a:fld>
            <a:endParaRPr lang="en-US"/>
          </a:p>
        </p:txBody>
      </p:sp>
      <p:sp>
        <p:nvSpPr>
          <p:cNvPr id="8" name="Rectangle 7"/>
          <p:cNvSpPr/>
          <p:nvPr/>
        </p:nvSpPr>
        <p:spPr>
          <a:xfrm>
            <a:off x="755185" y="2829702"/>
            <a:ext cx="1040670" cy="369332"/>
          </a:xfrm>
          <a:prstGeom prst="rect">
            <a:avLst/>
          </a:prstGeom>
        </p:spPr>
        <p:txBody>
          <a:bodyPr wrap="none">
            <a:spAutoFit/>
          </a:bodyPr>
          <a:lstStyle/>
          <a:p>
            <a:r>
              <a:rPr lang="en-US" dirty="0"/>
              <a:t>(0 + 10*)</a:t>
            </a:r>
          </a:p>
        </p:txBody>
      </p:sp>
      <p:sp>
        <p:nvSpPr>
          <p:cNvPr id="9" name="Rectangle 8"/>
          <p:cNvSpPr/>
          <p:nvPr/>
        </p:nvSpPr>
        <p:spPr>
          <a:xfrm>
            <a:off x="824115" y="2180496"/>
            <a:ext cx="902811" cy="369332"/>
          </a:xfrm>
          <a:prstGeom prst="rect">
            <a:avLst/>
          </a:prstGeom>
        </p:spPr>
        <p:txBody>
          <a:bodyPr wrap="none">
            <a:spAutoFit/>
          </a:bodyPr>
          <a:lstStyle/>
          <a:p>
            <a:r>
              <a:rPr lang="en-US" dirty="0">
                <a:solidFill>
                  <a:srgbClr val="202124"/>
                </a:solidFill>
                <a:latin typeface="arial" panose="020B0604020202020204" pitchFamily="34" charset="0"/>
              </a:rPr>
              <a:t>(0*10*)</a:t>
            </a:r>
            <a:endParaRPr lang="en-US" dirty="0"/>
          </a:p>
        </p:txBody>
      </p:sp>
      <p:sp>
        <p:nvSpPr>
          <p:cNvPr id="10" name="Rectangle 9"/>
          <p:cNvSpPr/>
          <p:nvPr/>
        </p:nvSpPr>
        <p:spPr>
          <a:xfrm>
            <a:off x="755185" y="3478908"/>
            <a:ext cx="1479892" cy="369332"/>
          </a:xfrm>
          <a:prstGeom prst="rect">
            <a:avLst/>
          </a:prstGeom>
        </p:spPr>
        <p:txBody>
          <a:bodyPr wrap="none">
            <a:spAutoFit/>
          </a:bodyPr>
          <a:lstStyle/>
          <a:p>
            <a:r>
              <a:rPr lang="el-GR" dirty="0">
                <a:solidFill>
                  <a:srgbClr val="202124"/>
                </a:solidFill>
                <a:latin typeface="arial" panose="020B0604020202020204" pitchFamily="34" charset="0"/>
              </a:rPr>
              <a:t>(0 + ε)(1 + ε)</a:t>
            </a:r>
            <a:endParaRPr lang="en-US" dirty="0"/>
          </a:p>
        </p:txBody>
      </p:sp>
      <p:sp>
        <p:nvSpPr>
          <p:cNvPr id="11" name="Rectangle 10"/>
          <p:cNvSpPr/>
          <p:nvPr/>
        </p:nvSpPr>
        <p:spPr>
          <a:xfrm>
            <a:off x="755185" y="4128114"/>
            <a:ext cx="819455" cy="369332"/>
          </a:xfrm>
          <a:prstGeom prst="rect">
            <a:avLst/>
          </a:prstGeom>
        </p:spPr>
        <p:txBody>
          <a:bodyPr wrap="none">
            <a:spAutoFit/>
          </a:bodyPr>
          <a:lstStyle/>
          <a:p>
            <a:r>
              <a:rPr lang="en-US" dirty="0">
                <a:solidFill>
                  <a:srgbClr val="202124"/>
                </a:solidFill>
                <a:latin typeface="arial" panose="020B0604020202020204" pitchFamily="34" charset="0"/>
              </a:rPr>
              <a:t>(</a:t>
            </a:r>
            <a:r>
              <a:rPr lang="en-US" dirty="0" err="1">
                <a:solidFill>
                  <a:srgbClr val="202124"/>
                </a:solidFill>
                <a:latin typeface="arial" panose="020B0604020202020204" pitchFamily="34" charset="0"/>
              </a:rPr>
              <a:t>a+b</a:t>
            </a:r>
            <a:r>
              <a:rPr lang="en-US" dirty="0">
                <a:solidFill>
                  <a:srgbClr val="202124"/>
                </a:solidFill>
                <a:latin typeface="arial" panose="020B0604020202020204" pitchFamily="34" charset="0"/>
              </a:rPr>
              <a:t>)*</a:t>
            </a:r>
            <a:endParaRPr lang="en-US" dirty="0"/>
          </a:p>
        </p:txBody>
      </p:sp>
      <p:sp>
        <p:nvSpPr>
          <p:cNvPr id="12" name="Rectangle 11"/>
          <p:cNvSpPr/>
          <p:nvPr/>
        </p:nvSpPr>
        <p:spPr>
          <a:xfrm>
            <a:off x="755185" y="4777320"/>
            <a:ext cx="1125052" cy="369332"/>
          </a:xfrm>
          <a:prstGeom prst="rect">
            <a:avLst/>
          </a:prstGeom>
        </p:spPr>
        <p:txBody>
          <a:bodyPr wrap="none">
            <a:spAutoFit/>
          </a:bodyPr>
          <a:lstStyle/>
          <a:p>
            <a:r>
              <a:rPr lang="en-US" dirty="0">
                <a:solidFill>
                  <a:srgbClr val="202124"/>
                </a:solidFill>
                <a:latin typeface="arial" panose="020B0604020202020204" pitchFamily="34" charset="0"/>
              </a:rPr>
              <a:t>(0*1110*)</a:t>
            </a:r>
            <a:endParaRPr lang="en-US" dirty="0"/>
          </a:p>
        </p:txBody>
      </p:sp>
      <p:sp>
        <p:nvSpPr>
          <p:cNvPr id="13" name="Rectangle 12"/>
          <p:cNvSpPr/>
          <p:nvPr/>
        </p:nvSpPr>
        <p:spPr>
          <a:xfrm>
            <a:off x="768738" y="5420695"/>
            <a:ext cx="1893467" cy="646331"/>
          </a:xfrm>
          <a:prstGeom prst="rect">
            <a:avLst/>
          </a:prstGeom>
        </p:spPr>
        <p:txBody>
          <a:bodyPr wrap="none">
            <a:spAutoFit/>
          </a:bodyPr>
          <a:lstStyle/>
          <a:p>
            <a:r>
              <a:rPr lang="en-US" dirty="0">
                <a:solidFill>
                  <a:srgbClr val="202124"/>
                </a:solidFill>
                <a:latin typeface="arial" panose="020B0604020202020204" pitchFamily="34" charset="0"/>
              </a:rPr>
              <a:t>(0*10*)+</a:t>
            </a:r>
            <a:r>
              <a:rPr lang="en-US" dirty="0"/>
              <a:t>(0 + 10*)</a:t>
            </a:r>
          </a:p>
          <a:p>
            <a:endParaRPr lang="en-US" dirty="0"/>
          </a:p>
        </p:txBody>
      </p:sp>
      <p:sp>
        <p:nvSpPr>
          <p:cNvPr id="14" name="Rectangle 13"/>
          <p:cNvSpPr/>
          <p:nvPr/>
        </p:nvSpPr>
        <p:spPr>
          <a:xfrm>
            <a:off x="4524783" y="2165830"/>
            <a:ext cx="3081167" cy="369332"/>
          </a:xfrm>
          <a:prstGeom prst="rect">
            <a:avLst/>
          </a:prstGeom>
        </p:spPr>
        <p:txBody>
          <a:bodyPr wrap="square">
            <a:spAutoFit/>
          </a:bodyPr>
          <a:lstStyle/>
          <a:p>
            <a:r>
              <a:rPr lang="en-US" dirty="0">
                <a:solidFill>
                  <a:srgbClr val="202124"/>
                </a:solidFill>
                <a:latin typeface="arial" panose="020B0604020202020204" pitchFamily="34" charset="0"/>
              </a:rPr>
              <a:t>(0*10*) + (11) + (1 + 0)* </a:t>
            </a:r>
            <a:endParaRPr lang="en-US" dirty="0"/>
          </a:p>
        </p:txBody>
      </p:sp>
    </p:spTree>
    <p:extLst>
      <p:ext uri="{BB962C8B-B14F-4D97-AF65-F5344CB8AC3E}">
        <p14:creationId xmlns:p14="http://schemas.microsoft.com/office/powerpoint/2010/main" val="1859369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Reading Assignment</a:t>
            </a:r>
          </a:p>
        </p:txBody>
      </p:sp>
      <p:sp>
        <p:nvSpPr>
          <p:cNvPr id="3" name="Content Placeholder 2"/>
          <p:cNvSpPr>
            <a:spLocks noGrp="1"/>
          </p:cNvSpPr>
          <p:nvPr>
            <p:ph idx="1"/>
          </p:nvPr>
        </p:nvSpPr>
        <p:spPr/>
        <p:txBody>
          <a:bodyPr/>
          <a:lstStyle/>
          <a:p>
            <a:r>
              <a:rPr lang="en-US" dirty="0"/>
              <a:t>Read what you have been taught today.</a:t>
            </a:r>
          </a:p>
          <a:p>
            <a:r>
              <a:rPr lang="en-US" dirty="0"/>
              <a:t>Download book and read Chapter 4 from Daniel I A Cohen book 2</a:t>
            </a:r>
            <a:r>
              <a:rPr lang="en-US" baseline="30000" dirty="0"/>
              <a:t>nd</a:t>
            </a:r>
            <a:r>
              <a:rPr lang="en-US" dirty="0"/>
              <a:t> Edition.</a:t>
            </a:r>
          </a:p>
          <a:p>
            <a:r>
              <a:rPr lang="en-US" dirty="0"/>
              <a:t>Solve all the above cases discussed in class by yourself.</a:t>
            </a:r>
          </a:p>
          <a:p>
            <a:r>
              <a:rPr lang="en-US" dirty="0"/>
              <a:t>Try to write program for the regular expressions learn today. Do not use any library that supports regex.</a:t>
            </a:r>
          </a:p>
        </p:txBody>
      </p:sp>
      <p:sp>
        <p:nvSpPr>
          <p:cNvPr id="4" name="Date Placeholder 3"/>
          <p:cNvSpPr>
            <a:spLocks noGrp="1"/>
          </p:cNvSpPr>
          <p:nvPr>
            <p:ph type="dt" sz="half" idx="10"/>
          </p:nvPr>
        </p:nvSpPr>
        <p:spPr/>
        <p:txBody>
          <a:bodyPr/>
          <a:lstStyle/>
          <a:p>
            <a:fld id="{9B8C6240-66E1-4DE3-A840-B89C74C466C9}"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21</a:t>
            </a:fld>
            <a:endParaRPr lang="en-US"/>
          </a:p>
        </p:txBody>
      </p:sp>
    </p:spTree>
    <p:extLst>
      <p:ext uri="{BB962C8B-B14F-4D97-AF65-F5344CB8AC3E}">
        <p14:creationId xmlns:p14="http://schemas.microsoft.com/office/powerpoint/2010/main" val="1839288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End of lecture </a:t>
            </a:r>
          </a:p>
        </p:txBody>
      </p:sp>
    </p:spTree>
    <p:extLst>
      <p:ext uri="{BB962C8B-B14F-4D97-AF65-F5344CB8AC3E}">
        <p14:creationId xmlns:p14="http://schemas.microsoft.com/office/powerpoint/2010/main" val="919448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We presented one method for indicating this set as the closure of a smaller set. </a:t>
                </a:r>
              </a:p>
              <a:p>
                <a:r>
                  <a:rPr lang="en-US" sz="2000" dirty="0"/>
                  <a:t>Let </a:t>
                </a:r>
                <a:r>
                  <a:rPr lang="en-US" sz="2000" dirty="0">
                    <a:solidFill>
                      <a:srgbClr val="00B050"/>
                    </a:solidFill>
                  </a:rPr>
                  <a:t>S = {x} </a:t>
                </a:r>
                <a:r>
                  <a:rPr lang="en-US" sz="2000" dirty="0"/>
                  <a:t>. </a:t>
                </a:r>
                <a:r>
                  <a:rPr lang="en-US" sz="2000" dirty="0">
                    <a:solidFill>
                      <a:srgbClr val="0070C0"/>
                    </a:solidFill>
                  </a:rPr>
                  <a:t>Then L4 = S*.</a:t>
                </a:r>
              </a:p>
              <a:p>
                <a:r>
                  <a:rPr lang="en-US" sz="2000" dirty="0"/>
                  <a:t>As shorthand for this, we could have written </a:t>
                </a:r>
                <a:r>
                  <a:rPr lang="en-US" sz="2000" dirty="0">
                    <a:solidFill>
                      <a:srgbClr val="C00000"/>
                    </a:solidFill>
                  </a:rPr>
                  <a:t>L4 = {x}*.</a:t>
                </a:r>
              </a:p>
              <a:p>
                <a:r>
                  <a:rPr lang="en-US" sz="2000" dirty="0"/>
                  <a:t>We now introduce the use of the Kleene star applied not to a set, but directly to the letter .r and written as a superscript as if it were an exponent:   </a:t>
                </a:r>
                <a:r>
                  <a:rPr lang="en-US" sz="2000" dirty="0">
                    <a:solidFill>
                      <a:srgbClr val="0070C0"/>
                    </a:solidFill>
                  </a:rPr>
                  <a:t>x*</a:t>
                </a:r>
              </a:p>
              <a:p>
                <a:r>
                  <a:rPr lang="en-US" sz="2000" dirty="0"/>
                  <a:t>The simple expression </a:t>
                </a:r>
                <a:r>
                  <a:rPr lang="en-US" sz="2000" dirty="0">
                    <a:solidFill>
                      <a:srgbClr val="00B050"/>
                    </a:solidFill>
                  </a:rPr>
                  <a:t>x* </a:t>
                </a:r>
                <a:r>
                  <a:rPr lang="en-US" sz="2000" dirty="0"/>
                  <a:t>will be used to indicate some sequence of x’s (maybe none at all). </a:t>
                </a:r>
              </a:p>
              <a:p>
                <a:r>
                  <a:rPr lang="en-US" sz="2000" dirty="0"/>
                  <a:t>This x is intentionally written in boldface type to distinguish it from an alphabet character. </a:t>
                </a:r>
              </a:p>
              <a:p>
                <a14:m>
                  <m:oMath xmlns:m="http://schemas.openxmlformats.org/officeDocument/2006/math">
                    <m:sSup>
                      <m:sSupPr>
                        <m:ctrlPr>
                          <a:rPr lang="nn-NO" sz="2000" i="1" dirty="0">
                            <a:solidFill>
                              <a:srgbClr val="00B050"/>
                            </a:solidFill>
                            <a:latin typeface="Cambria Math" panose="02040503050406030204" pitchFamily="18" charset="0"/>
                          </a:rPr>
                        </m:ctrlPr>
                      </m:sSupPr>
                      <m:e>
                        <m:r>
                          <a:rPr lang="en-US" sz="2000" i="1" dirty="0">
                            <a:solidFill>
                              <a:srgbClr val="00B050"/>
                            </a:solidFill>
                            <a:latin typeface="Cambria Math" panose="02040503050406030204" pitchFamily="18" charset="0"/>
                          </a:rPr>
                          <m:t>𝑥</m:t>
                        </m:r>
                      </m:e>
                      <m:sup>
                        <m:r>
                          <a:rPr lang="en-US" sz="2000" b="0" i="1" dirty="0" smtClean="0">
                            <a:solidFill>
                              <a:srgbClr val="00B050"/>
                            </a:solidFill>
                            <a:latin typeface="Cambria Math" panose="02040503050406030204" pitchFamily="18" charset="0"/>
                          </a:rPr>
                          <m:t>∗</m:t>
                        </m:r>
                      </m:sup>
                    </m:sSup>
                  </m:oMath>
                </a14:m>
                <a:r>
                  <a:rPr lang="en-US" sz="2000" dirty="0"/>
                  <a:t> = Lambda</a:t>
                </a:r>
                <a14:m>
                  <m:oMath xmlns:m="http://schemas.openxmlformats.org/officeDocument/2006/math">
                    <m:r>
                      <a:rPr lang="en-US" sz="2000" b="0" i="0" smtClean="0">
                        <a:latin typeface="Cambria Math" panose="02040503050406030204" pitchFamily="18" charset="0"/>
                        <a:ea typeface="Cambria Math" panose="02040503050406030204" pitchFamily="18" charset="0"/>
                      </a:rPr>
                      <m:t> </m:t>
                    </m:r>
                    <m:r>
                      <a:rPr lang="en-US" sz="2000" i="1" smtClean="0">
                        <a:solidFill>
                          <a:srgbClr val="0070C0"/>
                        </a:solidFill>
                        <a:latin typeface="Cambria Math" panose="02040503050406030204" pitchFamily="18" charset="0"/>
                        <a:ea typeface="Cambria Math" panose="02040503050406030204" pitchFamily="18" charset="0"/>
                      </a:rPr>
                      <m:t>𝜆</m:t>
                    </m:r>
                  </m:oMath>
                </a14:m>
                <a:r>
                  <a:rPr lang="en-US" sz="2000" dirty="0"/>
                  <a:t> or x or </a:t>
                </a:r>
                <a14:m>
                  <m:oMath xmlns:m="http://schemas.openxmlformats.org/officeDocument/2006/math">
                    <m:sSup>
                      <m:sSupPr>
                        <m:ctrlPr>
                          <a:rPr lang="nn-NO" sz="2000" i="1" dirty="0" smtClean="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2</m:t>
                        </m:r>
                      </m:sup>
                    </m:sSup>
                  </m:oMath>
                </a14:m>
                <a:r>
                  <a:rPr lang="en-US" sz="2000" dirty="0"/>
                  <a:t>or </a:t>
                </a:r>
                <a14:m>
                  <m:oMath xmlns:m="http://schemas.openxmlformats.org/officeDocument/2006/math">
                    <m:sSup>
                      <m:sSupPr>
                        <m:ctrlPr>
                          <a:rPr lang="nn-NO" sz="2000" i="1" dirty="0" smtClean="0">
                            <a:solidFill>
                              <a:srgbClr val="00B0F0"/>
                            </a:solidFill>
                            <a:latin typeface="Cambria Math" panose="02040503050406030204" pitchFamily="18" charset="0"/>
                          </a:rPr>
                        </m:ctrlPr>
                      </m:sSupPr>
                      <m:e>
                        <m:r>
                          <a:rPr lang="en-US" sz="2000" i="1" dirty="0">
                            <a:solidFill>
                              <a:srgbClr val="00B0F0"/>
                            </a:solidFill>
                            <a:latin typeface="Cambria Math" panose="02040503050406030204" pitchFamily="18" charset="0"/>
                          </a:rPr>
                          <m:t>𝑥</m:t>
                        </m:r>
                      </m:e>
                      <m:sup>
                        <m:r>
                          <a:rPr lang="en-US" sz="2000" b="0" i="1" dirty="0" smtClean="0">
                            <a:solidFill>
                              <a:srgbClr val="00B0F0"/>
                            </a:solidFill>
                            <a:latin typeface="Cambria Math" panose="02040503050406030204" pitchFamily="18" charset="0"/>
                          </a:rPr>
                          <m:t>3</m:t>
                        </m:r>
                      </m:sup>
                    </m:sSup>
                  </m:oMath>
                </a14:m>
                <a:r>
                  <a:rPr lang="en-US" sz="2000" dirty="0"/>
                  <a:t> or </a:t>
                </a:r>
                <a14:m>
                  <m:oMath xmlns:m="http://schemas.openxmlformats.org/officeDocument/2006/math">
                    <m:sSup>
                      <m:sSupPr>
                        <m:ctrlPr>
                          <a:rPr lang="nn-NO" sz="2000" i="1" dirty="0" smtClean="0">
                            <a:solidFill>
                              <a:srgbClr val="7030A0"/>
                            </a:solidFill>
                            <a:latin typeface="Cambria Math" panose="02040503050406030204" pitchFamily="18" charset="0"/>
                          </a:rPr>
                        </m:ctrlPr>
                      </m:sSupPr>
                      <m:e>
                        <m:r>
                          <a:rPr lang="en-US" sz="2000" i="1" dirty="0">
                            <a:solidFill>
                              <a:srgbClr val="7030A0"/>
                            </a:solidFill>
                            <a:latin typeface="Cambria Math" panose="02040503050406030204" pitchFamily="18" charset="0"/>
                          </a:rPr>
                          <m:t>𝑥</m:t>
                        </m:r>
                      </m:e>
                      <m:sup>
                        <m:r>
                          <a:rPr lang="en-US" sz="2000" b="0" i="1" dirty="0" smtClean="0">
                            <a:solidFill>
                              <a:srgbClr val="7030A0"/>
                            </a:solidFill>
                            <a:latin typeface="Cambria Math" panose="02040503050406030204" pitchFamily="18" charset="0"/>
                          </a:rPr>
                          <m:t>5</m:t>
                        </m:r>
                      </m:sup>
                    </m:sSup>
                  </m:oMath>
                </a14:m>
                <a:r>
                  <a:rPr lang="en-US" sz="2000" dirty="0"/>
                  <a:t> . . .  =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𝑛</m:t>
                        </m:r>
                      </m:sup>
                    </m:sSup>
                  </m:oMath>
                </a14:m>
                <a:r>
                  <a:rPr lang="en-US" sz="2000" dirty="0"/>
                  <a:t> for some n = 0 1 2 3 4  …</a:t>
                </a:r>
              </a:p>
              <a:p>
                <a:endParaRPr lang="en-US"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3</a:t>
            </a:fld>
            <a:endParaRPr lang="en-US"/>
          </a:p>
        </p:txBody>
      </p:sp>
    </p:spTree>
    <p:extLst>
      <p:ext uri="{BB962C8B-B14F-4D97-AF65-F5344CB8AC3E}">
        <p14:creationId xmlns:p14="http://schemas.microsoft.com/office/powerpoint/2010/main" val="2144216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We can think of the star as an unknown power or undetermined power. That is,  x* stands for  a string of x’s, but we do not specify how many. It stands for any string of x’s in the language L4.</a:t>
                </a:r>
              </a:p>
              <a:p>
                <a:r>
                  <a:rPr lang="en-US" sz="2000" dirty="0"/>
                  <a:t>The star operator applied to a letter is analogous to the star operator applied to a set. It represents an arbitrary concatenation of copies of that letter (maybe none at all). This nota­tion can be used to help us de fine languages by writing </a:t>
                </a:r>
              </a:p>
              <a:p>
                <a:pPr marL="0" indent="0" algn="ctr">
                  <a:buNone/>
                </a:pPr>
                <a:r>
                  <a:rPr lang="en-US" sz="2000" dirty="0"/>
                  <a:t>L4 = language(x*) Since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oMath>
                </a14:m>
                <a:r>
                  <a:rPr lang="en-US" sz="2000" dirty="0"/>
                  <a:t> is any string of x’s, </a:t>
                </a:r>
              </a:p>
              <a:p>
                <a:r>
                  <a:rPr lang="en-US" sz="2000" dirty="0"/>
                  <a:t>L4 is then the set of all possible is then the set of all possible strings of x's of any length (including Lambda</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r="-93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4</a:t>
            </a:fld>
            <a:endParaRPr lang="en-US"/>
          </a:p>
        </p:txBody>
      </p:sp>
    </p:spTree>
    <p:extLst>
      <p:ext uri="{BB962C8B-B14F-4D97-AF65-F5344CB8AC3E}">
        <p14:creationId xmlns:p14="http://schemas.microsoft.com/office/powerpoint/2010/main" val="1072651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p:sp>
        <p:nvSpPr>
          <p:cNvPr id="3" name="Content Placeholder 2"/>
          <p:cNvSpPr>
            <a:spLocks noGrp="1"/>
          </p:cNvSpPr>
          <p:nvPr>
            <p:ph idx="1"/>
          </p:nvPr>
        </p:nvSpPr>
        <p:spPr/>
        <p:txBody>
          <a:bodyPr anchor="t"/>
          <a:lstStyle/>
          <a:p>
            <a:r>
              <a:rPr lang="en-US" sz="2000" dirty="0"/>
              <a:t>Suppose that we wished to describe the language L over the alphabet ∑ = {a b}</a:t>
            </a:r>
          </a:p>
          <a:p>
            <a:pPr marL="0" indent="0" algn="ctr">
              <a:buNone/>
            </a:pPr>
            <a:r>
              <a:rPr lang="en-US" sz="2000" dirty="0"/>
              <a:t>where L = {a ab </a:t>
            </a:r>
            <a:r>
              <a:rPr lang="en-US" sz="2000" dirty="0" err="1"/>
              <a:t>abb</a:t>
            </a:r>
            <a:r>
              <a:rPr lang="en-US" sz="2000" dirty="0"/>
              <a:t> </a:t>
            </a:r>
            <a:r>
              <a:rPr lang="en-US" sz="2000" dirty="0" err="1"/>
              <a:t>abbb</a:t>
            </a:r>
            <a:r>
              <a:rPr lang="en-US" sz="2000" dirty="0"/>
              <a:t> </a:t>
            </a:r>
            <a:r>
              <a:rPr lang="en-US" sz="2000" dirty="0" err="1"/>
              <a:t>abbbb</a:t>
            </a:r>
            <a:r>
              <a:rPr lang="en-US" sz="2000" dirty="0"/>
              <a:t> ...}</a:t>
            </a:r>
          </a:p>
          <a:p>
            <a:r>
              <a:rPr lang="en-US" sz="2000" dirty="0"/>
              <a:t>We could summarize this language by the English phrase "all words of the form one a fol­lowed by some number of h's (maybe no b's at all)."</a:t>
            </a:r>
          </a:p>
          <a:p>
            <a:r>
              <a:rPr lang="en-US" sz="2000" dirty="0"/>
              <a:t>Using our star notation and boldface letters , we may write </a:t>
            </a:r>
          </a:p>
          <a:p>
            <a:pPr marL="0" indent="0" algn="ctr">
              <a:buNone/>
            </a:pPr>
            <a:r>
              <a:rPr lang="en-US" sz="2000" dirty="0"/>
              <a:t>L = language(a b*) or without the space L = language(ab*)</a:t>
            </a:r>
          </a:p>
          <a:p>
            <a:r>
              <a:rPr lang="en-US" sz="2000" dirty="0">
                <a:solidFill>
                  <a:schemeClr val="tx1"/>
                </a:solidFill>
              </a:rPr>
              <a:t>Whether we put a space inside ab* or not is only for the clarity of reading: </a:t>
            </a:r>
            <a:r>
              <a:rPr lang="en-US" sz="2000" dirty="0">
                <a:solidFill>
                  <a:srgbClr val="FF0000"/>
                </a:solidFill>
              </a:rPr>
              <a:t>it does not change</a:t>
            </a:r>
            <a:r>
              <a:rPr lang="en-US" sz="2000" dirty="0">
                <a:solidFill>
                  <a:schemeClr val="tx1"/>
                </a:solidFill>
              </a:rPr>
              <a:t> the set of strings this represents.</a:t>
            </a:r>
          </a:p>
        </p:txBody>
      </p:sp>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dirty="0"/>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5</a:t>
            </a:fld>
            <a:endParaRPr lang="en-US"/>
          </a:p>
        </p:txBody>
      </p:sp>
    </p:spTree>
    <p:extLst>
      <p:ext uri="{BB962C8B-B14F-4D97-AF65-F5344CB8AC3E}">
        <p14:creationId xmlns:p14="http://schemas.microsoft.com/office/powerpoint/2010/main" val="20074423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No string can contain a blank unless a blank is a character in the alphabet ∑. </a:t>
                </a:r>
              </a:p>
              <a:p>
                <a:r>
                  <a:rPr lang="en-US" sz="2000" dirty="0"/>
                  <a:t>If we want blanks to be in the alphabet, we normally introduce some special symbol to stand for them, as blanks themselves are invisible to the naked eye.</a:t>
                </a:r>
              </a:p>
              <a:p>
                <a:r>
                  <a:rPr lang="en-US" sz="2000" dirty="0"/>
                  <a:t>The reason for putting a blank between </a:t>
                </a:r>
                <a:r>
                  <a:rPr lang="en-US" sz="2000" dirty="0">
                    <a:solidFill>
                      <a:srgbClr val="0070C0"/>
                    </a:solidFill>
                  </a:rPr>
                  <a:t>a</a:t>
                </a:r>
                <a:r>
                  <a:rPr lang="en-US" sz="2000" dirty="0"/>
                  <a:t> and </a:t>
                </a:r>
                <a:r>
                  <a:rPr lang="en-US" sz="2000" dirty="0">
                    <a:solidFill>
                      <a:srgbClr val="00B050"/>
                    </a:solidFill>
                  </a:rPr>
                  <a:t>b* </a:t>
                </a:r>
                <a:r>
                  <a:rPr lang="en-US" sz="2000" dirty="0"/>
                  <a:t>in the product above is to emphasize the point that the star operator is applied to the b only. </a:t>
                </a:r>
              </a:p>
              <a:p>
                <a:r>
                  <a:rPr lang="en-US" sz="2000" dirty="0"/>
                  <a:t>We have now used a boldface letter with­out a star as well as with a star. </a:t>
                </a:r>
              </a:p>
              <a:p>
                <a:r>
                  <a:rPr lang="en-US" sz="2000" dirty="0"/>
                  <a:t>We can apply the Kleene star to the whole string ah if we want, as follows:</a:t>
                </a:r>
              </a:p>
              <a:p>
                <a:r>
                  <a:rPr lang="en-US" sz="2000" dirty="0"/>
                  <a:t>(ab)* = Lambda</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 or </a:t>
                </a:r>
                <a:r>
                  <a:rPr lang="en-US" sz="2000" dirty="0">
                    <a:solidFill>
                      <a:srgbClr val="00B050"/>
                    </a:solidFill>
                  </a:rPr>
                  <a:t>ab</a:t>
                </a:r>
                <a:r>
                  <a:rPr lang="en-US" sz="2000" dirty="0"/>
                  <a:t> or </a:t>
                </a:r>
                <a:r>
                  <a:rPr lang="en-US" sz="2000" dirty="0" err="1">
                    <a:solidFill>
                      <a:srgbClr val="C00000"/>
                    </a:solidFill>
                  </a:rPr>
                  <a:t>abab</a:t>
                </a:r>
                <a:r>
                  <a:rPr lang="en-US" sz="2000" dirty="0"/>
                  <a:t> or </a:t>
                </a:r>
                <a:r>
                  <a:rPr lang="en-US" sz="2000" dirty="0" err="1">
                    <a:solidFill>
                      <a:srgbClr val="0070C0"/>
                    </a:solidFill>
                  </a:rPr>
                  <a:t>ababab</a:t>
                </a:r>
                <a:r>
                  <a:rPr lang="en-US" sz="20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r="-60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6</a:t>
            </a:fld>
            <a:endParaRPr lang="en-US"/>
          </a:p>
        </p:txBody>
      </p:sp>
    </p:spTree>
    <p:extLst>
      <p:ext uri="{BB962C8B-B14F-4D97-AF65-F5344CB8AC3E}">
        <p14:creationId xmlns:p14="http://schemas.microsoft.com/office/powerpoint/2010/main" val="1298770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lstStyle/>
              <a:p>
                <a:r>
                  <a:rPr lang="en-US" sz="2000" dirty="0"/>
                  <a:t>Parentheses are not letters in the alphabet of this language, so they can be used to indi­cate factoring without accidentally changing the words. </a:t>
                </a:r>
              </a:p>
              <a:p>
                <a:r>
                  <a:rPr lang="en-US" sz="2000" dirty="0"/>
                  <a:t>Since the star represents some kind of exponentiation, we use it as powers are used in algebra, where by universal understanding the expression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smtClean="0">
                            <a:solidFill>
                              <a:srgbClr val="0070C0"/>
                            </a:solidFill>
                            <a:latin typeface="Cambria Math" panose="02040503050406030204" pitchFamily="18" charset="0"/>
                          </a:rPr>
                          <m:t>𝑥</m:t>
                        </m:r>
                        <m:r>
                          <a:rPr lang="en-US" sz="2000" b="0" i="1" dirty="0" smtClean="0">
                            <a:solidFill>
                              <a:srgbClr val="C00000"/>
                            </a:solidFill>
                            <a:latin typeface="Cambria Math" panose="02040503050406030204" pitchFamily="18" charset="0"/>
                          </a:rPr>
                          <m:t>𝑦</m:t>
                        </m:r>
                      </m:e>
                      <m:sup>
                        <m:r>
                          <a:rPr lang="en-US" sz="2000" b="0" i="1" dirty="0" smtClean="0">
                            <a:solidFill>
                              <a:srgbClr val="C00000"/>
                            </a:solidFill>
                            <a:latin typeface="Cambria Math" panose="02040503050406030204" pitchFamily="18" charset="0"/>
                          </a:rPr>
                          <m:t>2</m:t>
                        </m:r>
                      </m:sup>
                    </m:sSup>
                  </m:oMath>
                </a14:m>
                <a:r>
                  <a:rPr lang="en-US" sz="2000" dirty="0"/>
                  <a:t>means </a:t>
                </a:r>
                <a:r>
                  <a:rPr lang="en-US" sz="2000" dirty="0">
                    <a:solidFill>
                      <a:srgbClr val="0070C0"/>
                    </a:solidFill>
                  </a:rPr>
                  <a:t>x</a:t>
                </a:r>
                <a:r>
                  <a:rPr lang="en-US" sz="2000" dirty="0"/>
                  <a:t>(</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b="0" i="1" dirty="0" smtClean="0">
                            <a:solidFill>
                              <a:srgbClr val="C00000"/>
                            </a:solidFill>
                            <a:latin typeface="Cambria Math" panose="02040503050406030204" pitchFamily="18" charset="0"/>
                          </a:rPr>
                          <m:t>𝑦</m:t>
                        </m:r>
                      </m:e>
                      <m:sup>
                        <m:r>
                          <a:rPr lang="en-US" sz="2000" b="0" i="1" dirty="0" smtClean="0">
                            <a:solidFill>
                              <a:srgbClr val="C00000"/>
                            </a:solidFill>
                            <a:latin typeface="Cambria Math" panose="02040503050406030204" pitchFamily="18" charset="0"/>
                          </a:rPr>
                          <m:t>2</m:t>
                        </m:r>
                      </m:sup>
                    </m:sSup>
                  </m:oMath>
                </a14:m>
                <a:r>
                  <a:rPr lang="en-US" sz="2000" dirty="0"/>
                  <a:t>), not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b="0" i="1" dirty="0" smtClean="0">
                            <a:solidFill>
                              <a:srgbClr val="C00000"/>
                            </a:solidFill>
                            <a:latin typeface="Cambria Math" panose="02040503050406030204" pitchFamily="18" charset="0"/>
                          </a:rPr>
                          <m:t>(</m:t>
                        </m:r>
                        <m:r>
                          <a:rPr lang="en-US" sz="2000" i="1" dirty="0" smtClean="0">
                            <a:solidFill>
                              <a:srgbClr val="0070C0"/>
                            </a:solidFill>
                            <a:latin typeface="Cambria Math" panose="02040503050406030204" pitchFamily="18" charset="0"/>
                          </a:rPr>
                          <m:t>𝑥</m:t>
                        </m:r>
                        <m:r>
                          <a:rPr lang="en-US" sz="2000" b="0" i="1" dirty="0" smtClean="0">
                            <a:solidFill>
                              <a:srgbClr val="0070C0"/>
                            </a:solidFill>
                            <a:latin typeface="Cambria Math" panose="02040503050406030204" pitchFamily="18" charset="0"/>
                          </a:rPr>
                          <m:t>𝑦</m:t>
                        </m:r>
                        <m:r>
                          <a:rPr lang="en-US" sz="2000" b="0" i="1" dirty="0" smtClean="0">
                            <a:solidFill>
                              <a:srgbClr val="C00000"/>
                            </a:solidFill>
                            <a:latin typeface="Cambria Math" panose="02040503050406030204" pitchFamily="18" charset="0"/>
                          </a:rPr>
                          <m:t>)</m:t>
                        </m:r>
                      </m:e>
                      <m:sup>
                        <m:r>
                          <a:rPr lang="en-US" sz="2000" b="0" i="1" dirty="0" smtClean="0">
                            <a:solidFill>
                              <a:srgbClr val="C00000"/>
                            </a:solidFill>
                            <a:latin typeface="Cambria Math" panose="02040503050406030204" pitchFamily="18" charset="0"/>
                          </a:rPr>
                          <m:t>2</m:t>
                        </m:r>
                      </m:sup>
                    </m:sSup>
                  </m:oMath>
                </a14:m>
                <a:r>
                  <a:rPr lang="en-US" sz="2000" dirty="0"/>
                  <a:t>.</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r="-38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7</a:t>
            </a:fld>
            <a:endParaRPr lang="en-US"/>
          </a:p>
        </p:txBody>
      </p:sp>
    </p:spTree>
    <p:extLst>
      <p:ext uri="{BB962C8B-B14F-4D97-AF65-F5344CB8AC3E}">
        <p14:creationId xmlns:p14="http://schemas.microsoft.com/office/powerpoint/2010/main" val="412784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languages by another new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chor="t">
                <a:normAutofit/>
              </a:bodyPr>
              <a:lstStyle/>
              <a:p>
                <a:r>
                  <a:rPr lang="en-US" sz="2000" dirty="0"/>
                  <a:t>If we want to define the language L1 this way, we may write </a:t>
                </a:r>
              </a:p>
              <a:p>
                <a:pPr marL="0" indent="0" algn="ctr">
                  <a:buNone/>
                </a:pPr>
                <a:r>
                  <a:rPr lang="en-US" sz="2000" dirty="0"/>
                  <a:t>L1 = language(</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0070C0"/>
                            </a:solidFill>
                            <a:latin typeface="Cambria Math" panose="02040503050406030204" pitchFamily="18" charset="0"/>
                          </a:rPr>
                          <m:t>𝑥</m:t>
                        </m:r>
                        <m:r>
                          <a:rPr lang="en-US" sz="2000" b="0" i="1" dirty="0" smtClean="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r>
                      <a:rPr lang="en-US" sz="2000" b="0" i="1" dirty="0" smtClean="0">
                        <a:solidFill>
                          <a:schemeClr val="tx1"/>
                        </a:solidFill>
                        <a:latin typeface="Cambria Math" panose="02040503050406030204" pitchFamily="18" charset="0"/>
                      </a:rPr>
                      <m:t>)</m:t>
                    </m:r>
                  </m:oMath>
                </a14:m>
                <a:r>
                  <a:rPr lang="en-US" sz="2000" dirty="0">
                    <a:solidFill>
                      <a:schemeClr val="tx1"/>
                    </a:solidFill>
                  </a:rPr>
                  <a:t>.</a:t>
                </a:r>
              </a:p>
              <a:p>
                <a:r>
                  <a:rPr lang="en-US" sz="2000" dirty="0"/>
                  <a:t>This means that we start each word of L1 by writing down an x and then we follow it with some string of x's (which may be no more x's at all). </a:t>
                </a:r>
              </a:p>
              <a:p>
                <a:r>
                  <a:rPr lang="en-US" sz="2000" dirty="0"/>
                  <a:t>Or we may use the + notation from Chapter 2 and write L1 = language(</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m:t>
                        </m:r>
                      </m:sup>
                    </m:sSup>
                  </m:oMath>
                </a14:m>
                <a:r>
                  <a:rPr lang="en-US" sz="2000" dirty="0"/>
                  <a:t>) meaning all words of the form x to some positive power (i.e., not </a:t>
                </a:r>
                <a14:m>
                  <m:oMath xmlns:m="http://schemas.openxmlformats.org/officeDocument/2006/math">
                    <m:sSup>
                      <m:sSupPr>
                        <m:ctrlPr>
                          <a:rPr lang="nn-NO" sz="2000" i="1" dirty="0">
                            <a:solidFill>
                              <a:srgbClr val="C00000"/>
                            </a:solidFill>
                            <a:latin typeface="Cambria Math" panose="02040503050406030204" pitchFamily="18" charset="0"/>
                          </a:rPr>
                        </m:ctrlPr>
                      </m:sSupPr>
                      <m:e>
                        <m:r>
                          <a:rPr lang="en-US" sz="2000" i="1" dirty="0">
                            <a:solidFill>
                              <a:srgbClr val="C00000"/>
                            </a:solidFill>
                            <a:latin typeface="Cambria Math" panose="02040503050406030204" pitchFamily="18" charset="0"/>
                          </a:rPr>
                          <m:t>𝑥</m:t>
                        </m:r>
                      </m:e>
                      <m:sup>
                        <m:r>
                          <a:rPr lang="en-US" sz="2000" b="0" i="1" dirty="0" smtClean="0">
                            <a:solidFill>
                              <a:srgbClr val="C00000"/>
                            </a:solidFill>
                            <a:latin typeface="Cambria Math" panose="02040503050406030204" pitchFamily="18" charset="0"/>
                          </a:rPr>
                          <m:t>0</m:t>
                        </m:r>
                      </m:sup>
                    </m:sSup>
                  </m:oMath>
                </a14:m>
                <a:r>
                  <a:rPr lang="en-US" sz="2000" dirty="0"/>
                  <a:t> = Lambda</a:t>
                </a:r>
                <a14:m>
                  <m:oMath xmlns:m="http://schemas.openxmlformats.org/officeDocument/2006/math">
                    <m:r>
                      <a:rPr lang="en-US" sz="2000">
                        <a:latin typeface="Cambria Math" panose="02040503050406030204" pitchFamily="18" charset="0"/>
                        <a:ea typeface="Cambria Math" panose="02040503050406030204" pitchFamily="18" charset="0"/>
                      </a:rPr>
                      <m:t> </m:t>
                    </m:r>
                    <m:r>
                      <a:rPr lang="en-US" sz="2000" i="1">
                        <a:solidFill>
                          <a:srgbClr val="0070C0"/>
                        </a:solidFill>
                        <a:latin typeface="Cambria Math" panose="02040503050406030204" pitchFamily="18" charset="0"/>
                        <a:ea typeface="Cambria Math" panose="02040503050406030204" pitchFamily="18" charset="0"/>
                      </a:rPr>
                      <m:t>𝜆</m:t>
                    </m:r>
                  </m:oMath>
                </a14:m>
                <a:r>
                  <a:rPr lang="en-US" sz="2000" dirty="0"/>
                  <a:t>). </a:t>
                </a:r>
              </a:p>
              <a:p>
                <a:r>
                  <a:rPr lang="en-US" sz="2000" dirty="0"/>
                  <a:t>The + notation is a convenience, but is not essential since we can say the same thing with *'s alone.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276" t="-99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8</a:t>
            </a:fld>
            <a:endParaRPr lang="en-US"/>
          </a:p>
        </p:txBody>
      </p:sp>
    </p:spTree>
    <p:extLst>
      <p:ext uri="{BB962C8B-B14F-4D97-AF65-F5344CB8AC3E}">
        <p14:creationId xmlns:p14="http://schemas.microsoft.com/office/powerpoint/2010/main" val="1609695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br>
                  <a:rPr lang="en-US" dirty="0"/>
                </a:br>
                <a:r>
                  <a:rPr lang="en-US" dirty="0"/>
                  <a:t>solving </a:t>
                </a:r>
                <a14:m>
                  <m:oMath xmlns:m="http://schemas.openxmlformats.org/officeDocument/2006/math">
                    <m:sSup>
                      <m:sSupPr>
                        <m:ctrlPr>
                          <a:rPr lang="nn-NO" i="1" dirty="0" smtClean="0">
                            <a:solidFill>
                              <a:schemeClr val="bg1"/>
                            </a:solidFill>
                            <a:latin typeface="Cambria Math" panose="02040503050406030204" pitchFamily="18" charset="0"/>
                          </a:rPr>
                        </m:ctrlPr>
                      </m:sSupPr>
                      <m:e>
                        <m:r>
                          <a:rPr lang="en-US" i="1" dirty="0">
                            <a:solidFill>
                              <a:schemeClr val="bg1"/>
                            </a:solidFill>
                            <a:latin typeface="Cambria Math" panose="02040503050406030204" pitchFamily="18" charset="0"/>
                          </a:rPr>
                          <m:t>𝑥</m:t>
                        </m:r>
                        <m:r>
                          <a:rPr lang="en-US" i="1" dirty="0" smtClean="0">
                            <a:solidFill>
                              <a:srgbClr val="FFFF00"/>
                            </a:solidFill>
                            <a:latin typeface="Cambria Math" panose="02040503050406030204" pitchFamily="18" charset="0"/>
                          </a:rPr>
                          <m:t>𝑥</m:t>
                        </m:r>
                      </m:e>
                      <m:sup>
                        <m:r>
                          <a:rPr lang="en-US" i="1" dirty="0">
                            <a:solidFill>
                              <a:schemeClr val="bg1"/>
                            </a:solidFill>
                            <a:latin typeface="Cambria Math" panose="02040503050406030204" pitchFamily="18" charset="0"/>
                          </a:rPr>
                          <m:t>∗</m:t>
                        </m:r>
                      </m:sup>
                    </m:sSup>
                  </m:oMath>
                </a14:m>
                <a:endParaRPr lang="en-US" dirty="0">
                  <a:solidFill>
                    <a:schemeClr val="bg1"/>
                  </a:solidFill>
                </a:endParaRP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1105" b="-168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7" name="Content Placeholder 6"/>
              <p:cNvGraphicFramePr>
                <a:graphicFrameLocks noGrp="1"/>
              </p:cNvGraphicFramePr>
              <p:nvPr>
                <p:ph idx="1"/>
                <p:extLst>
                  <p:ext uri="{D42A27DB-BD31-4B8C-83A1-F6EECF244321}">
                    <p14:modId xmlns:p14="http://schemas.microsoft.com/office/powerpoint/2010/main" val="2271606569"/>
                  </p:ext>
                </p:extLst>
              </p:nvPr>
            </p:nvGraphicFramePr>
            <p:xfrm>
              <a:off x="581025" y="2181225"/>
              <a:ext cx="11029950" cy="2599627"/>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3477624931"/>
                        </a:ext>
                      </a:extLst>
                    </a:gridCol>
                    <a:gridCol w="3676650">
                      <a:extLst>
                        <a:ext uri="{9D8B030D-6E8A-4147-A177-3AD203B41FA5}">
                          <a16:colId xmlns:a16="http://schemas.microsoft.com/office/drawing/2014/main" val="3774820580"/>
                        </a:ext>
                      </a:extLst>
                    </a:gridCol>
                    <a:gridCol w="3676650">
                      <a:extLst>
                        <a:ext uri="{9D8B030D-6E8A-4147-A177-3AD203B41FA5}">
                          <a16:colId xmlns:a16="http://schemas.microsoft.com/office/drawing/2014/main" val="270563953"/>
                        </a:ext>
                      </a:extLst>
                    </a:gridCol>
                  </a:tblGrid>
                  <a:tr h="370840">
                    <a:tc>
                      <a:txBody>
                        <a:bodyPr/>
                        <a:lstStyle/>
                        <a:p>
                          <a:pPr algn="ctr"/>
                          <a:r>
                            <a:rPr lang="en-US" b="0" dirty="0"/>
                            <a:t>x</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rgbClr val="FFFF00"/>
                                        </a:solidFill>
                                        <a:latin typeface="Cambria Math" panose="02040503050406030204" pitchFamily="18" charset="0"/>
                                      </a:rPr>
                                    </m:ctrlPr>
                                  </m:sSupPr>
                                  <m:e>
                                    <m:r>
                                      <a:rPr lang="en-US" sz="1800" b="0" i="1" dirty="0" smtClean="0">
                                        <a:solidFill>
                                          <a:srgbClr val="FFFF00"/>
                                        </a:solidFill>
                                        <a:latin typeface="Cambria Math" panose="02040503050406030204" pitchFamily="18" charset="0"/>
                                      </a:rPr>
                                      <m:t>𝑥</m:t>
                                    </m:r>
                                  </m:e>
                                  <m:sup>
                                    <m:r>
                                      <a:rPr lang="en-US" sz="1800" b="0" i="1" dirty="0" smtClean="0">
                                        <a:solidFill>
                                          <a:srgbClr val="FFFF00"/>
                                        </a:solidFill>
                                        <a:latin typeface="Cambria Math" panose="02040503050406030204" pitchFamily="18" charset="0"/>
                                      </a:rPr>
                                      <m:t>∗</m:t>
                                    </m:r>
                                  </m:sup>
                                </m:sSup>
                              </m:oMath>
                            </m:oMathPara>
                          </a14:m>
                          <a:endParaRPr lang="en-US" dirty="0"/>
                        </a:p>
                      </a:txBody>
                      <a:tcPr/>
                    </a:tc>
                    <a:tc>
                      <a:txBody>
                        <a:bodyPr/>
                        <a:lstStyle/>
                        <a:p>
                          <a:pPr algn="ctr"/>
                          <a:r>
                            <a:rPr lang="en-US" b="0" dirty="0"/>
                            <a:t>Out come</a:t>
                          </a:r>
                        </a:p>
                      </a:txBody>
                      <a:tcPr/>
                    </a:tc>
                    <a:extLst>
                      <a:ext uri="{0D108BD9-81ED-4DB2-BD59-A6C34878D82A}">
                        <a16:rowId xmlns:a16="http://schemas.microsoft.com/office/drawing/2014/main" val="2267117072"/>
                      </a:ext>
                    </a:extLst>
                  </a:tr>
                  <a:tr h="370840">
                    <a:tc>
                      <a:txBody>
                        <a:bodyPr/>
                        <a:lstStyle/>
                        <a:p>
                          <a:pPr algn="ctr"/>
                          <a:r>
                            <a:rPr lang="en-US" dirty="0"/>
                            <a:t>x</a:t>
                          </a:r>
                        </a:p>
                      </a:txBody>
                      <a:tcPr/>
                    </a:tc>
                    <a:tc>
                      <a:txBody>
                        <a:bodyPr/>
                        <a:lstStyle/>
                        <a:p>
                          <a:pPr algn="ctr"/>
                          <a14:m>
                            <m:oMathPara xmlns:m="http://schemas.openxmlformats.org/officeDocument/2006/math">
                              <m:oMathParaPr>
                                <m:jc m:val="centerGroup"/>
                              </m:oMathParaPr>
                              <m:oMath xmlns:m="http://schemas.openxmlformats.org/officeDocument/2006/math">
                                <m:r>
                                  <a:rPr lang="en-US" sz="1800" i="1" smtClean="0">
                                    <a:solidFill>
                                      <a:srgbClr val="0070C0"/>
                                    </a:solidFill>
                                    <a:latin typeface="Cambria Math" panose="02040503050406030204" pitchFamily="18" charset="0"/>
                                    <a:ea typeface="Cambria Math" panose="02040503050406030204" pitchFamily="18" charset="0"/>
                                  </a:rPr>
                                  <m:t>𝜆</m:t>
                                </m:r>
                              </m:oMath>
                            </m:oMathPara>
                          </a14:m>
                          <a:endParaRPr lang="en-US" dirty="0"/>
                        </a:p>
                      </a:txBody>
                      <a:tcPr/>
                    </a:tc>
                    <a:tc>
                      <a:txBody>
                        <a:bodyPr/>
                        <a:lstStyle/>
                        <a:p>
                          <a:pPr algn="ctr"/>
                          <a:r>
                            <a:rPr lang="en-US" dirty="0"/>
                            <a:t>x</a:t>
                          </a:r>
                        </a:p>
                      </a:txBody>
                      <a:tcPr/>
                    </a:tc>
                    <a:extLst>
                      <a:ext uri="{0D108BD9-81ED-4DB2-BD59-A6C34878D82A}">
                        <a16:rowId xmlns:a16="http://schemas.microsoft.com/office/drawing/2014/main" val="416827338"/>
                      </a:ext>
                    </a:extLst>
                  </a:tr>
                  <a:tr h="370840">
                    <a:tc>
                      <a:txBody>
                        <a:bodyPr/>
                        <a:lstStyle/>
                        <a:p>
                          <a:pPr algn="ctr"/>
                          <a:r>
                            <a:rPr lang="en-US" dirty="0"/>
                            <a:t>x</a:t>
                          </a:r>
                        </a:p>
                      </a:txBody>
                      <a:tcPr/>
                    </a:tc>
                    <a:tc>
                      <a:txBody>
                        <a:bodyPr/>
                        <a:lstStyle/>
                        <a:p>
                          <a:pPr algn="ctr"/>
                          <a:r>
                            <a:rPr lang="en-US" dirty="0"/>
                            <a:t>x</a:t>
                          </a:r>
                        </a:p>
                      </a:txBody>
                      <a:tcPr/>
                    </a:tc>
                    <a:tc>
                      <a:txBody>
                        <a:bodyPr/>
                        <a:lstStyle/>
                        <a:p>
                          <a:pPr algn="ctr"/>
                          <a:r>
                            <a:rPr lang="en-US" dirty="0"/>
                            <a:t>xx</a:t>
                          </a:r>
                        </a:p>
                      </a:txBody>
                      <a:tcPr/>
                    </a:tc>
                    <a:extLst>
                      <a:ext uri="{0D108BD9-81ED-4DB2-BD59-A6C34878D82A}">
                        <a16:rowId xmlns:a16="http://schemas.microsoft.com/office/drawing/2014/main" val="2528627055"/>
                      </a:ext>
                    </a:extLst>
                  </a:tr>
                  <a:tr h="370840">
                    <a:tc>
                      <a:txBody>
                        <a:bodyPr/>
                        <a:lstStyle/>
                        <a:p>
                          <a:pPr algn="ctr"/>
                          <a:r>
                            <a:rPr lang="en-US" dirty="0"/>
                            <a:t>x</a:t>
                          </a:r>
                        </a:p>
                      </a:txBody>
                      <a:tcPr/>
                    </a:tc>
                    <a:tc>
                      <a:txBody>
                        <a:bodyPr/>
                        <a:lstStyle/>
                        <a:p>
                          <a:pPr algn="ctr"/>
                          <a:r>
                            <a:rPr lang="en-US" dirty="0"/>
                            <a:t>xx</a:t>
                          </a:r>
                        </a:p>
                      </a:txBody>
                      <a:tcPr/>
                    </a:tc>
                    <a:tc>
                      <a:txBody>
                        <a:bodyPr/>
                        <a:lstStyle/>
                        <a:p>
                          <a:pPr algn="ctr"/>
                          <a:r>
                            <a:rPr lang="en-US" dirty="0"/>
                            <a:t>xxx</a:t>
                          </a:r>
                        </a:p>
                      </a:txBody>
                      <a:tcPr/>
                    </a:tc>
                    <a:extLst>
                      <a:ext uri="{0D108BD9-81ED-4DB2-BD59-A6C34878D82A}">
                        <a16:rowId xmlns:a16="http://schemas.microsoft.com/office/drawing/2014/main" val="3183126194"/>
                      </a:ext>
                    </a:extLst>
                  </a:tr>
                  <a:tr h="370840">
                    <a:tc>
                      <a:txBody>
                        <a:bodyPr/>
                        <a:lstStyle/>
                        <a:p>
                          <a:pPr algn="ctr"/>
                          <a:r>
                            <a:rPr lang="en-US" dirty="0"/>
                            <a:t>x</a:t>
                          </a:r>
                        </a:p>
                      </a:txBody>
                      <a:tcPr/>
                    </a:tc>
                    <a:tc>
                      <a:txBody>
                        <a:bodyPr/>
                        <a:lstStyle/>
                        <a:p>
                          <a:pPr algn="ctr"/>
                          <a:r>
                            <a:rPr lang="en-US" dirty="0"/>
                            <a:t>xxx</a:t>
                          </a:r>
                        </a:p>
                      </a:txBody>
                      <a:tcPr/>
                    </a:tc>
                    <a:tc>
                      <a:txBody>
                        <a:bodyPr/>
                        <a:lstStyle/>
                        <a:p>
                          <a:pPr algn="ctr"/>
                          <a:r>
                            <a:rPr lang="en-US" dirty="0" err="1"/>
                            <a:t>xxxx</a:t>
                          </a:r>
                          <a:endParaRPr lang="en-US" dirty="0"/>
                        </a:p>
                      </a:txBody>
                      <a:tcPr/>
                    </a:tc>
                    <a:extLst>
                      <a:ext uri="{0D108BD9-81ED-4DB2-BD59-A6C34878D82A}">
                        <a16:rowId xmlns:a16="http://schemas.microsoft.com/office/drawing/2014/main" val="2432600102"/>
                      </a:ext>
                    </a:extLst>
                  </a:tr>
                  <a:tr h="370840">
                    <a:tc>
                      <a:txBody>
                        <a:bodyPr/>
                        <a:lstStyle/>
                        <a:p>
                          <a:pPr algn="ctr"/>
                          <a:r>
                            <a:rPr lang="en-US" dirty="0"/>
                            <a:t>x</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chemeClr val="tx1"/>
                                        </a:solidFill>
                                        <a:latin typeface="Cambria Math" panose="02040503050406030204" pitchFamily="18" charset="0"/>
                                      </a:rPr>
                                    </m:ctrlPr>
                                  </m:sSupPr>
                                  <m:e>
                                    <m:r>
                                      <a:rPr lang="en-US" sz="1800" b="0" i="1" dirty="0" smtClean="0">
                                        <a:solidFill>
                                          <a:schemeClr val="tx1"/>
                                        </a:solidFill>
                                        <a:latin typeface="Cambria Math" panose="02040503050406030204" pitchFamily="18" charset="0"/>
                                      </a:rPr>
                                      <m:t>𝑥</m:t>
                                    </m:r>
                                  </m:e>
                                  <m:sup>
                                    <m:r>
                                      <a:rPr lang="en-US" sz="1800" b="0" i="1" dirty="0" smtClean="0">
                                        <a:solidFill>
                                          <a:schemeClr val="tx1"/>
                                        </a:solidFill>
                                        <a:latin typeface="Cambria Math" panose="02040503050406030204" pitchFamily="18" charset="0"/>
                                      </a:rPr>
                                      <m:t>𝑛</m:t>
                                    </m:r>
                                  </m:sup>
                                </m:sSup>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chemeClr val="tx1"/>
                                        </a:solidFill>
                                        <a:latin typeface="Cambria Math" panose="02040503050406030204" pitchFamily="18" charset="0"/>
                                      </a:rPr>
                                    </m:ctrlPr>
                                  </m:sSupPr>
                                  <m:e>
                                    <m:r>
                                      <a:rPr lang="en-US" sz="1800" b="0" i="1" dirty="0" smtClean="0">
                                        <a:solidFill>
                                          <a:schemeClr val="tx1"/>
                                        </a:solidFill>
                                        <a:latin typeface="Cambria Math" panose="02040503050406030204" pitchFamily="18" charset="0"/>
                                      </a:rPr>
                                      <m:t>𝑥</m:t>
                                    </m:r>
                                  </m:e>
                                  <m:sup>
                                    <m:r>
                                      <a:rPr lang="en-US" sz="1800" b="0" i="1" dirty="0" smtClean="0">
                                        <a:solidFill>
                                          <a:schemeClr val="tx1"/>
                                        </a:solidFill>
                                        <a:latin typeface="Cambria Math" panose="02040503050406030204" pitchFamily="18" charset="0"/>
                                      </a:rPr>
                                      <m:t>𝑛</m:t>
                                    </m:r>
                                    <m:r>
                                      <a:rPr lang="en-US" sz="1800" b="0" i="1" dirty="0" smtClean="0">
                                        <a:solidFill>
                                          <a:schemeClr val="tx1"/>
                                        </a:solidFill>
                                        <a:latin typeface="Cambria Math" panose="02040503050406030204" pitchFamily="18" charset="0"/>
                                      </a:rPr>
                                      <m:t>+1</m:t>
                                    </m:r>
                                  </m:sup>
                                </m:sSup>
                              </m:oMath>
                            </m:oMathPara>
                          </a14:m>
                          <a:endParaRPr lang="en-US" dirty="0"/>
                        </a:p>
                      </a:txBody>
                      <a:tcPr/>
                    </a:tc>
                    <a:extLst>
                      <a:ext uri="{0D108BD9-81ED-4DB2-BD59-A6C34878D82A}">
                        <a16:rowId xmlns:a16="http://schemas.microsoft.com/office/drawing/2014/main" val="2381071266"/>
                      </a:ext>
                    </a:extLst>
                  </a:tr>
                  <a:tr h="370840">
                    <a:tc>
                      <a:txBody>
                        <a:bodyPr/>
                        <a:lstStyle/>
                        <a:p>
                          <a:pPr algn="ctr"/>
                          <a:r>
                            <a:rPr lang="en-US" dirty="0"/>
                            <a:t>x</a:t>
                          </a:r>
                          <a:r>
                            <a:rPr lang="en-US" baseline="0" dirty="0"/>
                            <a:t> constant x</a:t>
                          </a:r>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chemeClr val="tx1"/>
                                        </a:solidFill>
                                        <a:latin typeface="Cambria Math" panose="02040503050406030204" pitchFamily="18" charset="0"/>
                                      </a:rPr>
                                    </m:ctrlPr>
                                  </m:sSupPr>
                                  <m:e>
                                    <m:r>
                                      <a:rPr lang="en-US" sz="1800" b="0" i="1" dirty="0" smtClean="0">
                                        <a:solidFill>
                                          <a:schemeClr val="tx1"/>
                                        </a:solidFill>
                                        <a:latin typeface="Cambria Math" panose="02040503050406030204" pitchFamily="18" charset="0"/>
                                      </a:rPr>
                                      <m:t>𝑥</m:t>
                                    </m:r>
                                  </m:e>
                                  <m:sup>
                                    <m:r>
                                      <a:rPr lang="en-US" sz="1800" b="0" i="1" dirty="0" smtClean="0">
                                        <a:solidFill>
                                          <a:schemeClr val="tx1"/>
                                        </a:solidFill>
                                        <a:latin typeface="Cambria Math" panose="02040503050406030204" pitchFamily="18" charset="0"/>
                                      </a:rPr>
                                      <m:t>𝑖𝑛𝑓𝑖𝑛𝑖𝑡𝑦</m:t>
                                    </m:r>
                                  </m:sup>
                                </m:sSup>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nn-NO" sz="1800" i="1" dirty="0" smtClean="0">
                                        <a:solidFill>
                                          <a:schemeClr val="tx1"/>
                                        </a:solidFill>
                                        <a:latin typeface="Cambria Math" panose="02040503050406030204" pitchFamily="18" charset="0"/>
                                      </a:rPr>
                                    </m:ctrlPr>
                                  </m:sSupPr>
                                  <m:e>
                                    <m:r>
                                      <a:rPr lang="en-US" sz="1800" b="0" i="1" dirty="0" smtClean="0">
                                        <a:solidFill>
                                          <a:schemeClr val="tx1"/>
                                        </a:solidFill>
                                        <a:latin typeface="Cambria Math" panose="02040503050406030204" pitchFamily="18" charset="0"/>
                                      </a:rPr>
                                      <m:t>𝑥</m:t>
                                    </m:r>
                                  </m:e>
                                  <m:sup>
                                    <m:r>
                                      <a:rPr lang="en-US" sz="1800" b="0" i="1" dirty="0" smtClean="0">
                                        <a:solidFill>
                                          <a:schemeClr val="tx1"/>
                                        </a:solidFill>
                                        <a:latin typeface="Cambria Math" panose="02040503050406030204" pitchFamily="18" charset="0"/>
                                      </a:rPr>
                                      <m:t>𝑖𝑛𝑓𝑖𝑛𝑖𝑡𝑦</m:t>
                                    </m:r>
                                  </m:sup>
                                </m:sSup>
                              </m:oMath>
                            </m:oMathPara>
                          </a14:m>
                          <a:endParaRPr lang="en-US" dirty="0"/>
                        </a:p>
                      </a:txBody>
                      <a:tcPr/>
                    </a:tc>
                    <a:extLst>
                      <a:ext uri="{0D108BD9-81ED-4DB2-BD59-A6C34878D82A}">
                        <a16:rowId xmlns:a16="http://schemas.microsoft.com/office/drawing/2014/main" val="3186542663"/>
                      </a:ext>
                    </a:extLst>
                  </a:tr>
                </a:tbl>
              </a:graphicData>
            </a:graphic>
          </p:graphicFrame>
        </mc:Choice>
        <mc:Fallback xmlns="">
          <p:graphicFrame>
            <p:nvGraphicFramePr>
              <p:cNvPr id="7" name="Content Placeholder 6"/>
              <p:cNvGraphicFramePr>
                <a:graphicFrameLocks noGrp="1"/>
              </p:cNvGraphicFramePr>
              <p:nvPr>
                <p:ph idx="1"/>
                <p:extLst>
                  <p:ext uri="{D42A27DB-BD31-4B8C-83A1-F6EECF244321}">
                    <p14:modId xmlns:p14="http://schemas.microsoft.com/office/powerpoint/2010/main" val="2271606569"/>
                  </p:ext>
                </p:extLst>
              </p:nvPr>
            </p:nvGraphicFramePr>
            <p:xfrm>
              <a:off x="581025" y="2181225"/>
              <a:ext cx="11029950" cy="2599627"/>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3477624931"/>
                        </a:ext>
                      </a:extLst>
                    </a:gridCol>
                    <a:gridCol w="3676650">
                      <a:extLst>
                        <a:ext uri="{9D8B030D-6E8A-4147-A177-3AD203B41FA5}">
                          <a16:colId xmlns:a16="http://schemas.microsoft.com/office/drawing/2014/main" val="3774820580"/>
                        </a:ext>
                      </a:extLst>
                    </a:gridCol>
                    <a:gridCol w="3676650">
                      <a:extLst>
                        <a:ext uri="{9D8B030D-6E8A-4147-A177-3AD203B41FA5}">
                          <a16:colId xmlns:a16="http://schemas.microsoft.com/office/drawing/2014/main" val="270563953"/>
                        </a:ext>
                      </a:extLst>
                    </a:gridCol>
                  </a:tblGrid>
                  <a:tr h="370840">
                    <a:tc>
                      <a:txBody>
                        <a:bodyPr/>
                        <a:lstStyle/>
                        <a:p>
                          <a:pPr algn="ctr"/>
                          <a:r>
                            <a:rPr lang="en-US" b="0" dirty="0" smtClean="0"/>
                            <a:t>x</a:t>
                          </a:r>
                          <a:endParaRPr lang="en-US" b="0" dirty="0"/>
                        </a:p>
                      </a:txBody>
                      <a:tcPr/>
                    </a:tc>
                    <a:tc>
                      <a:txBody>
                        <a:bodyPr/>
                        <a:lstStyle/>
                        <a:p>
                          <a:endParaRPr lang="en-US"/>
                        </a:p>
                      </a:txBody>
                      <a:tcPr>
                        <a:blipFill>
                          <a:blip r:embed="rId3"/>
                          <a:stretch>
                            <a:fillRect l="-100000" t="-8197" r="-100497" b="-624590"/>
                          </a:stretch>
                        </a:blipFill>
                      </a:tcPr>
                    </a:tc>
                    <a:tc>
                      <a:txBody>
                        <a:bodyPr/>
                        <a:lstStyle/>
                        <a:p>
                          <a:pPr algn="ctr"/>
                          <a:r>
                            <a:rPr lang="en-US" b="0" dirty="0" smtClean="0"/>
                            <a:t>Out come</a:t>
                          </a:r>
                          <a:endParaRPr lang="en-US" b="0" dirty="0"/>
                        </a:p>
                      </a:txBody>
                      <a:tcPr/>
                    </a:tc>
                    <a:extLst>
                      <a:ext uri="{0D108BD9-81ED-4DB2-BD59-A6C34878D82A}">
                        <a16:rowId xmlns:a16="http://schemas.microsoft.com/office/drawing/2014/main" val="2267117072"/>
                      </a:ext>
                    </a:extLst>
                  </a:tr>
                  <a:tr h="370840">
                    <a:tc>
                      <a:txBody>
                        <a:bodyPr/>
                        <a:lstStyle/>
                        <a:p>
                          <a:pPr algn="ctr"/>
                          <a:r>
                            <a:rPr lang="en-US" dirty="0" smtClean="0"/>
                            <a:t>x</a:t>
                          </a:r>
                          <a:endParaRPr lang="en-US" dirty="0"/>
                        </a:p>
                      </a:txBody>
                      <a:tcPr/>
                    </a:tc>
                    <a:tc>
                      <a:txBody>
                        <a:bodyPr/>
                        <a:lstStyle/>
                        <a:p>
                          <a:endParaRPr lang="en-US"/>
                        </a:p>
                      </a:txBody>
                      <a:tcPr>
                        <a:blipFill>
                          <a:blip r:embed="rId3"/>
                          <a:stretch>
                            <a:fillRect l="-100000" t="-108197" r="-100497" b="-524590"/>
                          </a:stretch>
                        </a:blipFill>
                      </a:tcPr>
                    </a:tc>
                    <a:tc>
                      <a:txBody>
                        <a:bodyPr/>
                        <a:lstStyle/>
                        <a:p>
                          <a:pPr algn="ctr"/>
                          <a:r>
                            <a:rPr lang="en-US" dirty="0" smtClean="0"/>
                            <a:t>x</a:t>
                          </a:r>
                          <a:endParaRPr lang="en-US" dirty="0"/>
                        </a:p>
                      </a:txBody>
                      <a:tcPr/>
                    </a:tc>
                    <a:extLst>
                      <a:ext uri="{0D108BD9-81ED-4DB2-BD59-A6C34878D82A}">
                        <a16:rowId xmlns:a16="http://schemas.microsoft.com/office/drawing/2014/main" val="416827338"/>
                      </a:ext>
                    </a:extLst>
                  </a:tr>
                  <a:tr h="370840">
                    <a:tc>
                      <a:txBody>
                        <a:bodyPr/>
                        <a:lstStyle/>
                        <a:p>
                          <a:pPr algn="ctr"/>
                          <a:r>
                            <a:rPr lang="en-US" dirty="0" smtClean="0"/>
                            <a:t>x</a:t>
                          </a:r>
                          <a:endParaRPr lang="en-US" dirty="0"/>
                        </a:p>
                      </a:txBody>
                      <a:tcPr/>
                    </a:tc>
                    <a:tc>
                      <a:txBody>
                        <a:bodyPr/>
                        <a:lstStyle/>
                        <a:p>
                          <a:pPr algn="ctr"/>
                          <a:r>
                            <a:rPr lang="en-US" dirty="0" smtClean="0"/>
                            <a:t>x</a:t>
                          </a:r>
                          <a:endParaRPr lang="en-US" dirty="0"/>
                        </a:p>
                      </a:txBody>
                      <a:tcPr/>
                    </a:tc>
                    <a:tc>
                      <a:txBody>
                        <a:bodyPr/>
                        <a:lstStyle/>
                        <a:p>
                          <a:pPr algn="ctr"/>
                          <a:r>
                            <a:rPr lang="en-US" dirty="0" smtClean="0"/>
                            <a:t>xx</a:t>
                          </a:r>
                          <a:endParaRPr lang="en-US" dirty="0"/>
                        </a:p>
                      </a:txBody>
                      <a:tcPr/>
                    </a:tc>
                    <a:extLst>
                      <a:ext uri="{0D108BD9-81ED-4DB2-BD59-A6C34878D82A}">
                        <a16:rowId xmlns:a16="http://schemas.microsoft.com/office/drawing/2014/main" val="2528627055"/>
                      </a:ext>
                    </a:extLst>
                  </a:tr>
                  <a:tr h="370840">
                    <a:tc>
                      <a:txBody>
                        <a:bodyPr/>
                        <a:lstStyle/>
                        <a:p>
                          <a:pPr algn="ctr"/>
                          <a:r>
                            <a:rPr lang="en-US" dirty="0" smtClean="0"/>
                            <a:t>x</a:t>
                          </a:r>
                          <a:endParaRPr lang="en-US" dirty="0"/>
                        </a:p>
                      </a:txBody>
                      <a:tcPr/>
                    </a:tc>
                    <a:tc>
                      <a:txBody>
                        <a:bodyPr/>
                        <a:lstStyle/>
                        <a:p>
                          <a:pPr algn="ctr"/>
                          <a:r>
                            <a:rPr lang="en-US" dirty="0" smtClean="0"/>
                            <a:t>xx</a:t>
                          </a:r>
                          <a:endParaRPr lang="en-US" dirty="0"/>
                        </a:p>
                      </a:txBody>
                      <a:tcPr/>
                    </a:tc>
                    <a:tc>
                      <a:txBody>
                        <a:bodyPr/>
                        <a:lstStyle/>
                        <a:p>
                          <a:pPr algn="ctr"/>
                          <a:r>
                            <a:rPr lang="en-US" dirty="0" smtClean="0"/>
                            <a:t>xxx</a:t>
                          </a:r>
                          <a:endParaRPr lang="en-US" dirty="0"/>
                        </a:p>
                      </a:txBody>
                      <a:tcPr/>
                    </a:tc>
                    <a:extLst>
                      <a:ext uri="{0D108BD9-81ED-4DB2-BD59-A6C34878D82A}">
                        <a16:rowId xmlns:a16="http://schemas.microsoft.com/office/drawing/2014/main" val="3183126194"/>
                      </a:ext>
                    </a:extLst>
                  </a:tr>
                  <a:tr h="370840">
                    <a:tc>
                      <a:txBody>
                        <a:bodyPr/>
                        <a:lstStyle/>
                        <a:p>
                          <a:pPr algn="ctr"/>
                          <a:r>
                            <a:rPr lang="en-US" dirty="0" smtClean="0"/>
                            <a:t>x</a:t>
                          </a:r>
                          <a:endParaRPr lang="en-US" dirty="0"/>
                        </a:p>
                      </a:txBody>
                      <a:tcPr/>
                    </a:tc>
                    <a:tc>
                      <a:txBody>
                        <a:bodyPr/>
                        <a:lstStyle/>
                        <a:p>
                          <a:pPr algn="ctr"/>
                          <a:r>
                            <a:rPr lang="en-US" dirty="0" smtClean="0"/>
                            <a:t>xxx</a:t>
                          </a:r>
                          <a:endParaRPr lang="en-US" dirty="0"/>
                        </a:p>
                      </a:txBody>
                      <a:tcPr/>
                    </a:tc>
                    <a:tc>
                      <a:txBody>
                        <a:bodyPr/>
                        <a:lstStyle/>
                        <a:p>
                          <a:pPr algn="ctr"/>
                          <a:r>
                            <a:rPr lang="en-US" dirty="0" err="1" smtClean="0"/>
                            <a:t>xxxx</a:t>
                          </a:r>
                          <a:endParaRPr lang="en-US" dirty="0"/>
                        </a:p>
                      </a:txBody>
                      <a:tcPr/>
                    </a:tc>
                    <a:extLst>
                      <a:ext uri="{0D108BD9-81ED-4DB2-BD59-A6C34878D82A}">
                        <a16:rowId xmlns:a16="http://schemas.microsoft.com/office/drawing/2014/main" val="2432600102"/>
                      </a:ext>
                    </a:extLst>
                  </a:tr>
                  <a:tr h="370840">
                    <a:tc>
                      <a:txBody>
                        <a:bodyPr/>
                        <a:lstStyle/>
                        <a:p>
                          <a:pPr algn="ctr"/>
                          <a:r>
                            <a:rPr lang="en-US" dirty="0" smtClean="0"/>
                            <a:t>x</a:t>
                          </a:r>
                          <a:endParaRPr lang="en-US" dirty="0"/>
                        </a:p>
                      </a:txBody>
                      <a:tcPr/>
                    </a:tc>
                    <a:tc>
                      <a:txBody>
                        <a:bodyPr/>
                        <a:lstStyle/>
                        <a:p>
                          <a:endParaRPr lang="en-US"/>
                        </a:p>
                      </a:txBody>
                      <a:tcPr>
                        <a:blipFill>
                          <a:blip r:embed="rId3"/>
                          <a:stretch>
                            <a:fillRect l="-100000" t="-508197" r="-100497" b="-124590"/>
                          </a:stretch>
                        </a:blipFill>
                      </a:tcPr>
                    </a:tc>
                    <a:tc>
                      <a:txBody>
                        <a:bodyPr/>
                        <a:lstStyle/>
                        <a:p>
                          <a:endParaRPr lang="en-US"/>
                        </a:p>
                      </a:txBody>
                      <a:tcPr>
                        <a:blipFill>
                          <a:blip r:embed="rId3"/>
                          <a:stretch>
                            <a:fillRect l="-200332" t="-508197" r="-663" b="-124590"/>
                          </a:stretch>
                        </a:blipFill>
                      </a:tcPr>
                    </a:tc>
                    <a:extLst>
                      <a:ext uri="{0D108BD9-81ED-4DB2-BD59-A6C34878D82A}">
                        <a16:rowId xmlns:a16="http://schemas.microsoft.com/office/drawing/2014/main" val="2381071266"/>
                      </a:ext>
                    </a:extLst>
                  </a:tr>
                  <a:tr h="374587">
                    <a:tc>
                      <a:txBody>
                        <a:bodyPr/>
                        <a:lstStyle/>
                        <a:p>
                          <a:pPr algn="ctr"/>
                          <a:r>
                            <a:rPr lang="en-US" dirty="0" smtClean="0"/>
                            <a:t>x</a:t>
                          </a:r>
                          <a:r>
                            <a:rPr lang="en-US" baseline="0" dirty="0" smtClean="0"/>
                            <a:t> constant x</a:t>
                          </a:r>
                          <a:endParaRPr lang="en-US" dirty="0"/>
                        </a:p>
                      </a:txBody>
                      <a:tcPr/>
                    </a:tc>
                    <a:tc>
                      <a:txBody>
                        <a:bodyPr/>
                        <a:lstStyle/>
                        <a:p>
                          <a:endParaRPr lang="en-US"/>
                        </a:p>
                      </a:txBody>
                      <a:tcPr>
                        <a:blipFill>
                          <a:blip r:embed="rId3"/>
                          <a:stretch>
                            <a:fillRect l="-100000" t="-598387" r="-100497" b="-22581"/>
                          </a:stretch>
                        </a:blipFill>
                      </a:tcPr>
                    </a:tc>
                    <a:tc>
                      <a:txBody>
                        <a:bodyPr/>
                        <a:lstStyle/>
                        <a:p>
                          <a:endParaRPr lang="en-US"/>
                        </a:p>
                      </a:txBody>
                      <a:tcPr>
                        <a:blipFill>
                          <a:blip r:embed="rId3"/>
                          <a:stretch>
                            <a:fillRect l="-200332" t="-598387" r="-663" b="-22581"/>
                          </a:stretch>
                        </a:blipFill>
                      </a:tcPr>
                    </a:tc>
                    <a:extLst>
                      <a:ext uri="{0D108BD9-81ED-4DB2-BD59-A6C34878D82A}">
                        <a16:rowId xmlns:a16="http://schemas.microsoft.com/office/drawing/2014/main" val="3186542663"/>
                      </a:ext>
                    </a:extLst>
                  </a:tr>
                </a:tbl>
              </a:graphicData>
            </a:graphic>
          </p:graphicFrame>
        </mc:Fallback>
      </mc:AlternateContent>
      <p:sp>
        <p:nvSpPr>
          <p:cNvPr id="4" name="Date Placeholder 3"/>
          <p:cNvSpPr>
            <a:spLocks noGrp="1"/>
          </p:cNvSpPr>
          <p:nvPr>
            <p:ph type="dt" sz="half" idx="10"/>
          </p:nvPr>
        </p:nvSpPr>
        <p:spPr/>
        <p:txBody>
          <a:bodyPr/>
          <a:lstStyle/>
          <a:p>
            <a:fld id="{19A4B35E-BB05-446F-863C-08F72E2B797C}" type="datetime1">
              <a:rPr lang="en-US" smtClean="0"/>
              <a:t>1/29/2025</a:t>
            </a:fld>
            <a:endParaRPr lang="en-US"/>
          </a:p>
        </p:txBody>
      </p:sp>
      <p:sp>
        <p:nvSpPr>
          <p:cNvPr id="5" name="Footer Placeholder 4"/>
          <p:cNvSpPr>
            <a:spLocks noGrp="1"/>
          </p:cNvSpPr>
          <p:nvPr>
            <p:ph type="ftr" sz="quarter" idx="11"/>
          </p:nvPr>
        </p:nvSpPr>
        <p:spPr/>
        <p:txBody>
          <a:bodyPr/>
          <a:lstStyle/>
          <a:p>
            <a:r>
              <a:rPr lang="en-US"/>
              <a:t>Copy Right: Asst. Prof. Syed Faisal Ali </a:t>
            </a:r>
          </a:p>
        </p:txBody>
      </p:sp>
      <p:sp>
        <p:nvSpPr>
          <p:cNvPr id="6" name="Slide Number Placeholder 5"/>
          <p:cNvSpPr>
            <a:spLocks noGrp="1"/>
          </p:cNvSpPr>
          <p:nvPr>
            <p:ph type="sldNum" sz="quarter" idx="12"/>
          </p:nvPr>
        </p:nvSpPr>
        <p:spPr/>
        <p:txBody>
          <a:bodyPr/>
          <a:lstStyle/>
          <a:p>
            <a:fld id="{2BC682BB-D7F6-4292-BDAF-C972198FAB45}" type="slidenum">
              <a:rPr lang="en-US" smtClean="0"/>
              <a:t>9</a:t>
            </a:fld>
            <a:endParaRPr lang="en-US"/>
          </a:p>
        </p:txBody>
      </p:sp>
    </p:spTree>
    <p:extLst>
      <p:ext uri="{BB962C8B-B14F-4D97-AF65-F5344CB8AC3E}">
        <p14:creationId xmlns:p14="http://schemas.microsoft.com/office/powerpoint/2010/main" val="88088132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2082</TotalTime>
  <Words>2145</Words>
  <Application>Microsoft Office PowerPoint</Application>
  <PresentationFormat>Widescreen</PresentationFormat>
  <Paragraphs>246</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Cambria Math</vt:lpstr>
      <vt:lpstr>Gill Sans MT</vt:lpstr>
      <vt:lpstr>Times New Roman</vt:lpstr>
      <vt:lpstr>Wingdings 2</vt:lpstr>
      <vt:lpstr>Dividend</vt:lpstr>
      <vt:lpstr>CS313 –theory of automata</vt:lpstr>
      <vt:lpstr>Defining languages by another new method</vt:lpstr>
      <vt:lpstr>Defining languages by another new method</vt:lpstr>
      <vt:lpstr>Defining languages by another new method</vt:lpstr>
      <vt:lpstr>Defining languages by another new method</vt:lpstr>
      <vt:lpstr>Defining languages by another new method</vt:lpstr>
      <vt:lpstr>Defining languages by another new method</vt:lpstr>
      <vt:lpstr>Defining languages by another new method</vt:lpstr>
      <vt:lpstr> solving 〖xx〗^∗</vt:lpstr>
      <vt:lpstr>example</vt:lpstr>
      <vt:lpstr>example</vt:lpstr>
      <vt:lpstr>example</vt:lpstr>
      <vt:lpstr>example</vt:lpstr>
      <vt:lpstr>example</vt:lpstr>
      <vt:lpstr>Extended kleeene (+) and option of either (+)</vt:lpstr>
      <vt:lpstr>How does this works?</vt:lpstr>
      <vt:lpstr>How does this works?</vt:lpstr>
      <vt:lpstr>How does this works?</vt:lpstr>
      <vt:lpstr>How does this works?</vt:lpstr>
      <vt:lpstr>practice</vt:lpstr>
      <vt:lpstr>Reading Assignment</vt:lpstr>
      <vt:lpstr>End of lecture </vt:lpstr>
    </vt:vector>
  </TitlesOfParts>
  <Company>Usman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Faisal Ali</dc:creator>
  <cp:lastModifiedBy>Syed Faisal Ali</cp:lastModifiedBy>
  <cp:revision>332</cp:revision>
  <dcterms:created xsi:type="dcterms:W3CDTF">2020-10-25T20:08:50Z</dcterms:created>
  <dcterms:modified xsi:type="dcterms:W3CDTF">2025-01-28T19:31:28Z</dcterms:modified>
</cp:coreProperties>
</file>