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2.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94" r:id="rId3"/>
    <p:sldId id="258" r:id="rId4"/>
    <p:sldId id="259" r:id="rId5"/>
    <p:sldId id="304" r:id="rId6"/>
    <p:sldId id="261" r:id="rId7"/>
    <p:sldId id="441" r:id="rId8"/>
    <p:sldId id="393" r:id="rId9"/>
    <p:sldId id="315" r:id="rId10"/>
    <p:sldId id="371" r:id="rId11"/>
    <p:sldId id="379" r:id="rId12"/>
    <p:sldId id="400" r:id="rId13"/>
    <p:sldId id="402" r:id="rId14"/>
    <p:sldId id="382" r:id="rId15"/>
    <p:sldId id="384" r:id="rId16"/>
    <p:sldId id="383" r:id="rId17"/>
    <p:sldId id="320" r:id="rId18"/>
    <p:sldId id="362" r:id="rId19"/>
    <p:sldId id="403" r:id="rId20"/>
    <p:sldId id="269" r:id="rId21"/>
    <p:sldId id="322" r:id="rId22"/>
    <p:sldId id="479" r:id="rId23"/>
    <p:sldId id="480" r:id="rId24"/>
    <p:sldId id="271" r:id="rId25"/>
    <p:sldId id="405" r:id="rId26"/>
    <p:sldId id="409" r:id="rId27"/>
    <p:sldId id="274" r:id="rId28"/>
    <p:sldId id="276" r:id="rId29"/>
    <p:sldId id="279" r:id="rId30"/>
    <p:sldId id="280" r:id="rId31"/>
    <p:sldId id="308" r:id="rId32"/>
    <p:sldId id="351" r:id="rId33"/>
    <p:sldId id="350" r:id="rId34"/>
    <p:sldId id="395" r:id="rId35"/>
    <p:sldId id="43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FFFF99"/>
    <a:srgbClr val="FFA74F"/>
    <a:srgbClr val="FFCCCC"/>
    <a:srgbClr val="CCCCFF"/>
    <a:srgbClr val="FFB469"/>
    <a:srgbClr val="9966FF"/>
    <a:srgbClr val="FF5050"/>
    <a:srgbClr val="CCFF66"/>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68" autoAdjust="0"/>
    <p:restoredTop sz="94660"/>
  </p:normalViewPr>
  <p:slideViewPr>
    <p:cSldViewPr snapToGrid="0">
      <p:cViewPr varScale="1">
        <p:scale>
          <a:sx n="109" d="100"/>
          <a:sy n="109"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2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2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73FFE-F3D5-4485-812B-06A29A3E9AF3}"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13E85D5C-C140-476D-985D-793353D6D266}">
      <dgm:prSet phldrT="[Text]" custT="1"/>
      <dgm:spPr/>
      <dgm:t>
        <a:bodyPr/>
        <a:lstStyle/>
        <a:p>
          <a:r>
            <a:rPr lang="en-US" sz="1600" dirty="0" smtClean="0">
              <a:latin typeface="Arial Rounded MT Bold" panose="020F0704030504030204" pitchFamily="34" charset="0"/>
            </a:rPr>
            <a:t>Defining Conformity, Deviance, the need for Norms, Sanctions </a:t>
          </a:r>
          <a:endParaRPr lang="en-US" sz="1600" dirty="0">
            <a:latin typeface="Arial Rounded MT Bold" panose="020F0704030504030204" pitchFamily="34" charset="0"/>
          </a:endParaRPr>
        </a:p>
      </dgm:t>
    </dgm:pt>
    <dgm:pt modelId="{23BB5C90-4DC3-43A5-9CCC-68E6E3D62CB4}" type="parTrans" cxnId="{ADFD5581-8FFD-4301-A398-1C0D1D69885D}">
      <dgm:prSet/>
      <dgm:spPr/>
      <dgm:t>
        <a:bodyPr/>
        <a:lstStyle/>
        <a:p>
          <a:endParaRPr lang="en-US" sz="1200"/>
        </a:p>
      </dgm:t>
    </dgm:pt>
    <dgm:pt modelId="{AA624C23-1FD8-4E5C-87DD-6F12D44CA16F}" type="sibTrans" cxnId="{ADFD5581-8FFD-4301-A398-1C0D1D69885D}">
      <dgm:prSet/>
      <dgm:spPr/>
      <dgm:t>
        <a:bodyPr/>
        <a:lstStyle/>
        <a:p>
          <a:endParaRPr lang="en-US" sz="1200"/>
        </a:p>
      </dgm:t>
    </dgm:pt>
    <dgm:pt modelId="{580DD845-DD88-4270-97E4-911F98E26518}">
      <dgm:prSet custT="1"/>
      <dgm:spPr/>
      <dgm:t>
        <a:bodyPr/>
        <a:lstStyle/>
        <a:p>
          <a:r>
            <a:rPr lang="en-US" sz="1600" dirty="0" smtClean="0">
              <a:latin typeface="Arial Rounded MT Bold" panose="020F0704030504030204" pitchFamily="34" charset="0"/>
            </a:rPr>
            <a:t>Sociobiological, Psychological, and Sociological explanations of deviance</a:t>
          </a:r>
        </a:p>
      </dgm:t>
    </dgm:pt>
    <dgm:pt modelId="{6F5D79DB-A2C9-49C0-ADDF-2515BE28D703}" type="parTrans" cxnId="{3FCE3A5D-B099-4F9F-AEC9-A30DF49BB50D}">
      <dgm:prSet/>
      <dgm:spPr/>
      <dgm:t>
        <a:bodyPr/>
        <a:lstStyle/>
        <a:p>
          <a:endParaRPr lang="en-US" sz="1200"/>
        </a:p>
      </dgm:t>
    </dgm:pt>
    <dgm:pt modelId="{582AE864-76C1-4EF3-929F-0FB798837BD3}" type="sibTrans" cxnId="{3FCE3A5D-B099-4F9F-AEC9-A30DF49BB50D}">
      <dgm:prSet/>
      <dgm:spPr/>
      <dgm:t>
        <a:bodyPr/>
        <a:lstStyle/>
        <a:p>
          <a:endParaRPr lang="en-US" sz="1200"/>
        </a:p>
      </dgm:t>
    </dgm:pt>
    <dgm:pt modelId="{36A72487-BB66-4381-8B9A-65FDC696A2F9}">
      <dgm:prSet custT="1"/>
      <dgm:spPr/>
      <dgm:t>
        <a:bodyPr/>
        <a:lstStyle/>
        <a:p>
          <a:r>
            <a:rPr lang="en-US" sz="1600" dirty="0" smtClean="0">
              <a:latin typeface="Arial Rounded MT Bold" panose="020F0704030504030204" pitchFamily="34" charset="0"/>
            </a:rPr>
            <a:t>Different perspective related to deviance </a:t>
          </a:r>
        </a:p>
      </dgm:t>
    </dgm:pt>
    <dgm:pt modelId="{1432AD52-B3B5-4D84-AFD7-756CA5B7B51A}" type="parTrans" cxnId="{F34651E3-2F3E-47CA-857A-D20700C7F245}">
      <dgm:prSet/>
      <dgm:spPr/>
      <dgm:t>
        <a:bodyPr/>
        <a:lstStyle/>
        <a:p>
          <a:endParaRPr lang="en-US" sz="1200"/>
        </a:p>
      </dgm:t>
    </dgm:pt>
    <dgm:pt modelId="{00A9EED1-AE47-450A-B1DC-47C783CE3374}" type="sibTrans" cxnId="{F34651E3-2F3E-47CA-857A-D20700C7F245}">
      <dgm:prSet/>
      <dgm:spPr/>
      <dgm:t>
        <a:bodyPr/>
        <a:lstStyle/>
        <a:p>
          <a:endParaRPr lang="en-US" sz="1200"/>
        </a:p>
      </dgm:t>
    </dgm:pt>
    <dgm:pt modelId="{ACA410FA-11FD-45E6-8CF4-5BDDE5918552}">
      <dgm:prSet custT="1"/>
      <dgm:spPr/>
      <dgm:t>
        <a:bodyPr/>
        <a:lstStyle/>
        <a:p>
          <a:r>
            <a:rPr lang="en-US" sz="1600" smtClean="0">
              <a:latin typeface="Arial Rounded MT Bold" panose="020F0704030504030204" pitchFamily="34" charset="0"/>
            </a:rPr>
            <a:t>1) Symbolic Interactionist Perspective</a:t>
          </a:r>
          <a:endParaRPr lang="en-US" sz="1600" dirty="0" smtClean="0">
            <a:latin typeface="Arial Rounded MT Bold" panose="020F0704030504030204" pitchFamily="34" charset="0"/>
          </a:endParaRPr>
        </a:p>
      </dgm:t>
    </dgm:pt>
    <dgm:pt modelId="{048FFCA7-42E7-4F15-850A-C8F6DA372ABD}" type="parTrans" cxnId="{87F259FE-0695-4258-A8D3-010B31CE334D}">
      <dgm:prSet/>
      <dgm:spPr/>
      <dgm:t>
        <a:bodyPr/>
        <a:lstStyle/>
        <a:p>
          <a:endParaRPr lang="en-US" sz="1200"/>
        </a:p>
      </dgm:t>
    </dgm:pt>
    <dgm:pt modelId="{CDEF6102-AC1D-4324-A0A0-9520915C2C86}" type="sibTrans" cxnId="{87F259FE-0695-4258-A8D3-010B31CE334D}">
      <dgm:prSet/>
      <dgm:spPr/>
      <dgm:t>
        <a:bodyPr/>
        <a:lstStyle/>
        <a:p>
          <a:endParaRPr lang="en-US" sz="1200"/>
        </a:p>
      </dgm:t>
    </dgm:pt>
    <dgm:pt modelId="{5E3F132D-30D3-4668-A1D9-CC4EEFD3A192}">
      <dgm:prSet custT="1"/>
      <dgm:spPr/>
      <dgm:t>
        <a:bodyPr/>
        <a:lstStyle/>
        <a:p>
          <a:r>
            <a:rPr lang="en-US" sz="1600" smtClean="0">
              <a:latin typeface="Arial Rounded MT Bold" panose="020F0704030504030204" pitchFamily="34" charset="0"/>
            </a:rPr>
            <a:t>2) Functionalist Perspective</a:t>
          </a:r>
          <a:endParaRPr lang="en-US" sz="1600" dirty="0" smtClean="0">
            <a:latin typeface="Arial Rounded MT Bold" panose="020F0704030504030204" pitchFamily="34" charset="0"/>
          </a:endParaRPr>
        </a:p>
      </dgm:t>
    </dgm:pt>
    <dgm:pt modelId="{F1FA9AF1-D55C-4169-9093-C6E45C4E1140}" type="parTrans" cxnId="{44D6CA34-FA7B-4208-B52A-00F5D4AB1CF5}">
      <dgm:prSet/>
      <dgm:spPr/>
      <dgm:t>
        <a:bodyPr/>
        <a:lstStyle/>
        <a:p>
          <a:endParaRPr lang="en-US" sz="1200"/>
        </a:p>
      </dgm:t>
    </dgm:pt>
    <dgm:pt modelId="{88B2F632-9FBE-4522-BB92-A05687BFEAA2}" type="sibTrans" cxnId="{44D6CA34-FA7B-4208-B52A-00F5D4AB1CF5}">
      <dgm:prSet/>
      <dgm:spPr/>
      <dgm:t>
        <a:bodyPr/>
        <a:lstStyle/>
        <a:p>
          <a:endParaRPr lang="en-US" sz="1200"/>
        </a:p>
      </dgm:t>
    </dgm:pt>
    <dgm:pt modelId="{F99F8606-CC6D-4AB0-B6B0-D4B270E42CE8}">
      <dgm:prSet custT="1"/>
      <dgm:spPr/>
      <dgm:t>
        <a:bodyPr/>
        <a:lstStyle/>
        <a:p>
          <a:r>
            <a:rPr lang="en-US" sz="1600" dirty="0" smtClean="0">
              <a:latin typeface="Arial Rounded MT Bold" panose="020F0704030504030204" pitchFamily="34" charset="0"/>
            </a:rPr>
            <a:t>3) Conflict Perspective</a:t>
          </a:r>
        </a:p>
      </dgm:t>
    </dgm:pt>
    <dgm:pt modelId="{4914A698-C2FF-4E77-A866-CC638F214359}" type="parTrans" cxnId="{AE9A70CA-5A64-4FC9-B2C8-920C734EA70A}">
      <dgm:prSet/>
      <dgm:spPr/>
      <dgm:t>
        <a:bodyPr/>
        <a:lstStyle/>
        <a:p>
          <a:endParaRPr lang="en-US" sz="1200"/>
        </a:p>
      </dgm:t>
    </dgm:pt>
    <dgm:pt modelId="{4917B8D4-577D-4026-934B-CC4BA3E3CD97}" type="sibTrans" cxnId="{AE9A70CA-5A64-4FC9-B2C8-920C734EA70A}">
      <dgm:prSet/>
      <dgm:spPr/>
      <dgm:t>
        <a:bodyPr/>
        <a:lstStyle/>
        <a:p>
          <a:endParaRPr lang="en-US" sz="1200"/>
        </a:p>
      </dgm:t>
    </dgm:pt>
    <dgm:pt modelId="{69472074-18A6-4D88-A82E-8F73499577E1}" type="pres">
      <dgm:prSet presAssocID="{D7773FFE-F3D5-4485-812B-06A29A3E9AF3}" presName="linear" presStyleCnt="0">
        <dgm:presLayoutVars>
          <dgm:animLvl val="lvl"/>
          <dgm:resizeHandles val="exact"/>
        </dgm:presLayoutVars>
      </dgm:prSet>
      <dgm:spPr/>
      <dgm:t>
        <a:bodyPr/>
        <a:lstStyle/>
        <a:p>
          <a:endParaRPr lang="en-US"/>
        </a:p>
      </dgm:t>
    </dgm:pt>
    <dgm:pt modelId="{132C5725-076A-4643-8F12-7B849261FE6D}" type="pres">
      <dgm:prSet presAssocID="{13E85D5C-C140-476D-985D-793353D6D266}" presName="parentText" presStyleLbl="node1" presStyleIdx="0" presStyleCnt="6">
        <dgm:presLayoutVars>
          <dgm:chMax val="0"/>
          <dgm:bulletEnabled val="1"/>
        </dgm:presLayoutVars>
      </dgm:prSet>
      <dgm:spPr/>
      <dgm:t>
        <a:bodyPr/>
        <a:lstStyle/>
        <a:p>
          <a:endParaRPr lang="en-US"/>
        </a:p>
      </dgm:t>
    </dgm:pt>
    <dgm:pt modelId="{5921DAC7-241B-44AA-8BF6-433C43297A4D}" type="pres">
      <dgm:prSet presAssocID="{AA624C23-1FD8-4E5C-87DD-6F12D44CA16F}" presName="spacer" presStyleCnt="0"/>
      <dgm:spPr/>
      <dgm:t>
        <a:bodyPr/>
        <a:lstStyle/>
        <a:p>
          <a:endParaRPr lang="en-US"/>
        </a:p>
      </dgm:t>
    </dgm:pt>
    <dgm:pt modelId="{DECCF20E-84CF-4629-BFC4-53FFC109E395}" type="pres">
      <dgm:prSet presAssocID="{580DD845-DD88-4270-97E4-911F98E26518}" presName="parentText" presStyleLbl="node1" presStyleIdx="1" presStyleCnt="6">
        <dgm:presLayoutVars>
          <dgm:chMax val="0"/>
          <dgm:bulletEnabled val="1"/>
        </dgm:presLayoutVars>
      </dgm:prSet>
      <dgm:spPr/>
      <dgm:t>
        <a:bodyPr/>
        <a:lstStyle/>
        <a:p>
          <a:endParaRPr lang="en-US"/>
        </a:p>
      </dgm:t>
    </dgm:pt>
    <dgm:pt modelId="{FAC1E777-71D1-40BF-B0AB-C5F8767A0627}" type="pres">
      <dgm:prSet presAssocID="{582AE864-76C1-4EF3-929F-0FB798837BD3}" presName="spacer" presStyleCnt="0"/>
      <dgm:spPr/>
      <dgm:t>
        <a:bodyPr/>
        <a:lstStyle/>
        <a:p>
          <a:endParaRPr lang="en-US"/>
        </a:p>
      </dgm:t>
    </dgm:pt>
    <dgm:pt modelId="{B8799BE7-96CC-4E1D-A32A-C6DE7BDD55F0}" type="pres">
      <dgm:prSet presAssocID="{36A72487-BB66-4381-8B9A-65FDC696A2F9}" presName="parentText" presStyleLbl="node1" presStyleIdx="2" presStyleCnt="6">
        <dgm:presLayoutVars>
          <dgm:chMax val="0"/>
          <dgm:bulletEnabled val="1"/>
        </dgm:presLayoutVars>
      </dgm:prSet>
      <dgm:spPr/>
      <dgm:t>
        <a:bodyPr/>
        <a:lstStyle/>
        <a:p>
          <a:endParaRPr lang="en-US"/>
        </a:p>
      </dgm:t>
    </dgm:pt>
    <dgm:pt modelId="{42E6A7AF-F06C-4528-A268-794F279F2016}" type="pres">
      <dgm:prSet presAssocID="{00A9EED1-AE47-450A-B1DC-47C783CE3374}" presName="spacer" presStyleCnt="0"/>
      <dgm:spPr/>
      <dgm:t>
        <a:bodyPr/>
        <a:lstStyle/>
        <a:p>
          <a:endParaRPr lang="en-US"/>
        </a:p>
      </dgm:t>
    </dgm:pt>
    <dgm:pt modelId="{836AE83E-BEF4-4EE5-A08B-AB5301979CDB}" type="pres">
      <dgm:prSet presAssocID="{ACA410FA-11FD-45E6-8CF4-5BDDE5918552}" presName="parentText" presStyleLbl="node1" presStyleIdx="3" presStyleCnt="6">
        <dgm:presLayoutVars>
          <dgm:chMax val="0"/>
          <dgm:bulletEnabled val="1"/>
        </dgm:presLayoutVars>
      </dgm:prSet>
      <dgm:spPr/>
      <dgm:t>
        <a:bodyPr/>
        <a:lstStyle/>
        <a:p>
          <a:endParaRPr lang="en-US"/>
        </a:p>
      </dgm:t>
    </dgm:pt>
    <dgm:pt modelId="{F08AB890-E25E-4AA8-9443-11A72AAAA517}" type="pres">
      <dgm:prSet presAssocID="{CDEF6102-AC1D-4324-A0A0-9520915C2C86}" presName="spacer" presStyleCnt="0"/>
      <dgm:spPr/>
      <dgm:t>
        <a:bodyPr/>
        <a:lstStyle/>
        <a:p>
          <a:endParaRPr lang="en-US"/>
        </a:p>
      </dgm:t>
    </dgm:pt>
    <dgm:pt modelId="{467AFD29-BC20-43E7-9927-D80DF3413BB2}" type="pres">
      <dgm:prSet presAssocID="{5E3F132D-30D3-4668-A1D9-CC4EEFD3A192}" presName="parentText" presStyleLbl="node1" presStyleIdx="4" presStyleCnt="6">
        <dgm:presLayoutVars>
          <dgm:chMax val="0"/>
          <dgm:bulletEnabled val="1"/>
        </dgm:presLayoutVars>
      </dgm:prSet>
      <dgm:spPr/>
      <dgm:t>
        <a:bodyPr/>
        <a:lstStyle/>
        <a:p>
          <a:endParaRPr lang="en-US"/>
        </a:p>
      </dgm:t>
    </dgm:pt>
    <dgm:pt modelId="{4F361F5C-D7D7-491E-979B-62F4AF98C4FB}" type="pres">
      <dgm:prSet presAssocID="{88B2F632-9FBE-4522-BB92-A05687BFEAA2}" presName="spacer" presStyleCnt="0"/>
      <dgm:spPr/>
      <dgm:t>
        <a:bodyPr/>
        <a:lstStyle/>
        <a:p>
          <a:endParaRPr lang="en-US"/>
        </a:p>
      </dgm:t>
    </dgm:pt>
    <dgm:pt modelId="{0958C134-5793-480F-AB4A-A3CD34F35A2C}" type="pres">
      <dgm:prSet presAssocID="{F99F8606-CC6D-4AB0-B6B0-D4B270E42CE8}" presName="parentText" presStyleLbl="node1" presStyleIdx="5" presStyleCnt="6">
        <dgm:presLayoutVars>
          <dgm:chMax val="0"/>
          <dgm:bulletEnabled val="1"/>
        </dgm:presLayoutVars>
      </dgm:prSet>
      <dgm:spPr/>
      <dgm:t>
        <a:bodyPr/>
        <a:lstStyle/>
        <a:p>
          <a:endParaRPr lang="en-US"/>
        </a:p>
      </dgm:t>
    </dgm:pt>
  </dgm:ptLst>
  <dgm:cxnLst>
    <dgm:cxn modelId="{A3E4E5B7-8C4A-4688-A955-8BB218EE8246}" type="presOf" srcId="{5E3F132D-30D3-4668-A1D9-CC4EEFD3A192}" destId="{467AFD29-BC20-43E7-9927-D80DF3413BB2}" srcOrd="0" destOrd="0" presId="urn:microsoft.com/office/officeart/2005/8/layout/vList2"/>
    <dgm:cxn modelId="{ADFD5581-8FFD-4301-A398-1C0D1D69885D}" srcId="{D7773FFE-F3D5-4485-812B-06A29A3E9AF3}" destId="{13E85D5C-C140-476D-985D-793353D6D266}" srcOrd="0" destOrd="0" parTransId="{23BB5C90-4DC3-43A5-9CCC-68E6E3D62CB4}" sibTransId="{AA624C23-1FD8-4E5C-87DD-6F12D44CA16F}"/>
    <dgm:cxn modelId="{F34651E3-2F3E-47CA-857A-D20700C7F245}" srcId="{D7773FFE-F3D5-4485-812B-06A29A3E9AF3}" destId="{36A72487-BB66-4381-8B9A-65FDC696A2F9}" srcOrd="2" destOrd="0" parTransId="{1432AD52-B3B5-4D84-AFD7-756CA5B7B51A}" sibTransId="{00A9EED1-AE47-450A-B1DC-47C783CE3374}"/>
    <dgm:cxn modelId="{3FCE3A5D-B099-4F9F-AEC9-A30DF49BB50D}" srcId="{D7773FFE-F3D5-4485-812B-06A29A3E9AF3}" destId="{580DD845-DD88-4270-97E4-911F98E26518}" srcOrd="1" destOrd="0" parTransId="{6F5D79DB-A2C9-49C0-ADDF-2515BE28D703}" sibTransId="{582AE864-76C1-4EF3-929F-0FB798837BD3}"/>
    <dgm:cxn modelId="{BDB977B1-9909-4E94-9B01-2391E6F444B1}" type="presOf" srcId="{F99F8606-CC6D-4AB0-B6B0-D4B270E42CE8}" destId="{0958C134-5793-480F-AB4A-A3CD34F35A2C}" srcOrd="0" destOrd="0" presId="urn:microsoft.com/office/officeart/2005/8/layout/vList2"/>
    <dgm:cxn modelId="{3E006EC7-E4B4-416D-A910-F4983D433DA3}" type="presOf" srcId="{580DD845-DD88-4270-97E4-911F98E26518}" destId="{DECCF20E-84CF-4629-BFC4-53FFC109E395}" srcOrd="0" destOrd="0" presId="urn:microsoft.com/office/officeart/2005/8/layout/vList2"/>
    <dgm:cxn modelId="{44D6CA34-FA7B-4208-B52A-00F5D4AB1CF5}" srcId="{D7773FFE-F3D5-4485-812B-06A29A3E9AF3}" destId="{5E3F132D-30D3-4668-A1D9-CC4EEFD3A192}" srcOrd="4" destOrd="0" parTransId="{F1FA9AF1-D55C-4169-9093-C6E45C4E1140}" sibTransId="{88B2F632-9FBE-4522-BB92-A05687BFEAA2}"/>
    <dgm:cxn modelId="{9E36EEF5-258B-45F7-86B5-FFE4D39DA136}" type="presOf" srcId="{36A72487-BB66-4381-8B9A-65FDC696A2F9}" destId="{B8799BE7-96CC-4E1D-A32A-C6DE7BDD55F0}" srcOrd="0" destOrd="0" presId="urn:microsoft.com/office/officeart/2005/8/layout/vList2"/>
    <dgm:cxn modelId="{969D15B4-B083-458E-A5C8-7C44D3699C19}" type="presOf" srcId="{D7773FFE-F3D5-4485-812B-06A29A3E9AF3}" destId="{69472074-18A6-4D88-A82E-8F73499577E1}" srcOrd="0" destOrd="0" presId="urn:microsoft.com/office/officeart/2005/8/layout/vList2"/>
    <dgm:cxn modelId="{87F259FE-0695-4258-A8D3-010B31CE334D}" srcId="{D7773FFE-F3D5-4485-812B-06A29A3E9AF3}" destId="{ACA410FA-11FD-45E6-8CF4-5BDDE5918552}" srcOrd="3" destOrd="0" parTransId="{048FFCA7-42E7-4F15-850A-C8F6DA372ABD}" sibTransId="{CDEF6102-AC1D-4324-A0A0-9520915C2C86}"/>
    <dgm:cxn modelId="{FAF2B081-51AE-4606-B564-144118EF850C}" type="presOf" srcId="{ACA410FA-11FD-45E6-8CF4-5BDDE5918552}" destId="{836AE83E-BEF4-4EE5-A08B-AB5301979CDB}" srcOrd="0" destOrd="0" presId="urn:microsoft.com/office/officeart/2005/8/layout/vList2"/>
    <dgm:cxn modelId="{50274013-64FD-482F-9485-9D2CB3B22B5F}" type="presOf" srcId="{13E85D5C-C140-476D-985D-793353D6D266}" destId="{132C5725-076A-4643-8F12-7B849261FE6D}" srcOrd="0" destOrd="0" presId="urn:microsoft.com/office/officeart/2005/8/layout/vList2"/>
    <dgm:cxn modelId="{AE9A70CA-5A64-4FC9-B2C8-920C734EA70A}" srcId="{D7773FFE-F3D5-4485-812B-06A29A3E9AF3}" destId="{F99F8606-CC6D-4AB0-B6B0-D4B270E42CE8}" srcOrd="5" destOrd="0" parTransId="{4914A698-C2FF-4E77-A866-CC638F214359}" sibTransId="{4917B8D4-577D-4026-934B-CC4BA3E3CD97}"/>
    <dgm:cxn modelId="{24E5E058-D99E-4E1B-A321-B0C869DDB94E}" type="presParOf" srcId="{69472074-18A6-4D88-A82E-8F73499577E1}" destId="{132C5725-076A-4643-8F12-7B849261FE6D}" srcOrd="0" destOrd="0" presId="urn:microsoft.com/office/officeart/2005/8/layout/vList2"/>
    <dgm:cxn modelId="{9369C5DE-2DBB-40DA-B3CE-613A6B602058}" type="presParOf" srcId="{69472074-18A6-4D88-A82E-8F73499577E1}" destId="{5921DAC7-241B-44AA-8BF6-433C43297A4D}" srcOrd="1" destOrd="0" presId="urn:microsoft.com/office/officeart/2005/8/layout/vList2"/>
    <dgm:cxn modelId="{3F5EA51A-5E1B-4D63-833D-65CAACBDDD3B}" type="presParOf" srcId="{69472074-18A6-4D88-A82E-8F73499577E1}" destId="{DECCF20E-84CF-4629-BFC4-53FFC109E395}" srcOrd="2" destOrd="0" presId="urn:microsoft.com/office/officeart/2005/8/layout/vList2"/>
    <dgm:cxn modelId="{3EC32783-1B4B-45D1-B3DC-4EEA553D04CB}" type="presParOf" srcId="{69472074-18A6-4D88-A82E-8F73499577E1}" destId="{FAC1E777-71D1-40BF-B0AB-C5F8767A0627}" srcOrd="3" destOrd="0" presId="urn:microsoft.com/office/officeart/2005/8/layout/vList2"/>
    <dgm:cxn modelId="{C1DF8363-CDFD-415C-982E-C9F2732E076B}" type="presParOf" srcId="{69472074-18A6-4D88-A82E-8F73499577E1}" destId="{B8799BE7-96CC-4E1D-A32A-C6DE7BDD55F0}" srcOrd="4" destOrd="0" presId="urn:microsoft.com/office/officeart/2005/8/layout/vList2"/>
    <dgm:cxn modelId="{5EAA41D0-1820-4DDB-BB9E-2BFFB24BC8E2}" type="presParOf" srcId="{69472074-18A6-4D88-A82E-8F73499577E1}" destId="{42E6A7AF-F06C-4528-A268-794F279F2016}" srcOrd="5" destOrd="0" presId="urn:microsoft.com/office/officeart/2005/8/layout/vList2"/>
    <dgm:cxn modelId="{351E205E-240C-4763-A23F-6982B7510D41}" type="presParOf" srcId="{69472074-18A6-4D88-A82E-8F73499577E1}" destId="{836AE83E-BEF4-4EE5-A08B-AB5301979CDB}" srcOrd="6" destOrd="0" presId="urn:microsoft.com/office/officeart/2005/8/layout/vList2"/>
    <dgm:cxn modelId="{BD38A0A4-6A76-4A38-AA26-302555579AB4}" type="presParOf" srcId="{69472074-18A6-4D88-A82E-8F73499577E1}" destId="{F08AB890-E25E-4AA8-9443-11A72AAAA517}" srcOrd="7" destOrd="0" presId="urn:microsoft.com/office/officeart/2005/8/layout/vList2"/>
    <dgm:cxn modelId="{B88D1B0B-DF88-4E44-A800-1F0FC73BCF6F}" type="presParOf" srcId="{69472074-18A6-4D88-A82E-8F73499577E1}" destId="{467AFD29-BC20-43E7-9927-D80DF3413BB2}" srcOrd="8" destOrd="0" presId="urn:microsoft.com/office/officeart/2005/8/layout/vList2"/>
    <dgm:cxn modelId="{1E0F47BD-D97A-4F57-9E6C-5756772D07F1}" type="presParOf" srcId="{69472074-18A6-4D88-A82E-8F73499577E1}" destId="{4F361F5C-D7D7-491E-979B-62F4AF98C4FB}" srcOrd="9" destOrd="0" presId="urn:microsoft.com/office/officeart/2005/8/layout/vList2"/>
    <dgm:cxn modelId="{F1D25C9C-B13B-453C-99DB-B91AB9E29702}" type="presParOf" srcId="{69472074-18A6-4D88-A82E-8F73499577E1}" destId="{0958C134-5793-480F-AB4A-A3CD34F35A2C}" srcOrd="10" destOrd="0" presId="urn:microsoft.com/office/officeart/2005/8/layout/vList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84727A-369F-4FA3-A4A0-01B1DEA351EF}"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06CFE875-CB8B-4E88-BFDF-82F928C45C03}">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Also applies to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norms of sexuality.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Norms of sexual behavior vary so widely around the world that what is considered normal in one society may be considered deviant in another. </a:t>
          </a:r>
          <a:endParaRPr lang="en-US" sz="2000" dirty="0">
            <a:latin typeface="Times New Roman" panose="02020603050405020304" pitchFamily="18" charset="0"/>
            <a:cs typeface="Times New Roman" panose="02020603050405020304" pitchFamily="18" charset="0"/>
          </a:endParaRPr>
        </a:p>
      </dgm:t>
    </dgm:pt>
    <dgm:pt modelId="{2CCD4708-D3DB-40BA-884A-3ADEE8F81CBB}" type="parTrans" cxnId="{6CFEF5DA-740E-463B-B210-42AC95305A05}">
      <dgm:prSet/>
      <dgm:spPr/>
      <dgm:t>
        <a:bodyPr/>
        <a:lstStyle/>
        <a:p>
          <a:endParaRPr lang="en-US" sz="2800"/>
        </a:p>
      </dgm:t>
    </dgm:pt>
    <dgm:pt modelId="{58A3B29B-F584-44F1-A6AA-BC6F8CB2A218}" type="sibTrans" cxnId="{6CFEF5DA-740E-463B-B210-42AC95305A05}">
      <dgm:prSet/>
      <dgm:spPr/>
      <dgm:t>
        <a:bodyPr/>
        <a:lstStyle/>
        <a:p>
          <a:endParaRPr lang="en-US" sz="2800"/>
        </a:p>
      </dgm:t>
    </dgm:pt>
    <dgm:pt modelId="{254DC9C5-514B-4FC6-A85A-1F853485C60F}">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Applies to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crime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as well (the violation of rules that have been written into law). An act that is applauded by one group may be so despised by another group that it is punishable by death. </a:t>
          </a:r>
        </a:p>
      </dgm:t>
    </dgm:pt>
    <dgm:pt modelId="{3E6B958F-9B22-4038-928E-2A8868C5010F}" type="parTrans" cxnId="{22C0A64D-D63F-4289-8E62-1723913BC742}">
      <dgm:prSet/>
      <dgm:spPr/>
      <dgm:t>
        <a:bodyPr/>
        <a:lstStyle/>
        <a:p>
          <a:endParaRPr lang="en-US" sz="2800"/>
        </a:p>
      </dgm:t>
    </dgm:pt>
    <dgm:pt modelId="{AD9F3A72-5A69-4165-8567-C33A5E62361F}" type="sibTrans" cxnId="{22C0A64D-D63F-4289-8E62-1723913BC742}">
      <dgm:prSet/>
      <dgm:spPr/>
      <dgm:t>
        <a:bodyPr/>
        <a:lstStyle/>
        <a:p>
          <a:endParaRPr lang="en-US" sz="2800"/>
        </a:p>
      </dgm:t>
    </dgm:pt>
    <dgm:pt modelId="{8A264592-1672-47DF-BC73-30B5EF93B5BD}">
      <dgm:prSet phldrT="[Text]" custT="1"/>
      <dgm:spPr/>
      <dgm:t>
        <a:bodyPr/>
        <a:lstStyle/>
        <a:p>
          <a:pPr algn="just"/>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Time and space:  Today’s deviance,</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declared Durkheim, can become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tomorrow’s morality.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What is thought to be deviant will vary from one time period to another. Some behaviors were once not seen as deviant but now are (for example, obesity) while other behaviors were once seen as deviant but now are not (for example, premarital sex). What is thought to be deviant will also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vary geographically.</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Tattoos, vegan lifestyles, single parenthood, and even jogging were once considered deviant but are now widely accepted. </a:t>
          </a:r>
        </a:p>
      </dgm:t>
    </dgm:pt>
    <dgm:pt modelId="{3A7E7D15-DB29-4801-A5A0-768386121594}" type="parTrans" cxnId="{D8CA89C6-1EE6-462A-BAD7-E469E109E284}">
      <dgm:prSet/>
      <dgm:spPr/>
      <dgm:t>
        <a:bodyPr/>
        <a:lstStyle/>
        <a:p>
          <a:endParaRPr lang="en-US" sz="2800"/>
        </a:p>
      </dgm:t>
    </dgm:pt>
    <dgm:pt modelId="{F4FC7EFF-4867-4ABC-8778-DF6BEA2987F1}" type="sibTrans" cxnId="{D8CA89C6-1EE6-462A-BAD7-E469E109E284}">
      <dgm:prSet/>
      <dgm:spPr/>
      <dgm:t>
        <a:bodyPr/>
        <a:lstStyle/>
        <a:p>
          <a:endParaRPr lang="en-US" sz="2800"/>
        </a:p>
      </dgm:t>
    </dgm:pt>
    <dgm:pt modelId="{3F08E6B8-4995-4C99-BC97-CBA90977F60E}">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From a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structural functionalist perspective</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one of the positive contributions of deviance is that it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fosters social change.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For example, during the U.S. civil rights movement, Rosa Parks violated social norms when she refused to move to the “black section” of the bus. </a:t>
          </a:r>
        </a:p>
      </dgm:t>
    </dgm:pt>
    <dgm:pt modelId="{EE0D7591-FD1E-48F1-82D2-962519665D24}" type="parTrans" cxnId="{908B8D69-471A-438A-918B-662084AA4E35}">
      <dgm:prSet/>
      <dgm:spPr/>
      <dgm:t>
        <a:bodyPr/>
        <a:lstStyle/>
        <a:p>
          <a:endParaRPr lang="en-US"/>
        </a:p>
      </dgm:t>
    </dgm:pt>
    <dgm:pt modelId="{DCECE478-0BF4-4934-8390-5AE845F4A007}" type="sibTrans" cxnId="{908B8D69-471A-438A-918B-662084AA4E35}">
      <dgm:prSet/>
      <dgm:spPr/>
      <dgm:t>
        <a:bodyPr/>
        <a:lstStyle/>
        <a:p>
          <a:endParaRPr lang="en-US"/>
        </a:p>
      </dgm:t>
    </dgm:pt>
    <dgm:pt modelId="{FD91B652-73A1-4C74-B814-55A3BFA8C497}" type="pres">
      <dgm:prSet presAssocID="{9284727A-369F-4FA3-A4A0-01B1DEA351EF}" presName="vert0" presStyleCnt="0">
        <dgm:presLayoutVars>
          <dgm:dir/>
          <dgm:animOne val="branch"/>
          <dgm:animLvl val="lvl"/>
        </dgm:presLayoutVars>
      </dgm:prSet>
      <dgm:spPr/>
      <dgm:t>
        <a:bodyPr/>
        <a:lstStyle/>
        <a:p>
          <a:endParaRPr lang="en-US"/>
        </a:p>
      </dgm:t>
    </dgm:pt>
    <dgm:pt modelId="{BC12D622-4929-469D-9BD0-D70A922DFDCA}" type="pres">
      <dgm:prSet presAssocID="{06CFE875-CB8B-4E88-BFDF-82F928C45C03}" presName="thickLine" presStyleLbl="alignNode1" presStyleIdx="0" presStyleCnt="4" custLinFactNeighborX="237"/>
      <dgm:spPr/>
    </dgm:pt>
    <dgm:pt modelId="{F1BCE3A6-A987-49A6-89CD-F6C6C63CDA2F}" type="pres">
      <dgm:prSet presAssocID="{06CFE875-CB8B-4E88-BFDF-82F928C45C03}" presName="horz1" presStyleCnt="0"/>
      <dgm:spPr/>
    </dgm:pt>
    <dgm:pt modelId="{F5C263F4-59D9-4179-80D6-14EA0F354369}" type="pres">
      <dgm:prSet presAssocID="{06CFE875-CB8B-4E88-BFDF-82F928C45C03}" presName="tx1" presStyleLbl="revTx" presStyleIdx="0" presStyleCnt="4" custScaleY="272642"/>
      <dgm:spPr/>
      <dgm:t>
        <a:bodyPr/>
        <a:lstStyle/>
        <a:p>
          <a:endParaRPr lang="en-US"/>
        </a:p>
      </dgm:t>
    </dgm:pt>
    <dgm:pt modelId="{CCABA26A-1222-46C4-BA37-9111C02306B4}" type="pres">
      <dgm:prSet presAssocID="{06CFE875-CB8B-4E88-BFDF-82F928C45C03}" presName="vert1" presStyleCnt="0"/>
      <dgm:spPr/>
    </dgm:pt>
    <dgm:pt modelId="{38EE977B-AF6A-4D65-9996-3EF4114AFC90}" type="pres">
      <dgm:prSet presAssocID="{254DC9C5-514B-4FC6-A85A-1F853485C60F}" presName="thickLine" presStyleLbl="alignNode1" presStyleIdx="1" presStyleCnt="4"/>
      <dgm:spPr/>
    </dgm:pt>
    <dgm:pt modelId="{707EABB1-7962-4B2C-B486-4C7EBAAB0F57}" type="pres">
      <dgm:prSet presAssocID="{254DC9C5-514B-4FC6-A85A-1F853485C60F}" presName="horz1" presStyleCnt="0"/>
      <dgm:spPr/>
    </dgm:pt>
    <dgm:pt modelId="{BD989807-3184-4671-AA33-15A3C0A2CE0C}" type="pres">
      <dgm:prSet presAssocID="{254DC9C5-514B-4FC6-A85A-1F853485C60F}" presName="tx1" presStyleLbl="revTx" presStyleIdx="1" presStyleCnt="4" custScaleY="263741"/>
      <dgm:spPr/>
      <dgm:t>
        <a:bodyPr/>
        <a:lstStyle/>
        <a:p>
          <a:endParaRPr lang="en-US"/>
        </a:p>
      </dgm:t>
    </dgm:pt>
    <dgm:pt modelId="{BBEE3CE1-B786-4FA3-8987-D7B9868BFF95}" type="pres">
      <dgm:prSet presAssocID="{254DC9C5-514B-4FC6-A85A-1F853485C60F}" presName="vert1" presStyleCnt="0"/>
      <dgm:spPr/>
    </dgm:pt>
    <dgm:pt modelId="{49F41227-029D-48D3-85BE-D96107DDB0F2}" type="pres">
      <dgm:prSet presAssocID="{8A264592-1672-47DF-BC73-30B5EF93B5BD}" presName="thickLine" presStyleLbl="alignNode1" presStyleIdx="2" presStyleCnt="4"/>
      <dgm:spPr/>
    </dgm:pt>
    <dgm:pt modelId="{16C91826-AC9F-4075-B97C-FAA601ADB17E}" type="pres">
      <dgm:prSet presAssocID="{8A264592-1672-47DF-BC73-30B5EF93B5BD}" presName="horz1" presStyleCnt="0"/>
      <dgm:spPr/>
    </dgm:pt>
    <dgm:pt modelId="{45155093-6760-4DBA-92EB-C0A49AEA81A8}" type="pres">
      <dgm:prSet presAssocID="{8A264592-1672-47DF-BC73-30B5EF93B5BD}" presName="tx1" presStyleLbl="revTx" presStyleIdx="2" presStyleCnt="4" custScaleY="514141"/>
      <dgm:spPr/>
      <dgm:t>
        <a:bodyPr/>
        <a:lstStyle/>
        <a:p>
          <a:endParaRPr lang="en-US"/>
        </a:p>
      </dgm:t>
    </dgm:pt>
    <dgm:pt modelId="{8BCBF95C-9FB7-4A6B-A852-51C6D7CD2DAC}" type="pres">
      <dgm:prSet presAssocID="{8A264592-1672-47DF-BC73-30B5EF93B5BD}" presName="vert1" presStyleCnt="0"/>
      <dgm:spPr/>
    </dgm:pt>
    <dgm:pt modelId="{3153F5CD-693B-44A5-9570-187C219AC2A9}" type="pres">
      <dgm:prSet presAssocID="{3F08E6B8-4995-4C99-BC97-CBA90977F60E}" presName="thickLine" presStyleLbl="alignNode1" presStyleIdx="3" presStyleCnt="4"/>
      <dgm:spPr/>
    </dgm:pt>
    <dgm:pt modelId="{D9A1F66C-BB36-474E-8681-BBCA06B9872A}" type="pres">
      <dgm:prSet presAssocID="{3F08E6B8-4995-4C99-BC97-CBA90977F60E}" presName="horz1" presStyleCnt="0"/>
      <dgm:spPr/>
    </dgm:pt>
    <dgm:pt modelId="{E861B09F-C2F5-48B5-A642-132C6FDF5DFA}" type="pres">
      <dgm:prSet presAssocID="{3F08E6B8-4995-4C99-BC97-CBA90977F60E}" presName="tx1" presStyleLbl="revTx" presStyleIdx="3" presStyleCnt="4" custScaleY="406329"/>
      <dgm:spPr/>
      <dgm:t>
        <a:bodyPr/>
        <a:lstStyle/>
        <a:p>
          <a:endParaRPr lang="en-US"/>
        </a:p>
      </dgm:t>
    </dgm:pt>
    <dgm:pt modelId="{26D8BEE3-F201-4614-8A2F-CD01FAB0726F}" type="pres">
      <dgm:prSet presAssocID="{3F08E6B8-4995-4C99-BC97-CBA90977F60E}" presName="vert1" presStyleCnt="0"/>
      <dgm:spPr/>
    </dgm:pt>
  </dgm:ptLst>
  <dgm:cxnLst>
    <dgm:cxn modelId="{908B8D69-471A-438A-918B-662084AA4E35}" srcId="{9284727A-369F-4FA3-A4A0-01B1DEA351EF}" destId="{3F08E6B8-4995-4C99-BC97-CBA90977F60E}" srcOrd="3" destOrd="0" parTransId="{EE0D7591-FD1E-48F1-82D2-962519665D24}" sibTransId="{DCECE478-0BF4-4934-8390-5AE845F4A007}"/>
    <dgm:cxn modelId="{6CFEF5DA-740E-463B-B210-42AC95305A05}" srcId="{9284727A-369F-4FA3-A4A0-01B1DEA351EF}" destId="{06CFE875-CB8B-4E88-BFDF-82F928C45C03}" srcOrd="0" destOrd="0" parTransId="{2CCD4708-D3DB-40BA-884A-3ADEE8F81CBB}" sibTransId="{58A3B29B-F584-44F1-A6AA-BC6F8CB2A218}"/>
    <dgm:cxn modelId="{7A51C8A0-BE6F-4B7D-95A5-AD036767DDCA}" type="presOf" srcId="{254DC9C5-514B-4FC6-A85A-1F853485C60F}" destId="{BD989807-3184-4671-AA33-15A3C0A2CE0C}" srcOrd="0" destOrd="0" presId="urn:microsoft.com/office/officeart/2008/layout/LinedList"/>
    <dgm:cxn modelId="{DEF2F677-FE22-4400-8E1E-2F455AD5AC21}" type="presOf" srcId="{3F08E6B8-4995-4C99-BC97-CBA90977F60E}" destId="{E861B09F-C2F5-48B5-A642-132C6FDF5DFA}" srcOrd="0" destOrd="0" presId="urn:microsoft.com/office/officeart/2008/layout/LinedList"/>
    <dgm:cxn modelId="{DDDCEE38-CFE7-4483-82E7-90B62037E65A}" type="presOf" srcId="{06CFE875-CB8B-4E88-BFDF-82F928C45C03}" destId="{F5C263F4-59D9-4179-80D6-14EA0F354369}" srcOrd="0" destOrd="0" presId="urn:microsoft.com/office/officeart/2008/layout/LinedList"/>
    <dgm:cxn modelId="{22C0A64D-D63F-4289-8E62-1723913BC742}" srcId="{9284727A-369F-4FA3-A4A0-01B1DEA351EF}" destId="{254DC9C5-514B-4FC6-A85A-1F853485C60F}" srcOrd="1" destOrd="0" parTransId="{3E6B958F-9B22-4038-928E-2A8868C5010F}" sibTransId="{AD9F3A72-5A69-4165-8567-C33A5E62361F}"/>
    <dgm:cxn modelId="{465B4133-2827-45FE-A110-3503EF3C52B9}" type="presOf" srcId="{8A264592-1672-47DF-BC73-30B5EF93B5BD}" destId="{45155093-6760-4DBA-92EB-C0A49AEA81A8}" srcOrd="0" destOrd="0" presId="urn:microsoft.com/office/officeart/2008/layout/LinedList"/>
    <dgm:cxn modelId="{3B8E5DA4-C778-4272-B5A9-32EA7F1F4D56}" type="presOf" srcId="{9284727A-369F-4FA3-A4A0-01B1DEA351EF}" destId="{FD91B652-73A1-4C74-B814-55A3BFA8C497}" srcOrd="0" destOrd="0" presId="urn:microsoft.com/office/officeart/2008/layout/LinedList"/>
    <dgm:cxn modelId="{D8CA89C6-1EE6-462A-BAD7-E469E109E284}" srcId="{9284727A-369F-4FA3-A4A0-01B1DEA351EF}" destId="{8A264592-1672-47DF-BC73-30B5EF93B5BD}" srcOrd="2" destOrd="0" parTransId="{3A7E7D15-DB29-4801-A5A0-768386121594}" sibTransId="{F4FC7EFF-4867-4ABC-8778-DF6BEA2987F1}"/>
    <dgm:cxn modelId="{C1941D3E-F730-42BC-BAD5-7F3665CA2C5E}" type="presParOf" srcId="{FD91B652-73A1-4C74-B814-55A3BFA8C497}" destId="{BC12D622-4929-469D-9BD0-D70A922DFDCA}" srcOrd="0" destOrd="0" presId="urn:microsoft.com/office/officeart/2008/layout/LinedList"/>
    <dgm:cxn modelId="{AA5463D5-6F54-4D8F-88E4-B3C47E277CE6}" type="presParOf" srcId="{FD91B652-73A1-4C74-B814-55A3BFA8C497}" destId="{F1BCE3A6-A987-49A6-89CD-F6C6C63CDA2F}" srcOrd="1" destOrd="0" presId="urn:microsoft.com/office/officeart/2008/layout/LinedList"/>
    <dgm:cxn modelId="{26428EDF-328A-4020-A1F4-BC5A258754A8}" type="presParOf" srcId="{F1BCE3A6-A987-49A6-89CD-F6C6C63CDA2F}" destId="{F5C263F4-59D9-4179-80D6-14EA0F354369}" srcOrd="0" destOrd="0" presId="urn:microsoft.com/office/officeart/2008/layout/LinedList"/>
    <dgm:cxn modelId="{8A64B201-AE23-40C5-9928-6098E0A1C86C}" type="presParOf" srcId="{F1BCE3A6-A987-49A6-89CD-F6C6C63CDA2F}" destId="{CCABA26A-1222-46C4-BA37-9111C02306B4}" srcOrd="1" destOrd="0" presId="urn:microsoft.com/office/officeart/2008/layout/LinedList"/>
    <dgm:cxn modelId="{FC172FE2-9B67-476D-B7D5-A15949FE0160}" type="presParOf" srcId="{FD91B652-73A1-4C74-B814-55A3BFA8C497}" destId="{38EE977B-AF6A-4D65-9996-3EF4114AFC90}" srcOrd="2" destOrd="0" presId="urn:microsoft.com/office/officeart/2008/layout/LinedList"/>
    <dgm:cxn modelId="{BD7DBFEF-0B1C-4B51-A325-FE27967A8312}" type="presParOf" srcId="{FD91B652-73A1-4C74-B814-55A3BFA8C497}" destId="{707EABB1-7962-4B2C-B486-4C7EBAAB0F57}" srcOrd="3" destOrd="0" presId="urn:microsoft.com/office/officeart/2008/layout/LinedList"/>
    <dgm:cxn modelId="{E84F0594-1434-4056-BA90-DA1E5F10C5A7}" type="presParOf" srcId="{707EABB1-7962-4B2C-B486-4C7EBAAB0F57}" destId="{BD989807-3184-4671-AA33-15A3C0A2CE0C}" srcOrd="0" destOrd="0" presId="urn:microsoft.com/office/officeart/2008/layout/LinedList"/>
    <dgm:cxn modelId="{05DD5F92-DFF3-4B07-99F3-08E085D28B9F}" type="presParOf" srcId="{707EABB1-7962-4B2C-B486-4C7EBAAB0F57}" destId="{BBEE3CE1-B786-4FA3-8987-D7B9868BFF95}" srcOrd="1" destOrd="0" presId="urn:microsoft.com/office/officeart/2008/layout/LinedList"/>
    <dgm:cxn modelId="{DEB470DA-F883-4EB1-BD7A-02416162892B}" type="presParOf" srcId="{FD91B652-73A1-4C74-B814-55A3BFA8C497}" destId="{49F41227-029D-48D3-85BE-D96107DDB0F2}" srcOrd="4" destOrd="0" presId="urn:microsoft.com/office/officeart/2008/layout/LinedList"/>
    <dgm:cxn modelId="{15BBB59D-9AD9-4F90-9998-42852EA66B40}" type="presParOf" srcId="{FD91B652-73A1-4C74-B814-55A3BFA8C497}" destId="{16C91826-AC9F-4075-B97C-FAA601ADB17E}" srcOrd="5" destOrd="0" presId="urn:microsoft.com/office/officeart/2008/layout/LinedList"/>
    <dgm:cxn modelId="{67F2C1DD-5864-4F62-9166-469A8DFE0EAC}" type="presParOf" srcId="{16C91826-AC9F-4075-B97C-FAA601ADB17E}" destId="{45155093-6760-4DBA-92EB-C0A49AEA81A8}" srcOrd="0" destOrd="0" presId="urn:microsoft.com/office/officeart/2008/layout/LinedList"/>
    <dgm:cxn modelId="{549683C5-2798-452A-A27A-6DAF228F4817}" type="presParOf" srcId="{16C91826-AC9F-4075-B97C-FAA601ADB17E}" destId="{8BCBF95C-9FB7-4A6B-A852-51C6D7CD2DAC}" srcOrd="1" destOrd="0" presId="urn:microsoft.com/office/officeart/2008/layout/LinedList"/>
    <dgm:cxn modelId="{9F4570B8-4532-4A86-AE3E-7B3B9DC00E8C}" type="presParOf" srcId="{FD91B652-73A1-4C74-B814-55A3BFA8C497}" destId="{3153F5CD-693B-44A5-9570-187C219AC2A9}" srcOrd="6" destOrd="0" presId="urn:microsoft.com/office/officeart/2008/layout/LinedList"/>
    <dgm:cxn modelId="{1C60C27C-CE2D-42E3-8C12-FCC4979E9166}" type="presParOf" srcId="{FD91B652-73A1-4C74-B814-55A3BFA8C497}" destId="{D9A1F66C-BB36-474E-8681-BBCA06B9872A}" srcOrd="7" destOrd="0" presId="urn:microsoft.com/office/officeart/2008/layout/LinedList"/>
    <dgm:cxn modelId="{244E26F7-9FE1-4499-9238-6D130D17213D}" type="presParOf" srcId="{D9A1F66C-BB36-474E-8681-BBCA06B9872A}" destId="{E861B09F-C2F5-48B5-A642-132C6FDF5DFA}" srcOrd="0" destOrd="0" presId="urn:microsoft.com/office/officeart/2008/layout/LinedList"/>
    <dgm:cxn modelId="{1B7ACD78-F173-4393-A196-A2AB15126233}" type="presParOf" srcId="{D9A1F66C-BB36-474E-8681-BBCA06B9872A}" destId="{26D8BEE3-F201-4614-8A2F-CD01FAB072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225E5E8-3050-4399-9D86-2106CD38D47D}"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DFF56BF-522E-408E-9A49-4A5B4A5E872A}">
      <dgm:prSet phldrT="[Text]" custT="1"/>
      <dgm:spPr/>
      <dgm:t>
        <a:bodyPr/>
        <a:lstStyle/>
        <a:p>
          <a:pPr algn="just"/>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Norms make social life possible by making behavior predictable.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There will be social chaos without norms.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55DA83AA-6429-40F6-ADA4-3E52E4386855}" type="parTrans" cxnId="{0E1746C7-FF52-4B49-B919-C48860AD3844}">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3E3ECE61-371E-489D-9B0D-F1EE3915CEAC}" type="sibTrans" cxnId="{0E1746C7-FF52-4B49-B919-C48860AD3844}">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9242C7E-383C-4836-A37F-C074384BE322}">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Norms lay out the basic guidelines for how we should play our roles and interact with others.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32BA0D65-A8AC-43C3-9D59-CFACA155C658}" type="parTrans" cxnId="{EE5334EA-BA1E-43B2-A838-5117CC02E6C4}">
      <dgm:prSet/>
      <dgm:spPr/>
      <dgm:t>
        <a:bodyPr/>
        <a:lstStyle/>
        <a:p>
          <a:endParaRPr lang="en-US"/>
        </a:p>
      </dgm:t>
    </dgm:pt>
    <dgm:pt modelId="{659B3FB4-68CD-408C-BB66-D008AE061142}" type="sibTrans" cxnId="{EE5334EA-BA1E-43B2-A838-5117CC02E6C4}">
      <dgm:prSet/>
      <dgm:spPr/>
      <dgm:t>
        <a:bodyPr/>
        <a:lstStyle/>
        <a:p>
          <a:endParaRPr lang="en-US"/>
        </a:p>
      </dgm:t>
    </dgm:pt>
    <dgm:pt modelId="{B167091F-A3F4-4AE3-86C1-61A1358BED65}">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In short, norms bring about social order, a group’s customary social arrangements. People’s lives are based on these arrangements, which is why deviance often is perceived as threatening. Deviance undermines predictability, the foundation of social life.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0F348425-C3CE-4F5A-8B15-2812E9178D4B}" type="parTrans" cxnId="{92DBD162-D2BE-404E-A92E-BDBFD767ED55}">
      <dgm:prSet/>
      <dgm:spPr/>
      <dgm:t>
        <a:bodyPr/>
        <a:lstStyle/>
        <a:p>
          <a:endParaRPr lang="en-US"/>
        </a:p>
      </dgm:t>
    </dgm:pt>
    <dgm:pt modelId="{4AB18B69-85F3-4FBF-A215-4CAA17BFE0A5}" type="sibTrans" cxnId="{92DBD162-D2BE-404E-A92E-BDBFD767ED55}">
      <dgm:prSet/>
      <dgm:spPr/>
      <dgm:t>
        <a:bodyPr/>
        <a:lstStyle/>
        <a:p>
          <a:endParaRPr lang="en-US"/>
        </a:p>
      </dgm:t>
    </dgm:pt>
    <dgm:pt modelId="{7A674880-3B56-428E-9383-9B6A70140577}" type="pres">
      <dgm:prSet presAssocID="{8225E5E8-3050-4399-9D86-2106CD38D47D}" presName="vert0" presStyleCnt="0">
        <dgm:presLayoutVars>
          <dgm:dir/>
          <dgm:animOne val="branch"/>
          <dgm:animLvl val="lvl"/>
        </dgm:presLayoutVars>
      </dgm:prSet>
      <dgm:spPr/>
      <dgm:t>
        <a:bodyPr/>
        <a:lstStyle/>
        <a:p>
          <a:endParaRPr lang="en-US"/>
        </a:p>
      </dgm:t>
    </dgm:pt>
    <dgm:pt modelId="{196810B6-067D-46F0-B1CD-E462C3A8D0AF}" type="pres">
      <dgm:prSet presAssocID="{CDFF56BF-522E-408E-9A49-4A5B4A5E872A}" presName="thickLine" presStyleLbl="alignNode1" presStyleIdx="0" presStyleCnt="3"/>
      <dgm:spPr/>
      <dgm:t>
        <a:bodyPr/>
        <a:lstStyle/>
        <a:p>
          <a:endParaRPr lang="en-US"/>
        </a:p>
      </dgm:t>
    </dgm:pt>
    <dgm:pt modelId="{07DD69FE-4642-416B-8D57-8AF3199DD4CC}" type="pres">
      <dgm:prSet presAssocID="{CDFF56BF-522E-408E-9A49-4A5B4A5E872A}" presName="horz1" presStyleCnt="0"/>
      <dgm:spPr/>
      <dgm:t>
        <a:bodyPr/>
        <a:lstStyle/>
        <a:p>
          <a:endParaRPr lang="en-US"/>
        </a:p>
      </dgm:t>
    </dgm:pt>
    <dgm:pt modelId="{D6682135-1F92-403C-B0AE-272D4865F5C9}" type="pres">
      <dgm:prSet presAssocID="{CDFF56BF-522E-408E-9A49-4A5B4A5E872A}" presName="tx1" presStyleLbl="revTx" presStyleIdx="0" presStyleCnt="3" custScaleY="88128"/>
      <dgm:spPr/>
      <dgm:t>
        <a:bodyPr/>
        <a:lstStyle/>
        <a:p>
          <a:endParaRPr lang="en-US"/>
        </a:p>
      </dgm:t>
    </dgm:pt>
    <dgm:pt modelId="{BE130588-93D6-4F6A-A26D-D0B5A39FCF18}" type="pres">
      <dgm:prSet presAssocID="{CDFF56BF-522E-408E-9A49-4A5B4A5E872A}" presName="vert1" presStyleCnt="0"/>
      <dgm:spPr/>
      <dgm:t>
        <a:bodyPr/>
        <a:lstStyle/>
        <a:p>
          <a:endParaRPr lang="en-US"/>
        </a:p>
      </dgm:t>
    </dgm:pt>
    <dgm:pt modelId="{3ACD745F-9CFE-438A-821F-C690030809BD}" type="pres">
      <dgm:prSet presAssocID="{19242C7E-383C-4836-A37F-C074384BE322}" presName="thickLine" presStyleLbl="alignNode1" presStyleIdx="1" presStyleCnt="3"/>
      <dgm:spPr/>
    </dgm:pt>
    <dgm:pt modelId="{F3188B7E-30CF-456A-B9E2-062DCB89DD97}" type="pres">
      <dgm:prSet presAssocID="{19242C7E-383C-4836-A37F-C074384BE322}" presName="horz1" presStyleCnt="0"/>
      <dgm:spPr/>
    </dgm:pt>
    <dgm:pt modelId="{59BB530F-74F1-4909-8656-2C7B71940697}" type="pres">
      <dgm:prSet presAssocID="{19242C7E-383C-4836-A37F-C074384BE322}" presName="tx1" presStyleLbl="revTx" presStyleIdx="1" presStyleCnt="3"/>
      <dgm:spPr/>
      <dgm:t>
        <a:bodyPr/>
        <a:lstStyle/>
        <a:p>
          <a:endParaRPr lang="en-US"/>
        </a:p>
      </dgm:t>
    </dgm:pt>
    <dgm:pt modelId="{CF314BAE-20A2-4376-8A08-5A6662EEA504}" type="pres">
      <dgm:prSet presAssocID="{19242C7E-383C-4836-A37F-C074384BE322}" presName="vert1" presStyleCnt="0"/>
      <dgm:spPr/>
    </dgm:pt>
    <dgm:pt modelId="{60DC0B78-BFD0-48FD-9D84-DD01BCDCDACB}" type="pres">
      <dgm:prSet presAssocID="{B167091F-A3F4-4AE3-86C1-61A1358BED65}" presName="thickLine" presStyleLbl="alignNode1" presStyleIdx="2" presStyleCnt="3"/>
      <dgm:spPr/>
    </dgm:pt>
    <dgm:pt modelId="{F5A87445-FC07-4A6D-A085-DA8F3C9E3DAC}" type="pres">
      <dgm:prSet presAssocID="{B167091F-A3F4-4AE3-86C1-61A1358BED65}" presName="horz1" presStyleCnt="0"/>
      <dgm:spPr/>
    </dgm:pt>
    <dgm:pt modelId="{C1D9B6B5-FC2D-4014-B46D-544582098E1C}" type="pres">
      <dgm:prSet presAssocID="{B167091F-A3F4-4AE3-86C1-61A1358BED65}" presName="tx1" presStyleLbl="revTx" presStyleIdx="2" presStyleCnt="3"/>
      <dgm:spPr/>
      <dgm:t>
        <a:bodyPr/>
        <a:lstStyle/>
        <a:p>
          <a:endParaRPr lang="en-US"/>
        </a:p>
      </dgm:t>
    </dgm:pt>
    <dgm:pt modelId="{95C45B38-26F7-4B3B-B607-B8B40F266B17}" type="pres">
      <dgm:prSet presAssocID="{B167091F-A3F4-4AE3-86C1-61A1358BED65}" presName="vert1" presStyleCnt="0"/>
      <dgm:spPr/>
    </dgm:pt>
  </dgm:ptLst>
  <dgm:cxnLst>
    <dgm:cxn modelId="{25A48C0D-6FC3-4333-AAC4-567D2F572102}" type="presOf" srcId="{8225E5E8-3050-4399-9D86-2106CD38D47D}" destId="{7A674880-3B56-428E-9383-9B6A70140577}" srcOrd="0" destOrd="0" presId="urn:microsoft.com/office/officeart/2008/layout/LinedList"/>
    <dgm:cxn modelId="{0E1746C7-FF52-4B49-B919-C48860AD3844}" srcId="{8225E5E8-3050-4399-9D86-2106CD38D47D}" destId="{CDFF56BF-522E-408E-9A49-4A5B4A5E872A}" srcOrd="0" destOrd="0" parTransId="{55DA83AA-6429-40F6-ADA4-3E52E4386855}" sibTransId="{3E3ECE61-371E-489D-9B0D-F1EE3915CEAC}"/>
    <dgm:cxn modelId="{D743A052-BE45-406F-A45F-D67F8699469A}" type="presOf" srcId="{B167091F-A3F4-4AE3-86C1-61A1358BED65}" destId="{C1D9B6B5-FC2D-4014-B46D-544582098E1C}" srcOrd="0" destOrd="0" presId="urn:microsoft.com/office/officeart/2008/layout/LinedList"/>
    <dgm:cxn modelId="{9A23798E-313F-4607-8338-E3F3B866974B}" type="presOf" srcId="{CDFF56BF-522E-408E-9A49-4A5B4A5E872A}" destId="{D6682135-1F92-403C-B0AE-272D4865F5C9}" srcOrd="0" destOrd="0" presId="urn:microsoft.com/office/officeart/2008/layout/LinedList"/>
    <dgm:cxn modelId="{46340302-60BD-4D31-A8AA-F2154CFA3E60}" type="presOf" srcId="{19242C7E-383C-4836-A37F-C074384BE322}" destId="{59BB530F-74F1-4909-8656-2C7B71940697}" srcOrd="0" destOrd="0" presId="urn:microsoft.com/office/officeart/2008/layout/LinedList"/>
    <dgm:cxn modelId="{EE5334EA-BA1E-43B2-A838-5117CC02E6C4}" srcId="{8225E5E8-3050-4399-9D86-2106CD38D47D}" destId="{19242C7E-383C-4836-A37F-C074384BE322}" srcOrd="1" destOrd="0" parTransId="{32BA0D65-A8AC-43C3-9D59-CFACA155C658}" sibTransId="{659B3FB4-68CD-408C-BB66-D008AE061142}"/>
    <dgm:cxn modelId="{92DBD162-D2BE-404E-A92E-BDBFD767ED55}" srcId="{8225E5E8-3050-4399-9D86-2106CD38D47D}" destId="{B167091F-A3F4-4AE3-86C1-61A1358BED65}" srcOrd="2" destOrd="0" parTransId="{0F348425-C3CE-4F5A-8B15-2812E9178D4B}" sibTransId="{4AB18B69-85F3-4FBF-A215-4CAA17BFE0A5}"/>
    <dgm:cxn modelId="{0162EF69-6AD9-4D95-8A09-EB0DE657AF31}" type="presParOf" srcId="{7A674880-3B56-428E-9383-9B6A70140577}" destId="{196810B6-067D-46F0-B1CD-E462C3A8D0AF}" srcOrd="0" destOrd="0" presId="urn:microsoft.com/office/officeart/2008/layout/LinedList"/>
    <dgm:cxn modelId="{87AAE48A-DD36-4EC7-9057-FE0C88568C1B}" type="presParOf" srcId="{7A674880-3B56-428E-9383-9B6A70140577}" destId="{07DD69FE-4642-416B-8D57-8AF3199DD4CC}" srcOrd="1" destOrd="0" presId="urn:microsoft.com/office/officeart/2008/layout/LinedList"/>
    <dgm:cxn modelId="{AB3EA8BB-FECB-44C2-BCBF-316D9354E837}" type="presParOf" srcId="{07DD69FE-4642-416B-8D57-8AF3199DD4CC}" destId="{D6682135-1F92-403C-B0AE-272D4865F5C9}" srcOrd="0" destOrd="0" presId="urn:microsoft.com/office/officeart/2008/layout/LinedList"/>
    <dgm:cxn modelId="{A3A74016-D762-4255-B7CB-E9053D360CFE}" type="presParOf" srcId="{07DD69FE-4642-416B-8D57-8AF3199DD4CC}" destId="{BE130588-93D6-4F6A-A26D-D0B5A39FCF18}" srcOrd="1" destOrd="0" presId="urn:microsoft.com/office/officeart/2008/layout/LinedList"/>
    <dgm:cxn modelId="{E17E3578-0B5E-4C49-AC6F-81F77D67F0C6}" type="presParOf" srcId="{7A674880-3B56-428E-9383-9B6A70140577}" destId="{3ACD745F-9CFE-438A-821F-C690030809BD}" srcOrd="2" destOrd="0" presId="urn:microsoft.com/office/officeart/2008/layout/LinedList"/>
    <dgm:cxn modelId="{8ED4EDC5-73EF-4CC9-8393-BE1D20A39C99}" type="presParOf" srcId="{7A674880-3B56-428E-9383-9B6A70140577}" destId="{F3188B7E-30CF-456A-B9E2-062DCB89DD97}" srcOrd="3" destOrd="0" presId="urn:microsoft.com/office/officeart/2008/layout/LinedList"/>
    <dgm:cxn modelId="{0A0C0325-BA5E-4590-84B9-ACF187C0767F}" type="presParOf" srcId="{F3188B7E-30CF-456A-B9E2-062DCB89DD97}" destId="{59BB530F-74F1-4909-8656-2C7B71940697}" srcOrd="0" destOrd="0" presId="urn:microsoft.com/office/officeart/2008/layout/LinedList"/>
    <dgm:cxn modelId="{CAB78959-CE15-44A4-BE87-98A534543E0C}" type="presParOf" srcId="{F3188B7E-30CF-456A-B9E2-062DCB89DD97}" destId="{CF314BAE-20A2-4376-8A08-5A6662EEA504}" srcOrd="1" destOrd="0" presId="urn:microsoft.com/office/officeart/2008/layout/LinedList"/>
    <dgm:cxn modelId="{FA20FABF-8EB7-40FD-B3BE-4D628364B23F}" type="presParOf" srcId="{7A674880-3B56-428E-9383-9B6A70140577}" destId="{60DC0B78-BFD0-48FD-9D84-DD01BCDCDACB}" srcOrd="4" destOrd="0" presId="urn:microsoft.com/office/officeart/2008/layout/LinedList"/>
    <dgm:cxn modelId="{E03A24E9-57B3-47F7-ADE7-CDCFF7F69AC1}" type="presParOf" srcId="{7A674880-3B56-428E-9383-9B6A70140577}" destId="{F5A87445-FC07-4A6D-A085-DA8F3C9E3DAC}" srcOrd="5" destOrd="0" presId="urn:microsoft.com/office/officeart/2008/layout/LinedList"/>
    <dgm:cxn modelId="{F7BC9CA1-40D0-49F6-A9D0-A27CC385C19D}" type="presParOf" srcId="{F5A87445-FC07-4A6D-A085-DA8F3C9E3DAC}" destId="{C1D9B6B5-FC2D-4014-B46D-544582098E1C}" srcOrd="0" destOrd="0" presId="urn:microsoft.com/office/officeart/2008/layout/LinedList"/>
    <dgm:cxn modelId="{C714BE58-EE9C-4466-A446-79D437896219}" type="presParOf" srcId="{F5A87445-FC07-4A6D-A085-DA8F3C9E3DAC}" destId="{95C45B38-26F7-4B3B-B607-B8B40F266B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9272B6B-588C-4B8F-BCCC-D199D0CFA5F5}"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6BABD9C1-7B6C-4C20-B14B-1E7F732E8795}">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Consequently, human groups developed a </a:t>
          </a:r>
          <a:r>
            <a:rPr lang="en-US" sz="2000" b="0" dirty="0" smtClean="0">
              <a:latin typeface="Times New Roman" panose="02020603050405020304" pitchFamily="18" charset="0"/>
              <a:ea typeface="Microsoft Himalaya" panose="01010100010101010101" pitchFamily="2" charset="0"/>
              <a:cs typeface="Times New Roman" panose="02020603050405020304" pitchFamily="18" charset="0"/>
            </a:rPr>
            <a:t>system of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social control—formal and informal means of enforcing norms. At the center of social control are sanctions.</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15FD65E6-7D77-44DE-B824-B3B9F401523B}" type="parTrans" cxnId="{9BB3D198-F833-4E49-A269-1C8EBA554620}">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98AE8B9-3A11-42BE-B59E-A057A534F173}" type="sibTrans" cxnId="{9BB3D198-F833-4E49-A269-1C8EBA554620}">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FF2FCF92-79DE-4A23-8E41-BD9BAF79F961}">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Refers to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ways and attempts by society which tries to prevent and sanction behavior that violates its norms. </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91ABF731-E0FF-4EEA-AF76-903197DD23AE}" type="parTrans" cxnId="{C3BC42D3-C2E9-4DD8-81FE-835591EC111C}">
      <dgm:prSet/>
      <dgm:spPr/>
      <dgm:t>
        <a:bodyPr/>
        <a:lstStyle/>
        <a:p>
          <a:endParaRPr lang="en-US"/>
        </a:p>
      </dgm:t>
    </dgm:pt>
    <dgm:pt modelId="{4A7952E8-15D0-4A0C-BE0B-88C4B50EF296}" type="sibTrans" cxnId="{C3BC42D3-C2E9-4DD8-81FE-835591EC111C}">
      <dgm:prSet/>
      <dgm:spPr/>
      <dgm:t>
        <a:bodyPr/>
        <a:lstStyle/>
        <a:p>
          <a:endParaRPr lang="en-US"/>
        </a:p>
      </dgm:t>
    </dgm:pt>
    <dgm:pt modelId="{859197F7-F8DD-4A4A-887F-CBB20EEF0E7C}">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 underlying goal of social control is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to regulate people’s thoughts and behavior, maintain social order, an arrangement of practices and behaviors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on which society’s members base their daily lives.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E5D06E82-04AA-40CF-83E6-8F9C476716DA}" type="parTrans" cxnId="{52226327-3570-40CE-B5F0-6900FDB4999A}">
      <dgm:prSet/>
      <dgm:spPr/>
      <dgm:t>
        <a:bodyPr/>
        <a:lstStyle/>
        <a:p>
          <a:endParaRPr lang="en-US"/>
        </a:p>
      </dgm:t>
    </dgm:pt>
    <dgm:pt modelId="{A1C37B2B-86C6-44B2-A51B-4820E9027F50}" type="sibTrans" cxnId="{52226327-3570-40CE-B5F0-6900FDB4999A}">
      <dgm:prSet/>
      <dgm:spPr/>
      <dgm:t>
        <a:bodyPr/>
        <a:lstStyle/>
        <a:p>
          <a:endParaRPr lang="en-US"/>
        </a:p>
      </dgm:t>
    </dgm:pt>
    <dgm:pt modelId="{25FC7E68-E0E2-4F3A-8031-F9DB724B45AE}" type="pres">
      <dgm:prSet presAssocID="{D9272B6B-588C-4B8F-BCCC-D199D0CFA5F5}" presName="vert0" presStyleCnt="0">
        <dgm:presLayoutVars>
          <dgm:dir/>
          <dgm:animOne val="branch"/>
          <dgm:animLvl val="lvl"/>
        </dgm:presLayoutVars>
      </dgm:prSet>
      <dgm:spPr/>
      <dgm:t>
        <a:bodyPr/>
        <a:lstStyle/>
        <a:p>
          <a:endParaRPr lang="en-US"/>
        </a:p>
      </dgm:t>
    </dgm:pt>
    <dgm:pt modelId="{39EBDEFE-6F4E-44D1-988C-959368352FD6}" type="pres">
      <dgm:prSet presAssocID="{6BABD9C1-7B6C-4C20-B14B-1E7F732E8795}" presName="thickLine" presStyleLbl="alignNode1" presStyleIdx="0" presStyleCnt="3"/>
      <dgm:spPr/>
    </dgm:pt>
    <dgm:pt modelId="{20FF3C6C-E702-433B-A68A-FC2DB7AAC3A0}" type="pres">
      <dgm:prSet presAssocID="{6BABD9C1-7B6C-4C20-B14B-1E7F732E8795}" presName="horz1" presStyleCnt="0"/>
      <dgm:spPr/>
    </dgm:pt>
    <dgm:pt modelId="{9B3EEF00-BB4A-46C7-B32F-91D4AF80BB9B}" type="pres">
      <dgm:prSet presAssocID="{6BABD9C1-7B6C-4C20-B14B-1E7F732E8795}" presName="tx1" presStyleLbl="revTx" presStyleIdx="0" presStyleCnt="3" custScaleY="138127"/>
      <dgm:spPr/>
      <dgm:t>
        <a:bodyPr/>
        <a:lstStyle/>
        <a:p>
          <a:endParaRPr lang="en-US"/>
        </a:p>
      </dgm:t>
    </dgm:pt>
    <dgm:pt modelId="{7010271B-45BA-4715-A058-74DA7E144994}" type="pres">
      <dgm:prSet presAssocID="{6BABD9C1-7B6C-4C20-B14B-1E7F732E8795}" presName="vert1" presStyleCnt="0"/>
      <dgm:spPr/>
    </dgm:pt>
    <dgm:pt modelId="{67758044-8C0D-4F2B-89BC-A03418FA2D7E}" type="pres">
      <dgm:prSet presAssocID="{FF2FCF92-79DE-4A23-8E41-BD9BAF79F961}" presName="thickLine" presStyleLbl="alignNode1" presStyleIdx="1" presStyleCnt="3"/>
      <dgm:spPr/>
    </dgm:pt>
    <dgm:pt modelId="{63593B7B-2703-4341-8F9E-93FDA2CF6640}" type="pres">
      <dgm:prSet presAssocID="{FF2FCF92-79DE-4A23-8E41-BD9BAF79F961}" presName="horz1" presStyleCnt="0"/>
      <dgm:spPr/>
    </dgm:pt>
    <dgm:pt modelId="{991170F1-DB59-4875-A356-2A65BC49B73D}" type="pres">
      <dgm:prSet presAssocID="{FF2FCF92-79DE-4A23-8E41-BD9BAF79F961}" presName="tx1" presStyleLbl="revTx" presStyleIdx="1" presStyleCnt="3" custScaleY="113355"/>
      <dgm:spPr/>
      <dgm:t>
        <a:bodyPr/>
        <a:lstStyle/>
        <a:p>
          <a:endParaRPr lang="en-US"/>
        </a:p>
      </dgm:t>
    </dgm:pt>
    <dgm:pt modelId="{CD075849-1328-4905-85B4-C8097127BB70}" type="pres">
      <dgm:prSet presAssocID="{FF2FCF92-79DE-4A23-8E41-BD9BAF79F961}" presName="vert1" presStyleCnt="0"/>
      <dgm:spPr/>
    </dgm:pt>
    <dgm:pt modelId="{9DCD016A-641D-4CA1-9222-3EF4760CC764}" type="pres">
      <dgm:prSet presAssocID="{859197F7-F8DD-4A4A-887F-CBB20EEF0E7C}" presName="thickLine" presStyleLbl="alignNode1" presStyleIdx="2" presStyleCnt="3"/>
      <dgm:spPr/>
    </dgm:pt>
    <dgm:pt modelId="{361432D6-A19C-466D-A528-AD14637E5382}" type="pres">
      <dgm:prSet presAssocID="{859197F7-F8DD-4A4A-887F-CBB20EEF0E7C}" presName="horz1" presStyleCnt="0"/>
      <dgm:spPr/>
    </dgm:pt>
    <dgm:pt modelId="{0E959320-61E1-41D1-A293-24FA1BF0C011}" type="pres">
      <dgm:prSet presAssocID="{859197F7-F8DD-4A4A-887F-CBB20EEF0E7C}" presName="tx1" presStyleLbl="revTx" presStyleIdx="2" presStyleCnt="3" custScaleY="125075"/>
      <dgm:spPr/>
      <dgm:t>
        <a:bodyPr/>
        <a:lstStyle/>
        <a:p>
          <a:endParaRPr lang="en-US"/>
        </a:p>
      </dgm:t>
    </dgm:pt>
    <dgm:pt modelId="{14CD64E5-16B7-4175-8099-79422A1C9E8D}" type="pres">
      <dgm:prSet presAssocID="{859197F7-F8DD-4A4A-887F-CBB20EEF0E7C}" presName="vert1" presStyleCnt="0"/>
      <dgm:spPr/>
    </dgm:pt>
  </dgm:ptLst>
  <dgm:cxnLst>
    <dgm:cxn modelId="{C3BC42D3-C2E9-4DD8-81FE-835591EC111C}" srcId="{D9272B6B-588C-4B8F-BCCC-D199D0CFA5F5}" destId="{FF2FCF92-79DE-4A23-8E41-BD9BAF79F961}" srcOrd="1" destOrd="0" parTransId="{91ABF731-E0FF-4EEA-AF76-903197DD23AE}" sibTransId="{4A7952E8-15D0-4A0C-BE0B-88C4B50EF296}"/>
    <dgm:cxn modelId="{52226327-3570-40CE-B5F0-6900FDB4999A}" srcId="{D9272B6B-588C-4B8F-BCCC-D199D0CFA5F5}" destId="{859197F7-F8DD-4A4A-887F-CBB20EEF0E7C}" srcOrd="2" destOrd="0" parTransId="{E5D06E82-04AA-40CF-83E6-8F9C476716DA}" sibTransId="{A1C37B2B-86C6-44B2-A51B-4820E9027F50}"/>
    <dgm:cxn modelId="{30D30881-E151-4356-A1E5-56217284489B}" type="presOf" srcId="{FF2FCF92-79DE-4A23-8E41-BD9BAF79F961}" destId="{991170F1-DB59-4875-A356-2A65BC49B73D}" srcOrd="0" destOrd="0" presId="urn:microsoft.com/office/officeart/2008/layout/LinedList"/>
    <dgm:cxn modelId="{63FC7901-918E-4CC5-BD78-E9BF9EE612EF}" type="presOf" srcId="{D9272B6B-588C-4B8F-BCCC-D199D0CFA5F5}" destId="{25FC7E68-E0E2-4F3A-8031-F9DB724B45AE}" srcOrd="0" destOrd="0" presId="urn:microsoft.com/office/officeart/2008/layout/LinedList"/>
    <dgm:cxn modelId="{6C13DE35-BE14-42DF-AF2C-70139BB4BE9C}" type="presOf" srcId="{859197F7-F8DD-4A4A-887F-CBB20EEF0E7C}" destId="{0E959320-61E1-41D1-A293-24FA1BF0C011}" srcOrd="0" destOrd="0" presId="urn:microsoft.com/office/officeart/2008/layout/LinedList"/>
    <dgm:cxn modelId="{9BB3D198-F833-4E49-A269-1C8EBA554620}" srcId="{D9272B6B-588C-4B8F-BCCC-D199D0CFA5F5}" destId="{6BABD9C1-7B6C-4C20-B14B-1E7F732E8795}" srcOrd="0" destOrd="0" parTransId="{15FD65E6-7D77-44DE-B824-B3B9F401523B}" sibTransId="{598AE8B9-3A11-42BE-B59E-A057A534F173}"/>
    <dgm:cxn modelId="{03CD7A06-5226-4094-B2DD-F3C68B59942E}" type="presOf" srcId="{6BABD9C1-7B6C-4C20-B14B-1E7F732E8795}" destId="{9B3EEF00-BB4A-46C7-B32F-91D4AF80BB9B}" srcOrd="0" destOrd="0" presId="urn:microsoft.com/office/officeart/2008/layout/LinedList"/>
    <dgm:cxn modelId="{9FA0DF07-F949-4063-9475-643A83E2EDC7}" type="presParOf" srcId="{25FC7E68-E0E2-4F3A-8031-F9DB724B45AE}" destId="{39EBDEFE-6F4E-44D1-988C-959368352FD6}" srcOrd="0" destOrd="0" presId="urn:microsoft.com/office/officeart/2008/layout/LinedList"/>
    <dgm:cxn modelId="{AAB3A32D-4FDD-4667-8FB5-C55C9F7ED551}" type="presParOf" srcId="{25FC7E68-E0E2-4F3A-8031-F9DB724B45AE}" destId="{20FF3C6C-E702-433B-A68A-FC2DB7AAC3A0}" srcOrd="1" destOrd="0" presId="urn:microsoft.com/office/officeart/2008/layout/LinedList"/>
    <dgm:cxn modelId="{9F36338B-BA5E-4683-B95C-6E33D8817329}" type="presParOf" srcId="{20FF3C6C-E702-433B-A68A-FC2DB7AAC3A0}" destId="{9B3EEF00-BB4A-46C7-B32F-91D4AF80BB9B}" srcOrd="0" destOrd="0" presId="urn:microsoft.com/office/officeart/2008/layout/LinedList"/>
    <dgm:cxn modelId="{3A539214-1E2A-443C-A160-860D738E6FB7}" type="presParOf" srcId="{20FF3C6C-E702-433B-A68A-FC2DB7AAC3A0}" destId="{7010271B-45BA-4715-A058-74DA7E144994}" srcOrd="1" destOrd="0" presId="urn:microsoft.com/office/officeart/2008/layout/LinedList"/>
    <dgm:cxn modelId="{A1F94FC3-05FE-48CB-9DE9-E38BF0CFE1BC}" type="presParOf" srcId="{25FC7E68-E0E2-4F3A-8031-F9DB724B45AE}" destId="{67758044-8C0D-4F2B-89BC-A03418FA2D7E}" srcOrd="2" destOrd="0" presId="urn:microsoft.com/office/officeart/2008/layout/LinedList"/>
    <dgm:cxn modelId="{2AF72753-0E86-45D5-9BB0-F15E2FDEA7E6}" type="presParOf" srcId="{25FC7E68-E0E2-4F3A-8031-F9DB724B45AE}" destId="{63593B7B-2703-4341-8F9E-93FDA2CF6640}" srcOrd="3" destOrd="0" presId="urn:microsoft.com/office/officeart/2008/layout/LinedList"/>
    <dgm:cxn modelId="{BFDD09DC-BC0A-4AEA-BC0E-BD8165CF59CA}" type="presParOf" srcId="{63593B7B-2703-4341-8F9E-93FDA2CF6640}" destId="{991170F1-DB59-4875-A356-2A65BC49B73D}" srcOrd="0" destOrd="0" presId="urn:microsoft.com/office/officeart/2008/layout/LinedList"/>
    <dgm:cxn modelId="{15AE8BC5-6392-4FDA-9928-B447C4ED31A4}" type="presParOf" srcId="{63593B7B-2703-4341-8F9E-93FDA2CF6640}" destId="{CD075849-1328-4905-85B4-C8097127BB70}" srcOrd="1" destOrd="0" presId="urn:microsoft.com/office/officeart/2008/layout/LinedList"/>
    <dgm:cxn modelId="{B9612FB0-E5DA-447B-8BED-38E5461E4B8C}" type="presParOf" srcId="{25FC7E68-E0E2-4F3A-8031-F9DB724B45AE}" destId="{9DCD016A-641D-4CA1-9222-3EF4760CC764}" srcOrd="4" destOrd="0" presId="urn:microsoft.com/office/officeart/2008/layout/LinedList"/>
    <dgm:cxn modelId="{782C7433-D7CB-45A0-87B5-5376779581A9}" type="presParOf" srcId="{25FC7E68-E0E2-4F3A-8031-F9DB724B45AE}" destId="{361432D6-A19C-466D-A528-AD14637E5382}" srcOrd="5" destOrd="0" presId="urn:microsoft.com/office/officeart/2008/layout/LinedList"/>
    <dgm:cxn modelId="{A081FFCC-4F91-417C-A9B8-1BC1B0128ACF}" type="presParOf" srcId="{361432D6-A19C-466D-A528-AD14637E5382}" destId="{0E959320-61E1-41D1-A293-24FA1BF0C011}" srcOrd="0" destOrd="0" presId="urn:microsoft.com/office/officeart/2008/layout/LinedList"/>
    <dgm:cxn modelId="{2EFB4F72-61CF-4FC7-A776-2B768CDF37CE}" type="presParOf" srcId="{361432D6-A19C-466D-A528-AD14637E5382}" destId="{14CD64E5-16B7-4175-8099-79422A1C9E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8F6C749-D72E-4D38-A9CD-0AF44354C754}"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62EE954B-C684-4034-BFB5-018367F78CE6}">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Just as a society has informal and formal norms so does it have informal and formal social control. </a:t>
          </a:r>
          <a:r>
            <a:rPr lang="en-US" sz="2000" i="0" dirty="0" smtClean="0">
              <a:latin typeface="Times New Roman" panose="02020603050405020304" pitchFamily="18" charset="0"/>
              <a:ea typeface="Microsoft Himalaya" panose="01010100010101010101" pitchFamily="2" charset="0"/>
              <a:cs typeface="Times New Roman" panose="02020603050405020304" pitchFamily="18" charset="0"/>
            </a:rPr>
            <a:t>Informal social control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is used to control behavior that violates informal norms, and </a:t>
          </a:r>
          <a:r>
            <a:rPr lang="en-US" sz="2000" i="0" dirty="0" smtClean="0">
              <a:latin typeface="Times New Roman" panose="02020603050405020304" pitchFamily="18" charset="0"/>
              <a:ea typeface="Microsoft Himalaya" panose="01010100010101010101" pitchFamily="2" charset="0"/>
              <a:cs typeface="Times New Roman" panose="02020603050405020304" pitchFamily="18" charset="0"/>
            </a:rPr>
            <a:t>formal social control</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is used to control behavior that violates formal norms. </a:t>
          </a:r>
          <a:endParaRPr lang="en-US" sz="2000" dirty="0">
            <a:latin typeface="Times New Roman" panose="02020603050405020304" pitchFamily="18" charset="0"/>
            <a:cs typeface="Times New Roman" panose="02020603050405020304" pitchFamily="18" charset="0"/>
          </a:endParaRPr>
        </a:p>
      </dgm:t>
    </dgm:pt>
    <dgm:pt modelId="{ACC684EA-F902-47B1-AA16-D86CA463C54A}" type="parTrans" cxnId="{9E88734B-C7DF-43AB-A9ED-4AC93E6770B3}">
      <dgm:prSet/>
      <dgm:spPr/>
      <dgm:t>
        <a:bodyPr/>
        <a:lstStyle/>
        <a:p>
          <a:endParaRPr lang="en-US"/>
        </a:p>
      </dgm:t>
    </dgm:pt>
    <dgm:pt modelId="{031A73FB-BDDE-4FD9-9DC4-822E5FE9FC5B}" type="sibTrans" cxnId="{9E88734B-C7DF-43AB-A9ED-4AC93E6770B3}">
      <dgm:prSet/>
      <dgm:spPr/>
      <dgm:t>
        <a:bodyPr/>
        <a:lstStyle/>
        <a:p>
          <a:endParaRPr lang="en-US"/>
        </a:p>
      </dgm:t>
    </dgm:pt>
    <dgm:pt modelId="{5A598D17-D8BC-4A1B-BB6B-3574FB8ED295}" type="pres">
      <dgm:prSet presAssocID="{A8F6C749-D72E-4D38-A9CD-0AF44354C754}" presName="vert0" presStyleCnt="0">
        <dgm:presLayoutVars>
          <dgm:dir/>
          <dgm:animOne val="branch"/>
          <dgm:animLvl val="lvl"/>
        </dgm:presLayoutVars>
      </dgm:prSet>
      <dgm:spPr/>
      <dgm:t>
        <a:bodyPr/>
        <a:lstStyle/>
        <a:p>
          <a:endParaRPr lang="en-US"/>
        </a:p>
      </dgm:t>
    </dgm:pt>
    <dgm:pt modelId="{AFDDAAC7-2250-49DF-A7D6-EF26126228A4}" type="pres">
      <dgm:prSet presAssocID="{62EE954B-C684-4034-BFB5-018367F78CE6}" presName="thickLine" presStyleLbl="alignNode1" presStyleIdx="0" presStyleCnt="1"/>
      <dgm:spPr/>
    </dgm:pt>
    <dgm:pt modelId="{84127CE2-BCBE-42E3-89F4-C4492B5840F5}" type="pres">
      <dgm:prSet presAssocID="{62EE954B-C684-4034-BFB5-018367F78CE6}" presName="horz1" presStyleCnt="0"/>
      <dgm:spPr/>
    </dgm:pt>
    <dgm:pt modelId="{B9EDCC9A-68F5-4050-BFE4-CFC5B8FF14FA}" type="pres">
      <dgm:prSet presAssocID="{62EE954B-C684-4034-BFB5-018367F78CE6}" presName="tx1" presStyleLbl="revTx" presStyleIdx="0" presStyleCnt="1" custScaleY="194271"/>
      <dgm:spPr/>
      <dgm:t>
        <a:bodyPr/>
        <a:lstStyle/>
        <a:p>
          <a:endParaRPr lang="en-US"/>
        </a:p>
      </dgm:t>
    </dgm:pt>
    <dgm:pt modelId="{15EAA2FB-EE76-4780-BAAF-D907221A6991}" type="pres">
      <dgm:prSet presAssocID="{62EE954B-C684-4034-BFB5-018367F78CE6}" presName="vert1" presStyleCnt="0"/>
      <dgm:spPr/>
    </dgm:pt>
  </dgm:ptLst>
  <dgm:cxnLst>
    <dgm:cxn modelId="{C8667520-9D11-4871-8B8A-D65CAB461C71}" type="presOf" srcId="{62EE954B-C684-4034-BFB5-018367F78CE6}" destId="{B9EDCC9A-68F5-4050-BFE4-CFC5B8FF14FA}" srcOrd="0" destOrd="0" presId="urn:microsoft.com/office/officeart/2008/layout/LinedList"/>
    <dgm:cxn modelId="{63744C29-AE6C-4F0F-903F-8FCFB618F2A2}" type="presOf" srcId="{A8F6C749-D72E-4D38-A9CD-0AF44354C754}" destId="{5A598D17-D8BC-4A1B-BB6B-3574FB8ED295}" srcOrd="0" destOrd="0" presId="urn:microsoft.com/office/officeart/2008/layout/LinedList"/>
    <dgm:cxn modelId="{9E88734B-C7DF-43AB-A9ED-4AC93E6770B3}" srcId="{A8F6C749-D72E-4D38-A9CD-0AF44354C754}" destId="{62EE954B-C684-4034-BFB5-018367F78CE6}" srcOrd="0" destOrd="0" parTransId="{ACC684EA-F902-47B1-AA16-D86CA463C54A}" sibTransId="{031A73FB-BDDE-4FD9-9DC4-822E5FE9FC5B}"/>
    <dgm:cxn modelId="{1ED8009C-CDB4-40D7-B0A0-907063CCC5F6}" type="presParOf" srcId="{5A598D17-D8BC-4A1B-BB6B-3574FB8ED295}" destId="{AFDDAAC7-2250-49DF-A7D6-EF26126228A4}" srcOrd="0" destOrd="0" presId="urn:microsoft.com/office/officeart/2008/layout/LinedList"/>
    <dgm:cxn modelId="{D14CC685-65D6-44BD-9FD4-16C1C9B322DE}" type="presParOf" srcId="{5A598D17-D8BC-4A1B-BB6B-3574FB8ED295}" destId="{84127CE2-BCBE-42E3-89F4-C4492B5840F5}" srcOrd="1" destOrd="0" presId="urn:microsoft.com/office/officeart/2008/layout/LinedList"/>
    <dgm:cxn modelId="{CE9D8DDE-C2FE-40DD-9FC6-177781B85912}" type="presParOf" srcId="{84127CE2-BCBE-42E3-89F4-C4492B5840F5}" destId="{B9EDCC9A-68F5-4050-BFE4-CFC5B8FF14FA}" srcOrd="0" destOrd="0" presId="urn:microsoft.com/office/officeart/2008/layout/LinedList"/>
    <dgm:cxn modelId="{B29C342E-AAAD-47E7-8668-CF227EB57233}" type="presParOf" srcId="{84127CE2-BCBE-42E3-89F4-C4492B5840F5}" destId="{15EAA2FB-EE76-4780-BAAF-D907221A6991}"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6BC4160-E9AF-404C-B2F5-A5B6C7E7DAB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F3F074C5-38CA-4EBC-A2C3-A8AF9660F80F}">
      <dgm:prSet custT="1"/>
      <dgm:spPr/>
      <dgm:t>
        <a:bodyPr/>
        <a:lstStyle/>
        <a:p>
          <a:pPr algn="just"/>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Émile</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Durkheim stressed that a society </a:t>
          </a:r>
          <a:r>
            <a:rPr lang="en-US" sz="2000" i="1" dirty="0" smtClean="0">
              <a:latin typeface="Times New Roman" panose="02020603050405020304" pitchFamily="18" charset="0"/>
              <a:ea typeface="Microsoft Himalaya" panose="01010100010101010101" pitchFamily="2" charset="0"/>
              <a:cs typeface="Times New Roman" panose="02020603050405020304" pitchFamily="18" charset="0"/>
            </a:rPr>
            <a:t>without</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deviance is impossible for at least two reasons:</a:t>
          </a:r>
        </a:p>
        <a:p>
          <a:pPr algn="just"/>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First</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the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collective conscience is never strong enough to prevent </a:t>
          </a:r>
          <a:r>
            <a:rPr lang="en-US" sz="2000" b="1" i="1" dirty="0" smtClean="0">
              <a:latin typeface="Times New Roman" panose="02020603050405020304" pitchFamily="18" charset="0"/>
              <a:ea typeface="Microsoft Himalaya" panose="01010100010101010101" pitchFamily="2" charset="0"/>
              <a:cs typeface="Times New Roman" panose="02020603050405020304" pitchFamily="18" charset="0"/>
            </a:rPr>
            <a:t>all</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 rule breaking.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Even in a “society of saints,” such as a monastery, he said, rules will be broken and negative social reactions aroused. </a:t>
          </a:r>
        </a:p>
        <a:p>
          <a:pPr algn="just"/>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Second</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because deviance serves several important functions for society, any given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society “invents” deviance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by defining certain behaviors as deviant and the people who commit them as deviants. Because Durkheim thought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deviance was inevitable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for these reasons, he considered it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a </a:t>
          </a:r>
          <a:r>
            <a:rPr lang="en-US" sz="2000" b="1" i="1" dirty="0" smtClean="0">
              <a:latin typeface="Times New Roman" panose="02020603050405020304" pitchFamily="18" charset="0"/>
              <a:ea typeface="Microsoft Himalaya" panose="01010100010101010101" pitchFamily="2" charset="0"/>
              <a:cs typeface="Times New Roman" panose="02020603050405020304" pitchFamily="18" charset="0"/>
            </a:rPr>
            <a:t>normal</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 part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of every healthy society.</a:t>
          </a:r>
          <a:endParaRPr lang="en-US" sz="2000" dirty="0">
            <a:latin typeface="Times New Roman" panose="02020603050405020304" pitchFamily="18" charset="0"/>
            <a:cs typeface="Times New Roman" panose="02020603050405020304" pitchFamily="18" charset="0"/>
          </a:endParaRPr>
        </a:p>
      </dgm:t>
    </dgm:pt>
    <dgm:pt modelId="{79648315-3DFA-46D2-B58F-1D7567EEA6BA}" type="parTrans" cxnId="{AA01FB28-52C6-4084-A301-E9E19DE0D48C}">
      <dgm:prSet/>
      <dgm:spPr/>
      <dgm:t>
        <a:bodyPr/>
        <a:lstStyle/>
        <a:p>
          <a:endParaRPr lang="en-US" sz="2800"/>
        </a:p>
      </dgm:t>
    </dgm:pt>
    <dgm:pt modelId="{6C4B5B8F-5D71-427B-9398-CACD6F4686D9}" type="sibTrans" cxnId="{AA01FB28-52C6-4084-A301-E9E19DE0D48C}">
      <dgm:prSet/>
      <dgm:spPr/>
      <dgm:t>
        <a:bodyPr/>
        <a:lstStyle/>
        <a:p>
          <a:endParaRPr lang="en-US" sz="2800"/>
        </a:p>
      </dgm:t>
    </dgm:pt>
    <dgm:pt modelId="{D111DF74-E51D-49B2-902A-51F154297189}">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Whether a behavior is considered deviant depends on the circumstances in which the behavior occurs and not on the behavior itself.  </a:t>
          </a:r>
        </a:p>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If an assailant, e.g., a young male, murders someone, he faces arrest, prosecution, and, in many states, possible execution. </a:t>
          </a:r>
        </a:p>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Yet if a soldier kills someone in wartime, he may be considered a hero. </a:t>
          </a:r>
        </a:p>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Killing occurs in either situation, but the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context and reasons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for the killing determine whether the killer is punished or given a medal.</a:t>
          </a:r>
        </a:p>
      </dgm:t>
    </dgm:pt>
    <dgm:pt modelId="{82A25E1C-53A4-4666-B242-C892FD064232}" type="parTrans" cxnId="{C6C56B0E-F256-49C2-AE55-9DD8FB64B566}">
      <dgm:prSet/>
      <dgm:spPr/>
      <dgm:t>
        <a:bodyPr/>
        <a:lstStyle/>
        <a:p>
          <a:endParaRPr lang="en-US" sz="2800"/>
        </a:p>
      </dgm:t>
    </dgm:pt>
    <dgm:pt modelId="{522FEE9D-FB0B-4513-9588-4B0442FEAF63}" type="sibTrans" cxnId="{C6C56B0E-F256-49C2-AE55-9DD8FB64B566}">
      <dgm:prSet/>
      <dgm:spPr/>
      <dgm:t>
        <a:bodyPr/>
        <a:lstStyle/>
        <a:p>
          <a:endParaRPr lang="en-US" sz="2800"/>
        </a:p>
      </dgm:t>
    </dgm:pt>
    <dgm:pt modelId="{BA18B7E6-BB07-4E85-8354-6FB3C0019CF6}" type="pres">
      <dgm:prSet presAssocID="{B6BC4160-E9AF-404C-B2F5-A5B6C7E7DABC}" presName="vert0" presStyleCnt="0">
        <dgm:presLayoutVars>
          <dgm:dir/>
          <dgm:animOne val="branch"/>
          <dgm:animLvl val="lvl"/>
        </dgm:presLayoutVars>
      </dgm:prSet>
      <dgm:spPr/>
      <dgm:t>
        <a:bodyPr/>
        <a:lstStyle/>
        <a:p>
          <a:endParaRPr lang="en-US"/>
        </a:p>
      </dgm:t>
    </dgm:pt>
    <dgm:pt modelId="{54C500E9-2BA3-4130-8F5A-B9DF0B6267DA}" type="pres">
      <dgm:prSet presAssocID="{F3F074C5-38CA-4EBC-A2C3-A8AF9660F80F}" presName="thickLine" presStyleLbl="alignNode1" presStyleIdx="0" presStyleCnt="2"/>
      <dgm:spPr/>
    </dgm:pt>
    <dgm:pt modelId="{273B6ED3-85C6-48FD-86A6-633897DD9340}" type="pres">
      <dgm:prSet presAssocID="{F3F074C5-38CA-4EBC-A2C3-A8AF9660F80F}" presName="horz1" presStyleCnt="0"/>
      <dgm:spPr/>
    </dgm:pt>
    <dgm:pt modelId="{758524FD-3CB3-4FC0-961A-A91A736C5056}" type="pres">
      <dgm:prSet presAssocID="{F3F074C5-38CA-4EBC-A2C3-A8AF9660F80F}" presName="tx1" presStyleLbl="revTx" presStyleIdx="0" presStyleCnt="2" custScaleY="109595"/>
      <dgm:spPr/>
      <dgm:t>
        <a:bodyPr/>
        <a:lstStyle/>
        <a:p>
          <a:endParaRPr lang="en-US"/>
        </a:p>
      </dgm:t>
    </dgm:pt>
    <dgm:pt modelId="{D5084453-2D87-471B-8EE5-B3762741014A}" type="pres">
      <dgm:prSet presAssocID="{F3F074C5-38CA-4EBC-A2C3-A8AF9660F80F}" presName="vert1" presStyleCnt="0"/>
      <dgm:spPr/>
    </dgm:pt>
    <dgm:pt modelId="{165366A2-2564-46CB-BE98-F4233E920805}" type="pres">
      <dgm:prSet presAssocID="{D111DF74-E51D-49B2-902A-51F154297189}" presName="thickLine" presStyleLbl="alignNode1" presStyleIdx="1" presStyleCnt="2"/>
      <dgm:spPr/>
    </dgm:pt>
    <dgm:pt modelId="{76D7F00C-381D-4580-A794-5913192BDC57}" type="pres">
      <dgm:prSet presAssocID="{D111DF74-E51D-49B2-902A-51F154297189}" presName="horz1" presStyleCnt="0"/>
      <dgm:spPr/>
    </dgm:pt>
    <dgm:pt modelId="{2B6C8C60-7965-40AD-B0E5-2E301E2C7008}" type="pres">
      <dgm:prSet presAssocID="{D111DF74-E51D-49B2-902A-51F154297189}" presName="tx1" presStyleLbl="revTx" presStyleIdx="1" presStyleCnt="2" custScaleY="94526"/>
      <dgm:spPr/>
      <dgm:t>
        <a:bodyPr/>
        <a:lstStyle/>
        <a:p>
          <a:endParaRPr lang="en-US"/>
        </a:p>
      </dgm:t>
    </dgm:pt>
    <dgm:pt modelId="{50E7E878-B18D-4999-B375-4B1AACAE219D}" type="pres">
      <dgm:prSet presAssocID="{D111DF74-E51D-49B2-902A-51F154297189}" presName="vert1" presStyleCnt="0"/>
      <dgm:spPr/>
    </dgm:pt>
  </dgm:ptLst>
  <dgm:cxnLst>
    <dgm:cxn modelId="{EA9F8EE9-9B51-4D1E-8965-0CD3D1AE039A}" type="presOf" srcId="{B6BC4160-E9AF-404C-B2F5-A5B6C7E7DABC}" destId="{BA18B7E6-BB07-4E85-8354-6FB3C0019CF6}" srcOrd="0" destOrd="0" presId="urn:microsoft.com/office/officeart/2008/layout/LinedList"/>
    <dgm:cxn modelId="{AA01FB28-52C6-4084-A301-E9E19DE0D48C}" srcId="{B6BC4160-E9AF-404C-B2F5-A5B6C7E7DABC}" destId="{F3F074C5-38CA-4EBC-A2C3-A8AF9660F80F}" srcOrd="0" destOrd="0" parTransId="{79648315-3DFA-46D2-B58F-1D7567EEA6BA}" sibTransId="{6C4B5B8F-5D71-427B-9398-CACD6F4686D9}"/>
    <dgm:cxn modelId="{C6C56B0E-F256-49C2-AE55-9DD8FB64B566}" srcId="{B6BC4160-E9AF-404C-B2F5-A5B6C7E7DABC}" destId="{D111DF74-E51D-49B2-902A-51F154297189}" srcOrd="1" destOrd="0" parTransId="{82A25E1C-53A4-4666-B242-C892FD064232}" sibTransId="{522FEE9D-FB0B-4513-9588-4B0442FEAF63}"/>
    <dgm:cxn modelId="{E4079846-DA78-46D1-A593-437236CBDE40}" type="presOf" srcId="{D111DF74-E51D-49B2-902A-51F154297189}" destId="{2B6C8C60-7965-40AD-B0E5-2E301E2C7008}" srcOrd="0" destOrd="0" presId="urn:microsoft.com/office/officeart/2008/layout/LinedList"/>
    <dgm:cxn modelId="{9F6885B7-4CCC-4BDB-9937-F4C6288DE0B9}" type="presOf" srcId="{F3F074C5-38CA-4EBC-A2C3-A8AF9660F80F}" destId="{758524FD-3CB3-4FC0-961A-A91A736C5056}" srcOrd="0" destOrd="0" presId="urn:microsoft.com/office/officeart/2008/layout/LinedList"/>
    <dgm:cxn modelId="{AF0342C8-2E96-4B34-839B-357EEE5FE764}" type="presParOf" srcId="{BA18B7E6-BB07-4E85-8354-6FB3C0019CF6}" destId="{54C500E9-2BA3-4130-8F5A-B9DF0B6267DA}" srcOrd="0" destOrd="0" presId="urn:microsoft.com/office/officeart/2008/layout/LinedList"/>
    <dgm:cxn modelId="{B1FAE7EC-100E-40CC-B843-48AAEE8703B1}" type="presParOf" srcId="{BA18B7E6-BB07-4E85-8354-6FB3C0019CF6}" destId="{273B6ED3-85C6-48FD-86A6-633897DD9340}" srcOrd="1" destOrd="0" presId="urn:microsoft.com/office/officeart/2008/layout/LinedList"/>
    <dgm:cxn modelId="{90B9BC39-72EB-4103-9566-815B55A51643}" type="presParOf" srcId="{273B6ED3-85C6-48FD-86A6-633897DD9340}" destId="{758524FD-3CB3-4FC0-961A-A91A736C5056}" srcOrd="0" destOrd="0" presId="urn:microsoft.com/office/officeart/2008/layout/LinedList"/>
    <dgm:cxn modelId="{1FC749AD-21F0-4AB0-B657-D8CB9FDC1847}" type="presParOf" srcId="{273B6ED3-85C6-48FD-86A6-633897DD9340}" destId="{D5084453-2D87-471B-8EE5-B3762741014A}" srcOrd="1" destOrd="0" presId="urn:microsoft.com/office/officeart/2008/layout/LinedList"/>
    <dgm:cxn modelId="{F2C1110F-2275-41B9-A83D-EA12AE5BA88D}" type="presParOf" srcId="{BA18B7E6-BB07-4E85-8354-6FB3C0019CF6}" destId="{165366A2-2564-46CB-BE98-F4233E920805}" srcOrd="2" destOrd="0" presId="urn:microsoft.com/office/officeart/2008/layout/LinedList"/>
    <dgm:cxn modelId="{96F3BB81-2130-41FA-84B9-F5A32259BFA3}" type="presParOf" srcId="{BA18B7E6-BB07-4E85-8354-6FB3C0019CF6}" destId="{76D7F00C-381D-4580-A794-5913192BDC57}" srcOrd="3" destOrd="0" presId="urn:microsoft.com/office/officeart/2008/layout/LinedList"/>
    <dgm:cxn modelId="{40E08146-2E10-4DDB-AA09-6664E429741E}" type="presParOf" srcId="{76D7F00C-381D-4580-A794-5913192BDC57}" destId="{2B6C8C60-7965-40AD-B0E5-2E301E2C7008}" srcOrd="0" destOrd="0" presId="urn:microsoft.com/office/officeart/2008/layout/LinedList"/>
    <dgm:cxn modelId="{531023A2-6555-4EF0-A089-3587B3125768}" type="presParOf" srcId="{76D7F00C-381D-4580-A794-5913192BDC57}" destId="{50E7E878-B18D-4999-B375-4B1AACAE21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F353AB-4FEC-4178-9665-0E6C101B96C2}"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9F090DA3-B00C-4165-989A-FE515F40DAD8}">
      <dgm:prSet custT="1"/>
      <dgm:spPr/>
      <dgm:t>
        <a:bodyPr/>
        <a:lstStyle/>
        <a:p>
          <a:pPr algn="just"/>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Social sanctions encourage behaviors that are considered to be appropriate and deter behaviors that are not. </a:t>
          </a:r>
        </a:p>
      </dgm:t>
    </dgm:pt>
    <dgm:pt modelId="{E2845340-F091-40F3-926B-C292F4B2F572}" type="parTrans" cxnId="{B4470439-D83B-45B8-86C8-DC77572DA7D8}">
      <dgm:prSet/>
      <dgm:spPr/>
      <dgm:t>
        <a:bodyPr/>
        <a:lstStyle/>
        <a:p>
          <a:pPr algn="just"/>
          <a:endParaRPr lang="en-US" sz="1400"/>
        </a:p>
      </dgm:t>
    </dgm:pt>
    <dgm:pt modelId="{C950886D-1976-4A92-B956-3C1FA04F6F7D}" type="sibTrans" cxnId="{B4470439-D83B-45B8-86C8-DC77572DA7D8}">
      <dgm:prSet/>
      <dgm:spPr/>
      <dgm:t>
        <a:bodyPr/>
        <a:lstStyle/>
        <a:p>
          <a:pPr algn="just"/>
          <a:endParaRPr lang="en-US" sz="1400"/>
        </a:p>
      </dgm:t>
    </dgm:pt>
    <dgm:pt modelId="{04395480-4856-48AC-92DF-C0367C1A83F9}" type="pres">
      <dgm:prSet presAssocID="{ABF353AB-4FEC-4178-9665-0E6C101B96C2}" presName="vert0" presStyleCnt="0">
        <dgm:presLayoutVars>
          <dgm:dir/>
          <dgm:animOne val="branch"/>
          <dgm:animLvl val="lvl"/>
        </dgm:presLayoutVars>
      </dgm:prSet>
      <dgm:spPr/>
      <dgm:t>
        <a:bodyPr/>
        <a:lstStyle/>
        <a:p>
          <a:endParaRPr lang="en-US"/>
        </a:p>
      </dgm:t>
    </dgm:pt>
    <dgm:pt modelId="{BA720286-C614-482C-BACB-53C91B359C89}" type="pres">
      <dgm:prSet presAssocID="{9F090DA3-B00C-4165-989A-FE515F40DAD8}" presName="thickLine" presStyleLbl="alignNode1" presStyleIdx="0" presStyleCnt="1"/>
      <dgm:spPr/>
      <dgm:t>
        <a:bodyPr/>
        <a:lstStyle/>
        <a:p>
          <a:endParaRPr lang="en-US"/>
        </a:p>
      </dgm:t>
    </dgm:pt>
    <dgm:pt modelId="{CEB44720-93C2-43E8-897B-3F40C2369D13}" type="pres">
      <dgm:prSet presAssocID="{9F090DA3-B00C-4165-989A-FE515F40DAD8}" presName="horz1" presStyleCnt="0"/>
      <dgm:spPr/>
      <dgm:t>
        <a:bodyPr/>
        <a:lstStyle/>
        <a:p>
          <a:endParaRPr lang="en-US"/>
        </a:p>
      </dgm:t>
    </dgm:pt>
    <dgm:pt modelId="{49A1D2D2-E31B-4C25-B0B3-E78A51F874F3}" type="pres">
      <dgm:prSet presAssocID="{9F090DA3-B00C-4165-989A-FE515F40DAD8}" presName="tx1" presStyleLbl="revTx" presStyleIdx="0" presStyleCnt="1"/>
      <dgm:spPr/>
      <dgm:t>
        <a:bodyPr/>
        <a:lstStyle/>
        <a:p>
          <a:endParaRPr lang="en-US"/>
        </a:p>
      </dgm:t>
    </dgm:pt>
    <dgm:pt modelId="{875F55A4-0EC0-45B7-98BA-C068FF489C1A}" type="pres">
      <dgm:prSet presAssocID="{9F090DA3-B00C-4165-989A-FE515F40DAD8}" presName="vert1" presStyleCnt="0"/>
      <dgm:spPr/>
      <dgm:t>
        <a:bodyPr/>
        <a:lstStyle/>
        <a:p>
          <a:endParaRPr lang="en-US"/>
        </a:p>
      </dgm:t>
    </dgm:pt>
  </dgm:ptLst>
  <dgm:cxnLst>
    <dgm:cxn modelId="{B3AAA759-CE1B-4102-839E-779A85B80597}" type="presOf" srcId="{9F090DA3-B00C-4165-989A-FE515F40DAD8}" destId="{49A1D2D2-E31B-4C25-B0B3-E78A51F874F3}" srcOrd="0" destOrd="0" presId="urn:microsoft.com/office/officeart/2008/layout/LinedList"/>
    <dgm:cxn modelId="{B4470439-D83B-45B8-86C8-DC77572DA7D8}" srcId="{ABF353AB-4FEC-4178-9665-0E6C101B96C2}" destId="{9F090DA3-B00C-4165-989A-FE515F40DAD8}" srcOrd="0" destOrd="0" parTransId="{E2845340-F091-40F3-926B-C292F4B2F572}" sibTransId="{C950886D-1976-4A92-B956-3C1FA04F6F7D}"/>
    <dgm:cxn modelId="{8E0DB78C-AB03-469B-84F5-B7D7B80CB3A0}" type="presOf" srcId="{ABF353AB-4FEC-4178-9665-0E6C101B96C2}" destId="{04395480-4856-48AC-92DF-C0367C1A83F9}" srcOrd="0" destOrd="0" presId="urn:microsoft.com/office/officeart/2008/layout/LinedList"/>
    <dgm:cxn modelId="{FAD98237-B035-448B-AE8C-5BDACAF7BDC8}" type="presParOf" srcId="{04395480-4856-48AC-92DF-C0367C1A83F9}" destId="{BA720286-C614-482C-BACB-53C91B359C89}" srcOrd="0" destOrd="0" presId="urn:microsoft.com/office/officeart/2008/layout/LinedList"/>
    <dgm:cxn modelId="{4B8F1689-4A68-48FA-86FE-750C12989D12}" type="presParOf" srcId="{04395480-4856-48AC-92DF-C0367C1A83F9}" destId="{CEB44720-93C2-43E8-897B-3F40C2369D13}" srcOrd="1" destOrd="0" presId="urn:microsoft.com/office/officeart/2008/layout/LinedList"/>
    <dgm:cxn modelId="{77224616-8D7F-40F2-A9A3-9C240CD91E5D}" type="presParOf" srcId="{CEB44720-93C2-43E8-897B-3F40C2369D13}" destId="{49A1D2D2-E31B-4C25-B0B3-E78A51F874F3}" srcOrd="0" destOrd="0" presId="urn:microsoft.com/office/officeart/2008/layout/LinedList"/>
    <dgm:cxn modelId="{0685E79D-CB94-488C-9DE0-1EE4BD5030F9}" type="presParOf" srcId="{CEB44720-93C2-43E8-897B-3F40C2369D13}" destId="{875F55A4-0EC0-45B7-98BA-C068FF489C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0C9FBB6-25A3-4FC2-A15E-F5D79ED4A42C}" type="doc">
      <dgm:prSet loTypeId="urn:microsoft.com/office/officeart/2005/8/layout/vList2" loCatId="list" qsTypeId="urn:microsoft.com/office/officeart/2005/8/quickstyle/simple1" qsCatId="simple" csTypeId="urn:microsoft.com/office/officeart/2005/8/colors/accent5_4" csCatId="accent5" phldr="1"/>
      <dgm:spPr/>
      <dgm:t>
        <a:bodyPr/>
        <a:lstStyle/>
        <a:p>
          <a:endParaRPr lang="en-US"/>
        </a:p>
      </dgm:t>
    </dgm:pt>
    <dgm:pt modelId="{395F0ED1-189E-411B-B785-4C7C081476B6}">
      <dgm:prSet custT="1"/>
      <dgm:spPr/>
      <dgm:t>
        <a:bodyPr/>
        <a:lstStyle/>
        <a:p>
          <a:pPr algn="ct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The means of enforcing rules are known as sanctions. A sanction is any reaction from others to the behavior of an individual or group. Sanctions can be positive as well as negative. Both types of sanctions play a role in social control. Sanctions are social and psychological penalties and sometimes rewards used to regulate the behaviors of a group or society. </a:t>
          </a:r>
          <a:endParaRPr lang="en-US" sz="1800" dirty="0">
            <a:latin typeface="Times New Roman" panose="02020603050405020304" pitchFamily="18" charset="0"/>
            <a:cs typeface="Times New Roman" panose="02020603050405020304" pitchFamily="18" charset="0"/>
          </a:endParaRPr>
        </a:p>
      </dgm:t>
    </dgm:pt>
    <dgm:pt modelId="{53666C85-3549-4D54-9304-E754984A41F5}" type="parTrans" cxnId="{74C587E3-A7E1-46E6-857A-9593CCFF2EFA}">
      <dgm:prSet/>
      <dgm:spPr/>
      <dgm:t>
        <a:bodyPr/>
        <a:lstStyle/>
        <a:p>
          <a:pPr algn="ctr"/>
          <a:endParaRPr lang="en-US" sz="2000"/>
        </a:p>
      </dgm:t>
    </dgm:pt>
    <dgm:pt modelId="{3BB90F0B-612D-471F-9716-998DC37F53DE}" type="sibTrans" cxnId="{74C587E3-A7E1-46E6-857A-9593CCFF2EFA}">
      <dgm:prSet/>
      <dgm:spPr/>
      <dgm:t>
        <a:bodyPr/>
        <a:lstStyle/>
        <a:p>
          <a:pPr algn="ctr"/>
          <a:endParaRPr lang="en-US" sz="2000"/>
        </a:p>
      </dgm:t>
    </dgm:pt>
    <dgm:pt modelId="{1C9C8D1E-6085-451A-8CF3-44F333E19623}" type="pres">
      <dgm:prSet presAssocID="{E0C9FBB6-25A3-4FC2-A15E-F5D79ED4A42C}" presName="linear" presStyleCnt="0">
        <dgm:presLayoutVars>
          <dgm:animLvl val="lvl"/>
          <dgm:resizeHandles val="exact"/>
        </dgm:presLayoutVars>
      </dgm:prSet>
      <dgm:spPr/>
      <dgm:t>
        <a:bodyPr/>
        <a:lstStyle/>
        <a:p>
          <a:endParaRPr lang="en-US"/>
        </a:p>
      </dgm:t>
    </dgm:pt>
    <dgm:pt modelId="{43CB8032-DD52-4864-92C9-F54FDD142667}" type="pres">
      <dgm:prSet presAssocID="{395F0ED1-189E-411B-B785-4C7C081476B6}" presName="parentText" presStyleLbl="node1" presStyleIdx="0" presStyleCnt="1" custScaleY="471897">
        <dgm:presLayoutVars>
          <dgm:chMax val="0"/>
          <dgm:bulletEnabled val="1"/>
        </dgm:presLayoutVars>
      </dgm:prSet>
      <dgm:spPr/>
      <dgm:t>
        <a:bodyPr/>
        <a:lstStyle/>
        <a:p>
          <a:endParaRPr lang="en-US"/>
        </a:p>
      </dgm:t>
    </dgm:pt>
  </dgm:ptLst>
  <dgm:cxnLst>
    <dgm:cxn modelId="{4FD17771-7743-4D13-9BEC-BB47D864BA1C}" type="presOf" srcId="{395F0ED1-189E-411B-B785-4C7C081476B6}" destId="{43CB8032-DD52-4864-92C9-F54FDD142667}" srcOrd="0" destOrd="0" presId="urn:microsoft.com/office/officeart/2005/8/layout/vList2"/>
    <dgm:cxn modelId="{74C587E3-A7E1-46E6-857A-9593CCFF2EFA}" srcId="{E0C9FBB6-25A3-4FC2-A15E-F5D79ED4A42C}" destId="{395F0ED1-189E-411B-B785-4C7C081476B6}" srcOrd="0" destOrd="0" parTransId="{53666C85-3549-4D54-9304-E754984A41F5}" sibTransId="{3BB90F0B-612D-471F-9716-998DC37F53DE}"/>
    <dgm:cxn modelId="{A5A80EE2-C08E-4F25-AE01-022F42282171}" type="presOf" srcId="{E0C9FBB6-25A3-4FC2-A15E-F5D79ED4A42C}" destId="{1C9C8D1E-6085-451A-8CF3-44F333E19623}" srcOrd="0" destOrd="0" presId="urn:microsoft.com/office/officeart/2005/8/layout/vList2"/>
    <dgm:cxn modelId="{4901618C-980D-4DCE-AEF6-286D578A741C}" type="presParOf" srcId="{1C9C8D1E-6085-451A-8CF3-44F333E19623}" destId="{43CB8032-DD52-4864-92C9-F54FDD14266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C7DE116-75A3-43A1-ADA3-15A6EBC4BA3D}"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F44960C6-E7B4-4DAA-B376-39D1FEE10563}">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Sociologists also classify sanctions as formal or informal; e.g., picking your nose in public or a smile or pat on the back.  Informal sanctions emerge in face-to-face social interactions.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5D220F6E-A514-4540-8510-95D7BC4A56F8}" type="parTrans" cxnId="{47ED35A4-C931-4B05-9026-75561A3BAC15}">
      <dgm:prSet/>
      <dgm:spPr/>
      <dgm:t>
        <a:bodyPr/>
        <a:lstStyle/>
        <a:p>
          <a:endParaRPr lang="en-US"/>
        </a:p>
      </dgm:t>
    </dgm:pt>
    <dgm:pt modelId="{7D259495-5329-4432-B177-6002B8527169}" type="sibTrans" cxnId="{47ED35A4-C931-4B05-9026-75561A3BAC15}">
      <dgm:prSet/>
      <dgm:spPr/>
      <dgm:t>
        <a:bodyPr/>
        <a:lstStyle/>
        <a:p>
          <a:endParaRPr lang="en-US"/>
        </a:p>
      </dgm:t>
    </dgm:pt>
    <dgm:pt modelId="{ADC018D5-A4FB-4237-87AF-9BE9B9DB2A5E}">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Formal sanctions, on the other hand, are ways to officially recognize and enforce norm violations. If a student violates her college’s code of conduct, for example, she might be expelled. Someone who commits a crime may be arrested or imprisoned. On the positive side, a soldier who saves a life may receive an official commendation.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345FF622-378D-42BE-8CA3-8871E9BBF78E}" type="parTrans" cxnId="{AE513F3A-1D16-49EA-9912-0B7E61B9D41E}">
      <dgm:prSet/>
      <dgm:spPr/>
      <dgm:t>
        <a:bodyPr/>
        <a:lstStyle/>
        <a:p>
          <a:endParaRPr lang="en-US"/>
        </a:p>
      </dgm:t>
    </dgm:pt>
    <dgm:pt modelId="{CBF6A1D9-F014-4BD8-8793-1593C8129C1A}" type="sibTrans" cxnId="{AE513F3A-1D16-49EA-9912-0B7E61B9D41E}">
      <dgm:prSet/>
      <dgm:spPr/>
      <dgm:t>
        <a:bodyPr/>
        <a:lstStyle/>
        <a:p>
          <a:endParaRPr lang="en-US"/>
        </a:p>
      </dgm:t>
    </dgm:pt>
    <dgm:pt modelId="{06C50604-FAD7-4278-AC79-A255ED8C233B}" type="pres">
      <dgm:prSet presAssocID="{6C7DE116-75A3-43A1-ADA3-15A6EBC4BA3D}" presName="vert0" presStyleCnt="0">
        <dgm:presLayoutVars>
          <dgm:dir/>
          <dgm:animOne val="branch"/>
          <dgm:animLvl val="lvl"/>
        </dgm:presLayoutVars>
      </dgm:prSet>
      <dgm:spPr/>
      <dgm:t>
        <a:bodyPr/>
        <a:lstStyle/>
        <a:p>
          <a:endParaRPr lang="en-US"/>
        </a:p>
      </dgm:t>
    </dgm:pt>
    <dgm:pt modelId="{DE5D7596-CAAB-4F6A-AD8D-36504D2996B5}" type="pres">
      <dgm:prSet presAssocID="{F44960C6-E7B4-4DAA-B376-39D1FEE10563}" presName="thickLine" presStyleLbl="alignNode1" presStyleIdx="0" presStyleCnt="2"/>
      <dgm:spPr/>
    </dgm:pt>
    <dgm:pt modelId="{D22D482F-5AB7-4B1B-98EF-9B77C47A6D5B}" type="pres">
      <dgm:prSet presAssocID="{F44960C6-E7B4-4DAA-B376-39D1FEE10563}" presName="horz1" presStyleCnt="0"/>
      <dgm:spPr/>
    </dgm:pt>
    <dgm:pt modelId="{E3DCB0CB-5B4A-43EF-8C3D-7315BE1152A5}" type="pres">
      <dgm:prSet presAssocID="{F44960C6-E7B4-4DAA-B376-39D1FEE10563}" presName="tx1" presStyleLbl="revTx" presStyleIdx="0" presStyleCnt="2"/>
      <dgm:spPr/>
      <dgm:t>
        <a:bodyPr/>
        <a:lstStyle/>
        <a:p>
          <a:endParaRPr lang="en-US"/>
        </a:p>
      </dgm:t>
    </dgm:pt>
    <dgm:pt modelId="{87B455DD-DC3D-4753-9001-88C77D92D99B}" type="pres">
      <dgm:prSet presAssocID="{F44960C6-E7B4-4DAA-B376-39D1FEE10563}" presName="vert1" presStyleCnt="0"/>
      <dgm:spPr/>
    </dgm:pt>
    <dgm:pt modelId="{3596C150-4412-4F81-A162-95019AD7C978}" type="pres">
      <dgm:prSet presAssocID="{ADC018D5-A4FB-4237-87AF-9BE9B9DB2A5E}" presName="thickLine" presStyleLbl="alignNode1" presStyleIdx="1" presStyleCnt="2"/>
      <dgm:spPr/>
    </dgm:pt>
    <dgm:pt modelId="{C9A9A9C7-D048-477D-B583-C17959E9D6DA}" type="pres">
      <dgm:prSet presAssocID="{ADC018D5-A4FB-4237-87AF-9BE9B9DB2A5E}" presName="horz1" presStyleCnt="0"/>
      <dgm:spPr/>
    </dgm:pt>
    <dgm:pt modelId="{171EA16F-930C-4F94-93B7-DD7DB078C579}" type="pres">
      <dgm:prSet presAssocID="{ADC018D5-A4FB-4237-87AF-9BE9B9DB2A5E}" presName="tx1" presStyleLbl="revTx" presStyleIdx="1" presStyleCnt="2" custScaleY="145460"/>
      <dgm:spPr/>
      <dgm:t>
        <a:bodyPr/>
        <a:lstStyle/>
        <a:p>
          <a:endParaRPr lang="en-US"/>
        </a:p>
      </dgm:t>
    </dgm:pt>
    <dgm:pt modelId="{EDFE0F0E-E2B3-4FEB-8C27-FF16952660E0}" type="pres">
      <dgm:prSet presAssocID="{ADC018D5-A4FB-4237-87AF-9BE9B9DB2A5E}" presName="vert1" presStyleCnt="0"/>
      <dgm:spPr/>
    </dgm:pt>
  </dgm:ptLst>
  <dgm:cxnLst>
    <dgm:cxn modelId="{45B78756-3728-4892-92E4-EDD2CB891CD8}" type="presOf" srcId="{6C7DE116-75A3-43A1-ADA3-15A6EBC4BA3D}" destId="{06C50604-FAD7-4278-AC79-A255ED8C233B}" srcOrd="0" destOrd="0" presId="urn:microsoft.com/office/officeart/2008/layout/LinedList"/>
    <dgm:cxn modelId="{C5E05B59-7F62-420F-B62C-885B0301883E}" type="presOf" srcId="{F44960C6-E7B4-4DAA-B376-39D1FEE10563}" destId="{E3DCB0CB-5B4A-43EF-8C3D-7315BE1152A5}" srcOrd="0" destOrd="0" presId="urn:microsoft.com/office/officeart/2008/layout/LinedList"/>
    <dgm:cxn modelId="{0C493221-502E-4F0F-B4DC-6F7AEC0C0353}" type="presOf" srcId="{ADC018D5-A4FB-4237-87AF-9BE9B9DB2A5E}" destId="{171EA16F-930C-4F94-93B7-DD7DB078C579}" srcOrd="0" destOrd="0" presId="urn:microsoft.com/office/officeart/2008/layout/LinedList"/>
    <dgm:cxn modelId="{47ED35A4-C931-4B05-9026-75561A3BAC15}" srcId="{6C7DE116-75A3-43A1-ADA3-15A6EBC4BA3D}" destId="{F44960C6-E7B4-4DAA-B376-39D1FEE10563}" srcOrd="0" destOrd="0" parTransId="{5D220F6E-A514-4540-8510-95D7BC4A56F8}" sibTransId="{7D259495-5329-4432-B177-6002B8527169}"/>
    <dgm:cxn modelId="{AE513F3A-1D16-49EA-9912-0B7E61B9D41E}" srcId="{6C7DE116-75A3-43A1-ADA3-15A6EBC4BA3D}" destId="{ADC018D5-A4FB-4237-87AF-9BE9B9DB2A5E}" srcOrd="1" destOrd="0" parTransId="{345FF622-378D-42BE-8CA3-8871E9BBF78E}" sibTransId="{CBF6A1D9-F014-4BD8-8793-1593C8129C1A}"/>
    <dgm:cxn modelId="{FE70F3AA-3E01-4E00-9217-9FA2B9F95DE9}" type="presParOf" srcId="{06C50604-FAD7-4278-AC79-A255ED8C233B}" destId="{DE5D7596-CAAB-4F6A-AD8D-36504D2996B5}" srcOrd="0" destOrd="0" presId="urn:microsoft.com/office/officeart/2008/layout/LinedList"/>
    <dgm:cxn modelId="{BAC73407-AE7F-4C7F-BF62-6C659ECCBC44}" type="presParOf" srcId="{06C50604-FAD7-4278-AC79-A255ED8C233B}" destId="{D22D482F-5AB7-4B1B-98EF-9B77C47A6D5B}" srcOrd="1" destOrd="0" presId="urn:microsoft.com/office/officeart/2008/layout/LinedList"/>
    <dgm:cxn modelId="{751ABBBC-11AF-4F99-9502-C09598FEC56E}" type="presParOf" srcId="{D22D482F-5AB7-4B1B-98EF-9B77C47A6D5B}" destId="{E3DCB0CB-5B4A-43EF-8C3D-7315BE1152A5}" srcOrd="0" destOrd="0" presId="urn:microsoft.com/office/officeart/2008/layout/LinedList"/>
    <dgm:cxn modelId="{F4222A33-1EFB-4F62-8DBE-7423377E4032}" type="presParOf" srcId="{D22D482F-5AB7-4B1B-98EF-9B77C47A6D5B}" destId="{87B455DD-DC3D-4753-9001-88C77D92D99B}" srcOrd="1" destOrd="0" presId="urn:microsoft.com/office/officeart/2008/layout/LinedList"/>
    <dgm:cxn modelId="{6E2E137F-89F2-4833-BCBC-5EA1D4D0C61B}" type="presParOf" srcId="{06C50604-FAD7-4278-AC79-A255ED8C233B}" destId="{3596C150-4412-4F81-A162-95019AD7C978}" srcOrd="2" destOrd="0" presId="urn:microsoft.com/office/officeart/2008/layout/LinedList"/>
    <dgm:cxn modelId="{91DD1D49-A0E4-4496-8ECE-1CCCA4B314CC}" type="presParOf" srcId="{06C50604-FAD7-4278-AC79-A255ED8C233B}" destId="{C9A9A9C7-D048-477D-B583-C17959E9D6DA}" srcOrd="3" destOrd="0" presId="urn:microsoft.com/office/officeart/2008/layout/LinedList"/>
    <dgm:cxn modelId="{B3586501-D35C-40E9-9601-1BE263E69312}" type="presParOf" srcId="{C9A9A9C7-D048-477D-B583-C17959E9D6DA}" destId="{171EA16F-930C-4F94-93B7-DD7DB078C579}" srcOrd="0" destOrd="0" presId="urn:microsoft.com/office/officeart/2008/layout/LinedList"/>
    <dgm:cxn modelId="{A9141C38-AE03-45ED-9493-175162BC6B6C}" type="presParOf" srcId="{C9A9A9C7-D048-477D-B583-C17959E9D6DA}" destId="{EDFE0F0E-E2B3-4FEB-8C27-FF16952660E0}"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AA45445-8598-448D-98F9-0C1773ABDB35}"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70876811-591F-44C8-8A32-9CDCFAE0A541}">
      <dgm:prSet phldrT="[Text]" custT="1"/>
      <dgm:spPr/>
      <dgm:t>
        <a:bodyPr/>
        <a:lstStyle/>
        <a:p>
          <a:r>
            <a:rPr lang="en-US" sz="3200" b="1" dirty="0" smtClean="0">
              <a:latin typeface="Times New Roman" panose="02020603050405020304" pitchFamily="18" charset="0"/>
              <a:ea typeface="Microsoft Himalaya" panose="01010100010101010101" pitchFamily="2" charset="0"/>
              <a:cs typeface="Times New Roman" panose="02020603050405020304" pitchFamily="18" charset="0"/>
            </a:rPr>
            <a:t>Formal Sanctions</a:t>
          </a:r>
          <a:endParaRPr lang="en-US" sz="32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794F46ED-0891-4EC0-B340-D86F32DA6318}" type="parTrans" cxnId="{C097BDEF-B159-4B07-92C0-C7032CEC1646}">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801C374-2E4E-4EF5-B222-7C3932DFFA18}" type="sibTrans" cxnId="{C097BDEF-B159-4B07-92C0-C7032CEC1646}">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ABF00E20-AB33-48A8-BAC6-969951C77DF2}">
      <dgm:prSet custT="1"/>
      <dgm:spPr/>
      <dgm:t>
        <a:bodyPr/>
        <a:lstStyle/>
        <a:p>
          <a:r>
            <a:rPr lang="en-US" sz="3200" b="1" dirty="0" smtClean="0">
              <a:latin typeface="Times New Roman" panose="02020603050405020304" pitchFamily="18" charset="0"/>
              <a:ea typeface="Microsoft Himalaya" panose="01010100010101010101" pitchFamily="2" charset="0"/>
              <a:cs typeface="Times New Roman" panose="02020603050405020304" pitchFamily="18" charset="0"/>
            </a:rPr>
            <a:t>Informal Sanctions</a:t>
          </a:r>
        </a:p>
      </dgm:t>
    </dgm:pt>
    <dgm:pt modelId="{4280E71A-D89C-4CD0-A5AB-0B99483A741A}" type="parTrans" cxnId="{E40AC750-0BA9-4657-BBAF-84FF95146979}">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E2A9CA76-909A-4AAA-A56B-8914BAF120FD}" type="sibTrans" cxnId="{E40AC750-0BA9-4657-BBAF-84FF95146979}">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2CD4418C-4C83-40F9-8986-3762CAFFC9F4}">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are officially recognized or official punishments or penalties imposed by a social  group via its authority figures to enforce social norms and values.</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000C1F0A-7103-4648-BD70-F85D1E17F5A9}" type="parTrans" cxnId="{E1F7C528-31A4-4808-BA9C-77DC25D80408}">
      <dgm:prSet/>
      <dgm:spPr/>
      <dgm:t>
        <a:bodyPr/>
        <a:lstStyle/>
        <a:p>
          <a:endParaRPr lang="en-US"/>
        </a:p>
      </dgm:t>
    </dgm:pt>
    <dgm:pt modelId="{66920E67-95B8-4D8C-BB05-4827EB41D674}" type="sibTrans" cxnId="{E1F7C528-31A4-4808-BA9C-77DC25D80408}">
      <dgm:prSet/>
      <dgm:spPr/>
      <dgm:t>
        <a:bodyPr/>
        <a:lstStyle/>
        <a:p>
          <a:endParaRPr lang="en-US"/>
        </a:p>
      </dgm:t>
    </dgm:pt>
    <dgm:pt modelId="{268619D0-62FF-489C-A958-C0EC956763C2}">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Sanctions that are not legally binding and tend to occur in face-to-face interactions to encourage social norms and values.</a:t>
          </a:r>
        </a:p>
      </dgm:t>
    </dgm:pt>
    <dgm:pt modelId="{F2023D69-A340-4995-91B0-67A24C6867F6}" type="parTrans" cxnId="{6E24752E-9365-49B1-A5F0-436C60B1C769}">
      <dgm:prSet/>
      <dgm:spPr/>
      <dgm:t>
        <a:bodyPr/>
        <a:lstStyle/>
        <a:p>
          <a:endParaRPr lang="en-US"/>
        </a:p>
      </dgm:t>
    </dgm:pt>
    <dgm:pt modelId="{A10EFA46-FA6A-444D-B52C-2E19BC4EC2CF}" type="sibTrans" cxnId="{6E24752E-9365-49B1-A5F0-436C60B1C769}">
      <dgm:prSet/>
      <dgm:spPr/>
      <dgm:t>
        <a:bodyPr/>
        <a:lstStyle/>
        <a:p>
          <a:endParaRPr lang="en-US"/>
        </a:p>
      </dgm:t>
    </dgm:pt>
    <dgm:pt modelId="{601FE7DB-22CC-40C6-BEB7-80FDAFECFE09}">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E.g., peer pressure, shaming, social ostracisms, bullying</a:t>
          </a:r>
        </a:p>
      </dgm:t>
    </dgm:pt>
    <dgm:pt modelId="{89D91F6C-7533-44A3-AA5F-896941C48D1D}" type="parTrans" cxnId="{EAF3FFFF-A652-4B62-A77B-35E67B5F869D}">
      <dgm:prSet/>
      <dgm:spPr/>
      <dgm:t>
        <a:bodyPr/>
        <a:lstStyle/>
        <a:p>
          <a:endParaRPr lang="en-US"/>
        </a:p>
      </dgm:t>
    </dgm:pt>
    <dgm:pt modelId="{531874D8-4821-4B54-9953-6A7B96CA0693}" type="sibTrans" cxnId="{EAF3FFFF-A652-4B62-A77B-35E67B5F869D}">
      <dgm:prSet/>
      <dgm:spPr/>
      <dgm:t>
        <a:bodyPr/>
        <a:lstStyle/>
        <a:p>
          <a:endParaRPr lang="en-US"/>
        </a:p>
      </dgm:t>
    </dgm:pt>
    <dgm:pt modelId="{033E788D-40D4-4554-A3E7-85EBC8D3737D}">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Includes all the formal penalties imposed by society in order to uphold social norms.</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A7BF0621-1F1B-42F9-B37D-20D7821FB335}" type="parTrans" cxnId="{0ACE69D4-A5BE-4D7C-85D6-CA01344D48B1}">
      <dgm:prSet/>
      <dgm:spPr/>
      <dgm:t>
        <a:bodyPr/>
        <a:lstStyle/>
        <a:p>
          <a:endParaRPr lang="en-US"/>
        </a:p>
      </dgm:t>
    </dgm:pt>
    <dgm:pt modelId="{DBC35C45-81C1-4574-98AC-5FD9F4B4658A}" type="sibTrans" cxnId="{0ACE69D4-A5BE-4D7C-85D6-CA01344D48B1}">
      <dgm:prSet/>
      <dgm:spPr/>
      <dgm:t>
        <a:bodyPr/>
        <a:lstStyle/>
        <a:p>
          <a:endParaRPr lang="en-US"/>
        </a:p>
      </dgm:t>
    </dgm:pt>
    <dgm:pt modelId="{C097B163-A957-4541-BD33-DFAF2722C61A}">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Examples:  legal penalties, fines, imprisonment, suspension, detention, expulsion, forced community service, and other punishments codified in law or instituted by a recognized authority.</a:t>
          </a:r>
        </a:p>
      </dgm:t>
    </dgm:pt>
    <dgm:pt modelId="{B9DD6E9C-4826-469F-9F3F-82FACB08F761}" type="parTrans" cxnId="{7DC8BE23-4C26-4B15-A340-7DDC8469A529}">
      <dgm:prSet/>
      <dgm:spPr/>
      <dgm:t>
        <a:bodyPr/>
        <a:lstStyle/>
        <a:p>
          <a:endParaRPr lang="en-US"/>
        </a:p>
      </dgm:t>
    </dgm:pt>
    <dgm:pt modelId="{DB067E6B-541F-491C-AA0C-60096EF0A11B}" type="sibTrans" cxnId="{7DC8BE23-4C26-4B15-A340-7DDC8469A529}">
      <dgm:prSet/>
      <dgm:spPr/>
      <dgm:t>
        <a:bodyPr/>
        <a:lstStyle/>
        <a:p>
          <a:endParaRPr lang="en-US"/>
        </a:p>
      </dgm:t>
    </dgm:pt>
    <dgm:pt modelId="{113749FB-6621-47A3-874B-6EC3D429F984}" type="pres">
      <dgm:prSet presAssocID="{BAA45445-8598-448D-98F9-0C1773ABDB35}" presName="linear" presStyleCnt="0">
        <dgm:presLayoutVars>
          <dgm:dir/>
          <dgm:animLvl val="lvl"/>
          <dgm:resizeHandles val="exact"/>
        </dgm:presLayoutVars>
      </dgm:prSet>
      <dgm:spPr/>
      <dgm:t>
        <a:bodyPr/>
        <a:lstStyle/>
        <a:p>
          <a:endParaRPr lang="en-US"/>
        </a:p>
      </dgm:t>
    </dgm:pt>
    <dgm:pt modelId="{AE639EDA-E429-493E-9A35-F89574F354BA}" type="pres">
      <dgm:prSet presAssocID="{70876811-591F-44C8-8A32-9CDCFAE0A541}" presName="parentLin" presStyleCnt="0"/>
      <dgm:spPr/>
    </dgm:pt>
    <dgm:pt modelId="{7FDD6173-8845-4102-A9E1-E5E7E44414CC}" type="pres">
      <dgm:prSet presAssocID="{70876811-591F-44C8-8A32-9CDCFAE0A541}" presName="parentLeftMargin" presStyleLbl="node1" presStyleIdx="0" presStyleCnt="2"/>
      <dgm:spPr/>
      <dgm:t>
        <a:bodyPr/>
        <a:lstStyle/>
        <a:p>
          <a:endParaRPr lang="en-US"/>
        </a:p>
      </dgm:t>
    </dgm:pt>
    <dgm:pt modelId="{AD735B8A-FBD5-4396-B142-1905E2EB8EFF}" type="pres">
      <dgm:prSet presAssocID="{70876811-591F-44C8-8A32-9CDCFAE0A541}" presName="parentText" presStyleLbl="node1" presStyleIdx="0" presStyleCnt="2">
        <dgm:presLayoutVars>
          <dgm:chMax val="0"/>
          <dgm:bulletEnabled val="1"/>
        </dgm:presLayoutVars>
      </dgm:prSet>
      <dgm:spPr/>
      <dgm:t>
        <a:bodyPr/>
        <a:lstStyle/>
        <a:p>
          <a:endParaRPr lang="en-US"/>
        </a:p>
      </dgm:t>
    </dgm:pt>
    <dgm:pt modelId="{53B1BEC8-8798-4CCC-AD60-7AAC8236AFF8}" type="pres">
      <dgm:prSet presAssocID="{70876811-591F-44C8-8A32-9CDCFAE0A541}" presName="negativeSpace" presStyleCnt="0"/>
      <dgm:spPr/>
    </dgm:pt>
    <dgm:pt modelId="{663BB326-D940-4DEF-B270-3BD9BF562DAF}" type="pres">
      <dgm:prSet presAssocID="{70876811-591F-44C8-8A32-9CDCFAE0A541}" presName="childText" presStyleLbl="conFgAcc1" presStyleIdx="0" presStyleCnt="2">
        <dgm:presLayoutVars>
          <dgm:bulletEnabled val="1"/>
        </dgm:presLayoutVars>
      </dgm:prSet>
      <dgm:spPr/>
      <dgm:t>
        <a:bodyPr/>
        <a:lstStyle/>
        <a:p>
          <a:endParaRPr lang="en-US"/>
        </a:p>
      </dgm:t>
    </dgm:pt>
    <dgm:pt modelId="{90B644EB-8ED9-4178-9310-A5D7F24BE6D6}" type="pres">
      <dgm:prSet presAssocID="{5801C374-2E4E-4EF5-B222-7C3932DFFA18}" presName="spaceBetweenRectangles" presStyleCnt="0"/>
      <dgm:spPr/>
    </dgm:pt>
    <dgm:pt modelId="{7F1DA70F-7589-4F43-8BEB-457CEFAB6F2F}" type="pres">
      <dgm:prSet presAssocID="{ABF00E20-AB33-48A8-BAC6-969951C77DF2}" presName="parentLin" presStyleCnt="0"/>
      <dgm:spPr/>
    </dgm:pt>
    <dgm:pt modelId="{C6324609-838B-4147-851A-F735CC134DE8}" type="pres">
      <dgm:prSet presAssocID="{ABF00E20-AB33-48A8-BAC6-969951C77DF2}" presName="parentLeftMargin" presStyleLbl="node1" presStyleIdx="0" presStyleCnt="2"/>
      <dgm:spPr/>
      <dgm:t>
        <a:bodyPr/>
        <a:lstStyle/>
        <a:p>
          <a:endParaRPr lang="en-US"/>
        </a:p>
      </dgm:t>
    </dgm:pt>
    <dgm:pt modelId="{584EBBE5-BECB-465D-AA89-155C694CF9D4}" type="pres">
      <dgm:prSet presAssocID="{ABF00E20-AB33-48A8-BAC6-969951C77DF2}" presName="parentText" presStyleLbl="node1" presStyleIdx="1" presStyleCnt="2">
        <dgm:presLayoutVars>
          <dgm:chMax val="0"/>
          <dgm:bulletEnabled val="1"/>
        </dgm:presLayoutVars>
      </dgm:prSet>
      <dgm:spPr/>
      <dgm:t>
        <a:bodyPr/>
        <a:lstStyle/>
        <a:p>
          <a:endParaRPr lang="en-US"/>
        </a:p>
      </dgm:t>
    </dgm:pt>
    <dgm:pt modelId="{42F4621A-EBF8-44F5-9409-462283ABD04E}" type="pres">
      <dgm:prSet presAssocID="{ABF00E20-AB33-48A8-BAC6-969951C77DF2}" presName="negativeSpace" presStyleCnt="0"/>
      <dgm:spPr/>
    </dgm:pt>
    <dgm:pt modelId="{FB9786E4-932C-4551-AE2B-0118C82ACCF9}" type="pres">
      <dgm:prSet presAssocID="{ABF00E20-AB33-48A8-BAC6-969951C77DF2}" presName="childText" presStyleLbl="conFgAcc1" presStyleIdx="1" presStyleCnt="2">
        <dgm:presLayoutVars>
          <dgm:bulletEnabled val="1"/>
        </dgm:presLayoutVars>
      </dgm:prSet>
      <dgm:spPr/>
      <dgm:t>
        <a:bodyPr/>
        <a:lstStyle/>
        <a:p>
          <a:endParaRPr lang="en-US"/>
        </a:p>
      </dgm:t>
    </dgm:pt>
  </dgm:ptLst>
  <dgm:cxnLst>
    <dgm:cxn modelId="{2555C93D-0DA5-486C-BFF0-92D3AE034E80}" type="presOf" srcId="{268619D0-62FF-489C-A958-C0EC956763C2}" destId="{FB9786E4-932C-4551-AE2B-0118C82ACCF9}" srcOrd="0" destOrd="0" presId="urn:microsoft.com/office/officeart/2005/8/layout/list1"/>
    <dgm:cxn modelId="{98FC521B-D7B3-4710-9F24-6A5B9CBFBC25}" type="presOf" srcId="{BAA45445-8598-448D-98F9-0C1773ABDB35}" destId="{113749FB-6621-47A3-874B-6EC3D429F984}" srcOrd="0" destOrd="0" presId="urn:microsoft.com/office/officeart/2005/8/layout/list1"/>
    <dgm:cxn modelId="{6E24752E-9365-49B1-A5F0-436C60B1C769}" srcId="{ABF00E20-AB33-48A8-BAC6-969951C77DF2}" destId="{268619D0-62FF-489C-A958-C0EC956763C2}" srcOrd="0" destOrd="0" parTransId="{F2023D69-A340-4995-91B0-67A24C6867F6}" sibTransId="{A10EFA46-FA6A-444D-B52C-2E19BC4EC2CF}"/>
    <dgm:cxn modelId="{B3BAAC76-66E3-4DE8-9CD3-6F48AFBD36F7}" type="presOf" srcId="{C097B163-A957-4541-BD33-DFAF2722C61A}" destId="{663BB326-D940-4DEF-B270-3BD9BF562DAF}" srcOrd="0" destOrd="2" presId="urn:microsoft.com/office/officeart/2005/8/layout/list1"/>
    <dgm:cxn modelId="{B9076B11-2102-42AE-A3CB-D4C631B79BB8}" type="presOf" srcId="{70876811-591F-44C8-8A32-9CDCFAE0A541}" destId="{7FDD6173-8845-4102-A9E1-E5E7E44414CC}" srcOrd="0" destOrd="0" presId="urn:microsoft.com/office/officeart/2005/8/layout/list1"/>
    <dgm:cxn modelId="{C097BDEF-B159-4B07-92C0-C7032CEC1646}" srcId="{BAA45445-8598-448D-98F9-0C1773ABDB35}" destId="{70876811-591F-44C8-8A32-9CDCFAE0A541}" srcOrd="0" destOrd="0" parTransId="{794F46ED-0891-4EC0-B340-D86F32DA6318}" sibTransId="{5801C374-2E4E-4EF5-B222-7C3932DFFA18}"/>
    <dgm:cxn modelId="{EAF3FFFF-A652-4B62-A77B-35E67B5F869D}" srcId="{ABF00E20-AB33-48A8-BAC6-969951C77DF2}" destId="{601FE7DB-22CC-40C6-BEB7-80FDAFECFE09}" srcOrd="1" destOrd="0" parTransId="{89D91F6C-7533-44A3-AA5F-896941C48D1D}" sibTransId="{531874D8-4821-4B54-9953-6A7B96CA0693}"/>
    <dgm:cxn modelId="{F0C52312-13C9-4E4E-956F-5AB178115735}" type="presOf" srcId="{ABF00E20-AB33-48A8-BAC6-969951C77DF2}" destId="{584EBBE5-BECB-465D-AA89-155C694CF9D4}" srcOrd="1" destOrd="0" presId="urn:microsoft.com/office/officeart/2005/8/layout/list1"/>
    <dgm:cxn modelId="{0FD2744B-02E3-4311-A866-210F57D57B5E}" type="presOf" srcId="{601FE7DB-22CC-40C6-BEB7-80FDAFECFE09}" destId="{FB9786E4-932C-4551-AE2B-0118C82ACCF9}" srcOrd="0" destOrd="1" presId="urn:microsoft.com/office/officeart/2005/8/layout/list1"/>
    <dgm:cxn modelId="{767CE91B-8D63-4D96-854E-6EA4575CC605}" type="presOf" srcId="{033E788D-40D4-4554-A3E7-85EBC8D3737D}" destId="{663BB326-D940-4DEF-B270-3BD9BF562DAF}" srcOrd="0" destOrd="1" presId="urn:microsoft.com/office/officeart/2005/8/layout/list1"/>
    <dgm:cxn modelId="{420D2AB8-95EA-43ED-A8B3-DCEBD06A1F53}" type="presOf" srcId="{ABF00E20-AB33-48A8-BAC6-969951C77DF2}" destId="{C6324609-838B-4147-851A-F735CC134DE8}" srcOrd="0" destOrd="0" presId="urn:microsoft.com/office/officeart/2005/8/layout/list1"/>
    <dgm:cxn modelId="{6494F406-D6FB-4FAD-A627-BA08DDE17804}" type="presOf" srcId="{2CD4418C-4C83-40F9-8986-3762CAFFC9F4}" destId="{663BB326-D940-4DEF-B270-3BD9BF562DAF}" srcOrd="0" destOrd="0" presId="urn:microsoft.com/office/officeart/2005/8/layout/list1"/>
    <dgm:cxn modelId="{0ACE69D4-A5BE-4D7C-85D6-CA01344D48B1}" srcId="{70876811-591F-44C8-8A32-9CDCFAE0A541}" destId="{033E788D-40D4-4554-A3E7-85EBC8D3737D}" srcOrd="1" destOrd="0" parTransId="{A7BF0621-1F1B-42F9-B37D-20D7821FB335}" sibTransId="{DBC35C45-81C1-4574-98AC-5FD9F4B4658A}"/>
    <dgm:cxn modelId="{7DC8BE23-4C26-4B15-A340-7DDC8469A529}" srcId="{70876811-591F-44C8-8A32-9CDCFAE0A541}" destId="{C097B163-A957-4541-BD33-DFAF2722C61A}" srcOrd="2" destOrd="0" parTransId="{B9DD6E9C-4826-469F-9F3F-82FACB08F761}" sibTransId="{DB067E6B-541F-491C-AA0C-60096EF0A11B}"/>
    <dgm:cxn modelId="{4728A82B-5D51-4118-A1D9-0408305672E0}" type="presOf" srcId="{70876811-591F-44C8-8A32-9CDCFAE0A541}" destId="{AD735B8A-FBD5-4396-B142-1905E2EB8EFF}" srcOrd="1" destOrd="0" presId="urn:microsoft.com/office/officeart/2005/8/layout/list1"/>
    <dgm:cxn modelId="{E40AC750-0BA9-4657-BBAF-84FF95146979}" srcId="{BAA45445-8598-448D-98F9-0C1773ABDB35}" destId="{ABF00E20-AB33-48A8-BAC6-969951C77DF2}" srcOrd="1" destOrd="0" parTransId="{4280E71A-D89C-4CD0-A5AB-0B99483A741A}" sibTransId="{E2A9CA76-909A-4AAA-A56B-8914BAF120FD}"/>
    <dgm:cxn modelId="{E1F7C528-31A4-4808-BA9C-77DC25D80408}" srcId="{70876811-591F-44C8-8A32-9CDCFAE0A541}" destId="{2CD4418C-4C83-40F9-8986-3762CAFFC9F4}" srcOrd="0" destOrd="0" parTransId="{000C1F0A-7103-4648-BD70-F85D1E17F5A9}" sibTransId="{66920E67-95B8-4D8C-BB05-4827EB41D674}"/>
    <dgm:cxn modelId="{F8B07758-E85F-468B-A09E-1340F8D640E2}" type="presParOf" srcId="{113749FB-6621-47A3-874B-6EC3D429F984}" destId="{AE639EDA-E429-493E-9A35-F89574F354BA}" srcOrd="0" destOrd="0" presId="urn:microsoft.com/office/officeart/2005/8/layout/list1"/>
    <dgm:cxn modelId="{4B94D77C-DC60-4704-BB67-F341CE8C82E3}" type="presParOf" srcId="{AE639EDA-E429-493E-9A35-F89574F354BA}" destId="{7FDD6173-8845-4102-A9E1-E5E7E44414CC}" srcOrd="0" destOrd="0" presId="urn:microsoft.com/office/officeart/2005/8/layout/list1"/>
    <dgm:cxn modelId="{94477F3F-E0AE-40D6-ABB7-93DC54407423}" type="presParOf" srcId="{AE639EDA-E429-493E-9A35-F89574F354BA}" destId="{AD735B8A-FBD5-4396-B142-1905E2EB8EFF}" srcOrd="1" destOrd="0" presId="urn:microsoft.com/office/officeart/2005/8/layout/list1"/>
    <dgm:cxn modelId="{0D0D8970-79B2-46CF-BDB0-8984961C0A4D}" type="presParOf" srcId="{113749FB-6621-47A3-874B-6EC3D429F984}" destId="{53B1BEC8-8798-4CCC-AD60-7AAC8236AFF8}" srcOrd="1" destOrd="0" presId="urn:microsoft.com/office/officeart/2005/8/layout/list1"/>
    <dgm:cxn modelId="{3A3028C4-0EC6-4BF6-9C4B-9C149CAA0DCB}" type="presParOf" srcId="{113749FB-6621-47A3-874B-6EC3D429F984}" destId="{663BB326-D940-4DEF-B270-3BD9BF562DAF}" srcOrd="2" destOrd="0" presId="urn:microsoft.com/office/officeart/2005/8/layout/list1"/>
    <dgm:cxn modelId="{BED504F1-7130-44CB-9CEE-D3B2E3B4BB2E}" type="presParOf" srcId="{113749FB-6621-47A3-874B-6EC3D429F984}" destId="{90B644EB-8ED9-4178-9310-A5D7F24BE6D6}" srcOrd="3" destOrd="0" presId="urn:microsoft.com/office/officeart/2005/8/layout/list1"/>
    <dgm:cxn modelId="{46BE35DC-32F3-4748-8DC1-842C7FCCA6ED}" type="presParOf" srcId="{113749FB-6621-47A3-874B-6EC3D429F984}" destId="{7F1DA70F-7589-4F43-8BEB-457CEFAB6F2F}" srcOrd="4" destOrd="0" presId="urn:microsoft.com/office/officeart/2005/8/layout/list1"/>
    <dgm:cxn modelId="{B1E5A4A8-F8D0-45F0-B8D5-087DAB1CB5C3}" type="presParOf" srcId="{7F1DA70F-7589-4F43-8BEB-457CEFAB6F2F}" destId="{C6324609-838B-4147-851A-F735CC134DE8}" srcOrd="0" destOrd="0" presId="urn:microsoft.com/office/officeart/2005/8/layout/list1"/>
    <dgm:cxn modelId="{3029B4A3-D512-4BBB-AC66-0862DE9C8D55}" type="presParOf" srcId="{7F1DA70F-7589-4F43-8BEB-457CEFAB6F2F}" destId="{584EBBE5-BECB-465D-AA89-155C694CF9D4}" srcOrd="1" destOrd="0" presId="urn:microsoft.com/office/officeart/2005/8/layout/list1"/>
    <dgm:cxn modelId="{0B2B7346-9A4D-4C73-B23F-AAEC0BC84222}" type="presParOf" srcId="{113749FB-6621-47A3-874B-6EC3D429F984}" destId="{42F4621A-EBF8-44F5-9409-462283ABD04E}" srcOrd="5" destOrd="0" presId="urn:microsoft.com/office/officeart/2005/8/layout/list1"/>
    <dgm:cxn modelId="{834608D0-B8B5-449E-9544-111EA82FE633}" type="presParOf" srcId="{113749FB-6621-47A3-874B-6EC3D429F984}" destId="{FB9786E4-932C-4551-AE2B-0118C82ACCF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3219D97-FBD7-49C5-88DA-D6A40CE11FF8}" type="doc">
      <dgm:prSet loTypeId="urn:microsoft.com/office/officeart/2008/layout/IncreasingCircleProcess" loCatId="list" qsTypeId="urn:microsoft.com/office/officeart/2005/8/quickstyle/simple1" qsCatId="simple" csTypeId="urn:microsoft.com/office/officeart/2005/8/colors/colorful4" csCatId="colorful" phldr="1"/>
      <dgm:spPr/>
      <dgm:t>
        <a:bodyPr/>
        <a:lstStyle/>
        <a:p>
          <a:endParaRPr lang="en-US"/>
        </a:p>
      </dgm:t>
    </dgm:pt>
    <dgm:pt modelId="{EA936686-6E9A-4278-8E27-ECCFA7BAAD3E}">
      <dgm:prSet phldrT="[Text]" custT="1"/>
      <dgm:spPr/>
      <dgm:t>
        <a:bodyPr/>
        <a:lstStyle/>
        <a:p>
          <a:r>
            <a:rPr lang="en-US" sz="2400" b="1" u="sng"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Negative Sanctions</a:t>
          </a:r>
          <a:endParaRPr lang="en-US" sz="2400" b="1" u="sng" dirty="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dgm:t>
    </dgm:pt>
    <dgm:pt modelId="{AAA07A9F-B0D5-4ED6-8006-5C11E8F9F17F}" type="parTrans" cxnId="{27A8FEBB-45D9-444B-AE79-00F85DEEB6E8}">
      <dgm:prSet/>
      <dgm:spPr/>
      <dgm:t>
        <a:bodyPr/>
        <a:lstStyle/>
        <a:p>
          <a:endParaRPr lang="en-US"/>
        </a:p>
      </dgm:t>
    </dgm:pt>
    <dgm:pt modelId="{86CE8C47-F935-458D-B312-72BDCC105ECF}" type="sibTrans" cxnId="{27A8FEBB-45D9-444B-AE79-00F85DEEB6E8}">
      <dgm:prSet/>
      <dgm:spPr/>
      <dgm:t>
        <a:bodyPr/>
        <a:lstStyle/>
        <a:p>
          <a:endParaRPr lang="en-US"/>
        </a:p>
      </dgm:t>
    </dgm:pt>
    <dgm:pt modelId="{57D6474C-9446-423A-B867-73BBFF053323}">
      <dgm:prSet custT="1"/>
      <dgm:spPr/>
      <dgm:t>
        <a:bodyPr/>
        <a:lstStyle/>
        <a:p>
          <a:r>
            <a:rPr lang="en-US" sz="2400" b="1" u="sng" dirty="0" smtClean="0">
              <a:latin typeface="Times New Roman" panose="02020603050405020304" pitchFamily="18" charset="0"/>
              <a:ea typeface="Microsoft Himalaya" panose="01010100010101010101" pitchFamily="2" charset="0"/>
              <a:cs typeface="Times New Roman" panose="02020603050405020304" pitchFamily="18" charset="0"/>
            </a:rPr>
            <a:t>Positive Sanctions</a:t>
          </a:r>
        </a:p>
      </dgm:t>
    </dgm:pt>
    <dgm:pt modelId="{2BA90E8E-7995-412B-B900-4AAE76DAC290}" type="parTrans" cxnId="{4C2857E8-5AEE-4734-AB2B-B3DF86E11944}">
      <dgm:prSet/>
      <dgm:spPr/>
      <dgm:t>
        <a:bodyPr/>
        <a:lstStyle/>
        <a:p>
          <a:endParaRPr lang="en-US"/>
        </a:p>
      </dgm:t>
    </dgm:pt>
    <dgm:pt modelId="{60702733-292F-45E0-93FF-132F3A7C06C9}" type="sibTrans" cxnId="{4C2857E8-5AEE-4734-AB2B-B3DF86E11944}">
      <dgm:prSet/>
      <dgm:spPr/>
      <dgm:t>
        <a:bodyPr/>
        <a:lstStyle/>
        <a:p>
          <a:endParaRPr lang="en-US"/>
        </a:p>
      </dgm:t>
    </dgm:pt>
    <dgm:pt modelId="{18D1D60C-0190-4533-8854-A1ED2A01575A}">
      <dgm:prSet phldrT="[Text]" custT="1"/>
      <dgm:spPr/>
      <dgm:t>
        <a:bodyPr/>
        <a:lstStyle/>
        <a:p>
          <a:pPr algn="just">
            <a:lnSpc>
              <a:spcPct val="100000"/>
            </a:lnSpc>
            <a:spcAft>
              <a:spcPts val="0"/>
            </a:spcAft>
          </a:pP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a:t>
          </a:r>
          <a:r>
            <a:rPr lang="en-US" sz="1800" b="1" dirty="0" smtClean="0">
              <a:latin typeface="Times New Roman" panose="02020603050405020304" pitchFamily="18" charset="0"/>
              <a:ea typeface="Microsoft Himalaya" panose="01010100010101010101" pitchFamily="2" charset="0"/>
              <a:cs typeface="Times New Roman" panose="02020603050405020304" pitchFamily="18" charset="0"/>
            </a:rPr>
            <a:t>Punishments for violating norms. </a:t>
          </a:r>
        </a:p>
        <a:p>
          <a:pPr algn="just">
            <a:lnSpc>
              <a:spcPct val="100000"/>
            </a:lnSpc>
            <a:spcAft>
              <a:spcPts val="0"/>
            </a:spcAft>
          </a:pP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An expression of </a:t>
          </a:r>
          <a:r>
            <a:rPr lang="en-US" sz="1800" b="1" dirty="0" smtClean="0">
              <a:latin typeface="Times New Roman" panose="02020603050405020304" pitchFamily="18" charset="0"/>
              <a:ea typeface="Microsoft Himalaya" panose="01010100010101010101" pitchFamily="2" charset="0"/>
              <a:cs typeface="Times New Roman" panose="02020603050405020304" pitchFamily="18" charset="0"/>
            </a:rPr>
            <a:t>disapproval for breaking a norm,</a:t>
          </a: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ranging from a mild, informal reaction such as a frown to a formal reaction such as a fine or a prison sentence. </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07C1B7A1-BD21-42DF-BC3B-5A6EAEED6A34}" type="parTrans" cxnId="{40AD8C31-25ED-490A-AA4B-76F819F62BCE}">
      <dgm:prSet/>
      <dgm:spPr/>
      <dgm:t>
        <a:bodyPr/>
        <a:lstStyle/>
        <a:p>
          <a:endParaRPr lang="en-US"/>
        </a:p>
      </dgm:t>
    </dgm:pt>
    <dgm:pt modelId="{3F9F18EB-42BB-4AD9-94B1-DCBA55362F71}" type="sibTrans" cxnId="{40AD8C31-25ED-490A-AA4B-76F819F62BCE}">
      <dgm:prSet/>
      <dgm:spPr/>
      <dgm:t>
        <a:bodyPr/>
        <a:lstStyle/>
        <a:p>
          <a:endParaRPr lang="en-US"/>
        </a:p>
      </dgm:t>
    </dgm:pt>
    <dgm:pt modelId="{2254E98E-8881-4F5E-8499-22EC3053CA1E}">
      <dgm:prSet custT="1"/>
      <dgm:spPr/>
      <dgm:t>
        <a:bodyPr/>
        <a:lstStyle/>
        <a:p>
          <a:pPr algn="just">
            <a:lnSpc>
              <a:spcPct val="100000"/>
            </a:lnSpc>
            <a:spcAft>
              <a:spcPts val="0"/>
            </a:spcAft>
          </a:pP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Positive sanctions are </a:t>
          </a:r>
          <a:r>
            <a:rPr lang="en-US" sz="1800" b="1" dirty="0" smtClean="0">
              <a:latin typeface="Times New Roman" panose="02020603050405020304" pitchFamily="18" charset="0"/>
              <a:ea typeface="Microsoft Himalaya" panose="01010100010101010101" pitchFamily="2" charset="0"/>
              <a:cs typeface="Times New Roman" panose="02020603050405020304" pitchFamily="18" charset="0"/>
            </a:rPr>
            <a:t>rewards given for conforming to norms. </a:t>
          </a:r>
        </a:p>
      </dgm:t>
    </dgm:pt>
    <dgm:pt modelId="{309091BC-EB6B-4B2A-BE34-E1F977892F64}" type="parTrans" cxnId="{BF1CEDB8-81D2-4540-AC96-7486B23B5EB1}">
      <dgm:prSet/>
      <dgm:spPr/>
      <dgm:t>
        <a:bodyPr/>
        <a:lstStyle/>
        <a:p>
          <a:endParaRPr lang="en-US"/>
        </a:p>
      </dgm:t>
    </dgm:pt>
    <dgm:pt modelId="{BCAAA77D-F967-4570-B284-2D634FF75592}" type="sibTrans" cxnId="{BF1CEDB8-81D2-4540-AC96-7486B23B5EB1}">
      <dgm:prSet/>
      <dgm:spPr/>
      <dgm:t>
        <a:bodyPr/>
        <a:lstStyle/>
        <a:p>
          <a:endParaRPr lang="en-US"/>
        </a:p>
      </dgm:t>
    </dgm:pt>
    <dgm:pt modelId="{162BCAEF-C2C5-4360-A831-046A33B17AFE}">
      <dgm:prSet phldrT="[Text]" custT="1"/>
      <dgm:spPr/>
      <dgm:t>
        <a:bodyPr/>
        <a:lstStyle/>
        <a:p>
          <a:pPr algn="just">
            <a:lnSpc>
              <a:spcPct val="100000"/>
            </a:lnSpc>
            <a:spcAft>
              <a:spcPts val="0"/>
            </a:spcAft>
          </a:pP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In general, the more seriously the group takes a norm, the harsher the penalty for violating it.  </a:t>
          </a:r>
        </a:p>
        <a:p>
          <a:pPr algn="just">
            <a:lnSpc>
              <a:spcPct val="100000"/>
            </a:lnSpc>
            <a:spcAft>
              <a:spcPts val="0"/>
            </a:spcAft>
          </a:pP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Most negative sanctions are informal. E.g.: getting arrested for shoplifting, being fired or getting an F in a course.</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546196E3-AC1D-450D-B5E7-0C21AEBAF5F9}" type="parTrans" cxnId="{C3681226-0347-4FB9-86DE-352A4801767D}">
      <dgm:prSet/>
      <dgm:spPr/>
      <dgm:t>
        <a:bodyPr/>
        <a:lstStyle/>
        <a:p>
          <a:endParaRPr lang="en-US"/>
        </a:p>
      </dgm:t>
    </dgm:pt>
    <dgm:pt modelId="{AF5D95DE-6073-44AD-BB6C-54332A493417}" type="sibTrans" cxnId="{C3681226-0347-4FB9-86DE-352A4801767D}">
      <dgm:prSet/>
      <dgm:spPr/>
      <dgm:t>
        <a:bodyPr/>
        <a:lstStyle/>
        <a:p>
          <a:endParaRPr lang="en-US"/>
        </a:p>
      </dgm:t>
    </dgm:pt>
    <dgm:pt modelId="{786EDB3D-7B97-4ABA-AA68-4333335DBBA2}">
      <dgm:prSet custT="1"/>
      <dgm:spPr/>
      <dgm:t>
        <a:bodyPr/>
        <a:lstStyle/>
        <a:p>
          <a:pPr algn="just">
            <a:lnSpc>
              <a:spcPct val="100000"/>
            </a:lnSpc>
            <a:spcAft>
              <a:spcPts val="0"/>
            </a:spcAft>
          </a:pP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An expression of </a:t>
          </a:r>
          <a:r>
            <a:rPr lang="en-US" sz="1800" b="1" dirty="0" smtClean="0">
              <a:latin typeface="Times New Roman" panose="02020603050405020304" pitchFamily="18" charset="0"/>
              <a:ea typeface="Microsoft Himalaya" panose="01010100010101010101" pitchFamily="2" charset="0"/>
              <a:cs typeface="Times New Roman" panose="02020603050405020304" pitchFamily="18" charset="0"/>
            </a:rPr>
            <a:t>approval for following a norm, </a:t>
          </a: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ranging from a smile or a good grade in a class to a material reward such as a prize. </a:t>
          </a:r>
        </a:p>
        <a:p>
          <a:pPr algn="just">
            <a:lnSpc>
              <a:spcPct val="100000"/>
            </a:lnSpc>
            <a:spcAft>
              <a:spcPts val="0"/>
            </a:spcAft>
          </a:pP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E.g., getting a raise, scoring an A in a course, promotion at work for working hard. </a:t>
          </a:r>
        </a:p>
      </dgm:t>
    </dgm:pt>
    <dgm:pt modelId="{561AFC85-BF6B-445F-A28A-CFF8E53EE9EC}" type="parTrans" cxnId="{9170BA24-4FAB-4783-A8AC-3ED797337484}">
      <dgm:prSet/>
      <dgm:spPr/>
      <dgm:t>
        <a:bodyPr/>
        <a:lstStyle/>
        <a:p>
          <a:endParaRPr lang="en-US"/>
        </a:p>
      </dgm:t>
    </dgm:pt>
    <dgm:pt modelId="{770CBF65-B54B-49D8-80EF-C04B7E2AE0F1}" type="sibTrans" cxnId="{9170BA24-4FAB-4783-A8AC-3ED797337484}">
      <dgm:prSet/>
      <dgm:spPr/>
      <dgm:t>
        <a:bodyPr/>
        <a:lstStyle/>
        <a:p>
          <a:endParaRPr lang="en-US"/>
        </a:p>
      </dgm:t>
    </dgm:pt>
    <dgm:pt modelId="{087C6864-235D-41E8-A825-F874C003F5D0}" type="pres">
      <dgm:prSet presAssocID="{A3219D97-FBD7-49C5-88DA-D6A40CE11FF8}" presName="Name0" presStyleCnt="0">
        <dgm:presLayoutVars>
          <dgm:chMax val="7"/>
          <dgm:chPref val="7"/>
          <dgm:dir/>
          <dgm:animOne val="branch"/>
          <dgm:animLvl val="lvl"/>
        </dgm:presLayoutVars>
      </dgm:prSet>
      <dgm:spPr/>
      <dgm:t>
        <a:bodyPr/>
        <a:lstStyle/>
        <a:p>
          <a:endParaRPr lang="en-US"/>
        </a:p>
      </dgm:t>
    </dgm:pt>
    <dgm:pt modelId="{27176E6E-D58D-442B-AF5F-7A360B13B75A}" type="pres">
      <dgm:prSet presAssocID="{EA936686-6E9A-4278-8E27-ECCFA7BAAD3E}" presName="composite" presStyleCnt="0"/>
      <dgm:spPr/>
    </dgm:pt>
    <dgm:pt modelId="{77EC5E2A-BC8C-4A4B-8AB9-D8C014B7A016}" type="pres">
      <dgm:prSet presAssocID="{EA936686-6E9A-4278-8E27-ECCFA7BAAD3E}" presName="BackAccent" presStyleLbl="bgShp" presStyleIdx="0" presStyleCnt="2"/>
      <dgm:spPr/>
    </dgm:pt>
    <dgm:pt modelId="{6E6BE348-EEF7-4BCC-B3B0-95DE5E4139ED}" type="pres">
      <dgm:prSet presAssocID="{EA936686-6E9A-4278-8E27-ECCFA7BAAD3E}" presName="Accent" presStyleLbl="alignNode1" presStyleIdx="0" presStyleCnt="2"/>
      <dgm:spPr/>
    </dgm:pt>
    <dgm:pt modelId="{5BE40C8F-14C6-4433-853D-8C936375BAFD}" type="pres">
      <dgm:prSet presAssocID="{EA936686-6E9A-4278-8E27-ECCFA7BAAD3E}" presName="Child" presStyleLbl="revTx" presStyleIdx="0" presStyleCnt="4" custScaleY="105941" custLinFactNeighborX="-7532" custLinFactNeighborY="-3137">
        <dgm:presLayoutVars>
          <dgm:chMax val="0"/>
          <dgm:chPref val="0"/>
          <dgm:bulletEnabled val="1"/>
        </dgm:presLayoutVars>
      </dgm:prSet>
      <dgm:spPr/>
      <dgm:t>
        <a:bodyPr/>
        <a:lstStyle/>
        <a:p>
          <a:endParaRPr lang="en-US"/>
        </a:p>
      </dgm:t>
    </dgm:pt>
    <dgm:pt modelId="{EC881932-229B-4CD3-9DDF-58D61AE9E2C4}" type="pres">
      <dgm:prSet presAssocID="{EA936686-6E9A-4278-8E27-ECCFA7BAAD3E}" presName="Parent" presStyleLbl="revTx" presStyleIdx="1" presStyleCnt="4" custScaleY="53738" custLinFactNeighborX="-1953" custLinFactNeighborY="-11725">
        <dgm:presLayoutVars>
          <dgm:chMax val="1"/>
          <dgm:chPref val="1"/>
          <dgm:bulletEnabled val="1"/>
        </dgm:presLayoutVars>
      </dgm:prSet>
      <dgm:spPr/>
      <dgm:t>
        <a:bodyPr/>
        <a:lstStyle/>
        <a:p>
          <a:endParaRPr lang="en-US"/>
        </a:p>
      </dgm:t>
    </dgm:pt>
    <dgm:pt modelId="{617CBA0E-FF1D-4270-8646-743CB2CCFB17}" type="pres">
      <dgm:prSet presAssocID="{86CE8C47-F935-458D-B312-72BDCC105ECF}" presName="sibTrans" presStyleCnt="0"/>
      <dgm:spPr/>
    </dgm:pt>
    <dgm:pt modelId="{DDDEEA0F-440E-4A24-8C80-B4ABB62E6C6F}" type="pres">
      <dgm:prSet presAssocID="{57D6474C-9446-423A-B867-73BBFF053323}" presName="composite" presStyleCnt="0"/>
      <dgm:spPr/>
    </dgm:pt>
    <dgm:pt modelId="{C860C6FC-0A4B-4FB7-B88A-133F8AD84409}" type="pres">
      <dgm:prSet presAssocID="{57D6474C-9446-423A-B867-73BBFF053323}" presName="BackAccent" presStyleLbl="bgShp" presStyleIdx="1" presStyleCnt="2"/>
      <dgm:spPr/>
    </dgm:pt>
    <dgm:pt modelId="{5CB3691B-FB1E-4698-93A0-0A57536DD260}" type="pres">
      <dgm:prSet presAssocID="{57D6474C-9446-423A-B867-73BBFF053323}" presName="Accent" presStyleLbl="alignNode1" presStyleIdx="1" presStyleCnt="2"/>
      <dgm:spPr/>
    </dgm:pt>
    <dgm:pt modelId="{A632272D-3BEB-404C-9136-66F4F53A2FA2}" type="pres">
      <dgm:prSet presAssocID="{57D6474C-9446-423A-B867-73BBFF053323}" presName="Child" presStyleLbl="revTx" presStyleIdx="2" presStyleCnt="4" custLinFactNeighborX="-837" custLinFactNeighborY="-7844">
        <dgm:presLayoutVars>
          <dgm:chMax val="0"/>
          <dgm:chPref val="0"/>
          <dgm:bulletEnabled val="1"/>
        </dgm:presLayoutVars>
      </dgm:prSet>
      <dgm:spPr/>
      <dgm:t>
        <a:bodyPr/>
        <a:lstStyle/>
        <a:p>
          <a:endParaRPr lang="en-US"/>
        </a:p>
      </dgm:t>
    </dgm:pt>
    <dgm:pt modelId="{592F5598-45E3-4FFD-972F-7D6D8971F82A}" type="pres">
      <dgm:prSet presAssocID="{57D6474C-9446-423A-B867-73BBFF053323}" presName="Parent" presStyleLbl="revTx" presStyleIdx="3" presStyleCnt="4" custScaleY="48084" custLinFactNeighborX="-1116" custLinFactNeighborY="-11553">
        <dgm:presLayoutVars>
          <dgm:chMax val="1"/>
          <dgm:chPref val="1"/>
          <dgm:bulletEnabled val="1"/>
        </dgm:presLayoutVars>
      </dgm:prSet>
      <dgm:spPr/>
      <dgm:t>
        <a:bodyPr/>
        <a:lstStyle/>
        <a:p>
          <a:endParaRPr lang="en-US"/>
        </a:p>
      </dgm:t>
    </dgm:pt>
  </dgm:ptLst>
  <dgm:cxnLst>
    <dgm:cxn modelId="{5AAFF78C-7E4E-4D61-9BDE-DAF469A72A47}" type="presOf" srcId="{A3219D97-FBD7-49C5-88DA-D6A40CE11FF8}" destId="{087C6864-235D-41E8-A825-F874C003F5D0}" srcOrd="0" destOrd="0" presId="urn:microsoft.com/office/officeart/2008/layout/IncreasingCircleProcess"/>
    <dgm:cxn modelId="{BF1CEDB8-81D2-4540-AC96-7486B23B5EB1}" srcId="{57D6474C-9446-423A-B867-73BBFF053323}" destId="{2254E98E-8881-4F5E-8499-22EC3053CA1E}" srcOrd="0" destOrd="0" parTransId="{309091BC-EB6B-4B2A-BE34-E1F977892F64}" sibTransId="{BCAAA77D-F967-4570-B284-2D634FF75592}"/>
    <dgm:cxn modelId="{C3681226-0347-4FB9-86DE-352A4801767D}" srcId="{EA936686-6E9A-4278-8E27-ECCFA7BAAD3E}" destId="{162BCAEF-C2C5-4360-A831-046A33B17AFE}" srcOrd="1" destOrd="0" parTransId="{546196E3-AC1D-450D-B5E7-0C21AEBAF5F9}" sibTransId="{AF5D95DE-6073-44AD-BB6C-54332A493417}"/>
    <dgm:cxn modelId="{7024CD6A-2611-4AB6-998B-1759F304A02A}" type="presOf" srcId="{786EDB3D-7B97-4ABA-AA68-4333335DBBA2}" destId="{A632272D-3BEB-404C-9136-66F4F53A2FA2}" srcOrd="0" destOrd="1" presId="urn:microsoft.com/office/officeart/2008/layout/IncreasingCircleProcess"/>
    <dgm:cxn modelId="{3D61D2C4-FA75-41EE-96EC-202D84A12738}" type="presOf" srcId="{EA936686-6E9A-4278-8E27-ECCFA7BAAD3E}" destId="{EC881932-229B-4CD3-9DDF-58D61AE9E2C4}" srcOrd="0" destOrd="0" presId="urn:microsoft.com/office/officeart/2008/layout/IncreasingCircleProcess"/>
    <dgm:cxn modelId="{9170BA24-4FAB-4783-A8AC-3ED797337484}" srcId="{57D6474C-9446-423A-B867-73BBFF053323}" destId="{786EDB3D-7B97-4ABA-AA68-4333335DBBA2}" srcOrd="1" destOrd="0" parTransId="{561AFC85-BF6B-445F-A28A-CFF8E53EE9EC}" sibTransId="{770CBF65-B54B-49D8-80EF-C04B7E2AE0F1}"/>
    <dgm:cxn modelId="{80257799-1C6B-4335-B460-CA268F3486D5}" type="presOf" srcId="{162BCAEF-C2C5-4360-A831-046A33B17AFE}" destId="{5BE40C8F-14C6-4433-853D-8C936375BAFD}" srcOrd="0" destOrd="1" presId="urn:microsoft.com/office/officeart/2008/layout/IncreasingCircleProcess"/>
    <dgm:cxn modelId="{40AD8C31-25ED-490A-AA4B-76F819F62BCE}" srcId="{EA936686-6E9A-4278-8E27-ECCFA7BAAD3E}" destId="{18D1D60C-0190-4533-8854-A1ED2A01575A}" srcOrd="0" destOrd="0" parTransId="{07C1B7A1-BD21-42DF-BC3B-5A6EAEED6A34}" sibTransId="{3F9F18EB-42BB-4AD9-94B1-DCBA55362F71}"/>
    <dgm:cxn modelId="{C353AA66-4E2B-4753-9E84-E872C8F9BA02}" type="presOf" srcId="{18D1D60C-0190-4533-8854-A1ED2A01575A}" destId="{5BE40C8F-14C6-4433-853D-8C936375BAFD}" srcOrd="0" destOrd="0" presId="urn:microsoft.com/office/officeart/2008/layout/IncreasingCircleProcess"/>
    <dgm:cxn modelId="{F0658CF4-9DE2-4DE9-8671-48D29217D33E}" type="presOf" srcId="{57D6474C-9446-423A-B867-73BBFF053323}" destId="{592F5598-45E3-4FFD-972F-7D6D8971F82A}" srcOrd="0" destOrd="0" presId="urn:microsoft.com/office/officeart/2008/layout/IncreasingCircleProcess"/>
    <dgm:cxn modelId="{27A8FEBB-45D9-444B-AE79-00F85DEEB6E8}" srcId="{A3219D97-FBD7-49C5-88DA-D6A40CE11FF8}" destId="{EA936686-6E9A-4278-8E27-ECCFA7BAAD3E}" srcOrd="0" destOrd="0" parTransId="{AAA07A9F-B0D5-4ED6-8006-5C11E8F9F17F}" sibTransId="{86CE8C47-F935-458D-B312-72BDCC105ECF}"/>
    <dgm:cxn modelId="{4C2857E8-5AEE-4734-AB2B-B3DF86E11944}" srcId="{A3219D97-FBD7-49C5-88DA-D6A40CE11FF8}" destId="{57D6474C-9446-423A-B867-73BBFF053323}" srcOrd="1" destOrd="0" parTransId="{2BA90E8E-7995-412B-B900-4AAE76DAC290}" sibTransId="{60702733-292F-45E0-93FF-132F3A7C06C9}"/>
    <dgm:cxn modelId="{6D3A17D3-9230-45CF-816C-DA9B039FE993}" type="presOf" srcId="{2254E98E-8881-4F5E-8499-22EC3053CA1E}" destId="{A632272D-3BEB-404C-9136-66F4F53A2FA2}" srcOrd="0" destOrd="0" presId="urn:microsoft.com/office/officeart/2008/layout/IncreasingCircleProcess"/>
    <dgm:cxn modelId="{F49B500B-F466-4F40-8C94-AF3B44E1AE46}" type="presParOf" srcId="{087C6864-235D-41E8-A825-F874C003F5D0}" destId="{27176E6E-D58D-442B-AF5F-7A360B13B75A}" srcOrd="0" destOrd="0" presId="urn:microsoft.com/office/officeart/2008/layout/IncreasingCircleProcess"/>
    <dgm:cxn modelId="{D36C11A2-DD7D-43A1-A545-31BC6F4606F9}" type="presParOf" srcId="{27176E6E-D58D-442B-AF5F-7A360B13B75A}" destId="{77EC5E2A-BC8C-4A4B-8AB9-D8C014B7A016}" srcOrd="0" destOrd="0" presId="urn:microsoft.com/office/officeart/2008/layout/IncreasingCircleProcess"/>
    <dgm:cxn modelId="{17BFBCF9-C6FA-42B6-A3CB-D47AD9B4FFD5}" type="presParOf" srcId="{27176E6E-D58D-442B-AF5F-7A360B13B75A}" destId="{6E6BE348-EEF7-4BCC-B3B0-95DE5E4139ED}" srcOrd="1" destOrd="0" presId="urn:microsoft.com/office/officeart/2008/layout/IncreasingCircleProcess"/>
    <dgm:cxn modelId="{CB87CE8F-6392-43E3-A47F-35A4262FF8EB}" type="presParOf" srcId="{27176E6E-D58D-442B-AF5F-7A360B13B75A}" destId="{5BE40C8F-14C6-4433-853D-8C936375BAFD}" srcOrd="2" destOrd="0" presId="urn:microsoft.com/office/officeart/2008/layout/IncreasingCircleProcess"/>
    <dgm:cxn modelId="{D4857512-A014-4CA7-ACE9-652C0BD80180}" type="presParOf" srcId="{27176E6E-D58D-442B-AF5F-7A360B13B75A}" destId="{EC881932-229B-4CD3-9DDF-58D61AE9E2C4}" srcOrd="3" destOrd="0" presId="urn:microsoft.com/office/officeart/2008/layout/IncreasingCircleProcess"/>
    <dgm:cxn modelId="{7D596BE2-809A-4EF0-99B8-31ED18017057}" type="presParOf" srcId="{087C6864-235D-41E8-A825-F874C003F5D0}" destId="{617CBA0E-FF1D-4270-8646-743CB2CCFB17}" srcOrd="1" destOrd="0" presId="urn:microsoft.com/office/officeart/2008/layout/IncreasingCircleProcess"/>
    <dgm:cxn modelId="{C87E03A4-5822-4A2E-AA00-FC085D77106D}" type="presParOf" srcId="{087C6864-235D-41E8-A825-F874C003F5D0}" destId="{DDDEEA0F-440E-4A24-8C80-B4ABB62E6C6F}" srcOrd="2" destOrd="0" presId="urn:microsoft.com/office/officeart/2008/layout/IncreasingCircleProcess"/>
    <dgm:cxn modelId="{A12C5390-BF6E-4A5F-940F-CFFB01550724}" type="presParOf" srcId="{DDDEEA0F-440E-4A24-8C80-B4ABB62E6C6F}" destId="{C860C6FC-0A4B-4FB7-B88A-133F8AD84409}" srcOrd="0" destOrd="0" presId="urn:microsoft.com/office/officeart/2008/layout/IncreasingCircleProcess"/>
    <dgm:cxn modelId="{D41B2DEC-1075-4200-86D7-B2B3425DCABC}" type="presParOf" srcId="{DDDEEA0F-440E-4A24-8C80-B4ABB62E6C6F}" destId="{5CB3691B-FB1E-4698-93A0-0A57536DD260}" srcOrd="1" destOrd="0" presId="urn:microsoft.com/office/officeart/2008/layout/IncreasingCircleProcess"/>
    <dgm:cxn modelId="{0A1A9DB1-160D-403A-B539-52C2C4F7F550}" type="presParOf" srcId="{DDDEEA0F-440E-4A24-8C80-B4ABB62E6C6F}" destId="{A632272D-3BEB-404C-9136-66F4F53A2FA2}" srcOrd="2" destOrd="0" presId="urn:microsoft.com/office/officeart/2008/layout/IncreasingCircleProcess"/>
    <dgm:cxn modelId="{291F4F68-9C1C-4DE4-AAD4-ABB6A8BED297}" type="presParOf" srcId="{DDDEEA0F-440E-4A24-8C80-B4ABB62E6C6F}" destId="{592F5598-45E3-4FFD-972F-7D6D8971F82A}"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29A517-7809-41EA-9F89-A3B3EF871060}"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11BB1314-8B47-4B4A-9990-018867029234}">
      <dgm:prSet phldrT="[Text]"/>
      <dgm:spPr>
        <a:solidFill>
          <a:srgbClr val="FFA74F"/>
        </a:solidFill>
      </dgm:spPr>
      <dgm:t>
        <a:bodyPr/>
        <a:lstStyle/>
        <a:p>
          <a:pPr algn="ctr"/>
          <a:r>
            <a:rPr lang="en-US"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Examples</a:t>
          </a:r>
          <a:endParaRPr lang="en-US" b="1" dirty="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dgm:t>
    </dgm:pt>
    <dgm:pt modelId="{365B19BF-A59C-4A87-B8F0-A83F57E2D1E9}" type="parTrans" cxnId="{92B23154-3C1F-41D0-BF0B-EA3A00A424FD}">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B2573074-0AE5-481A-85EF-71A04493B491}" type="sibTrans" cxnId="{92B23154-3C1F-41D0-BF0B-EA3A00A424FD}">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2A5C2B3C-3AF9-453B-8E36-DA653EB7C40F}">
      <dgm:prSet/>
      <dgm:spPr/>
      <dgm:t>
        <a:bodyPr/>
        <a:lstStyle/>
        <a:p>
          <a:pPr algn="just"/>
          <a:r>
            <a:rPr lang="en-US" dirty="0" smtClean="0">
              <a:latin typeface="Times New Roman" panose="02020603050405020304" pitchFamily="18" charset="0"/>
              <a:ea typeface="Microsoft Himalaya" panose="01010100010101010101" pitchFamily="2" charset="0"/>
              <a:cs typeface="Times New Roman" panose="02020603050405020304" pitchFamily="18" charset="0"/>
            </a:rPr>
            <a:t>Wearing certain types of clothing to fit in with a group </a:t>
          </a:r>
          <a:endParaRPr lang="en-US"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9D6F5949-503E-4439-8848-D8483589325A}" type="parTrans" cxnId="{38D88D6F-5F0F-4CC9-9A46-44ABD7EA6D79}">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744BC63A-67F3-4BB1-88D3-51046BB2772F}" type="sibTrans" cxnId="{38D88D6F-5F0F-4CC9-9A46-44ABD7EA6D79}">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A03F4472-E85F-4B3F-926C-12506F05B5DA}">
      <dgm:prSet/>
      <dgm:spPr/>
      <dgm:t>
        <a:bodyPr/>
        <a:lstStyle/>
        <a:p>
          <a:pPr algn="just"/>
          <a:r>
            <a:rPr lang="en-US" dirty="0" smtClean="0">
              <a:latin typeface="Times New Roman" panose="02020603050405020304" pitchFamily="18" charset="0"/>
              <a:ea typeface="Microsoft Himalaya" panose="01010100010101010101" pitchFamily="2" charset="0"/>
              <a:cs typeface="Times New Roman" panose="02020603050405020304" pitchFamily="18" charset="0"/>
            </a:rPr>
            <a:t>Changing your political beliefs to match those of your friends or family</a:t>
          </a:r>
          <a:endParaRPr lang="en-US"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C10F441B-A7FB-4F06-AD76-AE779C78B053}" type="parTrans" cxnId="{91401C0D-B6A2-4015-93F2-0EB10668905F}">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70159DD0-9F73-41AB-ABC2-D7D65DE53FAE}" type="sibTrans" cxnId="{91401C0D-B6A2-4015-93F2-0EB10668905F}">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BBF5FD03-515D-4057-ABE9-5961F15A7827}">
      <dgm:prSet/>
      <dgm:spPr/>
      <dgm:t>
        <a:bodyPr/>
        <a:lstStyle/>
        <a:p>
          <a:pPr algn="just"/>
          <a:r>
            <a:rPr lang="en-US" dirty="0" smtClean="0">
              <a:latin typeface="Times New Roman" panose="02020603050405020304" pitchFamily="18" charset="0"/>
              <a:ea typeface="Microsoft Himalaya" panose="01010100010101010101" pitchFamily="2" charset="0"/>
              <a:cs typeface="Times New Roman" panose="02020603050405020304" pitchFamily="18" charset="0"/>
            </a:rPr>
            <a:t>Going along with the crowd even if you don't agree with what they're doing.</a:t>
          </a:r>
          <a:endParaRPr lang="en-US"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EFDFE2EF-9228-4B07-A288-E666F657658E}" type="parTrans" cxnId="{0BA9F48C-1111-43AD-9B1A-85683F487584}">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22402E95-9410-4F4F-8017-906A15807727}" type="sibTrans" cxnId="{0BA9F48C-1111-43AD-9B1A-85683F487584}">
      <dgm:prSet/>
      <dgm:spPr/>
      <dgm:t>
        <a:bodyPr/>
        <a:lstStyle/>
        <a:p>
          <a:endParaRPr lang="en-US">
            <a:latin typeface="Times New Roman" panose="02020603050405020304" pitchFamily="18" charset="0"/>
            <a:ea typeface="Microsoft Himalaya" panose="01010100010101010101" pitchFamily="2" charset="0"/>
            <a:cs typeface="Times New Roman" panose="02020603050405020304" pitchFamily="18" charset="0"/>
          </a:endParaRPr>
        </a:p>
      </dgm:t>
    </dgm:pt>
    <dgm:pt modelId="{3964EE29-210B-40D0-A9AE-61AF324BA9B0}" type="pres">
      <dgm:prSet presAssocID="{BE29A517-7809-41EA-9F89-A3B3EF871060}" presName="linear" presStyleCnt="0">
        <dgm:presLayoutVars>
          <dgm:animLvl val="lvl"/>
          <dgm:resizeHandles val="exact"/>
        </dgm:presLayoutVars>
      </dgm:prSet>
      <dgm:spPr/>
      <dgm:t>
        <a:bodyPr/>
        <a:lstStyle/>
        <a:p>
          <a:endParaRPr lang="en-US"/>
        </a:p>
      </dgm:t>
    </dgm:pt>
    <dgm:pt modelId="{0B699D78-35DA-457C-A491-1C065DAE7406}" type="pres">
      <dgm:prSet presAssocID="{11BB1314-8B47-4B4A-9990-018867029234}" presName="parentText" presStyleLbl="node1" presStyleIdx="0" presStyleCnt="1">
        <dgm:presLayoutVars>
          <dgm:chMax val="0"/>
          <dgm:bulletEnabled val="1"/>
        </dgm:presLayoutVars>
      </dgm:prSet>
      <dgm:spPr/>
      <dgm:t>
        <a:bodyPr/>
        <a:lstStyle/>
        <a:p>
          <a:endParaRPr lang="en-US"/>
        </a:p>
      </dgm:t>
    </dgm:pt>
    <dgm:pt modelId="{AC97BC2A-1984-4CA9-BB32-CAF6E0E4DDE6}" type="pres">
      <dgm:prSet presAssocID="{11BB1314-8B47-4B4A-9990-018867029234}" presName="childText" presStyleLbl="revTx" presStyleIdx="0" presStyleCnt="1">
        <dgm:presLayoutVars>
          <dgm:bulletEnabled val="1"/>
        </dgm:presLayoutVars>
      </dgm:prSet>
      <dgm:spPr/>
      <dgm:t>
        <a:bodyPr/>
        <a:lstStyle/>
        <a:p>
          <a:endParaRPr lang="en-US"/>
        </a:p>
      </dgm:t>
    </dgm:pt>
  </dgm:ptLst>
  <dgm:cxnLst>
    <dgm:cxn modelId="{62743979-09F0-4E12-84B4-AC3D2069368A}" type="presOf" srcId="{BE29A517-7809-41EA-9F89-A3B3EF871060}" destId="{3964EE29-210B-40D0-A9AE-61AF324BA9B0}" srcOrd="0" destOrd="0" presId="urn:microsoft.com/office/officeart/2005/8/layout/vList2"/>
    <dgm:cxn modelId="{38D88D6F-5F0F-4CC9-9A46-44ABD7EA6D79}" srcId="{11BB1314-8B47-4B4A-9990-018867029234}" destId="{2A5C2B3C-3AF9-453B-8E36-DA653EB7C40F}" srcOrd="0" destOrd="0" parTransId="{9D6F5949-503E-4439-8848-D8483589325A}" sibTransId="{744BC63A-67F3-4BB1-88D3-51046BB2772F}"/>
    <dgm:cxn modelId="{0BA9F48C-1111-43AD-9B1A-85683F487584}" srcId="{11BB1314-8B47-4B4A-9990-018867029234}" destId="{BBF5FD03-515D-4057-ABE9-5961F15A7827}" srcOrd="2" destOrd="0" parTransId="{EFDFE2EF-9228-4B07-A288-E666F657658E}" sibTransId="{22402E95-9410-4F4F-8017-906A15807727}"/>
    <dgm:cxn modelId="{7EC3D610-D68B-42B0-BD33-DE10D35EE47F}" type="presOf" srcId="{BBF5FD03-515D-4057-ABE9-5961F15A7827}" destId="{AC97BC2A-1984-4CA9-BB32-CAF6E0E4DDE6}" srcOrd="0" destOrd="2" presId="urn:microsoft.com/office/officeart/2005/8/layout/vList2"/>
    <dgm:cxn modelId="{0FC00A27-03B2-48DC-BD79-85C1C1E6E584}" type="presOf" srcId="{A03F4472-E85F-4B3F-926C-12506F05B5DA}" destId="{AC97BC2A-1984-4CA9-BB32-CAF6E0E4DDE6}" srcOrd="0" destOrd="1" presId="urn:microsoft.com/office/officeart/2005/8/layout/vList2"/>
    <dgm:cxn modelId="{92B23154-3C1F-41D0-BF0B-EA3A00A424FD}" srcId="{BE29A517-7809-41EA-9F89-A3B3EF871060}" destId="{11BB1314-8B47-4B4A-9990-018867029234}" srcOrd="0" destOrd="0" parTransId="{365B19BF-A59C-4A87-B8F0-A83F57E2D1E9}" sibTransId="{B2573074-0AE5-481A-85EF-71A04493B491}"/>
    <dgm:cxn modelId="{56F7BA43-880A-4C35-A18B-1E13898EFAE1}" type="presOf" srcId="{11BB1314-8B47-4B4A-9990-018867029234}" destId="{0B699D78-35DA-457C-A491-1C065DAE7406}" srcOrd="0" destOrd="0" presId="urn:microsoft.com/office/officeart/2005/8/layout/vList2"/>
    <dgm:cxn modelId="{91401C0D-B6A2-4015-93F2-0EB10668905F}" srcId="{11BB1314-8B47-4B4A-9990-018867029234}" destId="{A03F4472-E85F-4B3F-926C-12506F05B5DA}" srcOrd="1" destOrd="0" parTransId="{C10F441B-A7FB-4F06-AD76-AE779C78B053}" sibTransId="{70159DD0-9F73-41AB-ABC2-D7D65DE53FAE}"/>
    <dgm:cxn modelId="{EA2F3C4B-AB3D-4637-B928-9CD415BA784A}" type="presOf" srcId="{2A5C2B3C-3AF9-453B-8E36-DA653EB7C40F}" destId="{AC97BC2A-1984-4CA9-BB32-CAF6E0E4DDE6}" srcOrd="0" destOrd="0" presId="urn:microsoft.com/office/officeart/2005/8/layout/vList2"/>
    <dgm:cxn modelId="{E81275C7-23E1-4238-B23B-CC7A010343EC}" type="presParOf" srcId="{3964EE29-210B-40D0-A9AE-61AF324BA9B0}" destId="{0B699D78-35DA-457C-A491-1C065DAE7406}" srcOrd="0" destOrd="0" presId="urn:microsoft.com/office/officeart/2005/8/layout/vList2"/>
    <dgm:cxn modelId="{B424362E-A504-48AA-A985-F3E18215C469}" type="presParOf" srcId="{3964EE29-210B-40D0-A9AE-61AF324BA9B0}" destId="{AC97BC2A-1984-4CA9-BB32-CAF6E0E4DDE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6DF3ED4-A481-47BA-8B51-75C96C6B811E}"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2DE2B9-E671-4BEA-9A10-B09347794CC0}">
      <dgm:prSet phldrT="[Text]" custT="1"/>
      <dgm:spPr/>
      <dgm:t>
        <a:bodyPr/>
        <a:lstStyle/>
        <a:p>
          <a:r>
            <a:rPr lang="en-US" sz="2800" b="1" dirty="0" smtClean="0">
              <a:latin typeface="Times New Roman" panose="02020603050405020304" pitchFamily="18" charset="0"/>
              <a:ea typeface="Microsoft Himalaya" panose="01010100010101010101" pitchFamily="2" charset="0"/>
              <a:cs typeface="Times New Roman" panose="02020603050405020304" pitchFamily="18" charset="0"/>
            </a:rPr>
            <a:t>Biosocial Explanations </a:t>
          </a:r>
          <a:endParaRPr lang="en-US" sz="2800" b="1" dirty="0">
            <a:latin typeface="Times New Roman" panose="02020603050405020304" pitchFamily="18" charset="0"/>
            <a:cs typeface="Times New Roman" panose="02020603050405020304" pitchFamily="18" charset="0"/>
          </a:endParaRPr>
        </a:p>
      </dgm:t>
    </dgm:pt>
    <dgm:pt modelId="{A493C10E-BEBC-4BF2-B321-26CF2BAA2359}" type="parTrans" cxnId="{2947C101-3C11-4E62-B62F-7F085C91FCDC}">
      <dgm:prSet/>
      <dgm:spPr/>
      <dgm:t>
        <a:bodyPr/>
        <a:lstStyle/>
        <a:p>
          <a:endParaRPr lang="en-US"/>
        </a:p>
      </dgm:t>
    </dgm:pt>
    <dgm:pt modelId="{AC824884-31A9-419A-9F9D-77014D537825}" type="sibTrans" cxnId="{2947C101-3C11-4E62-B62F-7F085C91FCDC}">
      <dgm:prSet/>
      <dgm:spPr/>
      <dgm:t>
        <a:bodyPr/>
        <a:lstStyle/>
        <a:p>
          <a:endParaRPr lang="en-US"/>
        </a:p>
      </dgm:t>
    </dgm:pt>
    <dgm:pt modelId="{515B9AF1-EFEB-4B57-BAFB-F6B8E5A020C7}">
      <dgm:prSet custT="1"/>
      <dgm:spPr/>
      <dgm:t>
        <a:bodyPr/>
        <a:lstStyle/>
        <a:p>
          <a:pPr algn="just">
            <a:lnSpc>
              <a:spcPct val="100000"/>
            </a:lnSpc>
            <a:spcAft>
              <a:spcPts val="0"/>
            </a:spcAft>
          </a:pP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Sociobiologists</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explain deviance by looking for answers within individuals. They assume that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genetic predispositions lead people</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to such behaviors as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juvenile delinquency and crime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(Lombroso 1911; Wilson and Herrnstein 1985; Barnes and Jacobs 2013). </a:t>
          </a:r>
          <a:endParaRPr lang="en-US" sz="2000" dirty="0">
            <a:latin typeface="Times New Roman" panose="02020603050405020304" pitchFamily="18" charset="0"/>
            <a:cs typeface="Times New Roman" panose="02020603050405020304" pitchFamily="18" charset="0"/>
          </a:endParaRPr>
        </a:p>
      </dgm:t>
    </dgm:pt>
    <dgm:pt modelId="{D37B7EC4-3CC8-48DD-B194-7F33A4562BAE}" type="parTrans" cxnId="{26B17D9E-D9AC-4E96-AA6F-6EB219271D86}">
      <dgm:prSet/>
      <dgm:spPr/>
      <dgm:t>
        <a:bodyPr/>
        <a:lstStyle/>
        <a:p>
          <a:endParaRPr lang="en-US"/>
        </a:p>
      </dgm:t>
    </dgm:pt>
    <dgm:pt modelId="{56C06E47-620B-4D82-B23F-5AD09016776A}" type="sibTrans" cxnId="{26B17D9E-D9AC-4E96-AA6F-6EB219271D86}">
      <dgm:prSet/>
      <dgm:spPr/>
      <dgm:t>
        <a:bodyPr/>
        <a:lstStyle/>
        <a:p>
          <a:endParaRPr lang="en-US"/>
        </a:p>
      </dgm:t>
    </dgm:pt>
    <dgm:pt modelId="{E62DEC1A-785D-4BD7-82E6-4E7B25EC2678}">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People with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squarish</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muscular” bodies were more likely to commit street crime—acts such as mugging, rape, and burglary. </a:t>
          </a:r>
        </a:p>
      </dgm:t>
    </dgm:pt>
    <dgm:pt modelId="{9CFDFAE1-7DE6-4D77-A307-B386745A9EBE}" type="parTrans" cxnId="{65DE1785-DD44-45C5-93AB-64C6BBA30BED}">
      <dgm:prSet/>
      <dgm:spPr/>
      <dgm:t>
        <a:bodyPr/>
        <a:lstStyle/>
        <a:p>
          <a:endParaRPr lang="en-US"/>
        </a:p>
      </dgm:t>
    </dgm:pt>
    <dgm:pt modelId="{B02607A3-0283-4E73-85BB-93FFA0C7ECDD}" type="sibTrans" cxnId="{65DE1785-DD44-45C5-93AB-64C6BBA30BED}">
      <dgm:prSet/>
      <dgm:spPr/>
      <dgm:t>
        <a:bodyPr/>
        <a:lstStyle/>
        <a:p>
          <a:endParaRPr lang="en-US"/>
        </a:p>
      </dgm:t>
    </dgm:pt>
    <dgm:pt modelId="{94A89A7D-7387-4D45-8457-B56373F01FBC}">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These theories were abandoned as research did not support them.</a:t>
          </a:r>
        </a:p>
      </dgm:t>
    </dgm:pt>
    <dgm:pt modelId="{0AA37C27-10B3-4D04-9E8D-BCA40BABC1CC}" type="parTrans" cxnId="{916464F5-482D-414F-AEF2-06524279ACE3}">
      <dgm:prSet/>
      <dgm:spPr/>
      <dgm:t>
        <a:bodyPr/>
        <a:lstStyle/>
        <a:p>
          <a:endParaRPr lang="en-US"/>
        </a:p>
      </dgm:t>
    </dgm:pt>
    <dgm:pt modelId="{DDE8D5B3-E5A7-4F0F-9EFC-35E3040DBDCD}" type="sibTrans" cxnId="{916464F5-482D-414F-AEF2-06524279ACE3}">
      <dgm:prSet/>
      <dgm:spPr/>
      <dgm:t>
        <a:bodyPr/>
        <a:lstStyle/>
        <a:p>
          <a:endParaRPr lang="en-US"/>
        </a:p>
      </dgm:t>
    </dgm:pt>
    <dgm:pt modelId="{879A9BB7-0940-499D-B648-35EBC3FC3FFC}" type="pres">
      <dgm:prSet presAssocID="{76DF3ED4-A481-47BA-8B51-75C96C6B811E}" presName="linear" presStyleCnt="0">
        <dgm:presLayoutVars>
          <dgm:animLvl val="lvl"/>
          <dgm:resizeHandles val="exact"/>
        </dgm:presLayoutVars>
      </dgm:prSet>
      <dgm:spPr/>
      <dgm:t>
        <a:bodyPr/>
        <a:lstStyle/>
        <a:p>
          <a:endParaRPr lang="en-US"/>
        </a:p>
      </dgm:t>
    </dgm:pt>
    <dgm:pt modelId="{A3CA2361-B423-4972-8AD2-9FE1319FD63A}" type="pres">
      <dgm:prSet presAssocID="{152DE2B9-E671-4BEA-9A10-B09347794CC0}" presName="parentText" presStyleLbl="node1" presStyleIdx="0" presStyleCnt="1" custScaleY="58448">
        <dgm:presLayoutVars>
          <dgm:chMax val="0"/>
          <dgm:bulletEnabled val="1"/>
        </dgm:presLayoutVars>
      </dgm:prSet>
      <dgm:spPr/>
      <dgm:t>
        <a:bodyPr/>
        <a:lstStyle/>
        <a:p>
          <a:endParaRPr lang="en-US"/>
        </a:p>
      </dgm:t>
    </dgm:pt>
    <dgm:pt modelId="{959549EE-224B-4559-B483-CDF5CA3D46A4}" type="pres">
      <dgm:prSet presAssocID="{152DE2B9-E671-4BEA-9A10-B09347794CC0}" presName="childText" presStyleLbl="revTx" presStyleIdx="0" presStyleCnt="1">
        <dgm:presLayoutVars>
          <dgm:bulletEnabled val="1"/>
        </dgm:presLayoutVars>
      </dgm:prSet>
      <dgm:spPr/>
      <dgm:t>
        <a:bodyPr/>
        <a:lstStyle/>
        <a:p>
          <a:endParaRPr lang="en-US"/>
        </a:p>
      </dgm:t>
    </dgm:pt>
  </dgm:ptLst>
  <dgm:cxnLst>
    <dgm:cxn modelId="{BA05AF1C-54AE-4A46-935E-C68070E22C7A}" type="presOf" srcId="{94A89A7D-7387-4D45-8457-B56373F01FBC}" destId="{959549EE-224B-4559-B483-CDF5CA3D46A4}" srcOrd="0" destOrd="2" presId="urn:microsoft.com/office/officeart/2005/8/layout/vList2"/>
    <dgm:cxn modelId="{65DE1785-DD44-45C5-93AB-64C6BBA30BED}" srcId="{152DE2B9-E671-4BEA-9A10-B09347794CC0}" destId="{E62DEC1A-785D-4BD7-82E6-4E7B25EC2678}" srcOrd="1" destOrd="0" parTransId="{9CFDFAE1-7DE6-4D77-A307-B386745A9EBE}" sibTransId="{B02607A3-0283-4E73-85BB-93FFA0C7ECDD}"/>
    <dgm:cxn modelId="{26B17D9E-D9AC-4E96-AA6F-6EB219271D86}" srcId="{152DE2B9-E671-4BEA-9A10-B09347794CC0}" destId="{515B9AF1-EFEB-4B57-BAFB-F6B8E5A020C7}" srcOrd="0" destOrd="0" parTransId="{D37B7EC4-3CC8-48DD-B194-7F33A4562BAE}" sibTransId="{56C06E47-620B-4D82-B23F-5AD09016776A}"/>
    <dgm:cxn modelId="{251ED41D-1BAA-4A24-909E-46749E590D3F}" type="presOf" srcId="{515B9AF1-EFEB-4B57-BAFB-F6B8E5A020C7}" destId="{959549EE-224B-4559-B483-CDF5CA3D46A4}" srcOrd="0" destOrd="0" presId="urn:microsoft.com/office/officeart/2005/8/layout/vList2"/>
    <dgm:cxn modelId="{916464F5-482D-414F-AEF2-06524279ACE3}" srcId="{152DE2B9-E671-4BEA-9A10-B09347794CC0}" destId="{94A89A7D-7387-4D45-8457-B56373F01FBC}" srcOrd="2" destOrd="0" parTransId="{0AA37C27-10B3-4D04-9E8D-BCA40BABC1CC}" sibTransId="{DDE8D5B3-E5A7-4F0F-9EFC-35E3040DBDCD}"/>
    <dgm:cxn modelId="{2947C101-3C11-4E62-B62F-7F085C91FCDC}" srcId="{76DF3ED4-A481-47BA-8B51-75C96C6B811E}" destId="{152DE2B9-E671-4BEA-9A10-B09347794CC0}" srcOrd="0" destOrd="0" parTransId="{A493C10E-BEBC-4BF2-B321-26CF2BAA2359}" sibTransId="{AC824884-31A9-419A-9F9D-77014D537825}"/>
    <dgm:cxn modelId="{E0E67484-4CEF-41DD-8E8F-B9A6B8728EDC}" type="presOf" srcId="{152DE2B9-E671-4BEA-9A10-B09347794CC0}" destId="{A3CA2361-B423-4972-8AD2-9FE1319FD63A}" srcOrd="0" destOrd="0" presId="urn:microsoft.com/office/officeart/2005/8/layout/vList2"/>
    <dgm:cxn modelId="{FBDF6CC8-A5C4-4E0A-A422-A39288799467}" type="presOf" srcId="{E62DEC1A-785D-4BD7-82E6-4E7B25EC2678}" destId="{959549EE-224B-4559-B483-CDF5CA3D46A4}" srcOrd="0" destOrd="1" presId="urn:microsoft.com/office/officeart/2005/8/layout/vList2"/>
    <dgm:cxn modelId="{51A6077D-3061-45EF-87DB-8BD242E39412}" type="presOf" srcId="{76DF3ED4-A481-47BA-8B51-75C96C6B811E}" destId="{879A9BB7-0940-499D-B648-35EBC3FC3FFC}" srcOrd="0" destOrd="0" presId="urn:microsoft.com/office/officeart/2005/8/layout/vList2"/>
    <dgm:cxn modelId="{BD8AF93F-C017-4CF8-B2FF-4752C7DBAD06}" type="presParOf" srcId="{879A9BB7-0940-499D-B648-35EBC3FC3FFC}" destId="{A3CA2361-B423-4972-8AD2-9FE1319FD63A}" srcOrd="0" destOrd="0" presId="urn:microsoft.com/office/officeart/2005/8/layout/vList2"/>
    <dgm:cxn modelId="{954C144A-9E5C-4FAD-941A-B91F4B53DEF8}" type="presParOf" srcId="{879A9BB7-0940-499D-B648-35EBC3FC3FFC}" destId="{959549EE-224B-4559-B483-CDF5CA3D46A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16D1E06-3079-4F1A-8AA6-5C3A9980F78F}" type="doc">
      <dgm:prSet loTypeId="urn:microsoft.com/office/officeart/2008/layout/PictureLineup" loCatId="picture" qsTypeId="urn:microsoft.com/office/officeart/2005/8/quickstyle/simple3" qsCatId="simple" csTypeId="urn:microsoft.com/office/officeart/2005/8/colors/colorful1" csCatId="colorful" phldr="1"/>
      <dgm:spPr/>
      <dgm:t>
        <a:bodyPr/>
        <a:lstStyle/>
        <a:p>
          <a:endParaRPr lang="en-US"/>
        </a:p>
      </dgm:t>
    </dgm:pt>
    <dgm:pt modelId="{8DF7FD5E-6828-405A-8E9F-031E09237B56}">
      <dgm:prSet custT="1"/>
      <dgm:spPr/>
      <dgm:t>
        <a:bodyPr/>
        <a:lstStyle/>
        <a:p>
          <a:pPr algn="ctr"/>
          <a:r>
            <a:rPr lang="en-US" sz="2000" b="1" smtClean="0">
              <a:latin typeface="Times New Roman" panose="02020603050405020304" pitchFamily="18" charset="0"/>
              <a:ea typeface="Microsoft Himalaya" panose="01010100010101010101" pitchFamily="2" charset="0"/>
              <a:cs typeface="Times New Roman" panose="02020603050405020304" pitchFamily="18" charset="0"/>
            </a:rPr>
            <a:t>Genetic Predisposition</a:t>
          </a:r>
          <a:endParaRPr lang="en-US" sz="2000" dirty="0">
            <a:latin typeface="Times New Roman" panose="02020603050405020304" pitchFamily="18" charset="0"/>
            <a:cs typeface="Times New Roman" panose="02020603050405020304" pitchFamily="18" charset="0"/>
          </a:endParaRPr>
        </a:p>
      </dgm:t>
    </dgm:pt>
    <dgm:pt modelId="{9CEACD15-FD56-48C5-9D5F-D77A4DD859D1}" type="parTrans" cxnId="{DAB24C36-931D-4932-9120-B2C6073C2E75}">
      <dgm:prSet/>
      <dgm:spPr/>
      <dgm:t>
        <a:bodyPr/>
        <a:lstStyle/>
        <a:p>
          <a:endParaRPr lang="en-US"/>
        </a:p>
      </dgm:t>
    </dgm:pt>
    <dgm:pt modelId="{DB775095-1233-454E-ADB7-CBEDECEE5BD6}" type="sibTrans" cxnId="{DAB24C36-931D-4932-9120-B2C6073C2E75}">
      <dgm:prSet/>
      <dgm:spPr/>
      <dgm:t>
        <a:bodyPr/>
        <a:lstStyle/>
        <a:p>
          <a:endParaRPr lang="en-US"/>
        </a:p>
      </dgm:t>
    </dgm:pt>
    <dgm:pt modelId="{E7CB163A-CB21-461C-8369-6236A7DC6565}">
      <dgm:prSet custT="1"/>
      <dgm:spPr/>
      <dgm:t>
        <a:bodyPr/>
        <a:lstStyle/>
        <a:p>
          <a:pPr algn="ctr"/>
          <a:r>
            <a:rPr lang="en-US" sz="1600" dirty="0" smtClean="0">
              <a:latin typeface="Times New Roman" panose="02020603050405020304" pitchFamily="18" charset="0"/>
              <a:ea typeface="Microsoft Himalaya" panose="01010100010101010101" pitchFamily="2" charset="0"/>
              <a:cs typeface="Times New Roman" panose="02020603050405020304" pitchFamily="18" charset="0"/>
            </a:rPr>
            <a:t>Inborn tendencies (for example, a tendency to commit deviant acts) street crime crimes such as mugging, rape, and burglary</a:t>
          </a:r>
          <a:endParaRPr lang="en-US" sz="1600" dirty="0">
            <a:latin typeface="Times New Roman" panose="02020603050405020304" pitchFamily="18" charset="0"/>
            <a:cs typeface="Times New Roman" panose="02020603050405020304" pitchFamily="18" charset="0"/>
          </a:endParaRPr>
        </a:p>
      </dgm:t>
    </dgm:pt>
    <dgm:pt modelId="{F6636E58-5224-4D25-AA03-6FD7B5F4332A}" type="parTrans" cxnId="{10E9023C-FE6A-4696-94D6-94B48F13C71B}">
      <dgm:prSet/>
      <dgm:spPr/>
      <dgm:t>
        <a:bodyPr/>
        <a:lstStyle/>
        <a:p>
          <a:endParaRPr lang="en-US"/>
        </a:p>
      </dgm:t>
    </dgm:pt>
    <dgm:pt modelId="{786C56EB-69E9-4267-8C18-5CD9BAB57B5C}" type="sibTrans" cxnId="{10E9023C-FE6A-4696-94D6-94B48F13C71B}">
      <dgm:prSet/>
      <dgm:spPr/>
      <dgm:t>
        <a:bodyPr/>
        <a:lstStyle/>
        <a:p>
          <a:endParaRPr lang="en-US"/>
        </a:p>
      </dgm:t>
    </dgm:pt>
    <dgm:pt modelId="{AF90138F-F42D-44F3-94D5-B4FCBF2863AF}" type="pres">
      <dgm:prSet presAssocID="{616D1E06-3079-4F1A-8AA6-5C3A9980F78F}" presName="Name0" presStyleCnt="0">
        <dgm:presLayoutVars>
          <dgm:chMax/>
          <dgm:chPref/>
          <dgm:dir/>
          <dgm:animLvl val="lvl"/>
          <dgm:resizeHandles val="exact"/>
        </dgm:presLayoutVars>
      </dgm:prSet>
      <dgm:spPr/>
      <dgm:t>
        <a:bodyPr/>
        <a:lstStyle/>
        <a:p>
          <a:endParaRPr lang="en-US"/>
        </a:p>
      </dgm:t>
    </dgm:pt>
    <dgm:pt modelId="{D36F99F1-9311-4BBF-8FC0-7151A758E696}" type="pres">
      <dgm:prSet presAssocID="{8DF7FD5E-6828-405A-8E9F-031E09237B56}" presName="composite" presStyleCnt="0"/>
      <dgm:spPr/>
    </dgm:pt>
    <dgm:pt modelId="{1EE147C7-9736-4CF7-963A-5455A3A8A7BA}" type="pres">
      <dgm:prSet presAssocID="{8DF7FD5E-6828-405A-8E9F-031E09237B56}" presName="Image" presStyleLbl="alignNode1" presStyleIdx="0" presStyleCnt="1"/>
      <dgm:spPr>
        <a:blipFill rotWithShape="1">
          <a:blip xmlns:r="http://schemas.openxmlformats.org/officeDocument/2006/relationships" r:embed="rId1"/>
          <a:stretch>
            <a:fillRect/>
          </a:stretch>
        </a:blipFill>
      </dgm:spPr>
      <dgm:t>
        <a:bodyPr/>
        <a:lstStyle/>
        <a:p>
          <a:endParaRPr lang="en-US"/>
        </a:p>
      </dgm:t>
    </dgm:pt>
    <dgm:pt modelId="{CB493303-3EE9-47B5-B71C-1BE164EAB4A0}" type="pres">
      <dgm:prSet presAssocID="{8DF7FD5E-6828-405A-8E9F-031E09237B56}" presName="Accent" presStyleLbl="parChTrans1D1" presStyleIdx="0" presStyleCnt="1"/>
      <dgm:spPr/>
    </dgm:pt>
    <dgm:pt modelId="{147940EA-83BA-4179-A255-694DB26F5B02}" type="pres">
      <dgm:prSet presAssocID="{8DF7FD5E-6828-405A-8E9F-031E09237B56}" presName="Parent" presStyleLbl="revTx" presStyleIdx="0" presStyleCnt="1">
        <dgm:presLayoutVars>
          <dgm:chMax val="0"/>
          <dgm:chPref val="0"/>
          <dgm:bulletEnabled val="1"/>
        </dgm:presLayoutVars>
      </dgm:prSet>
      <dgm:spPr/>
      <dgm:t>
        <a:bodyPr/>
        <a:lstStyle/>
        <a:p>
          <a:endParaRPr lang="en-US"/>
        </a:p>
      </dgm:t>
    </dgm:pt>
  </dgm:ptLst>
  <dgm:cxnLst>
    <dgm:cxn modelId="{DAB24C36-931D-4932-9120-B2C6073C2E75}" srcId="{616D1E06-3079-4F1A-8AA6-5C3A9980F78F}" destId="{8DF7FD5E-6828-405A-8E9F-031E09237B56}" srcOrd="0" destOrd="0" parTransId="{9CEACD15-FD56-48C5-9D5F-D77A4DD859D1}" sibTransId="{DB775095-1233-454E-ADB7-CBEDECEE5BD6}"/>
    <dgm:cxn modelId="{D18E23E5-3D2D-4941-8166-9F1951B7E249}" type="presOf" srcId="{8DF7FD5E-6828-405A-8E9F-031E09237B56}" destId="{147940EA-83BA-4179-A255-694DB26F5B02}" srcOrd="0" destOrd="0" presId="urn:microsoft.com/office/officeart/2008/layout/PictureLineup"/>
    <dgm:cxn modelId="{8DBEC2A8-6899-468F-B836-4639F2E1EBC7}" type="presOf" srcId="{E7CB163A-CB21-461C-8369-6236A7DC6565}" destId="{147940EA-83BA-4179-A255-694DB26F5B02}" srcOrd="0" destOrd="1" presId="urn:microsoft.com/office/officeart/2008/layout/PictureLineup"/>
    <dgm:cxn modelId="{10E9023C-FE6A-4696-94D6-94B48F13C71B}" srcId="{8DF7FD5E-6828-405A-8E9F-031E09237B56}" destId="{E7CB163A-CB21-461C-8369-6236A7DC6565}" srcOrd="0" destOrd="0" parTransId="{F6636E58-5224-4D25-AA03-6FD7B5F4332A}" sibTransId="{786C56EB-69E9-4267-8C18-5CD9BAB57B5C}"/>
    <dgm:cxn modelId="{D01E86AE-A7AC-473E-90CF-D4FF5D69BAAC}" type="presOf" srcId="{616D1E06-3079-4F1A-8AA6-5C3A9980F78F}" destId="{AF90138F-F42D-44F3-94D5-B4FCBF2863AF}" srcOrd="0" destOrd="0" presId="urn:microsoft.com/office/officeart/2008/layout/PictureLineup"/>
    <dgm:cxn modelId="{D412CF57-772B-4ED0-AF1B-0A668DBD2FC3}" type="presParOf" srcId="{AF90138F-F42D-44F3-94D5-B4FCBF2863AF}" destId="{D36F99F1-9311-4BBF-8FC0-7151A758E696}" srcOrd="0" destOrd="0" presId="urn:microsoft.com/office/officeart/2008/layout/PictureLineup"/>
    <dgm:cxn modelId="{8B1A5054-19C9-4E8D-B055-729F527BA405}" type="presParOf" srcId="{D36F99F1-9311-4BBF-8FC0-7151A758E696}" destId="{1EE147C7-9736-4CF7-963A-5455A3A8A7BA}" srcOrd="0" destOrd="0" presId="urn:microsoft.com/office/officeart/2008/layout/PictureLineup"/>
    <dgm:cxn modelId="{6322339C-59DE-4F6E-A763-649F323C2C85}" type="presParOf" srcId="{D36F99F1-9311-4BBF-8FC0-7151A758E696}" destId="{CB493303-3EE9-47B5-B71C-1BE164EAB4A0}" srcOrd="1" destOrd="0" presId="urn:microsoft.com/office/officeart/2008/layout/PictureLineup"/>
    <dgm:cxn modelId="{CDD47602-38C6-46ED-9F34-76BFC0FCEF86}" type="presParOf" srcId="{D36F99F1-9311-4BBF-8FC0-7151A758E696}" destId="{147940EA-83BA-4179-A255-694DB26F5B02}" srcOrd="2" destOrd="0" presId="urn:microsoft.com/office/officeart/2008/layout/PictureLineup"/>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5BC4DDF-CE73-46EF-9742-C5299EA8D15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2DD04E1-019E-4A10-AB88-150D56070A9E}">
      <dgm:prSet phldrT="[Text]" custT="1"/>
      <dgm:spPr/>
      <dgm:t>
        <a:bodyPr/>
        <a:lstStyle/>
        <a:p>
          <a:r>
            <a:rPr lang="en-US" sz="3200" b="1" dirty="0" smtClean="0">
              <a:latin typeface="Times New Roman" panose="02020603050405020304" pitchFamily="18" charset="0"/>
              <a:ea typeface="Microsoft Himalaya" panose="01010100010101010101" pitchFamily="2" charset="0"/>
              <a:cs typeface="Times New Roman" panose="02020603050405020304" pitchFamily="18" charset="0"/>
            </a:rPr>
            <a:t>Psychological Explanations </a:t>
          </a:r>
          <a:endParaRPr lang="en-US" sz="32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1B9A3812-F356-404A-9BD0-5CF993C3ED82}" type="parTrans" cxnId="{0E4A9AC8-B99A-4261-ABEA-43A5A24F5B80}">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08711F5F-8199-47FF-B46F-BC0C8F353412}" type="sibTrans" cxnId="{0E4A9AC8-B99A-4261-ABEA-43A5A24F5B80}">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96E76DF8-4B71-4F11-818F-7AD190F8BBE1}">
      <dgm:prSet custT="1"/>
      <dgm:spPr/>
      <dgm:t>
        <a:bodyPr/>
        <a:lstStyle/>
        <a:p>
          <a:pPr algn="just"/>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Psychologists focus on abnormalities within the individual. Instead of genes, they examine what are called </a:t>
          </a:r>
          <a:r>
            <a:rPr lang="en-US" sz="1800" b="1" dirty="0" smtClean="0">
              <a:latin typeface="Times New Roman" panose="02020603050405020304" pitchFamily="18" charset="0"/>
              <a:ea typeface="Microsoft Himalaya" panose="01010100010101010101" pitchFamily="2" charset="0"/>
              <a:cs typeface="Times New Roman" panose="02020603050405020304" pitchFamily="18" charset="0"/>
            </a:rPr>
            <a:t>personality disorders. Their supposition is that deviating individuals have deviating personalities </a:t>
          </a: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(Mayer 2007; Liu 2014) and that subconscious motives drive people to deviance. </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5E86F2CA-4AD2-4D04-B43F-0A7A689644F2}" type="parTrans" cxnId="{94358241-3AB6-489B-B837-54631200D2FF}">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B66CC9F9-4765-4374-BBA9-095E060F2907}" type="sibTrans" cxnId="{94358241-3AB6-489B-B837-54631200D2FF}">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8A780874-950B-40F1-9756-51CEEB5A5128}">
      <dgm:prSet custT="1"/>
      <dgm:spPr/>
      <dgm:t>
        <a:bodyPr/>
        <a:lstStyle/>
        <a:p>
          <a:pPr algn="just"/>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Psychologists have shown that personality patterns have some connection to deviance. Some serious criminals are psychopaths who do not feel guilt or shame, have no fear of punishment, and have little or no sympathy for the people they harm (</a:t>
          </a:r>
          <a:r>
            <a:rPr lang="en-US" sz="1800" dirty="0" err="1" smtClean="0">
              <a:latin typeface="Times New Roman" panose="02020603050405020304" pitchFamily="18" charset="0"/>
              <a:ea typeface="Microsoft Himalaya" panose="01010100010101010101" pitchFamily="2" charset="0"/>
              <a:cs typeface="Times New Roman" panose="02020603050405020304" pitchFamily="18" charset="0"/>
            </a:rPr>
            <a:t>Herpertz</a:t>
          </a: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 &amp; Sass, 2000). More generally, the capacity for </a:t>
          </a:r>
          <a:r>
            <a:rPr lang="en-US" sz="1800" b="1" dirty="0" smtClean="0">
              <a:latin typeface="Times New Roman" panose="02020603050405020304" pitchFamily="18" charset="0"/>
              <a:ea typeface="Microsoft Himalaya" panose="01010100010101010101" pitchFamily="2" charset="0"/>
              <a:cs typeface="Times New Roman" panose="02020603050405020304" pitchFamily="18" charset="0"/>
            </a:rPr>
            <a:t>self-control and the ability to withstand frustration </a:t>
          </a: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do seem to be skills that promote conformity. </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7C2C5DF8-00A5-4745-B9CA-5154779DD76D}" type="parTrans" cxnId="{49A1B38E-5A3A-410B-A777-319CB0139F53}">
      <dgm:prSet/>
      <dgm:spPr/>
      <dgm:t>
        <a:bodyPr/>
        <a:lstStyle/>
        <a:p>
          <a:endParaRPr lang="en-US"/>
        </a:p>
      </dgm:t>
    </dgm:pt>
    <dgm:pt modelId="{85A4E9A1-F92E-4219-9700-23BA25AD44F6}" type="sibTrans" cxnId="{49A1B38E-5A3A-410B-A777-319CB0139F53}">
      <dgm:prSet/>
      <dgm:spPr/>
      <dgm:t>
        <a:bodyPr/>
        <a:lstStyle/>
        <a:p>
          <a:endParaRPr lang="en-US"/>
        </a:p>
      </dgm:t>
    </dgm:pt>
    <dgm:pt modelId="{1733D0BF-4BDF-4C71-B8BC-3F1CF898B3A3}" type="pres">
      <dgm:prSet presAssocID="{D5BC4DDF-CE73-46EF-9742-C5299EA8D155}" presName="linear" presStyleCnt="0">
        <dgm:presLayoutVars>
          <dgm:animLvl val="lvl"/>
          <dgm:resizeHandles val="exact"/>
        </dgm:presLayoutVars>
      </dgm:prSet>
      <dgm:spPr/>
      <dgm:t>
        <a:bodyPr/>
        <a:lstStyle/>
        <a:p>
          <a:endParaRPr lang="en-US"/>
        </a:p>
      </dgm:t>
    </dgm:pt>
    <dgm:pt modelId="{F1BCC6E2-958E-44F5-8BA5-09560895954A}" type="pres">
      <dgm:prSet presAssocID="{92DD04E1-019E-4A10-AB88-150D56070A9E}" presName="parentText" presStyleLbl="node1" presStyleIdx="0" presStyleCnt="1" custScaleY="71409">
        <dgm:presLayoutVars>
          <dgm:chMax val="0"/>
          <dgm:bulletEnabled val="1"/>
        </dgm:presLayoutVars>
      </dgm:prSet>
      <dgm:spPr/>
      <dgm:t>
        <a:bodyPr/>
        <a:lstStyle/>
        <a:p>
          <a:endParaRPr lang="en-US"/>
        </a:p>
      </dgm:t>
    </dgm:pt>
    <dgm:pt modelId="{038D2BC0-80E5-41B0-836A-44B0EAAE3B58}" type="pres">
      <dgm:prSet presAssocID="{92DD04E1-019E-4A10-AB88-150D56070A9E}" presName="childText" presStyleLbl="revTx" presStyleIdx="0" presStyleCnt="1">
        <dgm:presLayoutVars>
          <dgm:bulletEnabled val="1"/>
        </dgm:presLayoutVars>
      </dgm:prSet>
      <dgm:spPr/>
      <dgm:t>
        <a:bodyPr/>
        <a:lstStyle/>
        <a:p>
          <a:endParaRPr lang="en-US"/>
        </a:p>
      </dgm:t>
    </dgm:pt>
  </dgm:ptLst>
  <dgm:cxnLst>
    <dgm:cxn modelId="{49A1B38E-5A3A-410B-A777-319CB0139F53}" srcId="{92DD04E1-019E-4A10-AB88-150D56070A9E}" destId="{8A780874-950B-40F1-9756-51CEEB5A5128}" srcOrd="1" destOrd="0" parTransId="{7C2C5DF8-00A5-4745-B9CA-5154779DD76D}" sibTransId="{85A4E9A1-F92E-4219-9700-23BA25AD44F6}"/>
    <dgm:cxn modelId="{77AFDAFF-F00F-475D-B2FF-D526D0A2138A}" type="presOf" srcId="{96E76DF8-4B71-4F11-818F-7AD190F8BBE1}" destId="{038D2BC0-80E5-41B0-836A-44B0EAAE3B58}" srcOrd="0" destOrd="0" presId="urn:microsoft.com/office/officeart/2005/8/layout/vList2"/>
    <dgm:cxn modelId="{33EE5CFE-FADE-4CAE-80AB-21356C9740AC}" type="presOf" srcId="{8A780874-950B-40F1-9756-51CEEB5A5128}" destId="{038D2BC0-80E5-41B0-836A-44B0EAAE3B58}" srcOrd="0" destOrd="1" presId="urn:microsoft.com/office/officeart/2005/8/layout/vList2"/>
    <dgm:cxn modelId="{16B3D644-813F-4D04-9280-5CC1FF2A7A06}" type="presOf" srcId="{D5BC4DDF-CE73-46EF-9742-C5299EA8D155}" destId="{1733D0BF-4BDF-4C71-B8BC-3F1CF898B3A3}" srcOrd="0" destOrd="0" presId="urn:microsoft.com/office/officeart/2005/8/layout/vList2"/>
    <dgm:cxn modelId="{FFC27D5B-1582-415C-AA59-F1232B64C4A7}" type="presOf" srcId="{92DD04E1-019E-4A10-AB88-150D56070A9E}" destId="{F1BCC6E2-958E-44F5-8BA5-09560895954A}" srcOrd="0" destOrd="0" presId="urn:microsoft.com/office/officeart/2005/8/layout/vList2"/>
    <dgm:cxn modelId="{0E4A9AC8-B99A-4261-ABEA-43A5A24F5B80}" srcId="{D5BC4DDF-CE73-46EF-9742-C5299EA8D155}" destId="{92DD04E1-019E-4A10-AB88-150D56070A9E}" srcOrd="0" destOrd="0" parTransId="{1B9A3812-F356-404A-9BD0-5CF993C3ED82}" sibTransId="{08711F5F-8199-47FF-B46F-BC0C8F353412}"/>
    <dgm:cxn modelId="{94358241-3AB6-489B-B837-54631200D2FF}" srcId="{92DD04E1-019E-4A10-AB88-150D56070A9E}" destId="{96E76DF8-4B71-4F11-818F-7AD190F8BBE1}" srcOrd="0" destOrd="0" parTransId="{5E86F2CA-4AD2-4D04-B43F-0A7A689644F2}" sibTransId="{B66CC9F9-4765-4374-BBA9-095E060F2907}"/>
    <dgm:cxn modelId="{B1AAD8D8-6024-4041-A055-ACFC0E81CC8C}" type="presParOf" srcId="{1733D0BF-4BDF-4C71-B8BC-3F1CF898B3A3}" destId="{F1BCC6E2-958E-44F5-8BA5-09560895954A}" srcOrd="0" destOrd="0" presId="urn:microsoft.com/office/officeart/2005/8/layout/vList2"/>
    <dgm:cxn modelId="{B88C5BC3-F3A0-4D87-9F43-4E1C8B7D4FA4}" type="presParOf" srcId="{1733D0BF-4BDF-4C71-B8BC-3F1CF898B3A3}" destId="{038D2BC0-80E5-41B0-836A-44B0EAAE3B5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9940930-A53C-48C9-A7C9-178666A961E0}" type="doc">
      <dgm:prSet loTypeId="urn:microsoft.com/office/officeart/2005/8/layout/equation2" loCatId="process" qsTypeId="urn:microsoft.com/office/officeart/2005/8/quickstyle/simple1" qsCatId="simple" csTypeId="urn:microsoft.com/office/officeart/2005/8/colors/colorful5" csCatId="colorful" phldr="1"/>
      <dgm:spPr/>
    </dgm:pt>
    <dgm:pt modelId="{588AF2CB-8378-4D07-B4F6-DF7AC88ECDAF}">
      <dgm:prSet phldrT="[Text]" custT="1"/>
      <dgm:spPr/>
      <dgm:t>
        <a:bodyPr/>
        <a:lstStyle/>
        <a:p>
          <a:pPr algn="ct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Deviance </a:t>
          </a:r>
          <a:r>
            <a:rPr lang="en-US" sz="2000" b="1" smtClean="0">
              <a:latin typeface="Times New Roman" panose="02020603050405020304" pitchFamily="18" charset="0"/>
              <a:ea typeface="Microsoft Himalaya" panose="01010100010101010101" pitchFamily="2" charset="0"/>
              <a:cs typeface="Times New Roman" panose="02020603050405020304" pitchFamily="18" charset="0"/>
            </a:rPr>
            <a:t>and Psychology</a:t>
          </a:r>
          <a:endPar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endParaRPr>
        </a:p>
        <a:p>
          <a:pPr algn="ctr"/>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The view that a personality disturbance of some sort causes an individual to violate social norms.</a:t>
          </a:r>
          <a:endParaRPr lang="en-US" sz="18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A58E5CC9-FE28-4727-8667-DA2092218E32}" type="parTrans" cxnId="{F3697355-B5C2-4928-BBA6-A9C39196A33E}">
      <dgm:prSet/>
      <dgm:spPr/>
      <dgm:t>
        <a:bodyPr/>
        <a:lstStyle/>
        <a:p>
          <a:endParaRPr lang="en-US" sz="2400"/>
        </a:p>
      </dgm:t>
    </dgm:pt>
    <dgm:pt modelId="{49233090-3DF5-494E-B9AC-DD1B40D02BDE}" type="sibTrans" cxnId="{F3697355-B5C2-4928-BBA6-A9C39196A33E}">
      <dgm:prSet/>
      <dgm:spPr/>
      <dgm:t>
        <a:bodyPr/>
        <a:lstStyle/>
        <a:p>
          <a:endParaRPr lang="en-US" sz="2400"/>
        </a:p>
      </dgm:t>
    </dgm:pt>
    <dgm:pt modelId="{B8C58247-61DF-4316-9A76-BC6230F20A97}" type="pres">
      <dgm:prSet presAssocID="{F9940930-A53C-48C9-A7C9-178666A961E0}" presName="Name0" presStyleCnt="0">
        <dgm:presLayoutVars>
          <dgm:dir/>
          <dgm:resizeHandles val="exact"/>
        </dgm:presLayoutVars>
      </dgm:prSet>
      <dgm:spPr/>
    </dgm:pt>
    <dgm:pt modelId="{810038AB-2331-4F42-97A8-BB0852FDC74B}" type="pres">
      <dgm:prSet presAssocID="{F9940930-A53C-48C9-A7C9-178666A961E0}" presName="vNodes" presStyleCnt="0"/>
      <dgm:spPr/>
    </dgm:pt>
    <dgm:pt modelId="{EC6C07E9-738A-4805-B04C-283FDFBC040E}" type="pres">
      <dgm:prSet presAssocID="{F9940930-A53C-48C9-A7C9-178666A961E0}" presName="lastNode" presStyleLbl="node1" presStyleIdx="0" presStyleCnt="1">
        <dgm:presLayoutVars>
          <dgm:bulletEnabled val="1"/>
        </dgm:presLayoutVars>
      </dgm:prSet>
      <dgm:spPr/>
      <dgm:t>
        <a:bodyPr/>
        <a:lstStyle/>
        <a:p>
          <a:endParaRPr lang="en-US"/>
        </a:p>
      </dgm:t>
    </dgm:pt>
  </dgm:ptLst>
  <dgm:cxnLst>
    <dgm:cxn modelId="{55535B78-9BA5-4FF9-B146-33E4F9FB8D0F}" type="presOf" srcId="{F9940930-A53C-48C9-A7C9-178666A961E0}" destId="{B8C58247-61DF-4316-9A76-BC6230F20A97}" srcOrd="0" destOrd="0" presId="urn:microsoft.com/office/officeart/2005/8/layout/equation2"/>
    <dgm:cxn modelId="{F3697355-B5C2-4928-BBA6-A9C39196A33E}" srcId="{F9940930-A53C-48C9-A7C9-178666A961E0}" destId="{588AF2CB-8378-4D07-B4F6-DF7AC88ECDAF}" srcOrd="0" destOrd="0" parTransId="{A58E5CC9-FE28-4727-8667-DA2092218E32}" sibTransId="{49233090-3DF5-494E-B9AC-DD1B40D02BDE}"/>
    <dgm:cxn modelId="{1E1084CD-25DF-4080-882A-AC95C7304F46}" type="presOf" srcId="{588AF2CB-8378-4D07-B4F6-DF7AC88ECDAF}" destId="{EC6C07E9-738A-4805-B04C-283FDFBC040E}" srcOrd="0" destOrd="0" presId="urn:microsoft.com/office/officeart/2005/8/layout/equation2"/>
    <dgm:cxn modelId="{16C22DBE-CA0F-47B9-8F6B-5927AD213D2A}" type="presParOf" srcId="{B8C58247-61DF-4316-9A76-BC6230F20A97}" destId="{810038AB-2331-4F42-97A8-BB0852FDC74B}" srcOrd="0" destOrd="0" presId="urn:microsoft.com/office/officeart/2005/8/layout/equation2"/>
    <dgm:cxn modelId="{FE206F4C-E346-4E09-BD78-C4A44420AA2F}" type="presParOf" srcId="{B8C58247-61DF-4316-9A76-BC6230F20A97}" destId="{EC6C07E9-738A-4805-B04C-283FDFBC040E}" srcOrd="1"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979313D-9406-46EE-8B2A-66EB50A8DFB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A27CF83-B1D9-4802-A91C-5E0E9DCC9040}">
      <dgm:prSet custT="1"/>
      <dgm:spPr/>
      <dgm:t>
        <a:bodyPr/>
        <a:lstStyle/>
        <a:p>
          <a:r>
            <a:rPr lang="en-US" sz="3200" b="1" dirty="0" smtClean="0">
              <a:latin typeface="Times New Roman" panose="02020603050405020304" pitchFamily="18" charset="0"/>
              <a:ea typeface="Microsoft Himalaya" panose="01010100010101010101" pitchFamily="2" charset="0"/>
              <a:cs typeface="Times New Roman" panose="02020603050405020304" pitchFamily="18" charset="0"/>
            </a:rPr>
            <a:t>Sociological Explanations </a:t>
          </a:r>
          <a:endParaRPr lang="en-US" sz="3200" b="1" dirty="0">
            <a:latin typeface="Times New Roman" panose="02020603050405020304" pitchFamily="18" charset="0"/>
            <a:cs typeface="Times New Roman" panose="02020603050405020304" pitchFamily="18" charset="0"/>
          </a:endParaRPr>
        </a:p>
      </dgm:t>
    </dgm:pt>
    <dgm:pt modelId="{2E6AC8D9-E2C1-4430-8FA6-7E8FB120B927}" type="parTrans" cxnId="{1339B187-6D95-425A-9D8C-075D8684233F}">
      <dgm:prSet/>
      <dgm:spPr/>
      <dgm:t>
        <a:bodyPr/>
        <a:lstStyle/>
        <a:p>
          <a:endParaRPr lang="en-US"/>
        </a:p>
      </dgm:t>
    </dgm:pt>
    <dgm:pt modelId="{705F6461-B1C3-4BFD-8E96-2154D0A644F0}" type="sibTrans" cxnId="{1339B187-6D95-425A-9D8C-075D8684233F}">
      <dgm:prSet/>
      <dgm:spPr/>
      <dgm:t>
        <a:bodyPr/>
        <a:lstStyle/>
        <a:p>
          <a:endParaRPr lang="en-US"/>
        </a:p>
      </dgm:t>
    </dgm:pt>
    <dgm:pt modelId="{0238D4A8-B9F2-4BE2-A814-E56914417CB3}">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In contrast with both socio-biologists and psychologists, sociologists search for factors outside the individual. They look for social influences that “recruit” people to break norms or to account for why people commit crimes. For example, sociologists examine such external influences as socialization, membership in subcultures, and social class.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3072F057-3993-4753-8970-3A5E8DA7FA6E}" type="parTrans" cxnId="{CFCB826B-7B06-4C4C-BAD8-AF1C5C1DF81A}">
      <dgm:prSet/>
      <dgm:spPr/>
      <dgm:t>
        <a:bodyPr/>
        <a:lstStyle/>
        <a:p>
          <a:endParaRPr lang="en-US"/>
        </a:p>
      </dgm:t>
    </dgm:pt>
    <dgm:pt modelId="{A0368C09-962C-48A3-BA9A-3B669AF0E21C}" type="sibTrans" cxnId="{CFCB826B-7B06-4C4C-BAD8-AF1C5C1DF81A}">
      <dgm:prSet/>
      <dgm:spPr/>
      <dgm:t>
        <a:bodyPr/>
        <a:lstStyle/>
        <a:p>
          <a:endParaRPr lang="en-US"/>
        </a:p>
      </dgm:t>
    </dgm:pt>
    <dgm:pt modelId="{D76F9D56-ACE7-4798-AA6F-309F65722847}">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2.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People become deviant as others define them that way</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Everyone violates cultural norms at one time or another.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0D0B8C49-7B89-4991-AE9F-CA9CA9E3C44B}" type="parTrans" cxnId="{CBE121E3-01E9-4F27-8D8B-99588C9CB359}">
      <dgm:prSet/>
      <dgm:spPr/>
      <dgm:t>
        <a:bodyPr/>
        <a:lstStyle/>
        <a:p>
          <a:endParaRPr lang="en-US"/>
        </a:p>
      </dgm:t>
    </dgm:pt>
    <dgm:pt modelId="{80266D24-F626-4963-8F2B-0C9330B358FA}" type="sibTrans" cxnId="{CBE121E3-01E9-4F27-8D8B-99588C9CB359}">
      <dgm:prSet/>
      <dgm:spPr/>
      <dgm:t>
        <a:bodyPr/>
        <a:lstStyle/>
        <a:p>
          <a:endParaRPr lang="en-US"/>
        </a:p>
      </dgm:t>
    </dgm:pt>
    <dgm:pt modelId="{8154414C-6FEC-4834-BE3C-3CDE7657710B}">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3.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How societies set norms and how they define rule breaking both involve social power.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 law, declared Karl Marx, is the means by which powerful people protect their interests.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Norms and how we apply them reflect social inequality.</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A57F60A2-E9AC-4777-BAC3-146CF5D4BA51}" type="parTrans" cxnId="{8EA1BB5E-A847-4E35-AF37-5BCBE5D3E9D9}">
      <dgm:prSet/>
      <dgm:spPr/>
      <dgm:t>
        <a:bodyPr/>
        <a:lstStyle/>
        <a:p>
          <a:endParaRPr lang="en-US"/>
        </a:p>
      </dgm:t>
    </dgm:pt>
    <dgm:pt modelId="{5339275A-9F2E-4009-8F0B-AF24AE24276A}" type="sibTrans" cxnId="{8EA1BB5E-A847-4E35-AF37-5BCBE5D3E9D9}">
      <dgm:prSet/>
      <dgm:spPr/>
      <dgm:t>
        <a:bodyPr/>
        <a:lstStyle/>
        <a:p>
          <a:endParaRPr lang="en-US"/>
        </a:p>
      </dgm:t>
    </dgm:pt>
    <dgm:pt modelId="{3112FC31-B168-455C-8D23-8EDF10959F0A}">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1.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Deviance varies according to cultural norms.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No thought or action is inherently deviant; it becomes deviant only in relation to particular norms. Because norms vary from place to place, deviance also varies. Prostitution, medical and recreational use of marijuana, driving at a particular speed, gambling, text messaging while driving.</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95EBEB89-BA6F-4F7A-A7EF-BF728E28F5FD}" type="parTrans" cxnId="{00D323B2-0CE5-4BD2-BAB8-1A5D7F59BA24}">
      <dgm:prSet/>
      <dgm:spPr/>
      <dgm:t>
        <a:bodyPr/>
        <a:lstStyle/>
        <a:p>
          <a:endParaRPr lang="en-US"/>
        </a:p>
      </dgm:t>
    </dgm:pt>
    <dgm:pt modelId="{BD77D63E-ACCB-4BA5-8D63-405351A05855}" type="sibTrans" cxnId="{00D323B2-0CE5-4BD2-BAB8-1A5D7F59BA24}">
      <dgm:prSet/>
      <dgm:spPr/>
      <dgm:t>
        <a:bodyPr/>
        <a:lstStyle/>
        <a:p>
          <a:endParaRPr lang="en-US"/>
        </a:p>
      </dgm:t>
    </dgm:pt>
    <dgm:pt modelId="{495B2D6D-367F-4EFA-987A-B8F4159767CA}" type="pres">
      <dgm:prSet presAssocID="{B979313D-9406-46EE-8B2A-66EB50A8DFB3}" presName="linear" presStyleCnt="0">
        <dgm:presLayoutVars>
          <dgm:animLvl val="lvl"/>
          <dgm:resizeHandles val="exact"/>
        </dgm:presLayoutVars>
      </dgm:prSet>
      <dgm:spPr/>
      <dgm:t>
        <a:bodyPr/>
        <a:lstStyle/>
        <a:p>
          <a:endParaRPr lang="en-US"/>
        </a:p>
      </dgm:t>
    </dgm:pt>
    <dgm:pt modelId="{458886B3-895F-41BD-83AB-E4BA375693EE}" type="pres">
      <dgm:prSet presAssocID="{BA27CF83-B1D9-4802-A91C-5E0E9DCC9040}" presName="parentText" presStyleLbl="node1" presStyleIdx="0" presStyleCnt="1" custScaleY="86938" custLinFactNeighborX="0" custLinFactNeighborY="-1329">
        <dgm:presLayoutVars>
          <dgm:chMax val="0"/>
          <dgm:bulletEnabled val="1"/>
        </dgm:presLayoutVars>
      </dgm:prSet>
      <dgm:spPr/>
      <dgm:t>
        <a:bodyPr/>
        <a:lstStyle/>
        <a:p>
          <a:endParaRPr lang="en-US"/>
        </a:p>
      </dgm:t>
    </dgm:pt>
    <dgm:pt modelId="{7A5FE9C6-8B14-4A99-9B93-758EBF44191F}" type="pres">
      <dgm:prSet presAssocID="{BA27CF83-B1D9-4802-A91C-5E0E9DCC9040}" presName="childText" presStyleLbl="revTx" presStyleIdx="0" presStyleCnt="1" custScaleY="116298">
        <dgm:presLayoutVars>
          <dgm:bulletEnabled val="1"/>
        </dgm:presLayoutVars>
      </dgm:prSet>
      <dgm:spPr/>
      <dgm:t>
        <a:bodyPr/>
        <a:lstStyle/>
        <a:p>
          <a:endParaRPr lang="en-US"/>
        </a:p>
      </dgm:t>
    </dgm:pt>
  </dgm:ptLst>
  <dgm:cxnLst>
    <dgm:cxn modelId="{00D323B2-0CE5-4BD2-BAB8-1A5D7F59BA24}" srcId="{BA27CF83-B1D9-4802-A91C-5E0E9DCC9040}" destId="{3112FC31-B168-455C-8D23-8EDF10959F0A}" srcOrd="1" destOrd="0" parTransId="{95EBEB89-BA6F-4F7A-A7EF-BF728E28F5FD}" sibTransId="{BD77D63E-ACCB-4BA5-8D63-405351A05855}"/>
    <dgm:cxn modelId="{6DE24A51-9A23-467A-BF4F-5A4E6D704AB9}" type="presOf" srcId="{3112FC31-B168-455C-8D23-8EDF10959F0A}" destId="{7A5FE9C6-8B14-4A99-9B93-758EBF44191F}" srcOrd="0" destOrd="1" presId="urn:microsoft.com/office/officeart/2005/8/layout/vList2"/>
    <dgm:cxn modelId="{959BE008-5AC0-4C2B-BEEB-771E05E06ABB}" type="presOf" srcId="{B979313D-9406-46EE-8B2A-66EB50A8DFB3}" destId="{495B2D6D-367F-4EFA-987A-B8F4159767CA}" srcOrd="0" destOrd="0" presId="urn:microsoft.com/office/officeart/2005/8/layout/vList2"/>
    <dgm:cxn modelId="{CFCB826B-7B06-4C4C-BAD8-AF1C5C1DF81A}" srcId="{BA27CF83-B1D9-4802-A91C-5E0E9DCC9040}" destId="{0238D4A8-B9F2-4BE2-A814-E56914417CB3}" srcOrd="0" destOrd="0" parTransId="{3072F057-3993-4753-8970-3A5E8DA7FA6E}" sibTransId="{A0368C09-962C-48A3-BA9A-3B669AF0E21C}"/>
    <dgm:cxn modelId="{CBE121E3-01E9-4F27-8D8B-99588C9CB359}" srcId="{BA27CF83-B1D9-4802-A91C-5E0E9DCC9040}" destId="{D76F9D56-ACE7-4798-AA6F-309F65722847}" srcOrd="2" destOrd="0" parTransId="{0D0B8C49-7B89-4991-AE9F-CA9CA9E3C44B}" sibTransId="{80266D24-F626-4963-8F2B-0C9330B358FA}"/>
    <dgm:cxn modelId="{1339B187-6D95-425A-9D8C-075D8684233F}" srcId="{B979313D-9406-46EE-8B2A-66EB50A8DFB3}" destId="{BA27CF83-B1D9-4802-A91C-5E0E9DCC9040}" srcOrd="0" destOrd="0" parTransId="{2E6AC8D9-E2C1-4430-8FA6-7E8FB120B927}" sibTransId="{705F6461-B1C3-4BFD-8E96-2154D0A644F0}"/>
    <dgm:cxn modelId="{90F9006A-F7EC-4B5E-BD17-33E7898D776B}" type="presOf" srcId="{D76F9D56-ACE7-4798-AA6F-309F65722847}" destId="{7A5FE9C6-8B14-4A99-9B93-758EBF44191F}" srcOrd="0" destOrd="2" presId="urn:microsoft.com/office/officeart/2005/8/layout/vList2"/>
    <dgm:cxn modelId="{8EA1BB5E-A847-4E35-AF37-5BCBE5D3E9D9}" srcId="{BA27CF83-B1D9-4802-A91C-5E0E9DCC9040}" destId="{8154414C-6FEC-4834-BE3C-3CDE7657710B}" srcOrd="3" destOrd="0" parTransId="{A57F60A2-E9AC-4777-BAC3-146CF5D4BA51}" sibTransId="{5339275A-9F2E-4009-8F0B-AF24AE24276A}"/>
    <dgm:cxn modelId="{D805CB0F-E7E0-420B-AC8C-6F06290E577D}" type="presOf" srcId="{8154414C-6FEC-4834-BE3C-3CDE7657710B}" destId="{7A5FE9C6-8B14-4A99-9B93-758EBF44191F}" srcOrd="0" destOrd="3" presId="urn:microsoft.com/office/officeart/2005/8/layout/vList2"/>
    <dgm:cxn modelId="{FBFBF877-1620-4FE6-B487-CC49B301E2B2}" type="presOf" srcId="{0238D4A8-B9F2-4BE2-A814-E56914417CB3}" destId="{7A5FE9C6-8B14-4A99-9B93-758EBF44191F}" srcOrd="0" destOrd="0" presId="urn:microsoft.com/office/officeart/2005/8/layout/vList2"/>
    <dgm:cxn modelId="{9F7ECDAE-D47B-4262-B19A-C678ECF62243}" type="presOf" srcId="{BA27CF83-B1D9-4802-A91C-5E0E9DCC9040}" destId="{458886B3-895F-41BD-83AB-E4BA375693EE}" srcOrd="0" destOrd="0" presId="urn:microsoft.com/office/officeart/2005/8/layout/vList2"/>
    <dgm:cxn modelId="{23261105-AC2E-4CFB-8331-CFA9B83A3040}" type="presParOf" srcId="{495B2D6D-367F-4EFA-987A-B8F4159767CA}" destId="{458886B3-895F-41BD-83AB-E4BA375693EE}" srcOrd="0" destOrd="0" presId="urn:microsoft.com/office/officeart/2005/8/layout/vList2"/>
    <dgm:cxn modelId="{410726BC-D47B-4CB6-8449-A85411423495}" type="presParOf" srcId="{495B2D6D-367F-4EFA-987A-B8F4159767CA}" destId="{7A5FE9C6-8B14-4A99-9B93-758EBF44191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B2F0EAF-F0AB-4594-94E9-29B59E1F8F7B}"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501D98D2-31C1-40A5-9EED-1FFCC6A85162}">
      <dgm:prSet phldrT="[Text]" custT="1"/>
      <dgm:spPr/>
      <dgm:t>
        <a:bodyPr/>
        <a:lstStyle/>
        <a:p>
          <a:pPr algn="ctr"/>
          <a:r>
            <a:rPr lang="en-US" sz="2800" dirty="0" smtClean="0">
              <a:latin typeface="Times New Roman" panose="02020603050405020304" pitchFamily="18" charset="0"/>
              <a:ea typeface="Microsoft Himalaya" panose="01010100010101010101" pitchFamily="2" charset="0"/>
              <a:cs typeface="Times New Roman" panose="02020603050405020304" pitchFamily="18" charset="0"/>
            </a:rPr>
            <a:t>To explain deviance, sociologists apply the three sociological perspectives:</a:t>
          </a:r>
          <a:endParaRPr lang="en-US" sz="2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D7A78B23-7C53-43ED-882E-D79B754888DB}" type="parTrans" cxnId="{287C506B-5009-4E21-8FC4-ABB21CF0B2EA}">
      <dgm:prSet/>
      <dgm:spPr/>
      <dgm:t>
        <a:bodyPr/>
        <a:lstStyle/>
        <a:p>
          <a:pPr algn="ct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4977B55D-9017-4BD3-BEEA-E51C22A45201}" type="sibTrans" cxnId="{287C506B-5009-4E21-8FC4-ABB21CF0B2EA}">
      <dgm:prSet/>
      <dgm:spPr/>
      <dgm:t>
        <a:bodyPr/>
        <a:lstStyle/>
        <a:p>
          <a:pPr algn="ct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EC6D3C5E-877F-4EC5-83A7-C7C5A2EDB83B}" type="pres">
      <dgm:prSet presAssocID="{EB2F0EAF-F0AB-4594-94E9-29B59E1F8F7B}" presName="vert0" presStyleCnt="0">
        <dgm:presLayoutVars>
          <dgm:dir/>
          <dgm:animOne val="branch"/>
          <dgm:animLvl val="lvl"/>
        </dgm:presLayoutVars>
      </dgm:prSet>
      <dgm:spPr/>
      <dgm:t>
        <a:bodyPr/>
        <a:lstStyle/>
        <a:p>
          <a:endParaRPr lang="en-US"/>
        </a:p>
      </dgm:t>
    </dgm:pt>
    <dgm:pt modelId="{92C7E0B3-E36D-45FA-964E-74312A9538E8}" type="pres">
      <dgm:prSet presAssocID="{501D98D2-31C1-40A5-9EED-1FFCC6A85162}" presName="thickLine" presStyleLbl="alignNode1" presStyleIdx="0" presStyleCnt="1"/>
      <dgm:spPr/>
      <dgm:t>
        <a:bodyPr/>
        <a:lstStyle/>
        <a:p>
          <a:endParaRPr lang="en-US"/>
        </a:p>
      </dgm:t>
    </dgm:pt>
    <dgm:pt modelId="{E33601C7-9F17-48D8-A2D7-2A3B8E54AB45}" type="pres">
      <dgm:prSet presAssocID="{501D98D2-31C1-40A5-9EED-1FFCC6A85162}" presName="horz1" presStyleCnt="0"/>
      <dgm:spPr/>
      <dgm:t>
        <a:bodyPr/>
        <a:lstStyle/>
        <a:p>
          <a:endParaRPr lang="en-US"/>
        </a:p>
      </dgm:t>
    </dgm:pt>
    <dgm:pt modelId="{D77F6A67-C765-458A-AFD3-5B912EE4E373}" type="pres">
      <dgm:prSet presAssocID="{501D98D2-31C1-40A5-9EED-1FFCC6A85162}" presName="tx1" presStyleLbl="revTx" presStyleIdx="0" presStyleCnt="1"/>
      <dgm:spPr/>
      <dgm:t>
        <a:bodyPr/>
        <a:lstStyle/>
        <a:p>
          <a:endParaRPr lang="en-US"/>
        </a:p>
      </dgm:t>
    </dgm:pt>
    <dgm:pt modelId="{4FD3118F-BA92-4A4F-8806-CFFEFF6BDBCE}" type="pres">
      <dgm:prSet presAssocID="{501D98D2-31C1-40A5-9EED-1FFCC6A85162}" presName="vert1" presStyleCnt="0"/>
      <dgm:spPr/>
      <dgm:t>
        <a:bodyPr/>
        <a:lstStyle/>
        <a:p>
          <a:endParaRPr lang="en-US"/>
        </a:p>
      </dgm:t>
    </dgm:pt>
  </dgm:ptLst>
  <dgm:cxnLst>
    <dgm:cxn modelId="{287C506B-5009-4E21-8FC4-ABB21CF0B2EA}" srcId="{EB2F0EAF-F0AB-4594-94E9-29B59E1F8F7B}" destId="{501D98D2-31C1-40A5-9EED-1FFCC6A85162}" srcOrd="0" destOrd="0" parTransId="{D7A78B23-7C53-43ED-882E-D79B754888DB}" sibTransId="{4977B55D-9017-4BD3-BEEA-E51C22A45201}"/>
    <dgm:cxn modelId="{B082BC49-E17B-447B-ADC2-1C01B93BC969}" type="presOf" srcId="{501D98D2-31C1-40A5-9EED-1FFCC6A85162}" destId="{D77F6A67-C765-458A-AFD3-5B912EE4E373}" srcOrd="0" destOrd="0" presId="urn:microsoft.com/office/officeart/2008/layout/LinedList"/>
    <dgm:cxn modelId="{152A7B3C-8771-41EB-8FC8-E1748515676A}" type="presOf" srcId="{EB2F0EAF-F0AB-4594-94E9-29B59E1F8F7B}" destId="{EC6D3C5E-877F-4EC5-83A7-C7C5A2EDB83B}" srcOrd="0" destOrd="0" presId="urn:microsoft.com/office/officeart/2008/layout/LinedList"/>
    <dgm:cxn modelId="{E9FB83A5-606D-4EA4-9BE2-3D4B042ED5D0}" type="presParOf" srcId="{EC6D3C5E-877F-4EC5-83A7-C7C5A2EDB83B}" destId="{92C7E0B3-E36D-45FA-964E-74312A9538E8}" srcOrd="0" destOrd="0" presId="urn:microsoft.com/office/officeart/2008/layout/LinedList"/>
    <dgm:cxn modelId="{EB28404A-D1D7-4352-8E97-A70619DF2314}" type="presParOf" srcId="{EC6D3C5E-877F-4EC5-83A7-C7C5A2EDB83B}" destId="{E33601C7-9F17-48D8-A2D7-2A3B8E54AB45}" srcOrd="1" destOrd="0" presId="urn:microsoft.com/office/officeart/2008/layout/LinedList"/>
    <dgm:cxn modelId="{4CAC7CFE-0AB3-4487-A09C-9458E85D6DDD}" type="presParOf" srcId="{E33601C7-9F17-48D8-A2D7-2A3B8E54AB45}" destId="{D77F6A67-C765-458A-AFD3-5B912EE4E373}" srcOrd="0" destOrd="0" presId="urn:microsoft.com/office/officeart/2008/layout/LinedList"/>
    <dgm:cxn modelId="{6FAF9DA9-7BD9-4F67-9465-72EE6BB0D07A}" type="presParOf" srcId="{E33601C7-9F17-48D8-A2D7-2A3B8E54AB45}" destId="{4FD3118F-BA92-4A4F-8806-CFFEFF6BDB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B6E301C-C945-401E-870B-6103A6246649}"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D5D7E28F-9395-421F-8334-FDB71D7530B5}">
      <dgm:prSet custT="1"/>
      <dgm:spPr>
        <a:solidFill>
          <a:srgbClr val="FFFF99"/>
        </a:solidFill>
      </dgm:spPr>
      <dgm:t>
        <a:bodyPr/>
        <a:lstStyle/>
        <a:p>
          <a:pPr algn="ctr"/>
          <a:r>
            <a:rPr lang="en-US" sz="28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Symbolic Interactionism</a:t>
          </a:r>
          <a:endParaRPr lang="en-US" sz="2800" b="1" dirty="0">
            <a:solidFill>
              <a:schemeClr val="tx1"/>
            </a:solidFill>
            <a:latin typeface="Times New Roman" panose="02020603050405020304" pitchFamily="18" charset="0"/>
            <a:cs typeface="Times New Roman" panose="02020603050405020304" pitchFamily="18" charset="0"/>
          </a:endParaRPr>
        </a:p>
      </dgm:t>
    </dgm:pt>
    <dgm:pt modelId="{362683EA-D2A7-4B83-8F09-E5C94AF4772D}" type="parTrans" cxnId="{1934B4AD-9E60-4C5B-BD7B-28B70AA2B90B}">
      <dgm:prSet/>
      <dgm:spPr/>
      <dgm:t>
        <a:bodyPr/>
        <a:lstStyle/>
        <a:p>
          <a:pPr algn="ctr"/>
          <a:endParaRPr lang="en-US" sz="1050" b="0" dirty="0">
            <a:latin typeface="Times New Roman" panose="02020603050405020304" pitchFamily="18" charset="0"/>
            <a:cs typeface="Times New Roman" panose="02020603050405020304" pitchFamily="18" charset="0"/>
          </a:endParaRPr>
        </a:p>
      </dgm:t>
    </dgm:pt>
    <dgm:pt modelId="{1D39FE08-323A-456D-B6B8-2E8DAFA5A8AA}" type="sibTrans" cxnId="{1934B4AD-9E60-4C5B-BD7B-28B70AA2B90B}">
      <dgm:prSet/>
      <dgm:spPr/>
      <dgm:t>
        <a:bodyPr/>
        <a:lstStyle/>
        <a:p>
          <a:pPr algn="ctr"/>
          <a:endParaRPr lang="en-US" sz="1050" b="0" dirty="0">
            <a:latin typeface="Times New Roman" panose="02020603050405020304" pitchFamily="18" charset="0"/>
            <a:cs typeface="Times New Roman" panose="02020603050405020304" pitchFamily="18" charset="0"/>
          </a:endParaRPr>
        </a:p>
      </dgm:t>
    </dgm:pt>
    <dgm:pt modelId="{68E27FB6-5362-4E2C-8FF3-621B23F8BF67}">
      <dgm:prSet custT="1"/>
      <dgm:spPr>
        <a:solidFill>
          <a:srgbClr val="CCCCFF"/>
        </a:solidFill>
      </dgm:spPr>
      <dgm:t>
        <a:bodyPr/>
        <a:lstStyle/>
        <a:p>
          <a:pPr algn="ctr"/>
          <a:r>
            <a:rPr lang="en-US" sz="28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Functionalism</a:t>
          </a:r>
        </a:p>
      </dgm:t>
    </dgm:pt>
    <dgm:pt modelId="{55B39160-6FB2-4AF2-AEE9-35FE5541D1D2}" type="parTrans" cxnId="{9DF4D2E5-0446-4DE3-A56E-010BC4CC592C}">
      <dgm:prSet/>
      <dgm:spPr/>
      <dgm:t>
        <a:bodyPr/>
        <a:lstStyle/>
        <a:p>
          <a:pPr algn="ctr"/>
          <a:endParaRPr lang="en-US" sz="1050" b="0" dirty="0">
            <a:latin typeface="Times New Roman" panose="02020603050405020304" pitchFamily="18" charset="0"/>
            <a:cs typeface="Times New Roman" panose="02020603050405020304" pitchFamily="18" charset="0"/>
          </a:endParaRPr>
        </a:p>
      </dgm:t>
    </dgm:pt>
    <dgm:pt modelId="{DE9DB79D-C0BC-4722-B620-96CDD95DFAB6}" type="sibTrans" cxnId="{9DF4D2E5-0446-4DE3-A56E-010BC4CC592C}">
      <dgm:prSet/>
      <dgm:spPr/>
      <dgm:t>
        <a:bodyPr/>
        <a:lstStyle/>
        <a:p>
          <a:pPr algn="ctr"/>
          <a:endParaRPr lang="en-US" sz="1050" b="0" dirty="0">
            <a:latin typeface="Times New Roman" panose="02020603050405020304" pitchFamily="18" charset="0"/>
            <a:cs typeface="Times New Roman" panose="02020603050405020304" pitchFamily="18" charset="0"/>
          </a:endParaRPr>
        </a:p>
      </dgm:t>
    </dgm:pt>
    <dgm:pt modelId="{6DA398B3-A702-4F84-AB6F-791DC39A2E94}">
      <dgm:prSet custT="1"/>
      <dgm:spPr>
        <a:solidFill>
          <a:srgbClr val="FFCCCC"/>
        </a:solidFill>
      </dgm:spPr>
      <dgm:t>
        <a:bodyPr/>
        <a:lstStyle/>
        <a:p>
          <a:pPr algn="ctr"/>
          <a:r>
            <a:rPr lang="en-US" sz="28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Conflict Theory</a:t>
          </a:r>
        </a:p>
      </dgm:t>
    </dgm:pt>
    <dgm:pt modelId="{82CD9CC4-8670-4304-83FD-6ADCEDDAC300}" type="parTrans" cxnId="{2904FADB-7C39-4EE1-9581-B2F62331A691}">
      <dgm:prSet/>
      <dgm:spPr/>
      <dgm:t>
        <a:bodyPr/>
        <a:lstStyle/>
        <a:p>
          <a:pPr algn="ctr"/>
          <a:endParaRPr lang="en-US" sz="1050" b="0" dirty="0">
            <a:latin typeface="Times New Roman" panose="02020603050405020304" pitchFamily="18" charset="0"/>
            <a:cs typeface="Times New Roman" panose="02020603050405020304" pitchFamily="18" charset="0"/>
          </a:endParaRPr>
        </a:p>
      </dgm:t>
    </dgm:pt>
    <dgm:pt modelId="{0FB6C397-2A76-48A9-B337-71E28CCF0586}" type="sibTrans" cxnId="{2904FADB-7C39-4EE1-9581-B2F62331A691}">
      <dgm:prSet/>
      <dgm:spPr/>
      <dgm:t>
        <a:bodyPr/>
        <a:lstStyle/>
        <a:p>
          <a:pPr algn="ctr"/>
          <a:endParaRPr lang="en-US" sz="1050" b="0" dirty="0">
            <a:latin typeface="Times New Roman" panose="02020603050405020304" pitchFamily="18" charset="0"/>
            <a:cs typeface="Times New Roman" panose="02020603050405020304" pitchFamily="18" charset="0"/>
          </a:endParaRPr>
        </a:p>
      </dgm:t>
    </dgm:pt>
    <dgm:pt modelId="{A94B1CD1-7AF0-4015-891A-EA6DA745932A}" type="pres">
      <dgm:prSet presAssocID="{4B6E301C-C945-401E-870B-6103A6246649}" presName="diagram" presStyleCnt="0">
        <dgm:presLayoutVars>
          <dgm:dir/>
          <dgm:resizeHandles val="exact"/>
        </dgm:presLayoutVars>
      </dgm:prSet>
      <dgm:spPr/>
      <dgm:t>
        <a:bodyPr/>
        <a:lstStyle/>
        <a:p>
          <a:endParaRPr lang="en-US"/>
        </a:p>
      </dgm:t>
    </dgm:pt>
    <dgm:pt modelId="{0CB4922C-647F-477F-9D39-A6FDC99E749C}" type="pres">
      <dgm:prSet presAssocID="{D5D7E28F-9395-421F-8334-FDB71D7530B5}" presName="node" presStyleLbl="node1" presStyleIdx="0" presStyleCnt="3">
        <dgm:presLayoutVars>
          <dgm:bulletEnabled val="1"/>
        </dgm:presLayoutVars>
      </dgm:prSet>
      <dgm:spPr/>
      <dgm:t>
        <a:bodyPr/>
        <a:lstStyle/>
        <a:p>
          <a:endParaRPr lang="en-US"/>
        </a:p>
      </dgm:t>
    </dgm:pt>
    <dgm:pt modelId="{866063C0-AF95-4454-91A5-81858890BF45}" type="pres">
      <dgm:prSet presAssocID="{1D39FE08-323A-456D-B6B8-2E8DAFA5A8AA}" presName="sibTrans" presStyleCnt="0"/>
      <dgm:spPr/>
      <dgm:t>
        <a:bodyPr/>
        <a:lstStyle/>
        <a:p>
          <a:endParaRPr lang="en-US"/>
        </a:p>
      </dgm:t>
    </dgm:pt>
    <dgm:pt modelId="{48A60438-58E4-48A7-9E70-AE16085566F7}" type="pres">
      <dgm:prSet presAssocID="{68E27FB6-5362-4E2C-8FF3-621B23F8BF67}" presName="node" presStyleLbl="node1" presStyleIdx="1" presStyleCnt="3">
        <dgm:presLayoutVars>
          <dgm:bulletEnabled val="1"/>
        </dgm:presLayoutVars>
      </dgm:prSet>
      <dgm:spPr/>
      <dgm:t>
        <a:bodyPr/>
        <a:lstStyle/>
        <a:p>
          <a:endParaRPr lang="en-US"/>
        </a:p>
      </dgm:t>
    </dgm:pt>
    <dgm:pt modelId="{9022463D-A843-4786-A92B-B5B0704BA978}" type="pres">
      <dgm:prSet presAssocID="{DE9DB79D-C0BC-4722-B620-96CDD95DFAB6}" presName="sibTrans" presStyleCnt="0"/>
      <dgm:spPr/>
      <dgm:t>
        <a:bodyPr/>
        <a:lstStyle/>
        <a:p>
          <a:endParaRPr lang="en-US"/>
        </a:p>
      </dgm:t>
    </dgm:pt>
    <dgm:pt modelId="{4792DC52-49BE-49E7-B439-4F3C9456DCD2}" type="pres">
      <dgm:prSet presAssocID="{6DA398B3-A702-4F84-AB6F-791DC39A2E94}" presName="node" presStyleLbl="node1" presStyleIdx="2" presStyleCnt="3">
        <dgm:presLayoutVars>
          <dgm:bulletEnabled val="1"/>
        </dgm:presLayoutVars>
      </dgm:prSet>
      <dgm:spPr/>
      <dgm:t>
        <a:bodyPr/>
        <a:lstStyle/>
        <a:p>
          <a:endParaRPr lang="en-US"/>
        </a:p>
      </dgm:t>
    </dgm:pt>
  </dgm:ptLst>
  <dgm:cxnLst>
    <dgm:cxn modelId="{1934B4AD-9E60-4C5B-BD7B-28B70AA2B90B}" srcId="{4B6E301C-C945-401E-870B-6103A6246649}" destId="{D5D7E28F-9395-421F-8334-FDB71D7530B5}" srcOrd="0" destOrd="0" parTransId="{362683EA-D2A7-4B83-8F09-E5C94AF4772D}" sibTransId="{1D39FE08-323A-456D-B6B8-2E8DAFA5A8AA}"/>
    <dgm:cxn modelId="{2904FADB-7C39-4EE1-9581-B2F62331A691}" srcId="{4B6E301C-C945-401E-870B-6103A6246649}" destId="{6DA398B3-A702-4F84-AB6F-791DC39A2E94}" srcOrd="2" destOrd="0" parTransId="{82CD9CC4-8670-4304-83FD-6ADCEDDAC300}" sibTransId="{0FB6C397-2A76-48A9-B337-71E28CCF0586}"/>
    <dgm:cxn modelId="{6E4EDA14-5566-4683-9D5F-46EB6BCFCDA7}" type="presOf" srcId="{68E27FB6-5362-4E2C-8FF3-621B23F8BF67}" destId="{48A60438-58E4-48A7-9E70-AE16085566F7}" srcOrd="0" destOrd="0" presId="urn:microsoft.com/office/officeart/2005/8/layout/default"/>
    <dgm:cxn modelId="{9DF4D2E5-0446-4DE3-A56E-010BC4CC592C}" srcId="{4B6E301C-C945-401E-870B-6103A6246649}" destId="{68E27FB6-5362-4E2C-8FF3-621B23F8BF67}" srcOrd="1" destOrd="0" parTransId="{55B39160-6FB2-4AF2-AEE9-35FE5541D1D2}" sibTransId="{DE9DB79D-C0BC-4722-B620-96CDD95DFAB6}"/>
    <dgm:cxn modelId="{3EA27390-1449-478E-A0AE-0891D8DAC5E7}" type="presOf" srcId="{4B6E301C-C945-401E-870B-6103A6246649}" destId="{A94B1CD1-7AF0-4015-891A-EA6DA745932A}" srcOrd="0" destOrd="0" presId="urn:microsoft.com/office/officeart/2005/8/layout/default"/>
    <dgm:cxn modelId="{1A16E391-29EB-4CBD-954B-60995EBBFEA9}" type="presOf" srcId="{D5D7E28F-9395-421F-8334-FDB71D7530B5}" destId="{0CB4922C-647F-477F-9D39-A6FDC99E749C}" srcOrd="0" destOrd="0" presId="urn:microsoft.com/office/officeart/2005/8/layout/default"/>
    <dgm:cxn modelId="{7431533A-0900-44D0-863A-C321AA470DC2}" type="presOf" srcId="{6DA398B3-A702-4F84-AB6F-791DC39A2E94}" destId="{4792DC52-49BE-49E7-B439-4F3C9456DCD2}" srcOrd="0" destOrd="0" presId="urn:microsoft.com/office/officeart/2005/8/layout/default"/>
    <dgm:cxn modelId="{A7537E76-75C4-4E3E-93F0-AFE9D8B31A6A}" type="presParOf" srcId="{A94B1CD1-7AF0-4015-891A-EA6DA745932A}" destId="{0CB4922C-647F-477F-9D39-A6FDC99E749C}" srcOrd="0" destOrd="0" presId="urn:microsoft.com/office/officeart/2005/8/layout/default"/>
    <dgm:cxn modelId="{7BFFCADA-004E-45BC-A16F-552499C351F2}" type="presParOf" srcId="{A94B1CD1-7AF0-4015-891A-EA6DA745932A}" destId="{866063C0-AF95-4454-91A5-81858890BF45}" srcOrd="1" destOrd="0" presId="urn:microsoft.com/office/officeart/2005/8/layout/default"/>
    <dgm:cxn modelId="{24805A5B-0BD0-4A5F-BEC3-173BE3300197}" type="presParOf" srcId="{A94B1CD1-7AF0-4015-891A-EA6DA745932A}" destId="{48A60438-58E4-48A7-9E70-AE16085566F7}" srcOrd="2" destOrd="0" presId="urn:microsoft.com/office/officeart/2005/8/layout/default"/>
    <dgm:cxn modelId="{151BFC4C-900A-48CF-B0C4-B8066BE8D856}" type="presParOf" srcId="{A94B1CD1-7AF0-4015-891A-EA6DA745932A}" destId="{9022463D-A843-4786-A92B-B5B0704BA978}" srcOrd="3" destOrd="0" presId="urn:microsoft.com/office/officeart/2005/8/layout/default"/>
    <dgm:cxn modelId="{0703DEA9-B6E9-40E6-9B42-646040EFF8DC}" type="presParOf" srcId="{A94B1CD1-7AF0-4015-891A-EA6DA745932A}" destId="{4792DC52-49BE-49E7-B439-4F3C9456DCD2}"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631F218-25F6-4C00-A9C9-1102324A3E03}"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A7A99606-AD75-4112-8682-221EE4364F13}">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 symbolic-interaction approach explains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how people define deviance in everyday situations by interpreting them.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From this point of view, definitions of deviance and conformity are surprisingly flexible.</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B0328D77-27F1-4C9F-8894-4F4BB093D9CE}" type="parTrans" cxnId="{2BB937C2-D68D-4514-987B-FB8E245139A1}">
      <dgm:prSet/>
      <dgm:spPr/>
      <dgm:t>
        <a:bodyPr/>
        <a:lstStyle/>
        <a:p>
          <a:endParaRPr lang="en-US" sz="2800"/>
        </a:p>
      </dgm:t>
    </dgm:pt>
    <dgm:pt modelId="{E990A1EA-7BA4-4815-8673-7643AAC9BFC5}" type="sibTrans" cxnId="{2BB937C2-D68D-4514-987B-FB8E245139A1}">
      <dgm:prSet/>
      <dgm:spPr/>
      <dgm:t>
        <a:bodyPr/>
        <a:lstStyle/>
        <a:p>
          <a:endParaRPr lang="en-US" sz="2800"/>
        </a:p>
      </dgm:t>
    </dgm:pt>
    <dgm:pt modelId="{23DC029B-E68F-43D6-B2E7-661E047527CF}">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Symbolic interactionists focus on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group membership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(differential association), how people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balance pressures to conform and to deviate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(control theory), and the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significance of reputations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(labeling theory).</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75B12C45-F028-455C-A747-A3BBE2049F25}" type="parTrans" cxnId="{C9BAAB9E-094C-46DC-9FE1-3951FB32BDC7}">
      <dgm:prSet/>
      <dgm:spPr/>
      <dgm:t>
        <a:bodyPr/>
        <a:lstStyle/>
        <a:p>
          <a:endParaRPr lang="en-US" sz="2800"/>
        </a:p>
      </dgm:t>
    </dgm:pt>
    <dgm:pt modelId="{CEFB62D1-E8DD-4601-8FF8-6F786650C584}" type="sibTrans" cxnId="{C9BAAB9E-094C-46DC-9FE1-3951FB32BDC7}">
      <dgm:prSet/>
      <dgm:spPr/>
      <dgm:t>
        <a:bodyPr/>
        <a:lstStyle/>
        <a:p>
          <a:endParaRPr lang="en-US" sz="2800"/>
        </a:p>
      </dgm:t>
    </dgm:pt>
    <dgm:pt modelId="{519FF7E3-46BA-4080-B09B-EE0523F26C11}" type="pres">
      <dgm:prSet presAssocID="{E631F218-25F6-4C00-A9C9-1102324A3E03}" presName="vert0" presStyleCnt="0">
        <dgm:presLayoutVars>
          <dgm:dir/>
          <dgm:animOne val="branch"/>
          <dgm:animLvl val="lvl"/>
        </dgm:presLayoutVars>
      </dgm:prSet>
      <dgm:spPr/>
      <dgm:t>
        <a:bodyPr/>
        <a:lstStyle/>
        <a:p>
          <a:endParaRPr lang="en-US"/>
        </a:p>
      </dgm:t>
    </dgm:pt>
    <dgm:pt modelId="{BCF1119C-F789-4097-9AF9-B8C9580FE380}" type="pres">
      <dgm:prSet presAssocID="{A7A99606-AD75-4112-8682-221EE4364F13}" presName="thickLine" presStyleLbl="alignNode1" presStyleIdx="0" presStyleCnt="2"/>
      <dgm:spPr/>
    </dgm:pt>
    <dgm:pt modelId="{A99ECAB4-A16B-45F1-830B-C8089AAAE6FD}" type="pres">
      <dgm:prSet presAssocID="{A7A99606-AD75-4112-8682-221EE4364F13}" presName="horz1" presStyleCnt="0"/>
      <dgm:spPr/>
    </dgm:pt>
    <dgm:pt modelId="{6BFAF544-EAD0-420F-9C26-E40E320445E7}" type="pres">
      <dgm:prSet presAssocID="{A7A99606-AD75-4112-8682-221EE4364F13}" presName="tx1" presStyleLbl="revTx" presStyleIdx="0" presStyleCnt="2"/>
      <dgm:spPr/>
      <dgm:t>
        <a:bodyPr/>
        <a:lstStyle/>
        <a:p>
          <a:endParaRPr lang="en-US"/>
        </a:p>
      </dgm:t>
    </dgm:pt>
    <dgm:pt modelId="{700B9EC6-C004-4648-BE68-416A51B322A2}" type="pres">
      <dgm:prSet presAssocID="{A7A99606-AD75-4112-8682-221EE4364F13}" presName="vert1" presStyleCnt="0"/>
      <dgm:spPr/>
    </dgm:pt>
    <dgm:pt modelId="{5693546E-B635-4D7B-95F8-94BE77C6FD8E}" type="pres">
      <dgm:prSet presAssocID="{23DC029B-E68F-43D6-B2E7-661E047527CF}" presName="thickLine" presStyleLbl="alignNode1" presStyleIdx="1" presStyleCnt="2"/>
      <dgm:spPr/>
    </dgm:pt>
    <dgm:pt modelId="{4E3A5923-063A-4680-A45B-69A22744BBFE}" type="pres">
      <dgm:prSet presAssocID="{23DC029B-E68F-43D6-B2E7-661E047527CF}" presName="horz1" presStyleCnt="0"/>
      <dgm:spPr/>
    </dgm:pt>
    <dgm:pt modelId="{8CCAAC79-7D6F-48FB-B4A2-01F7ACF761C8}" type="pres">
      <dgm:prSet presAssocID="{23DC029B-E68F-43D6-B2E7-661E047527CF}" presName="tx1" presStyleLbl="revTx" presStyleIdx="1" presStyleCnt="2" custScaleY="130340"/>
      <dgm:spPr/>
      <dgm:t>
        <a:bodyPr/>
        <a:lstStyle/>
        <a:p>
          <a:endParaRPr lang="en-US"/>
        </a:p>
      </dgm:t>
    </dgm:pt>
    <dgm:pt modelId="{D086BB12-F288-4CD2-92A3-6A1BC6DF57AF}" type="pres">
      <dgm:prSet presAssocID="{23DC029B-E68F-43D6-B2E7-661E047527CF}" presName="vert1" presStyleCnt="0"/>
      <dgm:spPr/>
    </dgm:pt>
  </dgm:ptLst>
  <dgm:cxnLst>
    <dgm:cxn modelId="{BCFC376A-04F6-4528-B82C-2348494FEB53}" type="presOf" srcId="{A7A99606-AD75-4112-8682-221EE4364F13}" destId="{6BFAF544-EAD0-420F-9C26-E40E320445E7}" srcOrd="0" destOrd="0" presId="urn:microsoft.com/office/officeart/2008/layout/LinedList"/>
    <dgm:cxn modelId="{3B1B56D1-8E86-40FD-8200-7FA5D9BF2708}" type="presOf" srcId="{23DC029B-E68F-43D6-B2E7-661E047527CF}" destId="{8CCAAC79-7D6F-48FB-B4A2-01F7ACF761C8}" srcOrd="0" destOrd="0" presId="urn:microsoft.com/office/officeart/2008/layout/LinedList"/>
    <dgm:cxn modelId="{2BB937C2-D68D-4514-987B-FB8E245139A1}" srcId="{E631F218-25F6-4C00-A9C9-1102324A3E03}" destId="{A7A99606-AD75-4112-8682-221EE4364F13}" srcOrd="0" destOrd="0" parTransId="{B0328D77-27F1-4C9F-8894-4F4BB093D9CE}" sibTransId="{E990A1EA-7BA4-4815-8673-7643AAC9BFC5}"/>
    <dgm:cxn modelId="{C4C8C540-C507-471A-A66D-19308CF8D695}" type="presOf" srcId="{E631F218-25F6-4C00-A9C9-1102324A3E03}" destId="{519FF7E3-46BA-4080-B09B-EE0523F26C11}" srcOrd="0" destOrd="0" presId="urn:microsoft.com/office/officeart/2008/layout/LinedList"/>
    <dgm:cxn modelId="{C9BAAB9E-094C-46DC-9FE1-3951FB32BDC7}" srcId="{E631F218-25F6-4C00-A9C9-1102324A3E03}" destId="{23DC029B-E68F-43D6-B2E7-661E047527CF}" srcOrd="1" destOrd="0" parTransId="{75B12C45-F028-455C-A747-A3BBE2049F25}" sibTransId="{CEFB62D1-E8DD-4601-8FF8-6F786650C584}"/>
    <dgm:cxn modelId="{A46B5EA2-CEDD-4F15-9E73-302AF8E36EB8}" type="presParOf" srcId="{519FF7E3-46BA-4080-B09B-EE0523F26C11}" destId="{BCF1119C-F789-4097-9AF9-B8C9580FE380}" srcOrd="0" destOrd="0" presId="urn:microsoft.com/office/officeart/2008/layout/LinedList"/>
    <dgm:cxn modelId="{FE6D401D-84BC-4B08-9111-ACB02E96A9E2}" type="presParOf" srcId="{519FF7E3-46BA-4080-B09B-EE0523F26C11}" destId="{A99ECAB4-A16B-45F1-830B-C8089AAAE6FD}" srcOrd="1" destOrd="0" presId="urn:microsoft.com/office/officeart/2008/layout/LinedList"/>
    <dgm:cxn modelId="{491C4FA1-2B87-45F0-AD9B-CF42488CC0D3}" type="presParOf" srcId="{A99ECAB4-A16B-45F1-830B-C8089AAAE6FD}" destId="{6BFAF544-EAD0-420F-9C26-E40E320445E7}" srcOrd="0" destOrd="0" presId="urn:microsoft.com/office/officeart/2008/layout/LinedList"/>
    <dgm:cxn modelId="{B51953FF-A4B7-4A9B-A3E1-8B03AC65873B}" type="presParOf" srcId="{A99ECAB4-A16B-45F1-830B-C8089AAAE6FD}" destId="{700B9EC6-C004-4648-BE68-416A51B322A2}" srcOrd="1" destOrd="0" presId="urn:microsoft.com/office/officeart/2008/layout/LinedList"/>
    <dgm:cxn modelId="{DF52DF0C-0D86-46F8-BFA3-B9BDB9E70206}" type="presParOf" srcId="{519FF7E3-46BA-4080-B09B-EE0523F26C11}" destId="{5693546E-B635-4D7B-95F8-94BE77C6FD8E}" srcOrd="2" destOrd="0" presId="urn:microsoft.com/office/officeart/2008/layout/LinedList"/>
    <dgm:cxn modelId="{429290AA-CCDA-45E3-8EF6-75BCE0D8ABE3}" type="presParOf" srcId="{519FF7E3-46BA-4080-B09B-EE0523F26C11}" destId="{4E3A5923-063A-4680-A45B-69A22744BBFE}" srcOrd="3" destOrd="0" presId="urn:microsoft.com/office/officeart/2008/layout/LinedList"/>
    <dgm:cxn modelId="{8A4745F8-D9BE-4C3C-BBCA-85B5DC7C07BD}" type="presParOf" srcId="{4E3A5923-063A-4680-A45B-69A22744BBFE}" destId="{8CCAAC79-7D6F-48FB-B4A2-01F7ACF761C8}" srcOrd="0" destOrd="0" presId="urn:microsoft.com/office/officeart/2008/layout/LinedList"/>
    <dgm:cxn modelId="{2F151D40-4F65-41BA-A1F7-F5882D4FC859}" type="presParOf" srcId="{4E3A5923-063A-4680-A45B-69A22744BBFE}" destId="{D086BB12-F288-4CD2-92A3-6A1BC6DF57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551BA35-B62F-4471-B88B-A004B2470BED}"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6EAA0B87-CB4B-4608-BB98-8C0EE8D9E4E9}">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 idea that deviance and conformity result not so much from what people do as from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how others respond to those actions.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Focuses on how and why the label deviant comes to be attached to specific people and behaviors. This theory takes to heart the maxim that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deviance is relative. </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CC80D856-2392-4341-A8E5-3BFB56C2694F}" type="parTrans" cxnId="{7C81F030-C14E-45C5-B018-933E1825AAC8}">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266D1544-7752-4CB0-86DD-4A203D45E4ED}" type="sibTrans" cxnId="{7C81F030-C14E-45C5-B018-933E1825AAC8}">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6AB2E489-2154-4587-A57C-F2561F1AC238}">
      <dgm:prSet custT="1"/>
      <dgm:spPr/>
      <dgm:t>
        <a:bodyPr/>
        <a:lstStyle/>
        <a:p>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The view that the labels people are given affect their own and others’ perceptions of them, thus channeling their behavior into either deviance or conformity.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 significance of reputations, how reputations or labels help set people on paths that propel them into deviance or divert them away from it.</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1A1EB4DB-44A7-466A-BA0A-7CB9EC7C80C0}" type="parTrans" cxnId="{4537F323-2A8B-4553-9BBF-17D6D6BD46F9}">
      <dgm:prSet/>
      <dgm:spPr/>
      <dgm:t>
        <a:bodyPr/>
        <a:lstStyle/>
        <a:p>
          <a:endParaRPr lang="en-US"/>
        </a:p>
      </dgm:t>
    </dgm:pt>
    <dgm:pt modelId="{EFAEBCB9-50CC-464B-9BD7-B30D446F5F56}" type="sibTrans" cxnId="{4537F323-2A8B-4553-9BBF-17D6D6BD46F9}">
      <dgm:prSet/>
      <dgm:spPr/>
      <dgm:t>
        <a:bodyPr/>
        <a:lstStyle/>
        <a:p>
          <a:endParaRPr lang="en-US"/>
        </a:p>
      </dgm:t>
    </dgm:pt>
    <dgm:pt modelId="{F489846B-0772-45FA-B8A1-343F38E3FBF8}">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Labeling theory examines the ascribing of a deviant behavior to another person by members of society. Thus, what is considered deviant is determined not so much by the behaviors themselves or the people who commit them, but by the reactions of others to these behaviors.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B1B8E5A8-DB53-4630-BAE9-4FB973928EAA}" type="parTrans" cxnId="{CAEE8750-C652-4F63-9AC7-440BA36EA47D}">
      <dgm:prSet/>
      <dgm:spPr/>
      <dgm:t>
        <a:bodyPr/>
        <a:lstStyle/>
        <a:p>
          <a:endParaRPr lang="en-US"/>
        </a:p>
      </dgm:t>
    </dgm:pt>
    <dgm:pt modelId="{A1678DEF-A90B-4E4D-AA5C-17B8BB7B95A6}" type="sibTrans" cxnId="{CAEE8750-C652-4F63-9AC7-440BA36EA47D}">
      <dgm:prSet/>
      <dgm:spPr/>
      <dgm:t>
        <a:bodyPr/>
        <a:lstStyle/>
        <a:p>
          <a:endParaRPr lang="en-US"/>
        </a:p>
      </dgm:t>
    </dgm:pt>
    <dgm:pt modelId="{D48C2FF8-3752-420D-A78A-008AA38DC06D}">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Sociologist Edwin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Lemert</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expanded on the concepts of labeling theory and identified two types of deviance that affect identity formation.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14AE6126-E6D4-4F14-812D-85618C309D07}" type="parTrans" cxnId="{7F1031D5-3CAF-4395-8AF3-ADBDF0EB2292}">
      <dgm:prSet/>
      <dgm:spPr/>
      <dgm:t>
        <a:bodyPr/>
        <a:lstStyle/>
        <a:p>
          <a:endParaRPr lang="en-US"/>
        </a:p>
      </dgm:t>
    </dgm:pt>
    <dgm:pt modelId="{157FE23C-B53F-4ABD-AE23-91480AFD073A}" type="sibTrans" cxnId="{7F1031D5-3CAF-4395-8AF3-ADBDF0EB2292}">
      <dgm:prSet/>
      <dgm:spPr/>
      <dgm:t>
        <a:bodyPr/>
        <a:lstStyle/>
        <a:p>
          <a:endParaRPr lang="en-US"/>
        </a:p>
      </dgm:t>
    </dgm:pt>
    <dgm:pt modelId="{75CB65E0-1594-4F6B-9E0B-D4199C605237}" type="pres">
      <dgm:prSet presAssocID="{C551BA35-B62F-4471-B88B-A004B2470BED}" presName="vert0" presStyleCnt="0">
        <dgm:presLayoutVars>
          <dgm:dir/>
          <dgm:animOne val="branch"/>
          <dgm:animLvl val="lvl"/>
        </dgm:presLayoutVars>
      </dgm:prSet>
      <dgm:spPr/>
      <dgm:t>
        <a:bodyPr/>
        <a:lstStyle/>
        <a:p>
          <a:endParaRPr lang="en-US"/>
        </a:p>
      </dgm:t>
    </dgm:pt>
    <dgm:pt modelId="{8DE7A875-076D-4BFB-AD4B-B56A9DE4E043}" type="pres">
      <dgm:prSet presAssocID="{6EAA0B87-CB4B-4608-BB98-8C0EE8D9E4E9}" presName="thickLine" presStyleLbl="alignNode1" presStyleIdx="0" presStyleCnt="4"/>
      <dgm:spPr/>
      <dgm:t>
        <a:bodyPr/>
        <a:lstStyle/>
        <a:p>
          <a:endParaRPr lang="en-US"/>
        </a:p>
      </dgm:t>
    </dgm:pt>
    <dgm:pt modelId="{C3DC394E-FAFC-4C08-ADF0-7607955DEF88}" type="pres">
      <dgm:prSet presAssocID="{6EAA0B87-CB4B-4608-BB98-8C0EE8D9E4E9}" presName="horz1" presStyleCnt="0"/>
      <dgm:spPr/>
      <dgm:t>
        <a:bodyPr/>
        <a:lstStyle/>
        <a:p>
          <a:endParaRPr lang="en-US"/>
        </a:p>
      </dgm:t>
    </dgm:pt>
    <dgm:pt modelId="{3DF78708-C80F-4FBE-BC22-51C319B78363}" type="pres">
      <dgm:prSet presAssocID="{6EAA0B87-CB4B-4608-BB98-8C0EE8D9E4E9}" presName="tx1" presStyleLbl="revTx" presStyleIdx="0" presStyleCnt="4"/>
      <dgm:spPr/>
      <dgm:t>
        <a:bodyPr/>
        <a:lstStyle/>
        <a:p>
          <a:endParaRPr lang="en-US"/>
        </a:p>
      </dgm:t>
    </dgm:pt>
    <dgm:pt modelId="{956E7D63-9EC9-4E49-82A9-9C9FB7393835}" type="pres">
      <dgm:prSet presAssocID="{6EAA0B87-CB4B-4608-BB98-8C0EE8D9E4E9}" presName="vert1" presStyleCnt="0"/>
      <dgm:spPr/>
      <dgm:t>
        <a:bodyPr/>
        <a:lstStyle/>
        <a:p>
          <a:endParaRPr lang="en-US"/>
        </a:p>
      </dgm:t>
    </dgm:pt>
    <dgm:pt modelId="{4C29453D-D8FC-4408-AAED-7F81E8E412DC}" type="pres">
      <dgm:prSet presAssocID="{6AB2E489-2154-4587-A57C-F2561F1AC238}" presName="thickLine" presStyleLbl="alignNode1" presStyleIdx="1" presStyleCnt="4"/>
      <dgm:spPr/>
      <dgm:t>
        <a:bodyPr/>
        <a:lstStyle/>
        <a:p>
          <a:endParaRPr lang="en-US"/>
        </a:p>
      </dgm:t>
    </dgm:pt>
    <dgm:pt modelId="{0AC11914-60F1-48D1-9BCB-898CB331DE65}" type="pres">
      <dgm:prSet presAssocID="{6AB2E489-2154-4587-A57C-F2561F1AC238}" presName="horz1" presStyleCnt="0"/>
      <dgm:spPr/>
      <dgm:t>
        <a:bodyPr/>
        <a:lstStyle/>
        <a:p>
          <a:endParaRPr lang="en-US"/>
        </a:p>
      </dgm:t>
    </dgm:pt>
    <dgm:pt modelId="{3B7D1044-EF95-4398-B44C-772DA50D4CBC}" type="pres">
      <dgm:prSet presAssocID="{6AB2E489-2154-4587-A57C-F2561F1AC238}" presName="tx1" presStyleLbl="revTx" presStyleIdx="1" presStyleCnt="4"/>
      <dgm:spPr/>
      <dgm:t>
        <a:bodyPr/>
        <a:lstStyle/>
        <a:p>
          <a:endParaRPr lang="en-US"/>
        </a:p>
      </dgm:t>
    </dgm:pt>
    <dgm:pt modelId="{1BA9CC59-56BA-4B08-A528-58DE05D8286C}" type="pres">
      <dgm:prSet presAssocID="{6AB2E489-2154-4587-A57C-F2561F1AC238}" presName="vert1" presStyleCnt="0"/>
      <dgm:spPr/>
      <dgm:t>
        <a:bodyPr/>
        <a:lstStyle/>
        <a:p>
          <a:endParaRPr lang="en-US"/>
        </a:p>
      </dgm:t>
    </dgm:pt>
    <dgm:pt modelId="{A752F579-0DE6-4225-BC6A-147B8A56B2D2}" type="pres">
      <dgm:prSet presAssocID="{F489846B-0772-45FA-B8A1-343F38E3FBF8}" presName="thickLine" presStyleLbl="alignNode1" presStyleIdx="2" presStyleCnt="4"/>
      <dgm:spPr/>
    </dgm:pt>
    <dgm:pt modelId="{0B232E32-4EC7-451B-9E49-641753C36714}" type="pres">
      <dgm:prSet presAssocID="{F489846B-0772-45FA-B8A1-343F38E3FBF8}" presName="horz1" presStyleCnt="0"/>
      <dgm:spPr/>
    </dgm:pt>
    <dgm:pt modelId="{4B7150A3-DFD9-442D-AF1E-8B05C7EA58A6}" type="pres">
      <dgm:prSet presAssocID="{F489846B-0772-45FA-B8A1-343F38E3FBF8}" presName="tx1" presStyleLbl="revTx" presStyleIdx="2" presStyleCnt="4" custScaleY="85236"/>
      <dgm:spPr/>
      <dgm:t>
        <a:bodyPr/>
        <a:lstStyle/>
        <a:p>
          <a:endParaRPr lang="en-US"/>
        </a:p>
      </dgm:t>
    </dgm:pt>
    <dgm:pt modelId="{5BDE17FD-F0B5-4919-9BA7-A90F98BE99EA}" type="pres">
      <dgm:prSet presAssocID="{F489846B-0772-45FA-B8A1-343F38E3FBF8}" presName="vert1" presStyleCnt="0"/>
      <dgm:spPr/>
    </dgm:pt>
    <dgm:pt modelId="{DA22BCCC-7408-496D-82EF-2D5C6DA32024}" type="pres">
      <dgm:prSet presAssocID="{D48C2FF8-3752-420D-A78A-008AA38DC06D}" presName="thickLine" presStyleLbl="alignNode1" presStyleIdx="3" presStyleCnt="4"/>
      <dgm:spPr/>
    </dgm:pt>
    <dgm:pt modelId="{4AE1DCDC-3255-4068-BCE6-22687A0009D0}" type="pres">
      <dgm:prSet presAssocID="{D48C2FF8-3752-420D-A78A-008AA38DC06D}" presName="horz1" presStyleCnt="0"/>
      <dgm:spPr/>
    </dgm:pt>
    <dgm:pt modelId="{5839581A-773A-4594-A7E3-D1C0ED6845E0}" type="pres">
      <dgm:prSet presAssocID="{D48C2FF8-3752-420D-A78A-008AA38DC06D}" presName="tx1" presStyleLbl="revTx" presStyleIdx="3" presStyleCnt="4"/>
      <dgm:spPr/>
      <dgm:t>
        <a:bodyPr/>
        <a:lstStyle/>
        <a:p>
          <a:endParaRPr lang="en-US"/>
        </a:p>
      </dgm:t>
    </dgm:pt>
    <dgm:pt modelId="{70B211F3-9FD6-45DC-B23F-F8A5C327429A}" type="pres">
      <dgm:prSet presAssocID="{D48C2FF8-3752-420D-A78A-008AA38DC06D}" presName="vert1" presStyleCnt="0"/>
      <dgm:spPr/>
    </dgm:pt>
  </dgm:ptLst>
  <dgm:cxnLst>
    <dgm:cxn modelId="{CAEE8750-C652-4F63-9AC7-440BA36EA47D}" srcId="{C551BA35-B62F-4471-B88B-A004B2470BED}" destId="{F489846B-0772-45FA-B8A1-343F38E3FBF8}" srcOrd="2" destOrd="0" parTransId="{B1B8E5A8-DB53-4630-BAE9-4FB973928EAA}" sibTransId="{A1678DEF-A90B-4E4D-AA5C-17B8BB7B95A6}"/>
    <dgm:cxn modelId="{D596A41F-927A-4878-AF6C-841B91540EAC}" type="presOf" srcId="{C551BA35-B62F-4471-B88B-A004B2470BED}" destId="{75CB65E0-1594-4F6B-9E0B-D4199C605237}" srcOrd="0" destOrd="0" presId="urn:microsoft.com/office/officeart/2008/layout/LinedList"/>
    <dgm:cxn modelId="{909DEBF2-5D1D-422E-BDEE-74728AC0FE0F}" type="presOf" srcId="{D48C2FF8-3752-420D-A78A-008AA38DC06D}" destId="{5839581A-773A-4594-A7E3-D1C0ED6845E0}" srcOrd="0" destOrd="0" presId="urn:microsoft.com/office/officeart/2008/layout/LinedList"/>
    <dgm:cxn modelId="{7F1031D5-3CAF-4395-8AF3-ADBDF0EB2292}" srcId="{C551BA35-B62F-4471-B88B-A004B2470BED}" destId="{D48C2FF8-3752-420D-A78A-008AA38DC06D}" srcOrd="3" destOrd="0" parTransId="{14AE6126-E6D4-4F14-812D-85618C309D07}" sibTransId="{157FE23C-B53F-4ABD-AE23-91480AFD073A}"/>
    <dgm:cxn modelId="{03216EB3-E25E-4C61-97A9-B4A7BE99D540}" type="presOf" srcId="{F489846B-0772-45FA-B8A1-343F38E3FBF8}" destId="{4B7150A3-DFD9-442D-AF1E-8B05C7EA58A6}" srcOrd="0" destOrd="0" presId="urn:microsoft.com/office/officeart/2008/layout/LinedList"/>
    <dgm:cxn modelId="{59D0D0C2-CE48-433A-8323-6E3067396B97}" type="presOf" srcId="{6EAA0B87-CB4B-4608-BB98-8C0EE8D9E4E9}" destId="{3DF78708-C80F-4FBE-BC22-51C319B78363}" srcOrd="0" destOrd="0" presId="urn:microsoft.com/office/officeart/2008/layout/LinedList"/>
    <dgm:cxn modelId="{4537F323-2A8B-4553-9BBF-17D6D6BD46F9}" srcId="{C551BA35-B62F-4471-B88B-A004B2470BED}" destId="{6AB2E489-2154-4587-A57C-F2561F1AC238}" srcOrd="1" destOrd="0" parTransId="{1A1EB4DB-44A7-466A-BA0A-7CB9EC7C80C0}" sibTransId="{EFAEBCB9-50CC-464B-9BD7-B30D446F5F56}"/>
    <dgm:cxn modelId="{7C81F030-C14E-45C5-B018-933E1825AAC8}" srcId="{C551BA35-B62F-4471-B88B-A004B2470BED}" destId="{6EAA0B87-CB4B-4608-BB98-8C0EE8D9E4E9}" srcOrd="0" destOrd="0" parTransId="{CC80D856-2392-4341-A8E5-3BFB56C2694F}" sibTransId="{266D1544-7752-4CB0-86DD-4A203D45E4ED}"/>
    <dgm:cxn modelId="{637545CB-7A24-4BF4-986D-17B2F5E31A91}" type="presOf" srcId="{6AB2E489-2154-4587-A57C-F2561F1AC238}" destId="{3B7D1044-EF95-4398-B44C-772DA50D4CBC}" srcOrd="0" destOrd="0" presId="urn:microsoft.com/office/officeart/2008/layout/LinedList"/>
    <dgm:cxn modelId="{8FC72270-6CE0-443D-81EA-83B132EA784E}" type="presParOf" srcId="{75CB65E0-1594-4F6B-9E0B-D4199C605237}" destId="{8DE7A875-076D-4BFB-AD4B-B56A9DE4E043}" srcOrd="0" destOrd="0" presId="urn:microsoft.com/office/officeart/2008/layout/LinedList"/>
    <dgm:cxn modelId="{2D8FE12A-1DB3-4847-A2DC-618E0C6C9DFB}" type="presParOf" srcId="{75CB65E0-1594-4F6B-9E0B-D4199C605237}" destId="{C3DC394E-FAFC-4C08-ADF0-7607955DEF88}" srcOrd="1" destOrd="0" presId="urn:microsoft.com/office/officeart/2008/layout/LinedList"/>
    <dgm:cxn modelId="{3E492904-0306-4DA0-9500-3B26D62CAD80}" type="presParOf" srcId="{C3DC394E-FAFC-4C08-ADF0-7607955DEF88}" destId="{3DF78708-C80F-4FBE-BC22-51C319B78363}" srcOrd="0" destOrd="0" presId="urn:microsoft.com/office/officeart/2008/layout/LinedList"/>
    <dgm:cxn modelId="{081C817F-2134-4591-A0EA-FFD42985A0E3}" type="presParOf" srcId="{C3DC394E-FAFC-4C08-ADF0-7607955DEF88}" destId="{956E7D63-9EC9-4E49-82A9-9C9FB7393835}" srcOrd="1" destOrd="0" presId="urn:microsoft.com/office/officeart/2008/layout/LinedList"/>
    <dgm:cxn modelId="{C2A3D38A-1694-47EC-8BC1-D1A88F3DB743}" type="presParOf" srcId="{75CB65E0-1594-4F6B-9E0B-D4199C605237}" destId="{4C29453D-D8FC-4408-AAED-7F81E8E412DC}" srcOrd="2" destOrd="0" presId="urn:microsoft.com/office/officeart/2008/layout/LinedList"/>
    <dgm:cxn modelId="{C0481B1F-5589-4AB1-BFCD-A4D13E439232}" type="presParOf" srcId="{75CB65E0-1594-4F6B-9E0B-D4199C605237}" destId="{0AC11914-60F1-48D1-9BCB-898CB331DE65}" srcOrd="3" destOrd="0" presId="urn:microsoft.com/office/officeart/2008/layout/LinedList"/>
    <dgm:cxn modelId="{E276F682-A34C-45A8-9C95-5AE3EFC705AF}" type="presParOf" srcId="{0AC11914-60F1-48D1-9BCB-898CB331DE65}" destId="{3B7D1044-EF95-4398-B44C-772DA50D4CBC}" srcOrd="0" destOrd="0" presId="urn:microsoft.com/office/officeart/2008/layout/LinedList"/>
    <dgm:cxn modelId="{5B83ADDB-FDF1-4E0B-B034-3DED6F6F6E47}" type="presParOf" srcId="{0AC11914-60F1-48D1-9BCB-898CB331DE65}" destId="{1BA9CC59-56BA-4B08-A528-58DE05D8286C}" srcOrd="1" destOrd="0" presId="urn:microsoft.com/office/officeart/2008/layout/LinedList"/>
    <dgm:cxn modelId="{8043FF41-D70C-49D3-9414-7FC5C90382CF}" type="presParOf" srcId="{75CB65E0-1594-4F6B-9E0B-D4199C605237}" destId="{A752F579-0DE6-4225-BC6A-147B8A56B2D2}" srcOrd="4" destOrd="0" presId="urn:microsoft.com/office/officeart/2008/layout/LinedList"/>
    <dgm:cxn modelId="{A8B7EED4-83FE-40D4-B245-923456C00F07}" type="presParOf" srcId="{75CB65E0-1594-4F6B-9E0B-D4199C605237}" destId="{0B232E32-4EC7-451B-9E49-641753C36714}" srcOrd="5" destOrd="0" presId="urn:microsoft.com/office/officeart/2008/layout/LinedList"/>
    <dgm:cxn modelId="{43C90F4D-3130-4559-A107-0296377820E1}" type="presParOf" srcId="{0B232E32-4EC7-451B-9E49-641753C36714}" destId="{4B7150A3-DFD9-442D-AF1E-8B05C7EA58A6}" srcOrd="0" destOrd="0" presId="urn:microsoft.com/office/officeart/2008/layout/LinedList"/>
    <dgm:cxn modelId="{908706E7-9023-457A-A955-9F1A61EC8AD2}" type="presParOf" srcId="{0B232E32-4EC7-451B-9E49-641753C36714}" destId="{5BDE17FD-F0B5-4919-9BA7-A90F98BE99EA}" srcOrd="1" destOrd="0" presId="urn:microsoft.com/office/officeart/2008/layout/LinedList"/>
    <dgm:cxn modelId="{10BF3D11-F899-41AC-869B-A451DDC6851A}" type="presParOf" srcId="{75CB65E0-1594-4F6B-9E0B-D4199C605237}" destId="{DA22BCCC-7408-496D-82EF-2D5C6DA32024}" srcOrd="6" destOrd="0" presId="urn:microsoft.com/office/officeart/2008/layout/LinedList"/>
    <dgm:cxn modelId="{8586DA2D-259E-4661-AD2F-79E98300D6E0}" type="presParOf" srcId="{75CB65E0-1594-4F6B-9E0B-D4199C605237}" destId="{4AE1DCDC-3255-4068-BCE6-22687A0009D0}" srcOrd="7" destOrd="0" presId="urn:microsoft.com/office/officeart/2008/layout/LinedList"/>
    <dgm:cxn modelId="{7AA270EA-E669-4498-B0C7-D1544FC33BBF}" type="presParOf" srcId="{4AE1DCDC-3255-4068-BCE6-22687A0009D0}" destId="{5839581A-773A-4594-A7E3-D1C0ED6845E0}" srcOrd="0" destOrd="0" presId="urn:microsoft.com/office/officeart/2008/layout/LinedList"/>
    <dgm:cxn modelId="{21499A85-3606-457A-A9E1-91E04A547204}" type="presParOf" srcId="{4AE1DCDC-3255-4068-BCE6-22687A0009D0}" destId="{70B211F3-9FD6-45DC-B23F-F8A5C32742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F6544E6-8858-46C0-9620-7BD2BDF21C4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ADE289E-0066-47FD-81E2-00919B940FE2}">
      <dgm:prSet phldrT="[Text]" custT="1"/>
      <dgm:spPr/>
      <dgm:t>
        <a:bodyPr/>
        <a:lstStyle/>
        <a:p>
          <a:pPr algn="just"/>
          <a:r>
            <a:rPr lang="en-US" sz="2800" b="1" dirty="0" smtClean="0">
              <a:latin typeface="Times New Roman" panose="02020603050405020304" pitchFamily="18" charset="0"/>
              <a:cs typeface="Times New Roman" panose="02020603050405020304" pitchFamily="18" charset="0"/>
            </a:rPr>
            <a:t>Primary deviance</a:t>
          </a:r>
          <a:endParaRPr lang="en-US" sz="2800" b="1" dirty="0">
            <a:latin typeface="Times New Roman" panose="02020603050405020304" pitchFamily="18" charset="0"/>
            <a:cs typeface="Times New Roman" panose="02020603050405020304" pitchFamily="18" charset="0"/>
          </a:endParaRPr>
        </a:p>
      </dgm:t>
    </dgm:pt>
    <dgm:pt modelId="{D6184D08-DDC0-4871-B1F5-32ED236CE54D}" type="parTrans" cxnId="{22555A56-B629-44D8-8F6D-CD85DD5C91FD}">
      <dgm:prSet/>
      <dgm:spPr/>
      <dgm:t>
        <a:bodyPr/>
        <a:lstStyle/>
        <a:p>
          <a:endParaRPr lang="en-US"/>
        </a:p>
      </dgm:t>
    </dgm:pt>
    <dgm:pt modelId="{C4AC21D8-7756-402A-8522-5BB3785ED72D}" type="sibTrans" cxnId="{22555A56-B629-44D8-8F6D-CD85DD5C91FD}">
      <dgm:prSet/>
      <dgm:spPr/>
      <dgm:t>
        <a:bodyPr/>
        <a:lstStyle/>
        <a:p>
          <a:endParaRPr lang="en-US"/>
        </a:p>
      </dgm:t>
    </dgm:pt>
    <dgm:pt modelId="{B632E47D-B6F1-49FA-BAE0-B2D4EAFF5C0B}">
      <dgm:prSet custT="1"/>
      <dgm:spPr/>
      <dgm:t>
        <a:bodyPr/>
        <a:lstStyle/>
        <a:p>
          <a:pPr algn="just"/>
          <a:r>
            <a:rPr lang="en-US" sz="2800" b="1" dirty="0" smtClean="0">
              <a:latin typeface="Times New Roman" panose="02020603050405020304" pitchFamily="18" charset="0"/>
              <a:cs typeface="Times New Roman" panose="02020603050405020304" pitchFamily="18" charset="0"/>
            </a:rPr>
            <a:t>Secondary deviance</a:t>
          </a:r>
          <a:endParaRPr lang="en-US" sz="2800" b="1" dirty="0">
            <a:latin typeface="Times New Roman" panose="02020603050405020304" pitchFamily="18" charset="0"/>
            <a:cs typeface="Times New Roman" panose="02020603050405020304" pitchFamily="18" charset="0"/>
          </a:endParaRPr>
        </a:p>
      </dgm:t>
    </dgm:pt>
    <dgm:pt modelId="{09DC305F-BD7D-40D8-BA34-DC061D3BED22}" type="parTrans" cxnId="{EFB53868-2F64-4F13-BFAF-F505F3D5A39F}">
      <dgm:prSet/>
      <dgm:spPr/>
      <dgm:t>
        <a:bodyPr/>
        <a:lstStyle/>
        <a:p>
          <a:endParaRPr lang="en-US"/>
        </a:p>
      </dgm:t>
    </dgm:pt>
    <dgm:pt modelId="{A5ACE422-F954-4C54-8E8A-2621F12EC618}" type="sibTrans" cxnId="{EFB53868-2F64-4F13-BFAF-F505F3D5A39F}">
      <dgm:prSet/>
      <dgm:spPr/>
      <dgm:t>
        <a:bodyPr/>
        <a:lstStyle/>
        <a:p>
          <a:endParaRPr lang="en-US"/>
        </a:p>
      </dgm:t>
    </dgm:pt>
    <dgm:pt modelId="{6E2C9F8C-F2B4-456C-8729-C600481B55B7}">
      <dgm:prSet phldrT="[Text]"/>
      <dgm:spPr/>
      <dgm:t>
        <a:bodyPr/>
        <a:lstStyle/>
        <a:p>
          <a:pPr algn="just"/>
          <a:r>
            <a:rPr lang="en-US" dirty="0" smtClean="0">
              <a:latin typeface="Times New Roman" panose="02020603050405020304" pitchFamily="18" charset="0"/>
              <a:cs typeface="Times New Roman" panose="02020603050405020304" pitchFamily="18" charset="0"/>
            </a:rPr>
            <a:t>a violation of norms that </a:t>
          </a:r>
          <a:r>
            <a:rPr lang="en-US" b="1" dirty="0" smtClean="0">
              <a:latin typeface="Times New Roman" panose="02020603050405020304" pitchFamily="18" charset="0"/>
              <a:cs typeface="Times New Roman" panose="02020603050405020304" pitchFamily="18" charset="0"/>
            </a:rPr>
            <a:t>does not result in any long-term effects</a:t>
          </a:r>
          <a:r>
            <a:rPr lang="en-US" dirty="0" smtClean="0">
              <a:latin typeface="Times New Roman" panose="02020603050405020304" pitchFamily="18" charset="0"/>
              <a:cs typeface="Times New Roman" panose="02020603050405020304" pitchFamily="18" charset="0"/>
            </a:rPr>
            <a:t> on the individual’s self-image or interactions with others. </a:t>
          </a:r>
          <a:endParaRPr lang="en-US" dirty="0">
            <a:latin typeface="Times New Roman" panose="02020603050405020304" pitchFamily="18" charset="0"/>
            <a:cs typeface="Times New Roman" panose="02020603050405020304" pitchFamily="18" charset="0"/>
          </a:endParaRPr>
        </a:p>
      </dgm:t>
    </dgm:pt>
    <dgm:pt modelId="{0C72E137-87AE-41B1-978E-086A7AD695C6}" type="parTrans" cxnId="{7EB1C7E4-B76F-434F-8529-F9FE2022E20A}">
      <dgm:prSet/>
      <dgm:spPr/>
      <dgm:t>
        <a:bodyPr/>
        <a:lstStyle/>
        <a:p>
          <a:endParaRPr lang="en-US"/>
        </a:p>
      </dgm:t>
    </dgm:pt>
    <dgm:pt modelId="{FB30491D-B4FD-4B33-B836-B2E88281BA3E}" type="sibTrans" cxnId="{7EB1C7E4-B76F-434F-8529-F9FE2022E20A}">
      <dgm:prSet/>
      <dgm:spPr/>
      <dgm:t>
        <a:bodyPr/>
        <a:lstStyle/>
        <a:p>
          <a:endParaRPr lang="en-US"/>
        </a:p>
      </dgm:t>
    </dgm:pt>
    <dgm:pt modelId="{FA6BE225-D263-4A9A-A011-1A8E75EFB714}">
      <dgm:prSet phldrT="[Text]"/>
      <dgm:spPr/>
      <dgm:t>
        <a:bodyPr/>
        <a:lstStyle/>
        <a:p>
          <a:pPr algn="just"/>
          <a:r>
            <a:rPr lang="en-US" dirty="0" smtClean="0">
              <a:latin typeface="Times New Roman" panose="02020603050405020304" pitchFamily="18" charset="0"/>
              <a:cs typeface="Times New Roman" panose="02020603050405020304" pitchFamily="18" charset="0"/>
            </a:rPr>
            <a:t>Speeding is a deviant act, but receiving a speeding ticket generally does not make others view you as a bad person, nor does it alter your own self-concept. Individuals who engage in primary deviance still maintain a feeling of belonging in society and are likely to continue to conform to norms in the future.</a:t>
          </a:r>
          <a:endParaRPr lang="en-US" dirty="0">
            <a:latin typeface="Times New Roman" panose="02020603050405020304" pitchFamily="18" charset="0"/>
            <a:cs typeface="Times New Roman" panose="02020603050405020304" pitchFamily="18" charset="0"/>
          </a:endParaRPr>
        </a:p>
      </dgm:t>
    </dgm:pt>
    <dgm:pt modelId="{DF686058-F5D0-42BB-8ED3-05D2DA5247CB}" type="parTrans" cxnId="{51B46051-6EC5-470B-8966-A039CD73D93E}">
      <dgm:prSet/>
      <dgm:spPr/>
      <dgm:t>
        <a:bodyPr/>
        <a:lstStyle/>
        <a:p>
          <a:endParaRPr lang="en-US"/>
        </a:p>
      </dgm:t>
    </dgm:pt>
    <dgm:pt modelId="{5B02EB90-A393-46A8-B2CD-297D9507F21C}" type="sibTrans" cxnId="{51B46051-6EC5-470B-8966-A039CD73D93E}">
      <dgm:prSet/>
      <dgm:spPr/>
      <dgm:t>
        <a:bodyPr/>
        <a:lstStyle/>
        <a:p>
          <a:endParaRPr lang="en-US"/>
        </a:p>
      </dgm:t>
    </dgm:pt>
    <dgm:pt modelId="{2CAE9EDA-7471-4BFD-9950-7C474E845E93}">
      <dgm:prSet/>
      <dgm:spPr/>
      <dgm:t>
        <a:bodyPr/>
        <a:lstStyle/>
        <a:p>
          <a:pPr algn="just"/>
          <a:r>
            <a:rPr lang="en-US" dirty="0" smtClean="0">
              <a:latin typeface="Times New Roman" panose="02020603050405020304" pitchFamily="18" charset="0"/>
              <a:cs typeface="Times New Roman" panose="02020603050405020304" pitchFamily="18" charset="0"/>
            </a:rPr>
            <a:t>Sometimes, in more extreme cases, primary deviance can morph into secondary deviance. </a:t>
          </a:r>
          <a:endParaRPr lang="en-US" dirty="0">
            <a:latin typeface="Times New Roman" panose="02020603050405020304" pitchFamily="18" charset="0"/>
            <a:cs typeface="Times New Roman" panose="02020603050405020304" pitchFamily="18" charset="0"/>
          </a:endParaRPr>
        </a:p>
      </dgm:t>
    </dgm:pt>
    <dgm:pt modelId="{C134EF3D-02E3-4C8C-BB52-FED19AF224D0}" type="parTrans" cxnId="{A052B076-5E4F-4325-9B6E-85DC94E9BFF7}">
      <dgm:prSet/>
      <dgm:spPr/>
      <dgm:t>
        <a:bodyPr/>
        <a:lstStyle/>
        <a:p>
          <a:endParaRPr lang="en-US"/>
        </a:p>
      </dgm:t>
    </dgm:pt>
    <dgm:pt modelId="{E402E477-6F93-4096-B73D-A00A21F88B69}" type="sibTrans" cxnId="{A052B076-5E4F-4325-9B6E-85DC94E9BFF7}">
      <dgm:prSet/>
      <dgm:spPr/>
      <dgm:t>
        <a:bodyPr/>
        <a:lstStyle/>
        <a:p>
          <a:endParaRPr lang="en-US"/>
        </a:p>
      </dgm:t>
    </dgm:pt>
    <dgm:pt modelId="{63C784BC-8E71-42A9-A4E1-AE505F863CE8}">
      <dgm:prSet/>
      <dgm:spPr/>
      <dgm:t>
        <a:bodyPr/>
        <a:lstStyle/>
        <a:p>
          <a:pPr algn="just"/>
          <a:r>
            <a:rPr lang="en-US" dirty="0" smtClean="0">
              <a:latin typeface="Times New Roman" panose="02020603050405020304" pitchFamily="18" charset="0"/>
              <a:cs typeface="Times New Roman" panose="02020603050405020304" pitchFamily="18" charset="0"/>
            </a:rPr>
            <a:t>Secondary deviance occurs when a person’s self-concept and behavior begin to change after his or her actions are labeled as deviant by members of society. </a:t>
          </a:r>
          <a:r>
            <a:rPr lang="en-US" b="1" dirty="0" smtClean="0">
              <a:latin typeface="Times New Roman" panose="02020603050405020304" pitchFamily="18" charset="0"/>
              <a:cs typeface="Times New Roman" panose="02020603050405020304" pitchFamily="18" charset="0"/>
            </a:rPr>
            <a:t>The person may begin to take on and fulfill the role of a “deviant” as an act of rebellion against the society that has labeled that individual as such. </a:t>
          </a:r>
          <a:endParaRPr lang="en-US" b="1" dirty="0">
            <a:latin typeface="Times New Roman" panose="02020603050405020304" pitchFamily="18" charset="0"/>
            <a:cs typeface="Times New Roman" panose="02020603050405020304" pitchFamily="18" charset="0"/>
          </a:endParaRPr>
        </a:p>
      </dgm:t>
    </dgm:pt>
    <dgm:pt modelId="{7E6CB50B-B6B7-4111-A343-77FDF2FE2C51}" type="parTrans" cxnId="{5AD85554-BD74-428B-8189-A39BCC1A84E5}">
      <dgm:prSet/>
      <dgm:spPr/>
      <dgm:t>
        <a:bodyPr/>
        <a:lstStyle/>
        <a:p>
          <a:endParaRPr lang="en-US"/>
        </a:p>
      </dgm:t>
    </dgm:pt>
    <dgm:pt modelId="{B681C677-7B58-49AA-93D5-3F67525A3266}" type="sibTrans" cxnId="{5AD85554-BD74-428B-8189-A39BCC1A84E5}">
      <dgm:prSet/>
      <dgm:spPr/>
      <dgm:t>
        <a:bodyPr/>
        <a:lstStyle/>
        <a:p>
          <a:endParaRPr lang="en-US"/>
        </a:p>
      </dgm:t>
    </dgm:pt>
    <dgm:pt modelId="{9A700A52-FFE5-401A-8E21-1942A8CE1BEE}">
      <dgm:prSet/>
      <dgm:spPr/>
      <dgm:t>
        <a:bodyPr/>
        <a:lstStyle/>
        <a:p>
          <a:pPr algn="just"/>
          <a:r>
            <a:rPr lang="en-US" dirty="0" smtClean="0">
              <a:latin typeface="Times New Roman" panose="02020603050405020304" pitchFamily="18" charset="0"/>
              <a:cs typeface="Times New Roman" panose="02020603050405020304" pitchFamily="18" charset="0"/>
            </a:rPr>
            <a:t>For example, consider a high school student who often cuts class and gets into fights. The student is reprimanded frequently by teachers and school staff, and soon enough, he develops a reputation as a “troublemaker.” As a result, the student starts acting out even more and breaking more rules; he has adopted the “troublemaker” label and embraced this deviant identity. </a:t>
          </a:r>
          <a:endParaRPr lang="en-US" dirty="0">
            <a:latin typeface="Times New Roman" panose="02020603050405020304" pitchFamily="18" charset="0"/>
            <a:cs typeface="Times New Roman" panose="02020603050405020304" pitchFamily="18" charset="0"/>
          </a:endParaRPr>
        </a:p>
      </dgm:t>
    </dgm:pt>
    <dgm:pt modelId="{ED34DEB1-7BA1-4DED-AFD1-F387CC508E63}" type="parTrans" cxnId="{65BEE646-28B5-41AB-83C0-280E1F038E67}">
      <dgm:prSet/>
      <dgm:spPr/>
      <dgm:t>
        <a:bodyPr/>
        <a:lstStyle/>
        <a:p>
          <a:endParaRPr lang="en-US"/>
        </a:p>
      </dgm:t>
    </dgm:pt>
    <dgm:pt modelId="{F44CCE30-5A51-492C-BC88-2E80404C9562}" type="sibTrans" cxnId="{65BEE646-28B5-41AB-83C0-280E1F038E67}">
      <dgm:prSet/>
      <dgm:spPr/>
      <dgm:t>
        <a:bodyPr/>
        <a:lstStyle/>
        <a:p>
          <a:endParaRPr lang="en-US"/>
        </a:p>
      </dgm:t>
    </dgm:pt>
    <dgm:pt modelId="{ADA7B4DF-86B3-4645-8CA2-07B8CE178334}">
      <dgm:prSet/>
      <dgm:spPr/>
      <dgm:t>
        <a:bodyPr/>
        <a:lstStyle/>
        <a:p>
          <a:pPr algn="just"/>
          <a:r>
            <a:rPr lang="en-US" dirty="0" smtClean="0">
              <a:latin typeface="Times New Roman" panose="02020603050405020304" pitchFamily="18" charset="0"/>
              <a:cs typeface="Times New Roman" panose="02020603050405020304" pitchFamily="18" charset="0"/>
            </a:rPr>
            <a:t>Secondary deviance can be so strong that it bestows a master status on an individual. A master status is a label that describes the chief characteristic of an individual. Some people see themselves primarily as doctors, artists, or grandfathers. Others see themselves as beggars, convicts, or addicts.</a:t>
          </a:r>
          <a:endParaRPr lang="en-US" dirty="0">
            <a:latin typeface="Times New Roman" panose="02020603050405020304" pitchFamily="18" charset="0"/>
            <a:cs typeface="Times New Roman" panose="02020603050405020304" pitchFamily="18" charset="0"/>
          </a:endParaRPr>
        </a:p>
      </dgm:t>
    </dgm:pt>
    <dgm:pt modelId="{1C40CC57-C335-4280-8A17-7598EB2CFC4C}" type="parTrans" cxnId="{B8578666-05AD-4A71-8441-AEB57A892C0B}">
      <dgm:prSet/>
      <dgm:spPr/>
      <dgm:t>
        <a:bodyPr/>
        <a:lstStyle/>
        <a:p>
          <a:endParaRPr lang="en-US"/>
        </a:p>
      </dgm:t>
    </dgm:pt>
    <dgm:pt modelId="{92E854B7-83EB-4CB5-AF35-763FBA0D3B4A}" type="sibTrans" cxnId="{B8578666-05AD-4A71-8441-AEB57A892C0B}">
      <dgm:prSet/>
      <dgm:spPr/>
      <dgm:t>
        <a:bodyPr/>
        <a:lstStyle/>
        <a:p>
          <a:endParaRPr lang="en-US"/>
        </a:p>
      </dgm:t>
    </dgm:pt>
    <dgm:pt modelId="{90766BBB-B31F-496F-A0EC-A035D3449F5A}" type="pres">
      <dgm:prSet presAssocID="{0F6544E6-8858-46C0-9620-7BD2BDF21C46}" presName="linear" presStyleCnt="0">
        <dgm:presLayoutVars>
          <dgm:animLvl val="lvl"/>
          <dgm:resizeHandles val="exact"/>
        </dgm:presLayoutVars>
      </dgm:prSet>
      <dgm:spPr/>
      <dgm:t>
        <a:bodyPr/>
        <a:lstStyle/>
        <a:p>
          <a:endParaRPr lang="en-US"/>
        </a:p>
      </dgm:t>
    </dgm:pt>
    <dgm:pt modelId="{149E4860-03C6-4D7B-BF26-B911025D8B50}" type="pres">
      <dgm:prSet presAssocID="{8ADE289E-0066-47FD-81E2-00919B940FE2}" presName="parentText" presStyleLbl="node1" presStyleIdx="0" presStyleCnt="2">
        <dgm:presLayoutVars>
          <dgm:chMax val="0"/>
          <dgm:bulletEnabled val="1"/>
        </dgm:presLayoutVars>
      </dgm:prSet>
      <dgm:spPr/>
      <dgm:t>
        <a:bodyPr/>
        <a:lstStyle/>
        <a:p>
          <a:endParaRPr lang="en-US"/>
        </a:p>
      </dgm:t>
    </dgm:pt>
    <dgm:pt modelId="{A34E5352-D05E-4DE9-98F8-A424DCCE0BD1}" type="pres">
      <dgm:prSet presAssocID="{8ADE289E-0066-47FD-81E2-00919B940FE2}" presName="childText" presStyleLbl="revTx" presStyleIdx="0" presStyleCnt="2">
        <dgm:presLayoutVars>
          <dgm:bulletEnabled val="1"/>
        </dgm:presLayoutVars>
      </dgm:prSet>
      <dgm:spPr/>
      <dgm:t>
        <a:bodyPr/>
        <a:lstStyle/>
        <a:p>
          <a:endParaRPr lang="en-US"/>
        </a:p>
      </dgm:t>
    </dgm:pt>
    <dgm:pt modelId="{BBC0B5A8-018C-4E78-A66C-39B05EE7E0FB}" type="pres">
      <dgm:prSet presAssocID="{B632E47D-B6F1-49FA-BAE0-B2D4EAFF5C0B}" presName="parentText" presStyleLbl="node1" presStyleIdx="1" presStyleCnt="2">
        <dgm:presLayoutVars>
          <dgm:chMax val="0"/>
          <dgm:bulletEnabled val="1"/>
        </dgm:presLayoutVars>
      </dgm:prSet>
      <dgm:spPr/>
      <dgm:t>
        <a:bodyPr/>
        <a:lstStyle/>
        <a:p>
          <a:endParaRPr lang="en-US"/>
        </a:p>
      </dgm:t>
    </dgm:pt>
    <dgm:pt modelId="{B328E4FE-0173-4DFA-BAFF-2F5B7A0E51D0}" type="pres">
      <dgm:prSet presAssocID="{B632E47D-B6F1-49FA-BAE0-B2D4EAFF5C0B}" presName="childText" presStyleLbl="revTx" presStyleIdx="1" presStyleCnt="2">
        <dgm:presLayoutVars>
          <dgm:bulletEnabled val="1"/>
        </dgm:presLayoutVars>
      </dgm:prSet>
      <dgm:spPr/>
      <dgm:t>
        <a:bodyPr/>
        <a:lstStyle/>
        <a:p>
          <a:endParaRPr lang="en-US"/>
        </a:p>
      </dgm:t>
    </dgm:pt>
  </dgm:ptLst>
  <dgm:cxnLst>
    <dgm:cxn modelId="{646C28A9-2B8C-46E5-8FC3-422BCDDFB7AB}" type="presOf" srcId="{B632E47D-B6F1-49FA-BAE0-B2D4EAFF5C0B}" destId="{BBC0B5A8-018C-4E78-A66C-39B05EE7E0FB}" srcOrd="0" destOrd="0" presId="urn:microsoft.com/office/officeart/2005/8/layout/vList2"/>
    <dgm:cxn modelId="{7EB1C7E4-B76F-434F-8529-F9FE2022E20A}" srcId="{8ADE289E-0066-47FD-81E2-00919B940FE2}" destId="{6E2C9F8C-F2B4-456C-8729-C600481B55B7}" srcOrd="0" destOrd="0" parTransId="{0C72E137-87AE-41B1-978E-086A7AD695C6}" sibTransId="{FB30491D-B4FD-4B33-B836-B2E88281BA3E}"/>
    <dgm:cxn modelId="{7D3C654A-154A-4C07-8DDA-71AD28CC7191}" type="presOf" srcId="{6E2C9F8C-F2B4-456C-8729-C600481B55B7}" destId="{A34E5352-D05E-4DE9-98F8-A424DCCE0BD1}" srcOrd="0" destOrd="0" presId="urn:microsoft.com/office/officeart/2005/8/layout/vList2"/>
    <dgm:cxn modelId="{7C8E6700-45D9-4D00-AA66-7DBE0703AC1E}" type="presOf" srcId="{ADA7B4DF-86B3-4645-8CA2-07B8CE178334}" destId="{B328E4FE-0173-4DFA-BAFF-2F5B7A0E51D0}" srcOrd="0" destOrd="3" presId="urn:microsoft.com/office/officeart/2005/8/layout/vList2"/>
    <dgm:cxn modelId="{22555A56-B629-44D8-8F6D-CD85DD5C91FD}" srcId="{0F6544E6-8858-46C0-9620-7BD2BDF21C46}" destId="{8ADE289E-0066-47FD-81E2-00919B940FE2}" srcOrd="0" destOrd="0" parTransId="{D6184D08-DDC0-4871-B1F5-32ED236CE54D}" sibTransId="{C4AC21D8-7756-402A-8522-5BB3785ED72D}"/>
    <dgm:cxn modelId="{65BEE646-28B5-41AB-83C0-280E1F038E67}" srcId="{B632E47D-B6F1-49FA-BAE0-B2D4EAFF5C0B}" destId="{9A700A52-FFE5-401A-8E21-1942A8CE1BEE}" srcOrd="2" destOrd="0" parTransId="{ED34DEB1-7BA1-4DED-AFD1-F387CC508E63}" sibTransId="{F44CCE30-5A51-492C-BC88-2E80404C9562}"/>
    <dgm:cxn modelId="{51B46051-6EC5-470B-8966-A039CD73D93E}" srcId="{8ADE289E-0066-47FD-81E2-00919B940FE2}" destId="{FA6BE225-D263-4A9A-A011-1A8E75EFB714}" srcOrd="1" destOrd="0" parTransId="{DF686058-F5D0-42BB-8ED3-05D2DA5247CB}" sibTransId="{5B02EB90-A393-46A8-B2CD-297D9507F21C}"/>
    <dgm:cxn modelId="{5249CF0F-3212-459B-8C17-8D04D2E74DA4}" type="presOf" srcId="{2CAE9EDA-7471-4BFD-9950-7C474E845E93}" destId="{B328E4FE-0173-4DFA-BAFF-2F5B7A0E51D0}" srcOrd="0" destOrd="0" presId="urn:microsoft.com/office/officeart/2005/8/layout/vList2"/>
    <dgm:cxn modelId="{B8578666-05AD-4A71-8441-AEB57A892C0B}" srcId="{B632E47D-B6F1-49FA-BAE0-B2D4EAFF5C0B}" destId="{ADA7B4DF-86B3-4645-8CA2-07B8CE178334}" srcOrd="3" destOrd="0" parTransId="{1C40CC57-C335-4280-8A17-7598EB2CFC4C}" sibTransId="{92E854B7-83EB-4CB5-AF35-763FBA0D3B4A}"/>
    <dgm:cxn modelId="{68CA25E6-803E-4E59-89BF-34983FAEEFA0}" type="presOf" srcId="{8ADE289E-0066-47FD-81E2-00919B940FE2}" destId="{149E4860-03C6-4D7B-BF26-B911025D8B50}" srcOrd="0" destOrd="0" presId="urn:microsoft.com/office/officeart/2005/8/layout/vList2"/>
    <dgm:cxn modelId="{5AD85554-BD74-428B-8189-A39BCC1A84E5}" srcId="{B632E47D-B6F1-49FA-BAE0-B2D4EAFF5C0B}" destId="{63C784BC-8E71-42A9-A4E1-AE505F863CE8}" srcOrd="1" destOrd="0" parTransId="{7E6CB50B-B6B7-4111-A343-77FDF2FE2C51}" sibTransId="{B681C677-7B58-49AA-93D5-3F67525A3266}"/>
    <dgm:cxn modelId="{C86B972A-B722-4FD3-8E53-29125E43E50A}" type="presOf" srcId="{0F6544E6-8858-46C0-9620-7BD2BDF21C46}" destId="{90766BBB-B31F-496F-A0EC-A035D3449F5A}" srcOrd="0" destOrd="0" presId="urn:microsoft.com/office/officeart/2005/8/layout/vList2"/>
    <dgm:cxn modelId="{543A9A08-A1DA-4FE7-9454-0210FE8F39EB}" type="presOf" srcId="{9A700A52-FFE5-401A-8E21-1942A8CE1BEE}" destId="{B328E4FE-0173-4DFA-BAFF-2F5B7A0E51D0}" srcOrd="0" destOrd="2" presId="urn:microsoft.com/office/officeart/2005/8/layout/vList2"/>
    <dgm:cxn modelId="{DB9AE6A2-FA91-4127-A8A4-4D732EF9D9ED}" type="presOf" srcId="{63C784BC-8E71-42A9-A4E1-AE505F863CE8}" destId="{B328E4FE-0173-4DFA-BAFF-2F5B7A0E51D0}" srcOrd="0" destOrd="1" presId="urn:microsoft.com/office/officeart/2005/8/layout/vList2"/>
    <dgm:cxn modelId="{A052B076-5E4F-4325-9B6E-85DC94E9BFF7}" srcId="{B632E47D-B6F1-49FA-BAE0-B2D4EAFF5C0B}" destId="{2CAE9EDA-7471-4BFD-9950-7C474E845E93}" srcOrd="0" destOrd="0" parTransId="{C134EF3D-02E3-4C8C-BB52-FED19AF224D0}" sibTransId="{E402E477-6F93-4096-B73D-A00A21F88B69}"/>
    <dgm:cxn modelId="{EFB53868-2F64-4F13-BFAF-F505F3D5A39F}" srcId="{0F6544E6-8858-46C0-9620-7BD2BDF21C46}" destId="{B632E47D-B6F1-49FA-BAE0-B2D4EAFF5C0B}" srcOrd="1" destOrd="0" parTransId="{09DC305F-BD7D-40D8-BA34-DC061D3BED22}" sibTransId="{A5ACE422-F954-4C54-8E8A-2621F12EC618}"/>
    <dgm:cxn modelId="{B445627B-7FA7-4B7F-A266-1D540FFB3874}" type="presOf" srcId="{FA6BE225-D263-4A9A-A011-1A8E75EFB714}" destId="{A34E5352-D05E-4DE9-98F8-A424DCCE0BD1}" srcOrd="0" destOrd="1" presId="urn:microsoft.com/office/officeart/2005/8/layout/vList2"/>
    <dgm:cxn modelId="{C5A666B8-913A-46FE-B8CE-3D33A393475C}" type="presParOf" srcId="{90766BBB-B31F-496F-A0EC-A035D3449F5A}" destId="{149E4860-03C6-4D7B-BF26-B911025D8B50}" srcOrd="0" destOrd="0" presId="urn:microsoft.com/office/officeart/2005/8/layout/vList2"/>
    <dgm:cxn modelId="{808756FA-CD4C-49DA-BF9E-F98E8FC7A877}" type="presParOf" srcId="{90766BBB-B31F-496F-A0EC-A035D3449F5A}" destId="{A34E5352-D05E-4DE9-98F8-A424DCCE0BD1}" srcOrd="1" destOrd="0" presId="urn:microsoft.com/office/officeart/2005/8/layout/vList2"/>
    <dgm:cxn modelId="{C4C471CC-4058-437E-8045-A2AA258F23E8}" type="presParOf" srcId="{90766BBB-B31F-496F-A0EC-A035D3449F5A}" destId="{BBC0B5A8-018C-4E78-A66C-39B05EE7E0FB}" srcOrd="2" destOrd="0" presId="urn:microsoft.com/office/officeart/2005/8/layout/vList2"/>
    <dgm:cxn modelId="{F5BE3F1B-7F99-4311-9BA5-55D217FC19C4}" type="presParOf" srcId="{90766BBB-B31F-496F-A0EC-A035D3449F5A}" destId="{B328E4FE-0173-4DFA-BAFF-2F5B7A0E51D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C9ACD5-1F24-4DB0-9EE7-F2D636EBD957}"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00E197C6-C18B-4992-8052-1773C3AB4077}">
      <dgm:prSet phldrT="[Text]" custT="1"/>
      <dgm:spPr/>
      <dgm:t>
        <a:bodyPr/>
        <a:lstStyle/>
        <a:p>
          <a:pPr algn="just"/>
          <a:r>
            <a:rPr lang="en-US" sz="2200" dirty="0" smtClean="0">
              <a:latin typeface="Times New Roman" panose="02020603050405020304" pitchFamily="18" charset="0"/>
              <a:ea typeface="Microsoft Himalaya" panose="01010100010101010101" pitchFamily="2" charset="0"/>
              <a:cs typeface="Times New Roman" panose="02020603050405020304" pitchFamily="18" charset="0"/>
            </a:rPr>
            <a:t>The process whereby people change their beliefs, attitudes, actions, or perceptions to more </a:t>
          </a:r>
          <a:r>
            <a:rPr lang="en-US" sz="2200" b="1" dirty="0" smtClean="0">
              <a:latin typeface="Times New Roman" panose="02020603050405020304" pitchFamily="18" charset="0"/>
              <a:ea typeface="Microsoft Himalaya" panose="01010100010101010101" pitchFamily="2" charset="0"/>
              <a:cs typeface="Times New Roman" panose="02020603050405020304" pitchFamily="18" charset="0"/>
            </a:rPr>
            <a:t>closely match </a:t>
          </a:r>
          <a:r>
            <a:rPr lang="en-US" sz="2200" dirty="0" smtClean="0">
              <a:latin typeface="Times New Roman" panose="02020603050405020304" pitchFamily="18" charset="0"/>
              <a:ea typeface="Microsoft Himalaya" panose="01010100010101010101" pitchFamily="2" charset="0"/>
              <a:cs typeface="Times New Roman" panose="02020603050405020304" pitchFamily="18" charset="0"/>
            </a:rPr>
            <a:t>those held by groups to which </a:t>
          </a:r>
          <a:r>
            <a:rPr lang="en-US" sz="2200" b="1" dirty="0" smtClean="0">
              <a:latin typeface="Times New Roman" panose="02020603050405020304" pitchFamily="18" charset="0"/>
              <a:ea typeface="Microsoft Himalaya" panose="01010100010101010101" pitchFamily="2" charset="0"/>
              <a:cs typeface="Times New Roman" panose="02020603050405020304" pitchFamily="18" charset="0"/>
            </a:rPr>
            <a:t>they belong or want to belong </a:t>
          </a:r>
          <a:r>
            <a:rPr lang="en-US" sz="2200" dirty="0" smtClean="0">
              <a:latin typeface="Times New Roman" panose="02020603050405020304" pitchFamily="18" charset="0"/>
              <a:ea typeface="Microsoft Himalaya" panose="01010100010101010101" pitchFamily="2" charset="0"/>
              <a:cs typeface="Times New Roman" panose="02020603050405020304" pitchFamily="18" charset="0"/>
            </a:rPr>
            <a:t>or by groups whose </a:t>
          </a:r>
          <a:r>
            <a:rPr lang="en-US" sz="2200" b="1" dirty="0" smtClean="0">
              <a:latin typeface="Times New Roman" panose="02020603050405020304" pitchFamily="18" charset="0"/>
              <a:ea typeface="Microsoft Himalaya" panose="01010100010101010101" pitchFamily="2" charset="0"/>
              <a:cs typeface="Times New Roman" panose="02020603050405020304" pitchFamily="18" charset="0"/>
            </a:rPr>
            <a:t>approval they desire</a:t>
          </a:r>
          <a:r>
            <a:rPr lang="en-US" sz="2200" dirty="0" smtClean="0">
              <a:latin typeface="Times New Roman" panose="02020603050405020304" pitchFamily="18" charset="0"/>
              <a:ea typeface="Microsoft Himalaya" panose="01010100010101010101" pitchFamily="2" charset="0"/>
              <a:cs typeface="Times New Roman" panose="02020603050405020304" pitchFamily="18" charset="0"/>
            </a:rPr>
            <a:t>. </a:t>
          </a:r>
          <a:endParaRPr lang="en-US" sz="22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E4E526E6-1299-47F4-ACA0-297ECE636721}" type="parTrans" cxnId="{09558160-40AF-4BF0-B0E5-1175FBBD833C}">
      <dgm:prSet/>
      <dgm:spPr/>
      <dgm:t>
        <a:bodyPr/>
        <a:lstStyle/>
        <a:p>
          <a:endParaRPr lang="en-US" sz="240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1E69C558-1B12-460D-BB65-A8FB45640C23}" type="sibTrans" cxnId="{09558160-40AF-4BF0-B0E5-1175FBBD833C}">
      <dgm:prSet/>
      <dgm:spPr/>
      <dgm:t>
        <a:bodyPr/>
        <a:lstStyle/>
        <a:p>
          <a:endParaRPr lang="en-US" sz="240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BB91CF00-9851-42F8-AF6B-35C173E67315}">
      <dgm:prSet phldrT="[Text]" custT="1"/>
      <dgm:spPr/>
      <dgm:t>
        <a:bodyPr/>
        <a:lstStyle/>
        <a:p>
          <a:pPr algn="just"/>
          <a:r>
            <a:rPr lang="en-US" sz="2200" b="0" i="0" dirty="0" smtClean="0">
              <a:latin typeface="Times New Roman" panose="02020603050405020304" pitchFamily="18" charset="0"/>
              <a:ea typeface="Microsoft Himalaya" panose="01010100010101010101" pitchFamily="2" charset="0"/>
              <a:cs typeface="Times New Roman" panose="02020603050405020304" pitchFamily="18" charset="0"/>
            </a:rPr>
            <a:t>Conformity is the act of changing your behaviors in order to </a:t>
          </a:r>
          <a:r>
            <a:rPr lang="en-US" sz="2200" b="1" i="0" dirty="0" smtClean="0">
              <a:latin typeface="Times New Roman" panose="02020603050405020304" pitchFamily="18" charset="0"/>
              <a:ea typeface="Microsoft Himalaya" panose="01010100010101010101" pitchFamily="2" charset="0"/>
              <a:cs typeface="Times New Roman" panose="02020603050405020304" pitchFamily="18" charset="0"/>
            </a:rPr>
            <a:t>fit in or go along </a:t>
          </a:r>
          <a:r>
            <a:rPr lang="en-US" sz="2200" b="0" i="0" dirty="0" smtClean="0">
              <a:latin typeface="Times New Roman" panose="02020603050405020304" pitchFamily="18" charset="0"/>
              <a:ea typeface="Microsoft Himalaya" panose="01010100010101010101" pitchFamily="2" charset="0"/>
              <a:cs typeface="Times New Roman" panose="02020603050405020304" pitchFamily="18" charset="0"/>
            </a:rPr>
            <a:t>with the people around you. </a:t>
          </a:r>
          <a:r>
            <a:rPr lang="en-US" sz="2200" dirty="0" smtClean="0">
              <a:latin typeface="Times New Roman" panose="02020603050405020304" pitchFamily="18" charset="0"/>
              <a:ea typeface="Microsoft Himalaya" panose="01010100010101010101" pitchFamily="2" charset="0"/>
              <a:cs typeface="Times New Roman" panose="02020603050405020304" pitchFamily="18" charset="0"/>
            </a:rPr>
            <a:t>No culture or society has complete behavioral conformity.</a:t>
          </a:r>
          <a:endParaRPr lang="en-US" sz="22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8505D12A-F1D8-4462-AEA9-9B2DA5C83D9A}" type="parTrans" cxnId="{08A066B1-51F1-40A6-A445-6D0406C4712E}">
      <dgm:prSet/>
      <dgm:spPr/>
      <dgm:t>
        <a:bodyPr/>
        <a:lstStyle/>
        <a:p>
          <a:endParaRPr lang="en-US" sz="240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2CC6B983-F0EC-4182-8209-646868F52FFA}" type="sibTrans" cxnId="{08A066B1-51F1-40A6-A445-6D0406C4712E}">
      <dgm:prSet/>
      <dgm:spPr/>
      <dgm:t>
        <a:bodyPr/>
        <a:lstStyle/>
        <a:p>
          <a:endParaRPr lang="en-US" sz="240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DF343C24-CB8E-4E76-9E40-A2B81A12CEF7}" type="pres">
      <dgm:prSet presAssocID="{5DC9ACD5-1F24-4DB0-9EE7-F2D636EBD957}" presName="vert0" presStyleCnt="0">
        <dgm:presLayoutVars>
          <dgm:dir/>
          <dgm:animOne val="branch"/>
          <dgm:animLvl val="lvl"/>
        </dgm:presLayoutVars>
      </dgm:prSet>
      <dgm:spPr/>
      <dgm:t>
        <a:bodyPr/>
        <a:lstStyle/>
        <a:p>
          <a:endParaRPr lang="en-US"/>
        </a:p>
      </dgm:t>
    </dgm:pt>
    <dgm:pt modelId="{D9D60346-1304-4291-A145-C808F129F09F}" type="pres">
      <dgm:prSet presAssocID="{00E197C6-C18B-4992-8052-1773C3AB4077}" presName="thickLine" presStyleLbl="alignNode1" presStyleIdx="0" presStyleCnt="2"/>
      <dgm:spPr/>
    </dgm:pt>
    <dgm:pt modelId="{AD9EA739-0975-4210-B317-D1EA9201EED2}" type="pres">
      <dgm:prSet presAssocID="{00E197C6-C18B-4992-8052-1773C3AB4077}" presName="horz1" presStyleCnt="0"/>
      <dgm:spPr/>
    </dgm:pt>
    <dgm:pt modelId="{FB29A693-93EA-4E4A-AEEB-6E3716F5BEE0}" type="pres">
      <dgm:prSet presAssocID="{00E197C6-C18B-4992-8052-1773C3AB4077}" presName="tx1" presStyleLbl="revTx" presStyleIdx="0" presStyleCnt="2" custScaleY="75430"/>
      <dgm:spPr/>
      <dgm:t>
        <a:bodyPr/>
        <a:lstStyle/>
        <a:p>
          <a:endParaRPr lang="en-US"/>
        </a:p>
      </dgm:t>
    </dgm:pt>
    <dgm:pt modelId="{084B1BFC-001C-4B7E-BE5C-F61126211589}" type="pres">
      <dgm:prSet presAssocID="{00E197C6-C18B-4992-8052-1773C3AB4077}" presName="vert1" presStyleCnt="0"/>
      <dgm:spPr/>
    </dgm:pt>
    <dgm:pt modelId="{2ECCA2D4-0BF4-44A1-BE3A-BECC5947F0A4}" type="pres">
      <dgm:prSet presAssocID="{BB91CF00-9851-42F8-AF6B-35C173E67315}" presName="thickLine" presStyleLbl="alignNode1" presStyleIdx="1" presStyleCnt="2"/>
      <dgm:spPr/>
    </dgm:pt>
    <dgm:pt modelId="{B224803C-558D-49A8-A0D2-377E576663B4}" type="pres">
      <dgm:prSet presAssocID="{BB91CF00-9851-42F8-AF6B-35C173E67315}" presName="horz1" presStyleCnt="0"/>
      <dgm:spPr/>
    </dgm:pt>
    <dgm:pt modelId="{7BAB9E65-2BD9-46A8-88E4-DF74CA890133}" type="pres">
      <dgm:prSet presAssocID="{BB91CF00-9851-42F8-AF6B-35C173E67315}" presName="tx1" presStyleLbl="revTx" presStyleIdx="1" presStyleCnt="2" custScaleY="58285"/>
      <dgm:spPr/>
      <dgm:t>
        <a:bodyPr/>
        <a:lstStyle/>
        <a:p>
          <a:endParaRPr lang="en-US"/>
        </a:p>
      </dgm:t>
    </dgm:pt>
    <dgm:pt modelId="{9820B82D-6F47-4271-B7A3-8D5114E3CB21}" type="pres">
      <dgm:prSet presAssocID="{BB91CF00-9851-42F8-AF6B-35C173E67315}" presName="vert1" presStyleCnt="0"/>
      <dgm:spPr/>
    </dgm:pt>
  </dgm:ptLst>
  <dgm:cxnLst>
    <dgm:cxn modelId="{09558160-40AF-4BF0-B0E5-1175FBBD833C}" srcId="{5DC9ACD5-1F24-4DB0-9EE7-F2D636EBD957}" destId="{00E197C6-C18B-4992-8052-1773C3AB4077}" srcOrd="0" destOrd="0" parTransId="{E4E526E6-1299-47F4-ACA0-297ECE636721}" sibTransId="{1E69C558-1B12-460D-BB65-A8FB45640C23}"/>
    <dgm:cxn modelId="{DB2EE8C8-3B88-4CF9-ACBA-AF1B63002F3F}" type="presOf" srcId="{5DC9ACD5-1F24-4DB0-9EE7-F2D636EBD957}" destId="{DF343C24-CB8E-4E76-9E40-A2B81A12CEF7}" srcOrd="0" destOrd="0" presId="urn:microsoft.com/office/officeart/2008/layout/LinedList"/>
    <dgm:cxn modelId="{A607DC07-49FF-4D68-A125-6910041FE145}" type="presOf" srcId="{00E197C6-C18B-4992-8052-1773C3AB4077}" destId="{FB29A693-93EA-4E4A-AEEB-6E3716F5BEE0}" srcOrd="0" destOrd="0" presId="urn:microsoft.com/office/officeart/2008/layout/LinedList"/>
    <dgm:cxn modelId="{08A066B1-51F1-40A6-A445-6D0406C4712E}" srcId="{5DC9ACD5-1F24-4DB0-9EE7-F2D636EBD957}" destId="{BB91CF00-9851-42F8-AF6B-35C173E67315}" srcOrd="1" destOrd="0" parTransId="{8505D12A-F1D8-4462-AEA9-9B2DA5C83D9A}" sibTransId="{2CC6B983-F0EC-4182-8209-646868F52FFA}"/>
    <dgm:cxn modelId="{F343C37B-C526-47BE-8FF7-F255A0DF4A91}" type="presOf" srcId="{BB91CF00-9851-42F8-AF6B-35C173E67315}" destId="{7BAB9E65-2BD9-46A8-88E4-DF74CA890133}" srcOrd="0" destOrd="0" presId="urn:microsoft.com/office/officeart/2008/layout/LinedList"/>
    <dgm:cxn modelId="{19930D52-5D08-410D-A82C-B084F5BED1CE}" type="presParOf" srcId="{DF343C24-CB8E-4E76-9E40-A2B81A12CEF7}" destId="{D9D60346-1304-4291-A145-C808F129F09F}" srcOrd="0" destOrd="0" presId="urn:microsoft.com/office/officeart/2008/layout/LinedList"/>
    <dgm:cxn modelId="{D49EB6C3-1F26-4321-BE34-6958B83FF66F}" type="presParOf" srcId="{DF343C24-CB8E-4E76-9E40-A2B81A12CEF7}" destId="{AD9EA739-0975-4210-B317-D1EA9201EED2}" srcOrd="1" destOrd="0" presId="urn:microsoft.com/office/officeart/2008/layout/LinedList"/>
    <dgm:cxn modelId="{FB8A6028-50FF-443B-A64E-CD13EED59D07}" type="presParOf" srcId="{AD9EA739-0975-4210-B317-D1EA9201EED2}" destId="{FB29A693-93EA-4E4A-AEEB-6E3716F5BEE0}" srcOrd="0" destOrd="0" presId="urn:microsoft.com/office/officeart/2008/layout/LinedList"/>
    <dgm:cxn modelId="{C24D7B01-03E0-4294-A170-E83B6FE342DB}" type="presParOf" srcId="{AD9EA739-0975-4210-B317-D1EA9201EED2}" destId="{084B1BFC-001C-4B7E-BE5C-F61126211589}" srcOrd="1" destOrd="0" presId="urn:microsoft.com/office/officeart/2008/layout/LinedList"/>
    <dgm:cxn modelId="{413FFCAA-54A7-43BF-8E3C-50599F28E089}" type="presParOf" srcId="{DF343C24-CB8E-4E76-9E40-A2B81A12CEF7}" destId="{2ECCA2D4-0BF4-44A1-BE3A-BECC5947F0A4}" srcOrd="2" destOrd="0" presId="urn:microsoft.com/office/officeart/2008/layout/LinedList"/>
    <dgm:cxn modelId="{25BB0D3D-6E9B-4387-8C15-4A468A2B60DB}" type="presParOf" srcId="{DF343C24-CB8E-4E76-9E40-A2B81A12CEF7}" destId="{B224803C-558D-49A8-A0D2-377E576663B4}" srcOrd="3" destOrd="0" presId="urn:microsoft.com/office/officeart/2008/layout/LinedList"/>
    <dgm:cxn modelId="{2EC76A3B-8FF1-4FD3-97A5-B873B2C45A04}" type="presParOf" srcId="{B224803C-558D-49A8-A0D2-377E576663B4}" destId="{7BAB9E65-2BD9-46A8-88E4-DF74CA890133}" srcOrd="0" destOrd="0" presId="urn:microsoft.com/office/officeart/2008/layout/LinedList"/>
    <dgm:cxn modelId="{E7AB004E-A526-4C02-BC16-EC946B6FA5C2}" type="presParOf" srcId="{B224803C-558D-49A8-A0D2-377E576663B4}" destId="{9820B82D-6F47-4271-B7A3-8D5114E3CB21}"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62562A-AA1D-4660-9C46-5F0F7A8F8F52}"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7690C405-966D-4E7A-B17C-9DC235E62945}">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Differential association theory argues that people learn to be deviant when more of their associates favor deviance than favor conformity.  This theory suggests that people who grow up in crime-ridden neighborhoods are more likely to become criminals themselves.  </a:t>
          </a:r>
        </a:p>
      </dgm:t>
    </dgm:pt>
    <dgm:pt modelId="{DF77D166-8D5B-48BF-AA22-9429A23C44BB}" type="parTrans" cxnId="{12AE0824-9F17-4B4B-8C7D-9292314BBC54}">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06E39BD4-52F9-46EF-AE56-ED34AE6C5EFC}" type="sibTrans" cxnId="{12AE0824-9F17-4B4B-8C7D-9292314BBC54}">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834F6119-74AE-417D-A67E-07FF20EB27A7}" type="pres">
      <dgm:prSet presAssocID="{EB62562A-AA1D-4660-9C46-5F0F7A8F8F52}" presName="vert0" presStyleCnt="0">
        <dgm:presLayoutVars>
          <dgm:dir/>
          <dgm:animOne val="branch"/>
          <dgm:animLvl val="lvl"/>
        </dgm:presLayoutVars>
      </dgm:prSet>
      <dgm:spPr/>
      <dgm:t>
        <a:bodyPr/>
        <a:lstStyle/>
        <a:p>
          <a:endParaRPr lang="en-US"/>
        </a:p>
      </dgm:t>
    </dgm:pt>
    <dgm:pt modelId="{FCFF1C26-39EF-4D64-AA6D-6B3DB6819A00}" type="pres">
      <dgm:prSet presAssocID="{7690C405-966D-4E7A-B17C-9DC235E62945}" presName="thickLine" presStyleLbl="alignNode1" presStyleIdx="0" presStyleCnt="1"/>
      <dgm:spPr/>
      <dgm:t>
        <a:bodyPr/>
        <a:lstStyle/>
        <a:p>
          <a:endParaRPr lang="en-US"/>
        </a:p>
      </dgm:t>
    </dgm:pt>
    <dgm:pt modelId="{0BE5C189-8B7C-44BF-A5B5-F14B270344C5}" type="pres">
      <dgm:prSet presAssocID="{7690C405-966D-4E7A-B17C-9DC235E62945}" presName="horz1" presStyleCnt="0"/>
      <dgm:spPr/>
      <dgm:t>
        <a:bodyPr/>
        <a:lstStyle/>
        <a:p>
          <a:endParaRPr lang="en-US"/>
        </a:p>
      </dgm:t>
    </dgm:pt>
    <dgm:pt modelId="{E5097B2F-88E2-4669-BF20-29B99AD64689}" type="pres">
      <dgm:prSet presAssocID="{7690C405-966D-4E7A-B17C-9DC235E62945}" presName="tx1" presStyleLbl="revTx" presStyleIdx="0" presStyleCnt="1" custScaleY="100098"/>
      <dgm:spPr/>
      <dgm:t>
        <a:bodyPr/>
        <a:lstStyle/>
        <a:p>
          <a:endParaRPr lang="en-US"/>
        </a:p>
      </dgm:t>
    </dgm:pt>
    <dgm:pt modelId="{D3DF6C24-4C41-4B14-AE1E-7D66DF1982DF}" type="pres">
      <dgm:prSet presAssocID="{7690C405-966D-4E7A-B17C-9DC235E62945}" presName="vert1" presStyleCnt="0"/>
      <dgm:spPr/>
      <dgm:t>
        <a:bodyPr/>
        <a:lstStyle/>
        <a:p>
          <a:endParaRPr lang="en-US"/>
        </a:p>
      </dgm:t>
    </dgm:pt>
  </dgm:ptLst>
  <dgm:cxnLst>
    <dgm:cxn modelId="{12AE0824-9F17-4B4B-8C7D-9292314BBC54}" srcId="{EB62562A-AA1D-4660-9C46-5F0F7A8F8F52}" destId="{7690C405-966D-4E7A-B17C-9DC235E62945}" srcOrd="0" destOrd="0" parTransId="{DF77D166-8D5B-48BF-AA22-9429A23C44BB}" sibTransId="{06E39BD4-52F9-46EF-AE56-ED34AE6C5EFC}"/>
    <dgm:cxn modelId="{49434E5E-4204-48F3-8F89-D05F9BFCEFA2}" type="presOf" srcId="{EB62562A-AA1D-4660-9C46-5F0F7A8F8F52}" destId="{834F6119-74AE-417D-A67E-07FF20EB27A7}" srcOrd="0" destOrd="0" presId="urn:microsoft.com/office/officeart/2008/layout/LinedList"/>
    <dgm:cxn modelId="{0B880AF2-FD90-4F10-B454-221D54B7F26E}" type="presOf" srcId="{7690C405-966D-4E7A-B17C-9DC235E62945}" destId="{E5097B2F-88E2-4669-BF20-29B99AD64689}" srcOrd="0" destOrd="0" presId="urn:microsoft.com/office/officeart/2008/layout/LinedList"/>
    <dgm:cxn modelId="{AB28436B-C428-4F7E-BF5F-E1B69909EFB9}" type="presParOf" srcId="{834F6119-74AE-417D-A67E-07FF20EB27A7}" destId="{FCFF1C26-39EF-4D64-AA6D-6B3DB6819A00}" srcOrd="0" destOrd="0" presId="urn:microsoft.com/office/officeart/2008/layout/LinedList"/>
    <dgm:cxn modelId="{892C1AD7-68A8-44A1-BFF5-6EADF6C04B14}" type="presParOf" srcId="{834F6119-74AE-417D-A67E-07FF20EB27A7}" destId="{0BE5C189-8B7C-44BF-A5B5-F14B270344C5}" srcOrd="1" destOrd="0" presId="urn:microsoft.com/office/officeart/2008/layout/LinedList"/>
    <dgm:cxn modelId="{48DD1710-59BE-4A92-BDF8-9B78A81CED18}" type="presParOf" srcId="{0BE5C189-8B7C-44BF-A5B5-F14B270344C5}" destId="{E5097B2F-88E2-4669-BF20-29B99AD64689}" srcOrd="0" destOrd="0" presId="urn:microsoft.com/office/officeart/2008/layout/LinedList"/>
    <dgm:cxn modelId="{4D55A4A6-04B9-4183-A283-8DE5A79D56E0}" type="presParOf" srcId="{0BE5C189-8B7C-44BF-A5B5-F14B270344C5}" destId="{D3DF6C24-4C41-4B14-AE1E-7D66DF1982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CDFD075-E279-4AEB-A416-C83E185B128F}"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98C142A-A3FE-4D2A-83DB-E1CBFBFA15F0}">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Edwin Sutherland’s term this to indicate that from the different groups we associate with, we learn to deviate from or conform to society’s norms. According to him, a person’s tendency toward conformity or deviance depends on the amount of contact with others who encourage or reject conventional behavior. A number of research studies confirm the idea that young people are more likely to engage in delinquency if they believe members of their peer groups encourage such activity (Akers et al., 1979; Miller &amp; Mathews, 2001).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49E0C5C0-5C0A-450E-9AB2-4B63AD5A77AE}" type="parTrans" cxnId="{E467D6B7-6F93-446D-8AEB-001E6D5F808F}">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D7C6635-DB03-45A4-8C4E-4FD71D22727E}" type="sibTrans" cxnId="{E467D6B7-6F93-446D-8AEB-001E6D5F808F}">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DF959A54-0D9E-4260-8B1A-D82746DE7E8E}" type="pres">
      <dgm:prSet presAssocID="{8CDFD075-E279-4AEB-A416-C83E185B128F}" presName="vert0" presStyleCnt="0">
        <dgm:presLayoutVars>
          <dgm:dir/>
          <dgm:animOne val="branch"/>
          <dgm:animLvl val="lvl"/>
        </dgm:presLayoutVars>
      </dgm:prSet>
      <dgm:spPr/>
      <dgm:t>
        <a:bodyPr/>
        <a:lstStyle/>
        <a:p>
          <a:endParaRPr lang="en-US"/>
        </a:p>
      </dgm:t>
    </dgm:pt>
    <dgm:pt modelId="{8F659F63-B27D-4AD8-B2CB-CE48EEDE77B5}" type="pres">
      <dgm:prSet presAssocID="{C98C142A-A3FE-4D2A-83DB-E1CBFBFA15F0}" presName="thickLine" presStyleLbl="alignNode1" presStyleIdx="0" presStyleCnt="1"/>
      <dgm:spPr/>
    </dgm:pt>
    <dgm:pt modelId="{8E3EAD07-FB76-4EE1-A4F3-FCAC3787E68D}" type="pres">
      <dgm:prSet presAssocID="{C98C142A-A3FE-4D2A-83DB-E1CBFBFA15F0}" presName="horz1" presStyleCnt="0"/>
      <dgm:spPr/>
    </dgm:pt>
    <dgm:pt modelId="{E43C63F6-7B66-46E2-B03C-853705D5E8EB}" type="pres">
      <dgm:prSet presAssocID="{C98C142A-A3FE-4D2A-83DB-E1CBFBFA15F0}" presName="tx1" presStyleLbl="revTx" presStyleIdx="0" presStyleCnt="1" custScaleY="165024"/>
      <dgm:spPr/>
      <dgm:t>
        <a:bodyPr/>
        <a:lstStyle/>
        <a:p>
          <a:endParaRPr lang="en-US"/>
        </a:p>
      </dgm:t>
    </dgm:pt>
    <dgm:pt modelId="{60BDBB62-87F8-47C3-9F1C-21037759127B}" type="pres">
      <dgm:prSet presAssocID="{C98C142A-A3FE-4D2A-83DB-E1CBFBFA15F0}" presName="vert1" presStyleCnt="0"/>
      <dgm:spPr/>
    </dgm:pt>
  </dgm:ptLst>
  <dgm:cxnLst>
    <dgm:cxn modelId="{F67BD68B-ADD5-4FFA-A62D-76B1E34A1B70}" type="presOf" srcId="{C98C142A-A3FE-4D2A-83DB-E1CBFBFA15F0}" destId="{E43C63F6-7B66-46E2-B03C-853705D5E8EB}" srcOrd="0" destOrd="0" presId="urn:microsoft.com/office/officeart/2008/layout/LinedList"/>
    <dgm:cxn modelId="{E467D6B7-6F93-446D-8AEB-001E6D5F808F}" srcId="{8CDFD075-E279-4AEB-A416-C83E185B128F}" destId="{C98C142A-A3FE-4D2A-83DB-E1CBFBFA15F0}" srcOrd="0" destOrd="0" parTransId="{49E0C5C0-5C0A-450E-9AB2-4B63AD5A77AE}" sibTransId="{5D7C6635-DB03-45A4-8C4E-4FD71D22727E}"/>
    <dgm:cxn modelId="{A2AA1BB2-4E45-4C10-B26D-92DC031F7DC0}" type="presOf" srcId="{8CDFD075-E279-4AEB-A416-C83E185B128F}" destId="{DF959A54-0D9E-4260-8B1A-D82746DE7E8E}" srcOrd="0" destOrd="0" presId="urn:microsoft.com/office/officeart/2008/layout/LinedList"/>
    <dgm:cxn modelId="{2EF53BF3-FB6F-40E8-B547-B735D1BC588D}" type="presParOf" srcId="{DF959A54-0D9E-4260-8B1A-D82746DE7E8E}" destId="{8F659F63-B27D-4AD8-B2CB-CE48EEDE77B5}" srcOrd="0" destOrd="0" presId="urn:microsoft.com/office/officeart/2008/layout/LinedList"/>
    <dgm:cxn modelId="{C421DC89-2221-471E-A25B-EE9A05606AAA}" type="presParOf" srcId="{DF959A54-0D9E-4260-8B1A-D82746DE7E8E}" destId="{8E3EAD07-FB76-4EE1-A4F3-FCAC3787E68D}" srcOrd="1" destOrd="0" presId="urn:microsoft.com/office/officeart/2008/layout/LinedList"/>
    <dgm:cxn modelId="{2B325152-48EE-43D2-875B-225F7ED42B7E}" type="presParOf" srcId="{8E3EAD07-FB76-4EE1-A4F3-FCAC3787E68D}" destId="{E43C63F6-7B66-46E2-B03C-853705D5E8EB}" srcOrd="0" destOrd="0" presId="urn:microsoft.com/office/officeart/2008/layout/LinedList"/>
    <dgm:cxn modelId="{8B0F4CAF-DDAA-490D-AD5C-0CE39D559791}" type="presParOf" srcId="{8E3EAD07-FB76-4EE1-A4F3-FCAC3787E68D}" destId="{60BDBB62-87F8-47C3-9F1C-21037759127B}"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0EA88DA-A908-46C8-A8E4-8EBC1609A2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99655EC-2F74-4D83-8052-6C2F75554926}">
      <dgm:prSet custT="1"/>
      <dgm:spPr>
        <a:noFill/>
        <a:ln>
          <a:noFill/>
        </a:ln>
      </dgm:spPr>
      <dgm:t>
        <a:bodyPr/>
        <a:lstStyle/>
        <a:p>
          <a:r>
            <a:rPr 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Himalaya" panose="01010100010101010101" pitchFamily="2" charset="0"/>
              <a:cs typeface="Times New Roman" panose="02020603050405020304" pitchFamily="18" charset="0"/>
            </a:rPr>
            <a:t>Family/Friends/Neighborhoods:</a:t>
          </a:r>
          <a:endParaRPr 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dgm:t>
    </dgm:pt>
    <dgm:pt modelId="{9AAE7447-22F2-4C12-8BC2-4DB31C827167}" type="parTrans" cxnId="{ABED61A5-AABE-42EB-9A9C-32CAE3694CFF}">
      <dgm:prSet/>
      <dgm:spPr/>
      <dgm:t>
        <a:bodyPr/>
        <a:lstStyle/>
        <a:p>
          <a:endParaRPr lang="en-US" sz="2000"/>
        </a:p>
      </dgm:t>
    </dgm:pt>
    <dgm:pt modelId="{26946FB5-46F6-4367-A9E0-01C54096B9E7}" type="sibTrans" cxnId="{ABED61A5-AABE-42EB-9A9C-32CAE3694CFF}">
      <dgm:prSet/>
      <dgm:spPr/>
      <dgm:t>
        <a:bodyPr/>
        <a:lstStyle/>
        <a:p>
          <a:endParaRPr lang="en-US" sz="2000"/>
        </a:p>
      </dgm:t>
    </dgm:pt>
    <dgm:pt modelId="{E8EA25DE-64B9-4E8C-9DC4-124F8EA698A9}">
      <dgm:prSet custT="1"/>
      <dgm:spPr>
        <a:ln>
          <a:noFill/>
        </a:ln>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Family makes a big difference in whether people learn deviance or conformity. Researchers have confirmed this informal observation. Of the many studies, this one stands out: Of all prison inmates across the United States, about half have a father, mother, brother, sister, or spouse who has served time in prison (Sourcebook of Criminal Justice Statistics 2003:Table 6.0011; Glaze and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Maruschak</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2008:Table 11). In short, families that are involved in crime tend to set their children on a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lawbreaking</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path.</a:t>
          </a:r>
        </a:p>
      </dgm:t>
    </dgm:pt>
    <dgm:pt modelId="{EB6BDA2D-51BA-42D9-8004-31B45967B703}" type="parTrans" cxnId="{BA7E7235-02A8-4F0A-B947-02C5CA42FB08}">
      <dgm:prSet/>
      <dgm:spPr/>
      <dgm:t>
        <a:bodyPr/>
        <a:lstStyle/>
        <a:p>
          <a:endParaRPr lang="en-US" sz="2000"/>
        </a:p>
      </dgm:t>
    </dgm:pt>
    <dgm:pt modelId="{DC5FFE13-D583-4A3C-83FC-4F2D95BC50AF}" type="sibTrans" cxnId="{BA7E7235-02A8-4F0A-B947-02C5CA42FB08}">
      <dgm:prSet/>
      <dgm:spPr/>
      <dgm:t>
        <a:bodyPr/>
        <a:lstStyle/>
        <a:p>
          <a:endParaRPr lang="en-US" sz="2000"/>
        </a:p>
      </dgm:t>
    </dgm:pt>
    <dgm:pt modelId="{5727569C-1184-4E36-95B2-3479EBE9038F}">
      <dgm:prSet custT="1"/>
      <dgm:spPr>
        <a:ln>
          <a:noFill/>
        </a:ln>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Most parents want to move out of “bad” neighborhoods because they know that if their kids have delinquent friends, they are likely to become delinquent, too. </a:t>
          </a:r>
        </a:p>
      </dgm:t>
    </dgm:pt>
    <dgm:pt modelId="{5491027C-8274-4993-B962-4C4ACFE63CB3}" type="parTrans" cxnId="{87C47E89-5B5F-4C4C-8B50-7F67A18D0454}">
      <dgm:prSet/>
      <dgm:spPr/>
      <dgm:t>
        <a:bodyPr/>
        <a:lstStyle/>
        <a:p>
          <a:endParaRPr lang="en-US" sz="2000"/>
        </a:p>
      </dgm:t>
    </dgm:pt>
    <dgm:pt modelId="{6B391FDC-BCD2-47C9-9154-C0D07C692B5C}" type="sibTrans" cxnId="{87C47E89-5B5F-4C4C-8B50-7F67A18D0454}">
      <dgm:prSet/>
      <dgm:spPr/>
      <dgm:t>
        <a:bodyPr/>
        <a:lstStyle/>
        <a:p>
          <a:endParaRPr lang="en-US" sz="2000"/>
        </a:p>
      </dgm:t>
    </dgm:pt>
    <dgm:pt modelId="{2DC58372-BA8C-4DDA-9F60-4DFF383258B6}">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If the neighbors feel that a victim deserved to be killed, they refuse to testify because “he got what was coming to him”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Kubrin</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and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Weitzer</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2003). </a:t>
          </a:r>
        </a:p>
      </dgm:t>
    </dgm:pt>
    <dgm:pt modelId="{B006B1CE-DBBF-4E9B-B84F-7951C16C7F89}" type="parTrans" cxnId="{65140947-628B-4DF7-A55C-D784AA5F0261}">
      <dgm:prSet/>
      <dgm:spPr/>
      <dgm:t>
        <a:bodyPr/>
        <a:lstStyle/>
        <a:p>
          <a:endParaRPr lang="en-US" sz="2000"/>
        </a:p>
      </dgm:t>
    </dgm:pt>
    <dgm:pt modelId="{3101FEF3-AB31-4CC0-878E-1F51383AFE48}" type="sibTrans" cxnId="{65140947-628B-4DF7-A55C-D784AA5F0261}">
      <dgm:prSet/>
      <dgm:spPr/>
      <dgm:t>
        <a:bodyPr/>
        <a:lstStyle/>
        <a:p>
          <a:endParaRPr lang="en-US" sz="2000"/>
        </a:p>
      </dgm:t>
    </dgm:pt>
    <dgm:pt modelId="{EB07CC10-FD16-474C-BE0E-961BDDECF139}">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Killing can even be viewed as honorable. How concept of “honor” propels young men to deviance. “A real man has honor. An insult is a threat to one’s honor. Therefore, not to stand up to someone is to be less than a real man.” One might even carry a knife or a gun, because words and fists wouldn’t always be sufficient. </a:t>
          </a:r>
        </a:p>
      </dgm:t>
    </dgm:pt>
    <dgm:pt modelId="{BDFFD399-4351-4603-BBD0-7F732DB4EFD5}" type="parTrans" cxnId="{B76192B6-9656-4988-ADD8-89F8C5EE6480}">
      <dgm:prSet/>
      <dgm:spPr/>
      <dgm:t>
        <a:bodyPr/>
        <a:lstStyle/>
        <a:p>
          <a:endParaRPr lang="en-US" sz="2000"/>
        </a:p>
      </dgm:t>
    </dgm:pt>
    <dgm:pt modelId="{E3BF655D-BF90-4428-AE90-3ED9F7CDBAC7}" type="sibTrans" cxnId="{B76192B6-9656-4988-ADD8-89F8C5EE6480}">
      <dgm:prSet/>
      <dgm:spPr/>
      <dgm:t>
        <a:bodyPr/>
        <a:lstStyle/>
        <a:p>
          <a:endParaRPr lang="en-US" sz="2000"/>
        </a:p>
      </dgm:t>
    </dgm:pt>
    <dgm:pt modelId="{46223519-2FE6-4E3A-AFCF-6682E5055980}">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Ideas of masculinity continue to produce high rates of violence, including homicide. Members of the Mafia also intertwine ideas of manliness with killing. </a:t>
          </a:r>
        </a:p>
      </dgm:t>
    </dgm:pt>
    <dgm:pt modelId="{9CCFF49B-062C-4D98-85FA-7E27E2EBB711}" type="parTrans" cxnId="{F0B674DF-CF66-446B-8DC7-DB624D1492F8}">
      <dgm:prSet/>
      <dgm:spPr/>
      <dgm:t>
        <a:bodyPr/>
        <a:lstStyle/>
        <a:p>
          <a:endParaRPr lang="en-US" sz="2000"/>
        </a:p>
      </dgm:t>
    </dgm:pt>
    <dgm:pt modelId="{6AE07FF3-9A02-4D8B-85AE-719E38E1E6CC}" type="sibTrans" cxnId="{F0B674DF-CF66-446B-8DC7-DB624D1492F8}">
      <dgm:prSet/>
      <dgm:spPr/>
      <dgm:t>
        <a:bodyPr/>
        <a:lstStyle/>
        <a:p>
          <a:endParaRPr lang="en-US" sz="2000"/>
        </a:p>
      </dgm:t>
    </dgm:pt>
    <dgm:pt modelId="{B87F420A-2A4E-46FF-9217-0BFB8003C8CD}" type="pres">
      <dgm:prSet presAssocID="{20EA88DA-A908-46C8-A8E4-8EBC1609A29C}" presName="linear" presStyleCnt="0">
        <dgm:presLayoutVars>
          <dgm:dir/>
          <dgm:animLvl val="lvl"/>
          <dgm:resizeHandles val="exact"/>
        </dgm:presLayoutVars>
      </dgm:prSet>
      <dgm:spPr/>
      <dgm:t>
        <a:bodyPr/>
        <a:lstStyle/>
        <a:p>
          <a:endParaRPr lang="en-US"/>
        </a:p>
      </dgm:t>
    </dgm:pt>
    <dgm:pt modelId="{2E232571-0816-4D1B-BAD9-589DEAA9A9CA}" type="pres">
      <dgm:prSet presAssocID="{C99655EC-2F74-4D83-8052-6C2F75554926}" presName="parentLin" presStyleCnt="0"/>
      <dgm:spPr/>
    </dgm:pt>
    <dgm:pt modelId="{410B8694-D900-4496-9307-5C67417446BC}" type="pres">
      <dgm:prSet presAssocID="{C99655EC-2F74-4D83-8052-6C2F75554926}" presName="parentLeftMargin" presStyleLbl="node1" presStyleIdx="0" presStyleCnt="1"/>
      <dgm:spPr/>
      <dgm:t>
        <a:bodyPr/>
        <a:lstStyle/>
        <a:p>
          <a:endParaRPr lang="en-US"/>
        </a:p>
      </dgm:t>
    </dgm:pt>
    <dgm:pt modelId="{70261D15-7676-4997-A21C-B44A63880C7D}" type="pres">
      <dgm:prSet presAssocID="{C99655EC-2F74-4D83-8052-6C2F75554926}" presName="parentText" presStyleLbl="node1" presStyleIdx="0" presStyleCnt="1" custScaleY="313780">
        <dgm:presLayoutVars>
          <dgm:chMax val="0"/>
          <dgm:bulletEnabled val="1"/>
        </dgm:presLayoutVars>
      </dgm:prSet>
      <dgm:spPr/>
      <dgm:t>
        <a:bodyPr/>
        <a:lstStyle/>
        <a:p>
          <a:endParaRPr lang="en-US"/>
        </a:p>
      </dgm:t>
    </dgm:pt>
    <dgm:pt modelId="{E6D65CE9-A199-4324-93D9-57D552BA9912}" type="pres">
      <dgm:prSet presAssocID="{C99655EC-2F74-4D83-8052-6C2F75554926}" presName="negativeSpace" presStyleCnt="0"/>
      <dgm:spPr/>
    </dgm:pt>
    <dgm:pt modelId="{D8104ADE-3E3D-406D-BF1A-2BE356EFC282}" type="pres">
      <dgm:prSet presAssocID="{C99655EC-2F74-4D83-8052-6C2F75554926}" presName="childText" presStyleLbl="conFgAcc1" presStyleIdx="0" presStyleCnt="1">
        <dgm:presLayoutVars>
          <dgm:bulletEnabled val="1"/>
        </dgm:presLayoutVars>
      </dgm:prSet>
      <dgm:spPr/>
      <dgm:t>
        <a:bodyPr/>
        <a:lstStyle/>
        <a:p>
          <a:endParaRPr lang="en-US"/>
        </a:p>
      </dgm:t>
    </dgm:pt>
  </dgm:ptLst>
  <dgm:cxnLst>
    <dgm:cxn modelId="{BA7E7235-02A8-4F0A-B947-02C5CA42FB08}" srcId="{C99655EC-2F74-4D83-8052-6C2F75554926}" destId="{E8EA25DE-64B9-4E8C-9DC4-124F8EA698A9}" srcOrd="0" destOrd="0" parTransId="{EB6BDA2D-51BA-42D9-8004-31B45967B703}" sibTransId="{DC5FFE13-D583-4A3C-83FC-4F2D95BC50AF}"/>
    <dgm:cxn modelId="{F0B674DF-CF66-446B-8DC7-DB624D1492F8}" srcId="{C99655EC-2F74-4D83-8052-6C2F75554926}" destId="{46223519-2FE6-4E3A-AFCF-6682E5055980}" srcOrd="4" destOrd="0" parTransId="{9CCFF49B-062C-4D98-85FA-7E27E2EBB711}" sibTransId="{6AE07FF3-9A02-4D8B-85AE-719E38E1E6CC}"/>
    <dgm:cxn modelId="{CBBDC49A-CF58-4FF8-9430-DE4A017C7D75}" type="presOf" srcId="{C99655EC-2F74-4D83-8052-6C2F75554926}" destId="{70261D15-7676-4997-A21C-B44A63880C7D}" srcOrd="1" destOrd="0" presId="urn:microsoft.com/office/officeart/2005/8/layout/list1"/>
    <dgm:cxn modelId="{65140947-628B-4DF7-A55C-D784AA5F0261}" srcId="{C99655EC-2F74-4D83-8052-6C2F75554926}" destId="{2DC58372-BA8C-4DDA-9F60-4DFF383258B6}" srcOrd="2" destOrd="0" parTransId="{B006B1CE-DBBF-4E9B-B84F-7951C16C7F89}" sibTransId="{3101FEF3-AB31-4CC0-878E-1F51383AFE48}"/>
    <dgm:cxn modelId="{58EE47A7-4605-482F-8892-CB94AEE14549}" type="presOf" srcId="{C99655EC-2F74-4D83-8052-6C2F75554926}" destId="{410B8694-D900-4496-9307-5C67417446BC}" srcOrd="0" destOrd="0" presId="urn:microsoft.com/office/officeart/2005/8/layout/list1"/>
    <dgm:cxn modelId="{B76192B6-9656-4988-ADD8-89F8C5EE6480}" srcId="{C99655EC-2F74-4D83-8052-6C2F75554926}" destId="{EB07CC10-FD16-474C-BE0E-961BDDECF139}" srcOrd="3" destOrd="0" parTransId="{BDFFD399-4351-4603-BBD0-7F732DB4EFD5}" sibTransId="{E3BF655D-BF90-4428-AE90-3ED9F7CDBAC7}"/>
    <dgm:cxn modelId="{87C47E89-5B5F-4C4C-8B50-7F67A18D0454}" srcId="{C99655EC-2F74-4D83-8052-6C2F75554926}" destId="{5727569C-1184-4E36-95B2-3479EBE9038F}" srcOrd="1" destOrd="0" parTransId="{5491027C-8274-4993-B962-4C4ACFE63CB3}" sibTransId="{6B391FDC-BCD2-47C9-9154-C0D07C692B5C}"/>
    <dgm:cxn modelId="{ABED61A5-AABE-42EB-9A9C-32CAE3694CFF}" srcId="{20EA88DA-A908-46C8-A8E4-8EBC1609A29C}" destId="{C99655EC-2F74-4D83-8052-6C2F75554926}" srcOrd="0" destOrd="0" parTransId="{9AAE7447-22F2-4C12-8BC2-4DB31C827167}" sibTransId="{26946FB5-46F6-4367-A9E0-01C54096B9E7}"/>
    <dgm:cxn modelId="{6F5388A8-320A-41A5-9A66-535664054741}" type="presOf" srcId="{EB07CC10-FD16-474C-BE0E-961BDDECF139}" destId="{D8104ADE-3E3D-406D-BF1A-2BE356EFC282}" srcOrd="0" destOrd="3" presId="urn:microsoft.com/office/officeart/2005/8/layout/list1"/>
    <dgm:cxn modelId="{E9803F2E-2CC5-42E6-9BE3-D59BC275BB3A}" type="presOf" srcId="{E8EA25DE-64B9-4E8C-9DC4-124F8EA698A9}" destId="{D8104ADE-3E3D-406D-BF1A-2BE356EFC282}" srcOrd="0" destOrd="0" presId="urn:microsoft.com/office/officeart/2005/8/layout/list1"/>
    <dgm:cxn modelId="{D7806D7C-5648-4633-B783-88A5352F18F6}" type="presOf" srcId="{2DC58372-BA8C-4DDA-9F60-4DFF383258B6}" destId="{D8104ADE-3E3D-406D-BF1A-2BE356EFC282}" srcOrd="0" destOrd="2" presId="urn:microsoft.com/office/officeart/2005/8/layout/list1"/>
    <dgm:cxn modelId="{AAC00374-66D3-4D31-A87B-65B2A55EB948}" type="presOf" srcId="{46223519-2FE6-4E3A-AFCF-6682E5055980}" destId="{D8104ADE-3E3D-406D-BF1A-2BE356EFC282}" srcOrd="0" destOrd="4" presId="urn:microsoft.com/office/officeart/2005/8/layout/list1"/>
    <dgm:cxn modelId="{3B8D154B-514B-42D7-8FC6-504F66A0B6D1}" type="presOf" srcId="{20EA88DA-A908-46C8-A8E4-8EBC1609A29C}" destId="{B87F420A-2A4E-46FF-9217-0BFB8003C8CD}" srcOrd="0" destOrd="0" presId="urn:microsoft.com/office/officeart/2005/8/layout/list1"/>
    <dgm:cxn modelId="{16A6E8E8-4580-4E6B-9E1F-AFD520672E8D}" type="presOf" srcId="{5727569C-1184-4E36-95B2-3479EBE9038F}" destId="{D8104ADE-3E3D-406D-BF1A-2BE356EFC282}" srcOrd="0" destOrd="1" presId="urn:microsoft.com/office/officeart/2005/8/layout/list1"/>
    <dgm:cxn modelId="{48E67616-E3E8-480E-A3BD-D96F0BAF4473}" type="presParOf" srcId="{B87F420A-2A4E-46FF-9217-0BFB8003C8CD}" destId="{2E232571-0816-4D1B-BAD9-589DEAA9A9CA}" srcOrd="0" destOrd="0" presId="urn:microsoft.com/office/officeart/2005/8/layout/list1"/>
    <dgm:cxn modelId="{74FDE8D5-95A8-4C42-9709-420578E4CABC}" type="presParOf" srcId="{2E232571-0816-4D1B-BAD9-589DEAA9A9CA}" destId="{410B8694-D900-4496-9307-5C67417446BC}" srcOrd="0" destOrd="0" presId="urn:microsoft.com/office/officeart/2005/8/layout/list1"/>
    <dgm:cxn modelId="{AA76327D-C864-419C-8D8C-A36BDD478998}" type="presParOf" srcId="{2E232571-0816-4D1B-BAD9-589DEAA9A9CA}" destId="{70261D15-7676-4997-A21C-B44A63880C7D}" srcOrd="1" destOrd="0" presId="urn:microsoft.com/office/officeart/2005/8/layout/list1"/>
    <dgm:cxn modelId="{4A9E5A56-6B54-4749-A45E-654217002044}" type="presParOf" srcId="{B87F420A-2A4E-46FF-9217-0BFB8003C8CD}" destId="{E6D65CE9-A199-4324-93D9-57D552BA9912}" srcOrd="1" destOrd="0" presId="urn:microsoft.com/office/officeart/2005/8/layout/list1"/>
    <dgm:cxn modelId="{8E23DDD2-4273-4E42-B2A5-0346DC43DA44}" type="presParOf" srcId="{B87F420A-2A4E-46FF-9217-0BFB8003C8CD}" destId="{D8104ADE-3E3D-406D-BF1A-2BE356EFC282}" srcOrd="2" destOrd="0" presId="urn:microsoft.com/office/officeart/2005/8/layout/lis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88ECE0A-FA90-4399-8054-612E33B9606D}"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A05206AF-F3D5-4B4C-A386-22B8B0883692}">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Sociologist Walter Reckless (1973), who developed control theory, stressed that we have two control systems that work against our motivations to deviate. </a:t>
          </a:r>
        </a:p>
      </dgm:t>
    </dgm:pt>
    <dgm:pt modelId="{387815B2-D1F3-44C8-B961-790F5A37E9E5}" type="parTrans" cxnId="{700A2627-9DE8-4018-957E-3943883EE5FB}">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2FCD15FA-502D-4546-BEBC-FBF7D6DDE726}" type="sibTrans" cxnId="{700A2627-9DE8-4018-957E-3943883EE5FB}">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FA9A91C5-934E-4276-A61B-64DE90E02E72}">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Our inner controls-include our internalized morality—conscience, religious principles, ideas of right and wrong. Inner controls also include fears of punishment and the desire to be a “good” person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Hirschi</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1969;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Gottfredson</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2011). </a:t>
          </a:r>
        </a:p>
      </dgm:t>
    </dgm:pt>
    <dgm:pt modelId="{1F27B844-2A70-431A-ACAE-119068CD676E}" type="parTrans" cxnId="{A37F910C-6DD2-4614-ACD3-C751CCD6317B}">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31F55DA-43AA-46BA-9474-DE8F0924A8B0}" type="sibTrans" cxnId="{A37F910C-6DD2-4614-ACD3-C751CCD6317B}">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6A2A71F-2B40-41D7-BE0F-7429459AF4F4}">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Our outer controls- consist of people—such as family, friends, and the police—who influence us not to deviate.</a:t>
          </a:r>
        </a:p>
      </dgm:t>
    </dgm:pt>
    <dgm:pt modelId="{BCBD1A0D-6B63-4914-A4B3-A35C16FCACE0}" type="parTrans" cxnId="{C8FE57AB-BE4F-421E-8A25-FB5519BA1564}">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E8B7865D-40A0-4ECD-AA1F-F19EA4F80B42}" type="sibTrans" cxnId="{C8FE57AB-BE4F-421E-8A25-FB5519BA1564}">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C36A991-F88D-4E26-8B7E-5D18DBDFDC67}" type="pres">
      <dgm:prSet presAssocID="{988ECE0A-FA90-4399-8054-612E33B9606D}" presName="vert0" presStyleCnt="0">
        <dgm:presLayoutVars>
          <dgm:dir/>
          <dgm:animOne val="branch"/>
          <dgm:animLvl val="lvl"/>
        </dgm:presLayoutVars>
      </dgm:prSet>
      <dgm:spPr/>
      <dgm:t>
        <a:bodyPr/>
        <a:lstStyle/>
        <a:p>
          <a:endParaRPr lang="en-US"/>
        </a:p>
      </dgm:t>
    </dgm:pt>
    <dgm:pt modelId="{9A7A9321-6766-4168-AF9A-B3CC06D23BD9}" type="pres">
      <dgm:prSet presAssocID="{A05206AF-F3D5-4B4C-A386-22B8B0883692}" presName="thickLine" presStyleLbl="alignNode1" presStyleIdx="0" presStyleCnt="3"/>
      <dgm:spPr/>
      <dgm:t>
        <a:bodyPr/>
        <a:lstStyle/>
        <a:p>
          <a:endParaRPr lang="en-US"/>
        </a:p>
      </dgm:t>
    </dgm:pt>
    <dgm:pt modelId="{610792C9-E9F4-4280-A2D0-74A5C806F114}" type="pres">
      <dgm:prSet presAssocID="{A05206AF-F3D5-4B4C-A386-22B8B0883692}" presName="horz1" presStyleCnt="0"/>
      <dgm:spPr/>
      <dgm:t>
        <a:bodyPr/>
        <a:lstStyle/>
        <a:p>
          <a:endParaRPr lang="en-US"/>
        </a:p>
      </dgm:t>
    </dgm:pt>
    <dgm:pt modelId="{E4249BE1-36B6-4E3D-B3CA-EE7013D3B06D}" type="pres">
      <dgm:prSet presAssocID="{A05206AF-F3D5-4B4C-A386-22B8B0883692}" presName="tx1" presStyleLbl="revTx" presStyleIdx="0" presStyleCnt="3"/>
      <dgm:spPr/>
      <dgm:t>
        <a:bodyPr/>
        <a:lstStyle/>
        <a:p>
          <a:endParaRPr lang="en-US"/>
        </a:p>
      </dgm:t>
    </dgm:pt>
    <dgm:pt modelId="{B81CF3FF-AEB8-4D81-BA1D-B6E7E76EAAB6}" type="pres">
      <dgm:prSet presAssocID="{A05206AF-F3D5-4B4C-A386-22B8B0883692}" presName="vert1" presStyleCnt="0"/>
      <dgm:spPr/>
      <dgm:t>
        <a:bodyPr/>
        <a:lstStyle/>
        <a:p>
          <a:endParaRPr lang="en-US"/>
        </a:p>
      </dgm:t>
    </dgm:pt>
    <dgm:pt modelId="{09EC72F2-CD79-4E43-B845-8DAEDF60636B}" type="pres">
      <dgm:prSet presAssocID="{FA9A91C5-934E-4276-A61B-64DE90E02E72}" presName="thickLine" presStyleLbl="alignNode1" presStyleIdx="1" presStyleCnt="3"/>
      <dgm:spPr/>
      <dgm:t>
        <a:bodyPr/>
        <a:lstStyle/>
        <a:p>
          <a:endParaRPr lang="en-US"/>
        </a:p>
      </dgm:t>
    </dgm:pt>
    <dgm:pt modelId="{937EE711-2A8E-4CF5-B480-AC41D6F81833}" type="pres">
      <dgm:prSet presAssocID="{FA9A91C5-934E-4276-A61B-64DE90E02E72}" presName="horz1" presStyleCnt="0"/>
      <dgm:spPr/>
      <dgm:t>
        <a:bodyPr/>
        <a:lstStyle/>
        <a:p>
          <a:endParaRPr lang="en-US"/>
        </a:p>
      </dgm:t>
    </dgm:pt>
    <dgm:pt modelId="{FBF5D966-AF64-4025-B84E-BA9AC2F67005}" type="pres">
      <dgm:prSet presAssocID="{FA9A91C5-934E-4276-A61B-64DE90E02E72}" presName="tx1" presStyleLbl="revTx" presStyleIdx="1" presStyleCnt="3" custScaleY="135111"/>
      <dgm:spPr/>
      <dgm:t>
        <a:bodyPr/>
        <a:lstStyle/>
        <a:p>
          <a:endParaRPr lang="en-US"/>
        </a:p>
      </dgm:t>
    </dgm:pt>
    <dgm:pt modelId="{AE71B46F-E0ED-4135-B3A9-BB33AE698785}" type="pres">
      <dgm:prSet presAssocID="{FA9A91C5-934E-4276-A61B-64DE90E02E72}" presName="vert1" presStyleCnt="0"/>
      <dgm:spPr/>
      <dgm:t>
        <a:bodyPr/>
        <a:lstStyle/>
        <a:p>
          <a:endParaRPr lang="en-US"/>
        </a:p>
      </dgm:t>
    </dgm:pt>
    <dgm:pt modelId="{C3954B76-0FF5-4150-8511-7E4310A63C3E}" type="pres">
      <dgm:prSet presAssocID="{56A2A71F-2B40-41D7-BE0F-7429459AF4F4}" presName="thickLine" presStyleLbl="alignNode1" presStyleIdx="2" presStyleCnt="3"/>
      <dgm:spPr/>
      <dgm:t>
        <a:bodyPr/>
        <a:lstStyle/>
        <a:p>
          <a:endParaRPr lang="en-US"/>
        </a:p>
      </dgm:t>
    </dgm:pt>
    <dgm:pt modelId="{50C6B816-49A7-4CF0-B810-6D80EADF0FF3}" type="pres">
      <dgm:prSet presAssocID="{56A2A71F-2B40-41D7-BE0F-7429459AF4F4}" presName="horz1" presStyleCnt="0"/>
      <dgm:spPr/>
      <dgm:t>
        <a:bodyPr/>
        <a:lstStyle/>
        <a:p>
          <a:endParaRPr lang="en-US"/>
        </a:p>
      </dgm:t>
    </dgm:pt>
    <dgm:pt modelId="{C92E30E1-B318-4E75-9611-E8D7E063855E}" type="pres">
      <dgm:prSet presAssocID="{56A2A71F-2B40-41D7-BE0F-7429459AF4F4}" presName="tx1" presStyleLbl="revTx" presStyleIdx="2" presStyleCnt="3"/>
      <dgm:spPr/>
      <dgm:t>
        <a:bodyPr/>
        <a:lstStyle/>
        <a:p>
          <a:endParaRPr lang="en-US"/>
        </a:p>
      </dgm:t>
    </dgm:pt>
    <dgm:pt modelId="{36AB1332-310E-4FED-BD3C-F99C25B21E13}" type="pres">
      <dgm:prSet presAssocID="{56A2A71F-2B40-41D7-BE0F-7429459AF4F4}" presName="vert1" presStyleCnt="0"/>
      <dgm:spPr/>
      <dgm:t>
        <a:bodyPr/>
        <a:lstStyle/>
        <a:p>
          <a:endParaRPr lang="en-US"/>
        </a:p>
      </dgm:t>
    </dgm:pt>
  </dgm:ptLst>
  <dgm:cxnLst>
    <dgm:cxn modelId="{BDFBF83D-6A49-44B0-A11D-2D27B8446632}" type="presOf" srcId="{56A2A71F-2B40-41D7-BE0F-7429459AF4F4}" destId="{C92E30E1-B318-4E75-9611-E8D7E063855E}" srcOrd="0" destOrd="0" presId="urn:microsoft.com/office/officeart/2008/layout/LinedList"/>
    <dgm:cxn modelId="{6FB8AFCE-1775-4811-B39A-17EA67BC739F}" type="presOf" srcId="{988ECE0A-FA90-4399-8054-612E33B9606D}" destId="{1C36A991-F88D-4E26-8B7E-5D18DBDFDC67}" srcOrd="0" destOrd="0" presId="urn:microsoft.com/office/officeart/2008/layout/LinedList"/>
    <dgm:cxn modelId="{A37F910C-6DD2-4614-ACD3-C751CCD6317B}" srcId="{988ECE0A-FA90-4399-8054-612E33B9606D}" destId="{FA9A91C5-934E-4276-A61B-64DE90E02E72}" srcOrd="1" destOrd="0" parTransId="{1F27B844-2A70-431A-ACAE-119068CD676E}" sibTransId="{131F55DA-43AA-46BA-9474-DE8F0924A8B0}"/>
    <dgm:cxn modelId="{416AFA42-A572-44D4-A99D-C12C4EC5BB16}" type="presOf" srcId="{A05206AF-F3D5-4B4C-A386-22B8B0883692}" destId="{E4249BE1-36B6-4E3D-B3CA-EE7013D3B06D}" srcOrd="0" destOrd="0" presId="urn:microsoft.com/office/officeart/2008/layout/LinedList"/>
    <dgm:cxn modelId="{50017ADA-B09B-466A-A9AD-4531BD4A0F2D}" type="presOf" srcId="{FA9A91C5-934E-4276-A61B-64DE90E02E72}" destId="{FBF5D966-AF64-4025-B84E-BA9AC2F67005}" srcOrd="0" destOrd="0" presId="urn:microsoft.com/office/officeart/2008/layout/LinedList"/>
    <dgm:cxn modelId="{700A2627-9DE8-4018-957E-3943883EE5FB}" srcId="{988ECE0A-FA90-4399-8054-612E33B9606D}" destId="{A05206AF-F3D5-4B4C-A386-22B8B0883692}" srcOrd="0" destOrd="0" parTransId="{387815B2-D1F3-44C8-B961-790F5A37E9E5}" sibTransId="{2FCD15FA-502D-4546-BEBC-FBF7D6DDE726}"/>
    <dgm:cxn modelId="{C8FE57AB-BE4F-421E-8A25-FB5519BA1564}" srcId="{988ECE0A-FA90-4399-8054-612E33B9606D}" destId="{56A2A71F-2B40-41D7-BE0F-7429459AF4F4}" srcOrd="2" destOrd="0" parTransId="{BCBD1A0D-6B63-4914-A4B3-A35C16FCACE0}" sibTransId="{E8B7865D-40A0-4ECD-AA1F-F19EA4F80B42}"/>
    <dgm:cxn modelId="{63603CB0-22EE-4D19-86C9-5E36D420492E}" type="presParOf" srcId="{1C36A991-F88D-4E26-8B7E-5D18DBDFDC67}" destId="{9A7A9321-6766-4168-AF9A-B3CC06D23BD9}" srcOrd="0" destOrd="0" presId="urn:microsoft.com/office/officeart/2008/layout/LinedList"/>
    <dgm:cxn modelId="{5A1EE9ED-0D41-4522-82BB-A7A0586759AF}" type="presParOf" srcId="{1C36A991-F88D-4E26-8B7E-5D18DBDFDC67}" destId="{610792C9-E9F4-4280-A2D0-74A5C806F114}" srcOrd="1" destOrd="0" presId="urn:microsoft.com/office/officeart/2008/layout/LinedList"/>
    <dgm:cxn modelId="{2D7301B0-5787-40EC-AE59-2A635839F46F}" type="presParOf" srcId="{610792C9-E9F4-4280-A2D0-74A5C806F114}" destId="{E4249BE1-36B6-4E3D-B3CA-EE7013D3B06D}" srcOrd="0" destOrd="0" presId="urn:microsoft.com/office/officeart/2008/layout/LinedList"/>
    <dgm:cxn modelId="{1357CA1C-C05B-469E-BDED-1E21949468A2}" type="presParOf" srcId="{610792C9-E9F4-4280-A2D0-74A5C806F114}" destId="{B81CF3FF-AEB8-4D81-BA1D-B6E7E76EAAB6}" srcOrd="1" destOrd="0" presId="urn:microsoft.com/office/officeart/2008/layout/LinedList"/>
    <dgm:cxn modelId="{299155D7-B1DD-4B3A-B0F3-2650C312FE1B}" type="presParOf" srcId="{1C36A991-F88D-4E26-8B7E-5D18DBDFDC67}" destId="{09EC72F2-CD79-4E43-B845-8DAEDF60636B}" srcOrd="2" destOrd="0" presId="urn:microsoft.com/office/officeart/2008/layout/LinedList"/>
    <dgm:cxn modelId="{12C0D5BF-F4BD-4FFB-AD91-19F46EA492EC}" type="presParOf" srcId="{1C36A991-F88D-4E26-8B7E-5D18DBDFDC67}" destId="{937EE711-2A8E-4CF5-B480-AC41D6F81833}" srcOrd="3" destOrd="0" presId="urn:microsoft.com/office/officeart/2008/layout/LinedList"/>
    <dgm:cxn modelId="{8ACECAF4-F5DC-40FE-800B-14CE8BC4DEC8}" type="presParOf" srcId="{937EE711-2A8E-4CF5-B480-AC41D6F81833}" destId="{FBF5D966-AF64-4025-B84E-BA9AC2F67005}" srcOrd="0" destOrd="0" presId="urn:microsoft.com/office/officeart/2008/layout/LinedList"/>
    <dgm:cxn modelId="{47292C77-80AE-4310-94C6-74FD36B1A54E}" type="presParOf" srcId="{937EE711-2A8E-4CF5-B480-AC41D6F81833}" destId="{AE71B46F-E0ED-4135-B3A9-BB33AE698785}" srcOrd="1" destOrd="0" presId="urn:microsoft.com/office/officeart/2008/layout/LinedList"/>
    <dgm:cxn modelId="{657CFAB8-00DD-4AAD-8469-D7221473EC57}" type="presParOf" srcId="{1C36A991-F88D-4E26-8B7E-5D18DBDFDC67}" destId="{C3954B76-0FF5-4150-8511-7E4310A63C3E}" srcOrd="4" destOrd="0" presId="urn:microsoft.com/office/officeart/2008/layout/LinedList"/>
    <dgm:cxn modelId="{0BECDF37-2492-42CC-8A3A-BD3349DBC054}" type="presParOf" srcId="{1C36A991-F88D-4E26-8B7E-5D18DBDFDC67}" destId="{50C6B816-49A7-4CF0-B810-6D80EADF0FF3}" srcOrd="5" destOrd="0" presId="urn:microsoft.com/office/officeart/2008/layout/LinedList"/>
    <dgm:cxn modelId="{6E2B9B93-36BC-4138-9542-6E41ECA6FBFA}" type="presParOf" srcId="{50C6B816-49A7-4CF0-B810-6D80EADF0FF3}" destId="{C92E30E1-B318-4E75-9611-E8D7E063855E}" srcOrd="0" destOrd="0" presId="urn:microsoft.com/office/officeart/2008/layout/LinedList"/>
    <dgm:cxn modelId="{7F08955C-8537-42C0-B0AB-3119B036C87B}" type="presParOf" srcId="{50C6B816-49A7-4CF0-B810-6D80EADF0FF3}" destId="{36AB1332-310E-4FED-BD3C-F99C25B21E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30D9CE6-D107-4520-9B36-E057AAEFD0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3073B51A-B463-43C5-9B03-0BE51D084595}">
      <dgm:prSet phldrT="[Text]" custT="1"/>
      <dgm:spPr>
        <a:solidFill>
          <a:srgbClr val="FF4747"/>
        </a:solidFill>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E.g., going to a nightclub - the drug Ecstasy. The pushes and pulls - The pushes toward taking the drug: friends, the setting, and perhaps the curiosity. The inner controls—those inner voices of conscience and parents, perhaps of teachers, as well as the fears of arrest and the dangers of illegal drugs. There are also the outer controls—perhaps the uniformed security guard looking in your direction. Which is stronger: the inner and outer controls or the pushes and pulls toward taking the drug? best weighing these forces, since they differ with everyone. This is the center of what control theory is all about.</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9E984E15-0845-488F-A564-D37917A82EC4}" type="parTrans" cxnId="{C9EB4B61-E7E1-49B4-BDDE-6613CA7D9FBD}">
      <dgm:prSet/>
      <dgm:spPr/>
      <dgm:t>
        <a:bodyPr/>
        <a:lstStyle/>
        <a:p>
          <a:endParaRPr lang="en-US"/>
        </a:p>
      </dgm:t>
    </dgm:pt>
    <dgm:pt modelId="{72D6BAAE-FCDD-4BA8-8CDF-92F1356ED0EC}" type="sibTrans" cxnId="{C9EB4B61-E7E1-49B4-BDDE-6613CA7D9FBD}">
      <dgm:prSet/>
      <dgm:spPr/>
      <dgm:t>
        <a:bodyPr/>
        <a:lstStyle/>
        <a:p>
          <a:endParaRPr lang="en-US"/>
        </a:p>
      </dgm:t>
    </dgm:pt>
    <dgm:pt modelId="{17E2C628-F1B2-46C6-BBBF-1BF9C506492A}" type="pres">
      <dgm:prSet presAssocID="{F30D9CE6-D107-4520-9B36-E057AAEFD03F}" presName="linear" presStyleCnt="0">
        <dgm:presLayoutVars>
          <dgm:animLvl val="lvl"/>
          <dgm:resizeHandles val="exact"/>
        </dgm:presLayoutVars>
      </dgm:prSet>
      <dgm:spPr/>
      <dgm:t>
        <a:bodyPr/>
        <a:lstStyle/>
        <a:p>
          <a:endParaRPr lang="en-US"/>
        </a:p>
      </dgm:t>
    </dgm:pt>
    <dgm:pt modelId="{42443E53-32B4-4DA4-AA5A-C36D474FF490}" type="pres">
      <dgm:prSet presAssocID="{3073B51A-B463-43C5-9B03-0BE51D084595}" presName="parentText" presStyleLbl="node1" presStyleIdx="0" presStyleCnt="1">
        <dgm:presLayoutVars>
          <dgm:chMax val="0"/>
          <dgm:bulletEnabled val="1"/>
        </dgm:presLayoutVars>
      </dgm:prSet>
      <dgm:spPr/>
      <dgm:t>
        <a:bodyPr/>
        <a:lstStyle/>
        <a:p>
          <a:endParaRPr lang="en-US"/>
        </a:p>
      </dgm:t>
    </dgm:pt>
  </dgm:ptLst>
  <dgm:cxnLst>
    <dgm:cxn modelId="{BBC96939-44D6-4049-B0C6-B9643F7DC3BA}" type="presOf" srcId="{F30D9CE6-D107-4520-9B36-E057AAEFD03F}" destId="{17E2C628-F1B2-46C6-BBBF-1BF9C506492A}" srcOrd="0" destOrd="0" presId="urn:microsoft.com/office/officeart/2005/8/layout/vList2"/>
    <dgm:cxn modelId="{5CDF0BCD-876B-41D6-B82E-9559FB445338}" type="presOf" srcId="{3073B51A-B463-43C5-9B03-0BE51D084595}" destId="{42443E53-32B4-4DA4-AA5A-C36D474FF490}" srcOrd="0" destOrd="0" presId="urn:microsoft.com/office/officeart/2005/8/layout/vList2"/>
    <dgm:cxn modelId="{C9EB4B61-E7E1-49B4-BDDE-6613CA7D9FBD}" srcId="{F30D9CE6-D107-4520-9B36-E057AAEFD03F}" destId="{3073B51A-B463-43C5-9B03-0BE51D084595}" srcOrd="0" destOrd="0" parTransId="{9E984E15-0845-488F-A564-D37917A82EC4}" sibTransId="{72D6BAAE-FCDD-4BA8-8CDF-92F1356ED0EC}"/>
    <dgm:cxn modelId="{526811F8-E1D1-4757-9962-9508335CEC06}" type="presParOf" srcId="{17E2C628-F1B2-46C6-BBBF-1BF9C506492A}" destId="{42443E53-32B4-4DA4-AA5A-C36D474FF49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8C5A55D-0681-4EC9-92B0-EC18AF516D13}"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1582FA0A-0316-4975-84AA-4A7C11870D34}">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Functionalists point out that deviance also has functions. According to classic functionalist theorist Emile Durkheim, deviance, including crime—is functional for society. Deviance contributes to the social order in three ways:</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5142242A-9EA8-4602-AC1E-7A386C5ACB4F}" type="parTrans" cxnId="{43F3F41E-EDBE-4519-9708-1B9BAF80FD2A}">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A4DDDA4C-B167-4B88-967A-A7E2FBDFDAB1}" type="sibTrans" cxnId="{43F3F41E-EDBE-4519-9708-1B9BAF80FD2A}">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2605D9A2-3922-4F8E-BD90-F77A2ABEAB91}" type="pres">
      <dgm:prSet presAssocID="{D8C5A55D-0681-4EC9-92B0-EC18AF516D13}" presName="vert0" presStyleCnt="0">
        <dgm:presLayoutVars>
          <dgm:dir/>
          <dgm:animOne val="branch"/>
          <dgm:animLvl val="lvl"/>
        </dgm:presLayoutVars>
      </dgm:prSet>
      <dgm:spPr/>
      <dgm:t>
        <a:bodyPr/>
        <a:lstStyle/>
        <a:p>
          <a:endParaRPr lang="en-US"/>
        </a:p>
      </dgm:t>
    </dgm:pt>
    <dgm:pt modelId="{7FCFF2EC-2F74-4B6F-A804-47EF026AF5FA}" type="pres">
      <dgm:prSet presAssocID="{1582FA0A-0316-4975-84AA-4A7C11870D34}" presName="thickLine" presStyleLbl="alignNode1" presStyleIdx="0" presStyleCnt="1"/>
      <dgm:spPr/>
      <dgm:t>
        <a:bodyPr/>
        <a:lstStyle/>
        <a:p>
          <a:endParaRPr lang="en-US"/>
        </a:p>
      </dgm:t>
    </dgm:pt>
    <dgm:pt modelId="{7780763B-384D-43D1-B3CB-6BE8C22EF4DF}" type="pres">
      <dgm:prSet presAssocID="{1582FA0A-0316-4975-84AA-4A7C11870D34}" presName="horz1" presStyleCnt="0"/>
      <dgm:spPr/>
      <dgm:t>
        <a:bodyPr/>
        <a:lstStyle/>
        <a:p>
          <a:endParaRPr lang="en-US"/>
        </a:p>
      </dgm:t>
    </dgm:pt>
    <dgm:pt modelId="{DCD97F9E-0428-4767-B453-488C4E4C6DD2}" type="pres">
      <dgm:prSet presAssocID="{1582FA0A-0316-4975-84AA-4A7C11870D34}" presName="tx1" presStyleLbl="revTx" presStyleIdx="0" presStyleCnt="1"/>
      <dgm:spPr/>
      <dgm:t>
        <a:bodyPr/>
        <a:lstStyle/>
        <a:p>
          <a:endParaRPr lang="en-US"/>
        </a:p>
      </dgm:t>
    </dgm:pt>
    <dgm:pt modelId="{3ED71D15-98A6-46F7-95A9-DBA581334E9B}" type="pres">
      <dgm:prSet presAssocID="{1582FA0A-0316-4975-84AA-4A7C11870D34}" presName="vert1" presStyleCnt="0"/>
      <dgm:spPr/>
      <dgm:t>
        <a:bodyPr/>
        <a:lstStyle/>
        <a:p>
          <a:endParaRPr lang="en-US"/>
        </a:p>
      </dgm:t>
    </dgm:pt>
  </dgm:ptLst>
  <dgm:cxnLst>
    <dgm:cxn modelId="{6A26A066-8633-4EA5-9F2A-9F5B15F2EC63}" type="presOf" srcId="{D8C5A55D-0681-4EC9-92B0-EC18AF516D13}" destId="{2605D9A2-3922-4F8E-BD90-F77A2ABEAB91}" srcOrd="0" destOrd="0" presId="urn:microsoft.com/office/officeart/2008/layout/LinedList"/>
    <dgm:cxn modelId="{43F3F41E-EDBE-4519-9708-1B9BAF80FD2A}" srcId="{D8C5A55D-0681-4EC9-92B0-EC18AF516D13}" destId="{1582FA0A-0316-4975-84AA-4A7C11870D34}" srcOrd="0" destOrd="0" parTransId="{5142242A-9EA8-4602-AC1E-7A386C5ACB4F}" sibTransId="{A4DDDA4C-B167-4B88-967A-A7E2FBDFDAB1}"/>
    <dgm:cxn modelId="{9293C389-6CE5-41B8-80CA-FA6568DF657C}" type="presOf" srcId="{1582FA0A-0316-4975-84AA-4A7C11870D34}" destId="{DCD97F9E-0428-4767-B453-488C4E4C6DD2}" srcOrd="0" destOrd="0" presId="urn:microsoft.com/office/officeart/2008/layout/LinedList"/>
    <dgm:cxn modelId="{0F45E99F-B93B-42C8-9423-96F47DCB6CA9}" type="presParOf" srcId="{2605D9A2-3922-4F8E-BD90-F77A2ABEAB91}" destId="{7FCFF2EC-2F74-4B6F-A804-47EF026AF5FA}" srcOrd="0" destOrd="0" presId="urn:microsoft.com/office/officeart/2008/layout/LinedList"/>
    <dgm:cxn modelId="{3E2C2C86-A6EF-4F7D-B361-E140546F252A}" type="presParOf" srcId="{2605D9A2-3922-4F8E-BD90-F77A2ABEAB91}" destId="{7780763B-384D-43D1-B3CB-6BE8C22EF4DF}" srcOrd="1" destOrd="0" presId="urn:microsoft.com/office/officeart/2008/layout/LinedList"/>
    <dgm:cxn modelId="{B19B7FE8-A994-4E48-9117-87E0C96E5E29}" type="presParOf" srcId="{7780763B-384D-43D1-B3CB-6BE8C22EF4DF}" destId="{DCD97F9E-0428-4767-B453-488C4E4C6DD2}" srcOrd="0" destOrd="0" presId="urn:microsoft.com/office/officeart/2008/layout/LinedList"/>
    <dgm:cxn modelId="{8BEE1139-E165-482E-ACF5-74BCBE791F32}" type="presParOf" srcId="{7780763B-384D-43D1-B3CB-6BE8C22EF4DF}" destId="{3ED71D15-98A6-46F7-95A9-DBA581334E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E403928-759B-4054-B60A-618EE558903F}"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758B1FF8-0147-452A-B866-8F93A1F33884}">
      <dgm:prSet custT="1"/>
      <dgm:spPr/>
      <dgm:t>
        <a:bodyPr/>
        <a:lstStyle/>
        <a:p>
          <a:pPr algn="ctr"/>
          <a:r>
            <a:rPr lang="en-US" sz="24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Can Deviance Really Be Functional for Society?</a:t>
          </a:r>
          <a:endParaRPr lang="en-US" sz="2400" dirty="0">
            <a:solidFill>
              <a:schemeClr val="tx1"/>
            </a:solidFill>
            <a:latin typeface="Times New Roman" panose="02020603050405020304" pitchFamily="18" charset="0"/>
            <a:cs typeface="Times New Roman" panose="02020603050405020304" pitchFamily="18" charset="0"/>
          </a:endParaRPr>
        </a:p>
      </dgm:t>
    </dgm:pt>
    <dgm:pt modelId="{70970B25-12A4-49BD-A9A5-5542C1E3BAAF}" type="parTrans" cxnId="{F0E87A7E-C8A3-43EF-8D44-510EBA630261}">
      <dgm:prSet/>
      <dgm:spPr/>
      <dgm:t>
        <a:bodyPr/>
        <a:lstStyle/>
        <a:p>
          <a:pPr algn="ctr"/>
          <a:endParaRPr lang="en-US"/>
        </a:p>
      </dgm:t>
    </dgm:pt>
    <dgm:pt modelId="{46A302E4-B307-465E-8ED5-C5E4C98C3354}" type="sibTrans" cxnId="{F0E87A7E-C8A3-43EF-8D44-510EBA630261}">
      <dgm:prSet/>
      <dgm:spPr/>
      <dgm:t>
        <a:bodyPr/>
        <a:lstStyle/>
        <a:p>
          <a:pPr algn="ctr"/>
          <a:endParaRPr lang="en-US"/>
        </a:p>
      </dgm:t>
    </dgm:pt>
    <dgm:pt modelId="{CC08F2DF-6985-4F8A-BBAC-467448965A51}" type="pres">
      <dgm:prSet presAssocID="{CE403928-759B-4054-B60A-618EE558903F}" presName="diagram" presStyleCnt="0">
        <dgm:presLayoutVars>
          <dgm:dir/>
          <dgm:resizeHandles val="exact"/>
        </dgm:presLayoutVars>
      </dgm:prSet>
      <dgm:spPr/>
      <dgm:t>
        <a:bodyPr/>
        <a:lstStyle/>
        <a:p>
          <a:endParaRPr lang="en-US"/>
        </a:p>
      </dgm:t>
    </dgm:pt>
    <dgm:pt modelId="{A15FE9B1-E57A-44FA-A39F-C53FF7D56100}" type="pres">
      <dgm:prSet presAssocID="{758B1FF8-0147-452A-B866-8F93A1F33884}" presName="node" presStyleLbl="node1" presStyleIdx="0" presStyleCnt="1">
        <dgm:presLayoutVars>
          <dgm:bulletEnabled val="1"/>
        </dgm:presLayoutVars>
      </dgm:prSet>
      <dgm:spPr/>
      <dgm:t>
        <a:bodyPr/>
        <a:lstStyle/>
        <a:p>
          <a:endParaRPr lang="en-US"/>
        </a:p>
      </dgm:t>
    </dgm:pt>
  </dgm:ptLst>
  <dgm:cxnLst>
    <dgm:cxn modelId="{5AA781F4-71A7-4882-A73E-806C2A07A87B}" type="presOf" srcId="{CE403928-759B-4054-B60A-618EE558903F}" destId="{CC08F2DF-6985-4F8A-BBAC-467448965A51}" srcOrd="0" destOrd="0" presId="urn:microsoft.com/office/officeart/2005/8/layout/default"/>
    <dgm:cxn modelId="{F0E87A7E-C8A3-43EF-8D44-510EBA630261}" srcId="{CE403928-759B-4054-B60A-618EE558903F}" destId="{758B1FF8-0147-452A-B866-8F93A1F33884}" srcOrd="0" destOrd="0" parTransId="{70970B25-12A4-49BD-A9A5-5542C1E3BAAF}" sibTransId="{46A302E4-B307-465E-8ED5-C5E4C98C3354}"/>
    <dgm:cxn modelId="{3A93269D-FCEE-4D75-9888-48A2DF226718}" type="presOf" srcId="{758B1FF8-0147-452A-B866-8F93A1F33884}" destId="{A15FE9B1-E57A-44FA-A39F-C53FF7D56100}" srcOrd="0" destOrd="0" presId="urn:microsoft.com/office/officeart/2005/8/layout/default"/>
    <dgm:cxn modelId="{1AFC4FED-AFAA-4ECC-9B99-95E2F01098F6}" type="presParOf" srcId="{CC08F2DF-6985-4F8A-BBAC-467448965A51}" destId="{A15FE9B1-E57A-44FA-A39F-C53FF7D56100}"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577CFB6-8F38-48DA-9100-1E658F1C7DB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91271FBF-4D22-46A4-BCB4-50B6CDF932F3}">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1. Deviance clarifies moral boundaries and affirms norms. </a:t>
          </a:r>
          <a:endParaRPr lang="en-US" sz="2000" dirty="0">
            <a:latin typeface="Times New Roman" panose="02020603050405020304" pitchFamily="18" charset="0"/>
            <a:cs typeface="Times New Roman" panose="02020603050405020304" pitchFamily="18" charset="0"/>
          </a:endParaRPr>
        </a:p>
      </dgm:t>
    </dgm:pt>
    <dgm:pt modelId="{C6C3D35A-6186-48BF-A453-87CCE228618E}" type="parTrans" cxnId="{B4BD62FE-4C5B-4B4E-A067-A57CB79AB1E4}">
      <dgm:prSet/>
      <dgm:spPr/>
      <dgm:t>
        <a:bodyPr/>
        <a:lstStyle/>
        <a:p>
          <a:endParaRPr lang="en-US"/>
        </a:p>
      </dgm:t>
    </dgm:pt>
    <dgm:pt modelId="{DAAC35EF-A464-462A-9D25-3DC5A4626BD3}" type="sibTrans" cxnId="{B4BD62FE-4C5B-4B4E-A067-A57CB79AB1E4}">
      <dgm:prSet/>
      <dgm:spPr/>
      <dgm:t>
        <a:bodyPr/>
        <a:lstStyle/>
        <a:p>
          <a:endParaRPr lang="en-US"/>
        </a:p>
      </dgm:t>
    </dgm:pt>
    <dgm:pt modelId="{F9E2D57D-6DD5-4559-B199-B94812B1101E}">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2. Deviance encourages social unity.</a:t>
          </a:r>
        </a:p>
      </dgm:t>
    </dgm:pt>
    <dgm:pt modelId="{EDDFB9D3-C506-47B7-B705-BE42B27AB1F0}" type="parTrans" cxnId="{4C22A6B3-7DEE-4C8C-B141-373C8F6387A5}">
      <dgm:prSet/>
      <dgm:spPr/>
      <dgm:t>
        <a:bodyPr/>
        <a:lstStyle/>
        <a:p>
          <a:endParaRPr lang="en-US"/>
        </a:p>
      </dgm:t>
    </dgm:pt>
    <dgm:pt modelId="{82F0D1C6-DA6C-431C-AFEC-AFE82E4542AF}" type="sibTrans" cxnId="{4C22A6B3-7DEE-4C8C-B141-373C8F6387A5}">
      <dgm:prSet/>
      <dgm:spPr/>
      <dgm:t>
        <a:bodyPr/>
        <a:lstStyle/>
        <a:p>
          <a:endParaRPr lang="en-US"/>
        </a:p>
      </dgm:t>
    </dgm:pt>
    <dgm:pt modelId="{A0860E84-8283-4A66-BEA2-0235AB0799A3}">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3. Deviance promotes social change.</a:t>
          </a:r>
        </a:p>
      </dgm:t>
    </dgm:pt>
    <dgm:pt modelId="{36E6917E-807E-42C3-BCE1-0D1FC6CEEEC9}" type="parTrans" cxnId="{D80B3D59-52F5-41DE-ACBF-1D680F0B0617}">
      <dgm:prSet/>
      <dgm:spPr/>
      <dgm:t>
        <a:bodyPr/>
        <a:lstStyle/>
        <a:p>
          <a:endParaRPr lang="en-US"/>
        </a:p>
      </dgm:t>
    </dgm:pt>
    <dgm:pt modelId="{CB7B07C0-5031-466E-A289-5BD632EBB46C}" type="sibTrans" cxnId="{D80B3D59-52F5-41DE-ACBF-1D680F0B0617}">
      <dgm:prSet/>
      <dgm:spPr/>
      <dgm:t>
        <a:bodyPr/>
        <a:lstStyle/>
        <a:p>
          <a:endParaRPr lang="en-US"/>
        </a:p>
      </dgm:t>
    </dgm:pt>
    <dgm:pt modelId="{4FFF0319-65BB-4EF4-B981-83DBEFBF2CFB}" type="pres">
      <dgm:prSet presAssocID="{3577CFB6-8F38-48DA-9100-1E658F1C7DB1}" presName="linear" presStyleCnt="0">
        <dgm:presLayoutVars>
          <dgm:animLvl val="lvl"/>
          <dgm:resizeHandles val="exact"/>
        </dgm:presLayoutVars>
      </dgm:prSet>
      <dgm:spPr/>
      <dgm:t>
        <a:bodyPr/>
        <a:lstStyle/>
        <a:p>
          <a:endParaRPr lang="en-US"/>
        </a:p>
      </dgm:t>
    </dgm:pt>
    <dgm:pt modelId="{8FC98025-CE5E-4E2A-8993-0E9BFFC972F3}" type="pres">
      <dgm:prSet presAssocID="{91271FBF-4D22-46A4-BCB4-50B6CDF932F3}" presName="parentText" presStyleLbl="node1" presStyleIdx="0" presStyleCnt="3">
        <dgm:presLayoutVars>
          <dgm:chMax val="0"/>
          <dgm:bulletEnabled val="1"/>
        </dgm:presLayoutVars>
      </dgm:prSet>
      <dgm:spPr/>
      <dgm:t>
        <a:bodyPr/>
        <a:lstStyle/>
        <a:p>
          <a:endParaRPr lang="en-US"/>
        </a:p>
      </dgm:t>
    </dgm:pt>
    <dgm:pt modelId="{1D7CA343-13F2-4D14-B0ED-CB8242EE6871}" type="pres">
      <dgm:prSet presAssocID="{DAAC35EF-A464-462A-9D25-3DC5A4626BD3}" presName="spacer" presStyleCnt="0"/>
      <dgm:spPr/>
    </dgm:pt>
    <dgm:pt modelId="{FAF8F311-B129-427B-83E8-3D2878467DF5}" type="pres">
      <dgm:prSet presAssocID="{F9E2D57D-6DD5-4559-B199-B94812B1101E}" presName="parentText" presStyleLbl="node1" presStyleIdx="1" presStyleCnt="3">
        <dgm:presLayoutVars>
          <dgm:chMax val="0"/>
          <dgm:bulletEnabled val="1"/>
        </dgm:presLayoutVars>
      </dgm:prSet>
      <dgm:spPr/>
      <dgm:t>
        <a:bodyPr/>
        <a:lstStyle/>
        <a:p>
          <a:endParaRPr lang="en-US"/>
        </a:p>
      </dgm:t>
    </dgm:pt>
    <dgm:pt modelId="{8688EE00-7A46-4023-82E6-E45C87A9FE51}" type="pres">
      <dgm:prSet presAssocID="{82F0D1C6-DA6C-431C-AFEC-AFE82E4542AF}" presName="spacer" presStyleCnt="0"/>
      <dgm:spPr/>
    </dgm:pt>
    <dgm:pt modelId="{32F9D315-4172-4694-A82A-D3362C84230D}" type="pres">
      <dgm:prSet presAssocID="{A0860E84-8283-4A66-BEA2-0235AB0799A3}" presName="parentText" presStyleLbl="node1" presStyleIdx="2" presStyleCnt="3">
        <dgm:presLayoutVars>
          <dgm:chMax val="0"/>
          <dgm:bulletEnabled val="1"/>
        </dgm:presLayoutVars>
      </dgm:prSet>
      <dgm:spPr/>
      <dgm:t>
        <a:bodyPr/>
        <a:lstStyle/>
        <a:p>
          <a:endParaRPr lang="en-US"/>
        </a:p>
      </dgm:t>
    </dgm:pt>
  </dgm:ptLst>
  <dgm:cxnLst>
    <dgm:cxn modelId="{D80B3D59-52F5-41DE-ACBF-1D680F0B0617}" srcId="{3577CFB6-8F38-48DA-9100-1E658F1C7DB1}" destId="{A0860E84-8283-4A66-BEA2-0235AB0799A3}" srcOrd="2" destOrd="0" parTransId="{36E6917E-807E-42C3-BCE1-0D1FC6CEEEC9}" sibTransId="{CB7B07C0-5031-466E-A289-5BD632EBB46C}"/>
    <dgm:cxn modelId="{F377CC05-D2CF-4473-8882-897720141D5C}" type="presOf" srcId="{A0860E84-8283-4A66-BEA2-0235AB0799A3}" destId="{32F9D315-4172-4694-A82A-D3362C84230D}" srcOrd="0" destOrd="0" presId="urn:microsoft.com/office/officeart/2005/8/layout/vList2"/>
    <dgm:cxn modelId="{B1325448-F071-4337-89EC-3FC0B76A95F5}" type="presOf" srcId="{F9E2D57D-6DD5-4559-B199-B94812B1101E}" destId="{FAF8F311-B129-427B-83E8-3D2878467DF5}" srcOrd="0" destOrd="0" presId="urn:microsoft.com/office/officeart/2005/8/layout/vList2"/>
    <dgm:cxn modelId="{855CBD15-EBCD-4732-AD5E-DBB4A6DF3031}" type="presOf" srcId="{3577CFB6-8F38-48DA-9100-1E658F1C7DB1}" destId="{4FFF0319-65BB-4EF4-B981-83DBEFBF2CFB}" srcOrd="0" destOrd="0" presId="urn:microsoft.com/office/officeart/2005/8/layout/vList2"/>
    <dgm:cxn modelId="{4C22A6B3-7DEE-4C8C-B141-373C8F6387A5}" srcId="{3577CFB6-8F38-48DA-9100-1E658F1C7DB1}" destId="{F9E2D57D-6DD5-4559-B199-B94812B1101E}" srcOrd="1" destOrd="0" parTransId="{EDDFB9D3-C506-47B7-B705-BE42B27AB1F0}" sibTransId="{82F0D1C6-DA6C-431C-AFEC-AFE82E4542AF}"/>
    <dgm:cxn modelId="{FC9C51CB-9D68-4E5D-A376-FAC6F001F970}" type="presOf" srcId="{91271FBF-4D22-46A4-BCB4-50B6CDF932F3}" destId="{8FC98025-CE5E-4E2A-8993-0E9BFFC972F3}" srcOrd="0" destOrd="0" presId="urn:microsoft.com/office/officeart/2005/8/layout/vList2"/>
    <dgm:cxn modelId="{B4BD62FE-4C5B-4B4E-A067-A57CB79AB1E4}" srcId="{3577CFB6-8F38-48DA-9100-1E658F1C7DB1}" destId="{91271FBF-4D22-46A4-BCB4-50B6CDF932F3}" srcOrd="0" destOrd="0" parTransId="{C6C3D35A-6186-48BF-A453-87CCE228618E}" sibTransId="{DAAC35EF-A464-462A-9D25-3DC5A4626BD3}"/>
    <dgm:cxn modelId="{53B1D6D2-EF99-46B9-B64A-022D7E9A5FD6}" type="presParOf" srcId="{4FFF0319-65BB-4EF4-B981-83DBEFBF2CFB}" destId="{8FC98025-CE5E-4E2A-8993-0E9BFFC972F3}" srcOrd="0" destOrd="0" presId="urn:microsoft.com/office/officeart/2005/8/layout/vList2"/>
    <dgm:cxn modelId="{1C833B9E-9059-4999-9531-788972047A13}" type="presParOf" srcId="{4FFF0319-65BB-4EF4-B981-83DBEFBF2CFB}" destId="{1D7CA343-13F2-4D14-B0ED-CB8242EE6871}" srcOrd="1" destOrd="0" presId="urn:microsoft.com/office/officeart/2005/8/layout/vList2"/>
    <dgm:cxn modelId="{B856F3E3-67C0-4A59-8DBF-0A8B3ACF97B1}" type="presParOf" srcId="{4FFF0319-65BB-4EF4-B981-83DBEFBF2CFB}" destId="{FAF8F311-B129-427B-83E8-3D2878467DF5}" srcOrd="2" destOrd="0" presId="urn:microsoft.com/office/officeart/2005/8/layout/vList2"/>
    <dgm:cxn modelId="{C7248C77-BACB-4596-AFDA-035345F43942}" type="presParOf" srcId="{4FFF0319-65BB-4EF4-B981-83DBEFBF2CFB}" destId="{8688EE00-7A46-4023-82E6-E45C87A9FE51}" srcOrd="3" destOrd="0" presId="urn:microsoft.com/office/officeart/2005/8/layout/vList2"/>
    <dgm:cxn modelId="{FF2F56F5-FE97-48DF-B6E6-F0EA0A3CC89C}" type="presParOf" srcId="{4FFF0319-65BB-4EF4-B981-83DBEFBF2CFB}" destId="{32F9D315-4172-4694-A82A-D3362C84230D}" srcOrd="4"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9232B7F-CAAE-4604-B4A3-345B191D6BB7}"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2AE751FE-2811-46F8-BF01-803DE3B21CFC}">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Functionalists stress that just as the social classes differ in opportunities for income and education, so they differ in opportunities for crime. As a result, street crime is greater among the lower social classes and white-collar crime greater among the higher social classes. The growing crime rates of women illustrate how changing gender roles have given women more access to what sociologists call “illegitimate opportunities.”</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45D69184-5695-424E-99D2-EA456A10F41D}" type="sibTrans" cxnId="{3D98D777-63BE-4F4E-87C5-948F1237C9B3}">
      <dgm:prSet/>
      <dgm:spPr/>
      <dgm:t>
        <a:bodyPr/>
        <a:lstStyle/>
        <a:p>
          <a:endParaRPr lang="en-US"/>
        </a:p>
      </dgm:t>
    </dgm:pt>
    <dgm:pt modelId="{8C33A0C4-D248-4B12-986A-84E99CA5AF6E}" type="parTrans" cxnId="{3D98D777-63BE-4F4E-87C5-948F1237C9B3}">
      <dgm:prSet/>
      <dgm:spPr/>
      <dgm:t>
        <a:bodyPr/>
        <a:lstStyle/>
        <a:p>
          <a:endParaRPr lang="en-US"/>
        </a:p>
      </dgm:t>
    </dgm:pt>
    <dgm:pt modelId="{D097C2ED-FA16-4D2D-A9E9-2598629BB4E0}" type="pres">
      <dgm:prSet presAssocID="{09232B7F-CAAE-4604-B4A3-345B191D6BB7}" presName="vert0" presStyleCnt="0">
        <dgm:presLayoutVars>
          <dgm:dir/>
          <dgm:animOne val="branch"/>
          <dgm:animLvl val="lvl"/>
        </dgm:presLayoutVars>
      </dgm:prSet>
      <dgm:spPr/>
      <dgm:t>
        <a:bodyPr/>
        <a:lstStyle/>
        <a:p>
          <a:endParaRPr lang="en-US"/>
        </a:p>
      </dgm:t>
    </dgm:pt>
    <dgm:pt modelId="{5D1DA9FF-939B-4C9F-A6C6-299EA81DA7EE}" type="pres">
      <dgm:prSet presAssocID="{2AE751FE-2811-46F8-BF01-803DE3B21CFC}" presName="thickLine" presStyleLbl="alignNode1" presStyleIdx="0" presStyleCnt="1"/>
      <dgm:spPr/>
    </dgm:pt>
    <dgm:pt modelId="{0D9CC9F3-A32E-4326-8BA4-90AB50676CC3}" type="pres">
      <dgm:prSet presAssocID="{2AE751FE-2811-46F8-BF01-803DE3B21CFC}" presName="horz1" presStyleCnt="0"/>
      <dgm:spPr/>
    </dgm:pt>
    <dgm:pt modelId="{2408D1D4-3549-41EE-9070-3D8B9D5CA601}" type="pres">
      <dgm:prSet presAssocID="{2AE751FE-2811-46F8-BF01-803DE3B21CFC}" presName="tx1" presStyleLbl="revTx" presStyleIdx="0" presStyleCnt="1"/>
      <dgm:spPr/>
      <dgm:t>
        <a:bodyPr/>
        <a:lstStyle/>
        <a:p>
          <a:endParaRPr lang="en-US"/>
        </a:p>
      </dgm:t>
    </dgm:pt>
    <dgm:pt modelId="{0D9922CB-C8F3-4FEC-A50E-6B22481C912C}" type="pres">
      <dgm:prSet presAssocID="{2AE751FE-2811-46F8-BF01-803DE3B21CFC}" presName="vert1" presStyleCnt="0"/>
      <dgm:spPr/>
    </dgm:pt>
  </dgm:ptLst>
  <dgm:cxnLst>
    <dgm:cxn modelId="{3D98D777-63BE-4F4E-87C5-948F1237C9B3}" srcId="{09232B7F-CAAE-4604-B4A3-345B191D6BB7}" destId="{2AE751FE-2811-46F8-BF01-803DE3B21CFC}" srcOrd="0" destOrd="0" parTransId="{8C33A0C4-D248-4B12-986A-84E99CA5AF6E}" sibTransId="{45D69184-5695-424E-99D2-EA456A10F41D}"/>
    <dgm:cxn modelId="{FA8D65E7-DB39-4FD0-884A-AFAAF8C6672E}" type="presOf" srcId="{2AE751FE-2811-46F8-BF01-803DE3B21CFC}" destId="{2408D1D4-3549-41EE-9070-3D8B9D5CA601}" srcOrd="0" destOrd="0" presId="urn:microsoft.com/office/officeart/2008/layout/LinedList"/>
    <dgm:cxn modelId="{DE8D0AA2-6B46-4B90-A302-ADAA8F1D0A48}" type="presOf" srcId="{09232B7F-CAAE-4604-B4A3-345B191D6BB7}" destId="{D097C2ED-FA16-4D2D-A9E9-2598629BB4E0}" srcOrd="0" destOrd="0" presId="urn:microsoft.com/office/officeart/2008/layout/LinedList"/>
    <dgm:cxn modelId="{E75210FF-334A-4703-8D01-93691C139E55}" type="presParOf" srcId="{D097C2ED-FA16-4D2D-A9E9-2598629BB4E0}" destId="{5D1DA9FF-939B-4C9F-A6C6-299EA81DA7EE}" srcOrd="0" destOrd="0" presId="urn:microsoft.com/office/officeart/2008/layout/LinedList"/>
    <dgm:cxn modelId="{0076D6A8-D96D-4F92-BC1C-936563D76929}" type="presParOf" srcId="{D097C2ED-FA16-4D2D-A9E9-2598629BB4E0}" destId="{0D9CC9F3-A32E-4326-8BA4-90AB50676CC3}" srcOrd="1" destOrd="0" presId="urn:microsoft.com/office/officeart/2008/layout/LinedList"/>
    <dgm:cxn modelId="{F384DFA4-5CC8-4A6D-AC85-36B0D4B8A016}" type="presParOf" srcId="{0D9CC9F3-A32E-4326-8BA4-90AB50676CC3}" destId="{2408D1D4-3549-41EE-9070-3D8B9D5CA601}" srcOrd="0" destOrd="0" presId="urn:microsoft.com/office/officeart/2008/layout/LinedList"/>
    <dgm:cxn modelId="{8AB54ADB-175C-42B7-B411-7BDA2E3E4380}" type="presParOf" srcId="{0D9CC9F3-A32E-4326-8BA4-90AB50676CC3}" destId="{0D9922CB-C8F3-4FEC-A50E-6B22481C912C}" srcOrd="1" destOrd="0" presId="urn:microsoft.com/office/officeart/2008/layout/Lined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DC99211-2CDF-47E7-B719-7BD071858B4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2072556-189E-4F83-9C2E-3DC86CEF1B2B}">
      <dgm:prSet phldrT="[Text]" custT="1"/>
      <dgm:spPr/>
      <dgm:t>
        <a:bodyPr/>
        <a:lstStyle/>
        <a:p>
          <a:pPr algn="just"/>
          <a:r>
            <a:rPr lang="en-US" sz="2000" b="1" dirty="0" smtClean="0">
              <a:latin typeface="Times New Roman" panose="02020603050405020304" pitchFamily="18" charset="0"/>
              <a:cs typeface="Times New Roman" panose="02020603050405020304" pitchFamily="18" charset="0"/>
            </a:rPr>
            <a:t>1. Deviance clarifies moral boundaries and affirms norms</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F52A9FFF-0107-4F79-88D5-3B1A4A7F3F5B}" type="parTrans" cxnId="{4A12A007-18A2-4C4B-B3BE-C12658E2163D}">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DCF0E569-89DB-45D0-8022-158544B9C892}" type="sibTrans" cxnId="{4A12A007-18A2-4C4B-B3BE-C12658E2163D}">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7EC7771A-830A-4FF2-8454-F92A29E34B96}">
      <dgm:prSet custT="1"/>
      <dgm:spPr/>
      <dgm:t>
        <a:bodyPr/>
        <a:lstStyle/>
        <a:p>
          <a:pPr algn="just"/>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Deviance challenges those boundaries. To call a member into account is to say, in effect, “You broke an important rule, and we cannot tolerate that.” Punishing deviants affirms the group’s norms and clarifies what it means to be a member of the group.</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D9F90A4F-DF81-40E1-9847-E75D530C784C}" type="parTrans" cxnId="{879DEA12-F37B-49DC-B530-BD22AB50A6C3}">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0EEC49B0-E6B1-4975-A9AD-B3BD641BAC1B}" type="sibTrans" cxnId="{879DEA12-F37B-49DC-B530-BD22AB50A6C3}">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F9B941DA-4F91-489D-A225-DBCE4E3350D6}">
      <dgm:prSet phldrT="[Text]" custT="1"/>
      <dgm:spPr/>
      <dgm:t>
        <a:bodyPr/>
        <a:lstStyle/>
        <a:p>
          <a:pPr algn="just"/>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By moral boundaries, Durkheim referred to a group’s ideas about how people should think and act.</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91721A60-74CE-4179-84E5-358805A1EBAA}" type="parTrans" cxnId="{6A78A39C-FA29-4EA2-86BD-C82D324039CC}">
      <dgm:prSet/>
      <dgm:spPr/>
      <dgm:t>
        <a:bodyPr/>
        <a:lstStyle/>
        <a:p>
          <a:endParaRPr lang="en-US"/>
        </a:p>
      </dgm:t>
    </dgm:pt>
    <dgm:pt modelId="{E1269B13-06D6-4D0B-9718-724574BE3C51}" type="sibTrans" cxnId="{6A78A39C-FA29-4EA2-86BD-C82D324039CC}">
      <dgm:prSet/>
      <dgm:spPr/>
      <dgm:t>
        <a:bodyPr/>
        <a:lstStyle/>
        <a:p>
          <a:endParaRPr lang="en-US"/>
        </a:p>
      </dgm:t>
    </dgm:pt>
    <dgm:pt modelId="{72CA09EC-1E27-4A4F-A76A-B0C6273F60C5}" type="pres">
      <dgm:prSet presAssocID="{3DC99211-2CDF-47E7-B719-7BD071858B48}" presName="linear" presStyleCnt="0">
        <dgm:presLayoutVars>
          <dgm:dir/>
          <dgm:animLvl val="lvl"/>
          <dgm:resizeHandles val="exact"/>
        </dgm:presLayoutVars>
      </dgm:prSet>
      <dgm:spPr/>
      <dgm:t>
        <a:bodyPr/>
        <a:lstStyle/>
        <a:p>
          <a:endParaRPr lang="en-US"/>
        </a:p>
      </dgm:t>
    </dgm:pt>
    <dgm:pt modelId="{02AC979D-6C4B-4B49-935A-F6FA1C9A27A1}" type="pres">
      <dgm:prSet presAssocID="{E2072556-189E-4F83-9C2E-3DC86CEF1B2B}" presName="parentLin" presStyleCnt="0"/>
      <dgm:spPr/>
      <dgm:t>
        <a:bodyPr/>
        <a:lstStyle/>
        <a:p>
          <a:endParaRPr lang="en-US"/>
        </a:p>
      </dgm:t>
    </dgm:pt>
    <dgm:pt modelId="{C70D0593-B541-4FDD-AB13-B3DA6C5C3372}" type="pres">
      <dgm:prSet presAssocID="{E2072556-189E-4F83-9C2E-3DC86CEF1B2B}" presName="parentLeftMargin" presStyleLbl="node1" presStyleIdx="0" presStyleCnt="1"/>
      <dgm:spPr/>
      <dgm:t>
        <a:bodyPr/>
        <a:lstStyle/>
        <a:p>
          <a:endParaRPr lang="en-US"/>
        </a:p>
      </dgm:t>
    </dgm:pt>
    <dgm:pt modelId="{AE6DCBB7-3392-4BB6-B58E-21104FEBE7B2}" type="pres">
      <dgm:prSet presAssocID="{E2072556-189E-4F83-9C2E-3DC86CEF1B2B}" presName="parentText" presStyleLbl="node1" presStyleIdx="0" presStyleCnt="1">
        <dgm:presLayoutVars>
          <dgm:chMax val="0"/>
          <dgm:bulletEnabled val="1"/>
        </dgm:presLayoutVars>
      </dgm:prSet>
      <dgm:spPr/>
      <dgm:t>
        <a:bodyPr/>
        <a:lstStyle/>
        <a:p>
          <a:endParaRPr lang="en-US"/>
        </a:p>
      </dgm:t>
    </dgm:pt>
    <dgm:pt modelId="{2CBA8779-610A-401A-9474-1C26B495F4F2}" type="pres">
      <dgm:prSet presAssocID="{E2072556-189E-4F83-9C2E-3DC86CEF1B2B}" presName="negativeSpace" presStyleCnt="0"/>
      <dgm:spPr/>
      <dgm:t>
        <a:bodyPr/>
        <a:lstStyle/>
        <a:p>
          <a:endParaRPr lang="en-US"/>
        </a:p>
      </dgm:t>
    </dgm:pt>
    <dgm:pt modelId="{BBF2937B-D1CC-420E-A4FA-E68E233CD8A0}" type="pres">
      <dgm:prSet presAssocID="{E2072556-189E-4F83-9C2E-3DC86CEF1B2B}" presName="childText" presStyleLbl="conFgAcc1" presStyleIdx="0" presStyleCnt="1">
        <dgm:presLayoutVars>
          <dgm:bulletEnabled val="1"/>
        </dgm:presLayoutVars>
      </dgm:prSet>
      <dgm:spPr/>
      <dgm:t>
        <a:bodyPr/>
        <a:lstStyle/>
        <a:p>
          <a:endParaRPr lang="en-US"/>
        </a:p>
      </dgm:t>
    </dgm:pt>
  </dgm:ptLst>
  <dgm:cxnLst>
    <dgm:cxn modelId="{C6B64FD0-5D16-4A99-A5ED-7AFD238C9D13}" type="presOf" srcId="{7EC7771A-830A-4FF2-8454-F92A29E34B96}" destId="{BBF2937B-D1CC-420E-A4FA-E68E233CD8A0}" srcOrd="0" destOrd="1" presId="urn:microsoft.com/office/officeart/2005/8/layout/list1"/>
    <dgm:cxn modelId="{B6280D7B-89C0-4493-BAD4-B22D847485C6}" type="presOf" srcId="{F9B941DA-4F91-489D-A225-DBCE4E3350D6}" destId="{BBF2937B-D1CC-420E-A4FA-E68E233CD8A0}" srcOrd="0" destOrd="0" presId="urn:microsoft.com/office/officeart/2005/8/layout/list1"/>
    <dgm:cxn modelId="{29CFFC6D-8B50-412C-BCA0-BE0AA8D36242}" type="presOf" srcId="{E2072556-189E-4F83-9C2E-3DC86CEF1B2B}" destId="{C70D0593-B541-4FDD-AB13-B3DA6C5C3372}" srcOrd="0" destOrd="0" presId="urn:microsoft.com/office/officeart/2005/8/layout/list1"/>
    <dgm:cxn modelId="{4A12A007-18A2-4C4B-B3BE-C12658E2163D}" srcId="{3DC99211-2CDF-47E7-B719-7BD071858B48}" destId="{E2072556-189E-4F83-9C2E-3DC86CEF1B2B}" srcOrd="0" destOrd="0" parTransId="{F52A9FFF-0107-4F79-88D5-3B1A4A7F3F5B}" sibTransId="{DCF0E569-89DB-45D0-8022-158544B9C892}"/>
    <dgm:cxn modelId="{832AD2D0-68E1-49E4-B9DB-F342F2E96502}" type="presOf" srcId="{E2072556-189E-4F83-9C2E-3DC86CEF1B2B}" destId="{AE6DCBB7-3392-4BB6-B58E-21104FEBE7B2}" srcOrd="1" destOrd="0" presId="urn:microsoft.com/office/officeart/2005/8/layout/list1"/>
    <dgm:cxn modelId="{879DEA12-F37B-49DC-B530-BD22AB50A6C3}" srcId="{E2072556-189E-4F83-9C2E-3DC86CEF1B2B}" destId="{7EC7771A-830A-4FF2-8454-F92A29E34B96}" srcOrd="1" destOrd="0" parTransId="{D9F90A4F-DF81-40E1-9847-E75D530C784C}" sibTransId="{0EEC49B0-E6B1-4975-A9AD-B3BD641BAC1B}"/>
    <dgm:cxn modelId="{6A78A39C-FA29-4EA2-86BD-C82D324039CC}" srcId="{E2072556-189E-4F83-9C2E-3DC86CEF1B2B}" destId="{F9B941DA-4F91-489D-A225-DBCE4E3350D6}" srcOrd="0" destOrd="0" parTransId="{91721A60-74CE-4179-84E5-358805A1EBAA}" sibTransId="{E1269B13-06D6-4D0B-9718-724574BE3C51}"/>
    <dgm:cxn modelId="{0561F2FA-CCA6-469C-9308-5EE7889017F9}" type="presOf" srcId="{3DC99211-2CDF-47E7-B719-7BD071858B48}" destId="{72CA09EC-1E27-4A4F-A76A-B0C6273F60C5}" srcOrd="0" destOrd="0" presId="urn:microsoft.com/office/officeart/2005/8/layout/list1"/>
    <dgm:cxn modelId="{8F5ED895-702E-4D97-8E04-775E9EDC3A03}" type="presParOf" srcId="{72CA09EC-1E27-4A4F-A76A-B0C6273F60C5}" destId="{02AC979D-6C4B-4B49-935A-F6FA1C9A27A1}" srcOrd="0" destOrd="0" presId="urn:microsoft.com/office/officeart/2005/8/layout/list1"/>
    <dgm:cxn modelId="{EFFD70D9-F723-4B66-A477-9AA0C2CF6FE8}" type="presParOf" srcId="{02AC979D-6C4B-4B49-935A-F6FA1C9A27A1}" destId="{C70D0593-B541-4FDD-AB13-B3DA6C5C3372}" srcOrd="0" destOrd="0" presId="urn:microsoft.com/office/officeart/2005/8/layout/list1"/>
    <dgm:cxn modelId="{7AC87B8B-B0A7-44B2-B109-112525FB8769}" type="presParOf" srcId="{02AC979D-6C4B-4B49-935A-F6FA1C9A27A1}" destId="{AE6DCBB7-3392-4BB6-B58E-21104FEBE7B2}" srcOrd="1" destOrd="0" presId="urn:microsoft.com/office/officeart/2005/8/layout/list1"/>
    <dgm:cxn modelId="{C4862776-4754-47AD-B925-C4D12567B01D}" type="presParOf" srcId="{72CA09EC-1E27-4A4F-A76A-B0C6273F60C5}" destId="{2CBA8779-610A-401A-9474-1C26B495F4F2}" srcOrd="1" destOrd="0" presId="urn:microsoft.com/office/officeart/2005/8/layout/list1"/>
    <dgm:cxn modelId="{C21A9644-46EB-48DE-BBB9-283FFB425784}" type="presParOf" srcId="{72CA09EC-1E27-4A4F-A76A-B0C6273F60C5}" destId="{BBF2937B-D1CC-420E-A4FA-E68E233CD8A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4B75A7-A815-4F0D-B130-969A8B4B0EC8}"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39A819E0-B081-4196-829E-1622EFF5F766}">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Deviance is a socially defined construct that refers to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any action, belief, or human characteristic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that members of a society or a social group consider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a violation of group norms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for which the violator is likely to be censured or punished. It refers to any violation of norms, whether the infraction is as minor as driving over the speed limit, as serious as murder.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AA2F426B-AD0D-40DF-BC9E-24AF1E7D913D}" type="parTrans" cxnId="{B38ECF70-4145-448A-A6A3-8855E9776E72}">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7BA6CE1F-7731-40BD-9333-217D2E44725D}" type="sibTrans" cxnId="{B38ECF70-4145-448A-A6A3-8855E9776E72}">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C197B86F-BCC7-4E3C-9A47-C7B7FA5B28A0}">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Behavior that violates the standards of conduct or expectations of a group or society and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arouses negative social reactions. Deviance exists in all societies.</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FB8C5DC8-7AD4-4912-8433-FD265C70DEF7}" type="parTrans" cxnId="{2028C964-2598-4D52-86D6-BF1200FDAB9F}">
      <dgm:prSet/>
      <dgm:spPr/>
      <dgm:t>
        <a:bodyPr/>
        <a:lstStyle/>
        <a:p>
          <a:endParaRPr lang="en-US"/>
        </a:p>
      </dgm:t>
    </dgm:pt>
    <dgm:pt modelId="{1C47A108-58CB-4588-A47D-B1988E9EED62}" type="sibTrans" cxnId="{2028C964-2598-4D52-86D6-BF1200FDAB9F}">
      <dgm:prSet/>
      <dgm:spPr/>
      <dgm:t>
        <a:bodyPr/>
        <a:lstStyle/>
        <a:p>
          <a:endParaRPr lang="en-US"/>
        </a:p>
      </dgm:t>
    </dgm:pt>
    <dgm:pt modelId="{A69281BB-D9A4-4208-B273-185BFE923992}">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Norm violations only become deviance when they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exceed the tolerance level of the community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and bring negative sanctions. Deviance is behavior of which others disapprove to such an extent that they believe something significant ought to be done about it.</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9DE79992-A24E-4204-A047-E2DA77B044A1}" type="parTrans" cxnId="{15B1DE99-C7A9-47CF-BAAF-2F4BD037D1B1}">
      <dgm:prSet/>
      <dgm:spPr/>
      <dgm:t>
        <a:bodyPr/>
        <a:lstStyle/>
        <a:p>
          <a:endParaRPr lang="en-US"/>
        </a:p>
      </dgm:t>
    </dgm:pt>
    <dgm:pt modelId="{E2297F96-B0BB-4595-9524-520D355094E6}" type="sibTrans" cxnId="{15B1DE99-C7A9-47CF-BAAF-2F4BD037D1B1}">
      <dgm:prSet/>
      <dgm:spPr/>
      <dgm:t>
        <a:bodyPr/>
        <a:lstStyle/>
        <a:p>
          <a:endParaRPr lang="en-US"/>
        </a:p>
      </dgm:t>
    </dgm:pt>
    <dgm:pt modelId="{D0DF046A-6BEF-4399-A004-0D75C35CBFA2}" type="pres">
      <dgm:prSet presAssocID="{7F4B75A7-A815-4F0D-B130-969A8B4B0EC8}" presName="vert0" presStyleCnt="0">
        <dgm:presLayoutVars>
          <dgm:dir/>
          <dgm:animOne val="branch"/>
          <dgm:animLvl val="lvl"/>
        </dgm:presLayoutVars>
      </dgm:prSet>
      <dgm:spPr/>
      <dgm:t>
        <a:bodyPr/>
        <a:lstStyle/>
        <a:p>
          <a:endParaRPr lang="en-US"/>
        </a:p>
      </dgm:t>
    </dgm:pt>
    <dgm:pt modelId="{C0447973-EAB5-479B-AE2D-1BB0BAB7DC77}" type="pres">
      <dgm:prSet presAssocID="{39A819E0-B081-4196-829E-1622EFF5F766}" presName="thickLine" presStyleLbl="alignNode1" presStyleIdx="0" presStyleCnt="3"/>
      <dgm:spPr/>
      <dgm:t>
        <a:bodyPr/>
        <a:lstStyle/>
        <a:p>
          <a:endParaRPr lang="en-US"/>
        </a:p>
      </dgm:t>
    </dgm:pt>
    <dgm:pt modelId="{D8B7810E-4F54-4D89-97F7-03DD358371CB}" type="pres">
      <dgm:prSet presAssocID="{39A819E0-B081-4196-829E-1622EFF5F766}" presName="horz1" presStyleCnt="0"/>
      <dgm:spPr/>
      <dgm:t>
        <a:bodyPr/>
        <a:lstStyle/>
        <a:p>
          <a:endParaRPr lang="en-US"/>
        </a:p>
      </dgm:t>
    </dgm:pt>
    <dgm:pt modelId="{755B60D4-077D-4892-B16E-A9016C2D2863}" type="pres">
      <dgm:prSet presAssocID="{39A819E0-B081-4196-829E-1622EFF5F766}" presName="tx1" presStyleLbl="revTx" presStyleIdx="0" presStyleCnt="3" custScaleY="315532"/>
      <dgm:spPr/>
      <dgm:t>
        <a:bodyPr/>
        <a:lstStyle/>
        <a:p>
          <a:endParaRPr lang="en-US"/>
        </a:p>
      </dgm:t>
    </dgm:pt>
    <dgm:pt modelId="{ECAE799B-303D-4941-A9D7-041429CE21B7}" type="pres">
      <dgm:prSet presAssocID="{39A819E0-B081-4196-829E-1622EFF5F766}" presName="vert1" presStyleCnt="0"/>
      <dgm:spPr/>
      <dgm:t>
        <a:bodyPr/>
        <a:lstStyle/>
        <a:p>
          <a:endParaRPr lang="en-US"/>
        </a:p>
      </dgm:t>
    </dgm:pt>
    <dgm:pt modelId="{8EEAED61-F5C9-459D-8F57-1CBF1680267D}" type="pres">
      <dgm:prSet presAssocID="{C197B86F-BCC7-4E3C-9A47-C7B7FA5B28A0}" presName="thickLine" presStyleLbl="alignNode1" presStyleIdx="1" presStyleCnt="3"/>
      <dgm:spPr/>
    </dgm:pt>
    <dgm:pt modelId="{53E7E67D-C23D-46A0-8472-A642DBF40A2C}" type="pres">
      <dgm:prSet presAssocID="{C197B86F-BCC7-4E3C-9A47-C7B7FA5B28A0}" presName="horz1" presStyleCnt="0"/>
      <dgm:spPr/>
    </dgm:pt>
    <dgm:pt modelId="{028D2696-967D-4C1F-BD38-84CB211EAE5A}" type="pres">
      <dgm:prSet presAssocID="{C197B86F-BCC7-4E3C-9A47-C7B7FA5B28A0}" presName="tx1" presStyleLbl="revTx" presStyleIdx="1" presStyleCnt="3" custScaleY="184276"/>
      <dgm:spPr/>
      <dgm:t>
        <a:bodyPr/>
        <a:lstStyle/>
        <a:p>
          <a:endParaRPr lang="en-US"/>
        </a:p>
      </dgm:t>
    </dgm:pt>
    <dgm:pt modelId="{4AF85BC2-C10F-4ACE-B5F7-11976CE9976B}" type="pres">
      <dgm:prSet presAssocID="{C197B86F-BCC7-4E3C-9A47-C7B7FA5B28A0}" presName="vert1" presStyleCnt="0"/>
      <dgm:spPr/>
    </dgm:pt>
    <dgm:pt modelId="{2BDDEFFD-0C04-4285-8A94-914BD3B20DA2}" type="pres">
      <dgm:prSet presAssocID="{A69281BB-D9A4-4208-B273-185BFE923992}" presName="thickLine" presStyleLbl="alignNode1" presStyleIdx="2" presStyleCnt="3"/>
      <dgm:spPr/>
    </dgm:pt>
    <dgm:pt modelId="{0BC0975F-2848-4F13-B633-ACC9D9BB7509}" type="pres">
      <dgm:prSet presAssocID="{A69281BB-D9A4-4208-B273-185BFE923992}" presName="horz1" presStyleCnt="0"/>
      <dgm:spPr/>
    </dgm:pt>
    <dgm:pt modelId="{DDC7B6E5-86E1-48BC-AF95-9B9EE0AB953D}" type="pres">
      <dgm:prSet presAssocID="{A69281BB-D9A4-4208-B273-185BFE923992}" presName="tx1" presStyleLbl="revTx" presStyleIdx="2" presStyleCnt="3" custScaleY="191560"/>
      <dgm:spPr/>
      <dgm:t>
        <a:bodyPr/>
        <a:lstStyle/>
        <a:p>
          <a:endParaRPr lang="en-US"/>
        </a:p>
      </dgm:t>
    </dgm:pt>
    <dgm:pt modelId="{6FDD8991-0C02-49D2-B579-751EC81BECCC}" type="pres">
      <dgm:prSet presAssocID="{A69281BB-D9A4-4208-B273-185BFE923992}" presName="vert1" presStyleCnt="0"/>
      <dgm:spPr/>
    </dgm:pt>
  </dgm:ptLst>
  <dgm:cxnLst>
    <dgm:cxn modelId="{B38ECF70-4145-448A-A6A3-8855E9776E72}" srcId="{7F4B75A7-A815-4F0D-B130-969A8B4B0EC8}" destId="{39A819E0-B081-4196-829E-1622EFF5F766}" srcOrd="0" destOrd="0" parTransId="{AA2F426B-AD0D-40DF-BC9E-24AF1E7D913D}" sibTransId="{7BA6CE1F-7731-40BD-9333-217D2E44725D}"/>
    <dgm:cxn modelId="{15B1DE99-C7A9-47CF-BAAF-2F4BD037D1B1}" srcId="{7F4B75A7-A815-4F0D-B130-969A8B4B0EC8}" destId="{A69281BB-D9A4-4208-B273-185BFE923992}" srcOrd="2" destOrd="0" parTransId="{9DE79992-A24E-4204-A047-E2DA77B044A1}" sibTransId="{E2297F96-B0BB-4595-9524-520D355094E6}"/>
    <dgm:cxn modelId="{2028C964-2598-4D52-86D6-BF1200FDAB9F}" srcId="{7F4B75A7-A815-4F0D-B130-969A8B4B0EC8}" destId="{C197B86F-BCC7-4E3C-9A47-C7B7FA5B28A0}" srcOrd="1" destOrd="0" parTransId="{FB8C5DC8-7AD4-4912-8433-FD265C70DEF7}" sibTransId="{1C47A108-58CB-4588-A47D-B1988E9EED62}"/>
    <dgm:cxn modelId="{7ED47A71-50F9-4335-A138-C4EF3FC7CAE7}" type="presOf" srcId="{7F4B75A7-A815-4F0D-B130-969A8B4B0EC8}" destId="{D0DF046A-6BEF-4399-A004-0D75C35CBFA2}" srcOrd="0" destOrd="0" presId="urn:microsoft.com/office/officeart/2008/layout/LinedList"/>
    <dgm:cxn modelId="{BC35B45F-7C83-4ADD-8DD6-1A4A3732A2DB}" type="presOf" srcId="{C197B86F-BCC7-4E3C-9A47-C7B7FA5B28A0}" destId="{028D2696-967D-4C1F-BD38-84CB211EAE5A}" srcOrd="0" destOrd="0" presId="urn:microsoft.com/office/officeart/2008/layout/LinedList"/>
    <dgm:cxn modelId="{B1650E02-ECED-47C2-80EE-E80618403110}" type="presOf" srcId="{39A819E0-B081-4196-829E-1622EFF5F766}" destId="{755B60D4-077D-4892-B16E-A9016C2D2863}" srcOrd="0" destOrd="0" presId="urn:microsoft.com/office/officeart/2008/layout/LinedList"/>
    <dgm:cxn modelId="{F0E25C0E-4830-4C61-A06F-5F191D9668CC}" type="presOf" srcId="{A69281BB-D9A4-4208-B273-185BFE923992}" destId="{DDC7B6E5-86E1-48BC-AF95-9B9EE0AB953D}" srcOrd="0" destOrd="0" presId="urn:microsoft.com/office/officeart/2008/layout/LinedList"/>
    <dgm:cxn modelId="{5CB40698-962B-4099-B7F1-671ED25CCF25}" type="presParOf" srcId="{D0DF046A-6BEF-4399-A004-0D75C35CBFA2}" destId="{C0447973-EAB5-479B-AE2D-1BB0BAB7DC77}" srcOrd="0" destOrd="0" presId="urn:microsoft.com/office/officeart/2008/layout/LinedList"/>
    <dgm:cxn modelId="{65B806CD-77AB-49AA-8300-2006F2F9D6B5}" type="presParOf" srcId="{D0DF046A-6BEF-4399-A004-0D75C35CBFA2}" destId="{D8B7810E-4F54-4D89-97F7-03DD358371CB}" srcOrd="1" destOrd="0" presId="urn:microsoft.com/office/officeart/2008/layout/LinedList"/>
    <dgm:cxn modelId="{3E791C96-F3C7-4BCC-8ADA-F60D52231E40}" type="presParOf" srcId="{D8B7810E-4F54-4D89-97F7-03DD358371CB}" destId="{755B60D4-077D-4892-B16E-A9016C2D2863}" srcOrd="0" destOrd="0" presId="urn:microsoft.com/office/officeart/2008/layout/LinedList"/>
    <dgm:cxn modelId="{09CCC9BD-40C5-4D80-9F1F-1C1CFAF77F86}" type="presParOf" srcId="{D8B7810E-4F54-4D89-97F7-03DD358371CB}" destId="{ECAE799B-303D-4941-A9D7-041429CE21B7}" srcOrd="1" destOrd="0" presId="urn:microsoft.com/office/officeart/2008/layout/LinedList"/>
    <dgm:cxn modelId="{2E9A40BE-4FE0-462E-AE28-07EB9EADCF13}" type="presParOf" srcId="{D0DF046A-6BEF-4399-A004-0D75C35CBFA2}" destId="{8EEAED61-F5C9-459D-8F57-1CBF1680267D}" srcOrd="2" destOrd="0" presId="urn:microsoft.com/office/officeart/2008/layout/LinedList"/>
    <dgm:cxn modelId="{F70520E0-DA19-4ECA-92E1-76430DE68F6B}" type="presParOf" srcId="{D0DF046A-6BEF-4399-A004-0D75C35CBFA2}" destId="{53E7E67D-C23D-46A0-8472-A642DBF40A2C}" srcOrd="3" destOrd="0" presId="urn:microsoft.com/office/officeart/2008/layout/LinedList"/>
    <dgm:cxn modelId="{823A1527-1E4C-45AA-9FE0-36B8F12DCB22}" type="presParOf" srcId="{53E7E67D-C23D-46A0-8472-A642DBF40A2C}" destId="{028D2696-967D-4C1F-BD38-84CB211EAE5A}" srcOrd="0" destOrd="0" presId="urn:microsoft.com/office/officeart/2008/layout/LinedList"/>
    <dgm:cxn modelId="{982BF389-3509-4FF1-9225-72AA2DD223A7}" type="presParOf" srcId="{53E7E67D-C23D-46A0-8472-A642DBF40A2C}" destId="{4AF85BC2-C10F-4ACE-B5F7-11976CE9976B}" srcOrd="1" destOrd="0" presId="urn:microsoft.com/office/officeart/2008/layout/LinedList"/>
    <dgm:cxn modelId="{780CC2B6-114C-4571-9E6E-AC052F157BE7}" type="presParOf" srcId="{D0DF046A-6BEF-4399-A004-0D75C35CBFA2}" destId="{2BDDEFFD-0C04-4285-8A94-914BD3B20DA2}" srcOrd="4" destOrd="0" presId="urn:microsoft.com/office/officeart/2008/layout/LinedList"/>
    <dgm:cxn modelId="{25841C85-854E-42FC-954C-0EB46B0676AF}" type="presParOf" srcId="{D0DF046A-6BEF-4399-A004-0D75C35CBFA2}" destId="{0BC0975F-2848-4F13-B633-ACC9D9BB7509}" srcOrd="5" destOrd="0" presId="urn:microsoft.com/office/officeart/2008/layout/LinedList"/>
    <dgm:cxn modelId="{BC0A7F30-FF7D-4C98-889B-276663511EC8}" type="presParOf" srcId="{0BC0975F-2848-4F13-B633-ACC9D9BB7509}" destId="{DDC7B6E5-86E1-48BC-AF95-9B9EE0AB953D}" srcOrd="0" destOrd="0" presId="urn:microsoft.com/office/officeart/2008/layout/LinedList"/>
    <dgm:cxn modelId="{BB6A42D2-E466-4ACD-823D-F411DE5FE481}" type="presParOf" srcId="{0BC0975F-2848-4F13-B633-ACC9D9BB7509}" destId="{6FDD8991-0C02-49D2-B579-751EC81BEC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A8F2E23-25CC-4872-B55E-C6E48ABD9B1F}"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32901390-D3E9-46C9-8649-0FE00D85EA51}">
      <dgm:prSet phldrT="[Text]" custT="1"/>
      <dgm:spPr/>
      <dgm:t>
        <a:bodyPr/>
        <a:lstStyle/>
        <a:p>
          <a:pPr algn="just"/>
          <a:r>
            <a:rPr lang="en-US" sz="2000" b="1" dirty="0" smtClean="0">
              <a:latin typeface="Times New Roman" panose="02020603050405020304" pitchFamily="18" charset="0"/>
              <a:cs typeface="Times New Roman" panose="02020603050405020304" pitchFamily="18" charset="0"/>
            </a:rPr>
            <a:t>2. Deviance encourages social unity</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ED76D415-2182-4230-9C35-B79888015556}" type="parTrans" cxnId="{5E1D4150-1CDA-44E4-994F-B88F2240AB76}">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719C913-61BB-4260-913F-50A4BB9560B8}" type="sibTrans" cxnId="{5E1D4150-1CDA-44E4-994F-B88F2240AB76}">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43A3B31-9A68-42CD-A2FA-F88DB3F02660}">
      <dgm:prSet phldrT="[Text]" custT="1"/>
      <dgm:spPr/>
      <dgm:t>
        <a:bodyPr/>
        <a:lstStyle/>
        <a:p>
          <a:pPr algn="just"/>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To affirm the group’s moral boundaries by punishing deviants creates a “we” feeling among the group’s members. By saying, “You can’t get away with that,” the group affirms the rightness of its ways.</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3CA85BB7-6ED3-444B-B8E3-E5104485E0FF}" type="parTrans" cxnId="{C0AE2728-58AF-4D07-A5F7-4FE707F961A0}">
      <dgm:prSet/>
      <dgm:spPr/>
      <dgm:t>
        <a:bodyPr/>
        <a:lstStyle/>
        <a:p>
          <a:endParaRPr lang="en-US"/>
        </a:p>
      </dgm:t>
    </dgm:pt>
    <dgm:pt modelId="{028619BD-C108-4AE2-A183-97BE7057D77A}" type="sibTrans" cxnId="{C0AE2728-58AF-4D07-A5F7-4FE707F961A0}">
      <dgm:prSet/>
      <dgm:spPr/>
      <dgm:t>
        <a:bodyPr/>
        <a:lstStyle/>
        <a:p>
          <a:endParaRPr lang="en-US"/>
        </a:p>
      </dgm:t>
    </dgm:pt>
    <dgm:pt modelId="{3E23CFC9-80E6-4CB6-9252-3FA8628E32D7}" type="pres">
      <dgm:prSet presAssocID="{EA8F2E23-25CC-4872-B55E-C6E48ABD9B1F}" presName="linear" presStyleCnt="0">
        <dgm:presLayoutVars>
          <dgm:dir/>
          <dgm:animLvl val="lvl"/>
          <dgm:resizeHandles val="exact"/>
        </dgm:presLayoutVars>
      </dgm:prSet>
      <dgm:spPr/>
      <dgm:t>
        <a:bodyPr/>
        <a:lstStyle/>
        <a:p>
          <a:endParaRPr lang="en-US"/>
        </a:p>
      </dgm:t>
    </dgm:pt>
    <dgm:pt modelId="{F07F7606-C06E-4E12-847D-911923669A8A}" type="pres">
      <dgm:prSet presAssocID="{32901390-D3E9-46C9-8649-0FE00D85EA51}" presName="parentLin" presStyleCnt="0"/>
      <dgm:spPr/>
      <dgm:t>
        <a:bodyPr/>
        <a:lstStyle/>
        <a:p>
          <a:endParaRPr lang="en-US"/>
        </a:p>
      </dgm:t>
    </dgm:pt>
    <dgm:pt modelId="{8F226BF2-AC03-46F0-933C-E3DC13790AA9}" type="pres">
      <dgm:prSet presAssocID="{32901390-D3E9-46C9-8649-0FE00D85EA51}" presName="parentLeftMargin" presStyleLbl="node1" presStyleIdx="0" presStyleCnt="1"/>
      <dgm:spPr/>
      <dgm:t>
        <a:bodyPr/>
        <a:lstStyle/>
        <a:p>
          <a:endParaRPr lang="en-US"/>
        </a:p>
      </dgm:t>
    </dgm:pt>
    <dgm:pt modelId="{2B65D7F6-E0B6-4A93-98A2-14F668C90471}" type="pres">
      <dgm:prSet presAssocID="{32901390-D3E9-46C9-8649-0FE00D85EA51}" presName="parentText" presStyleLbl="node1" presStyleIdx="0" presStyleCnt="1" custScaleY="71212">
        <dgm:presLayoutVars>
          <dgm:chMax val="0"/>
          <dgm:bulletEnabled val="1"/>
        </dgm:presLayoutVars>
      </dgm:prSet>
      <dgm:spPr/>
      <dgm:t>
        <a:bodyPr/>
        <a:lstStyle/>
        <a:p>
          <a:endParaRPr lang="en-US"/>
        </a:p>
      </dgm:t>
    </dgm:pt>
    <dgm:pt modelId="{D11E53D3-BE0C-41F9-904F-4BA70E494565}" type="pres">
      <dgm:prSet presAssocID="{32901390-D3E9-46C9-8649-0FE00D85EA51}" presName="negativeSpace" presStyleCnt="0"/>
      <dgm:spPr/>
      <dgm:t>
        <a:bodyPr/>
        <a:lstStyle/>
        <a:p>
          <a:endParaRPr lang="en-US"/>
        </a:p>
      </dgm:t>
    </dgm:pt>
    <dgm:pt modelId="{85AD3127-CB07-4528-8670-1FC81F3B0098}" type="pres">
      <dgm:prSet presAssocID="{32901390-D3E9-46C9-8649-0FE00D85EA51}" presName="childText" presStyleLbl="conFgAcc1" presStyleIdx="0" presStyleCnt="1">
        <dgm:presLayoutVars>
          <dgm:bulletEnabled val="1"/>
        </dgm:presLayoutVars>
      </dgm:prSet>
      <dgm:spPr/>
      <dgm:t>
        <a:bodyPr/>
        <a:lstStyle/>
        <a:p>
          <a:endParaRPr lang="en-US"/>
        </a:p>
      </dgm:t>
    </dgm:pt>
  </dgm:ptLst>
  <dgm:cxnLst>
    <dgm:cxn modelId="{C0AE2728-58AF-4D07-A5F7-4FE707F961A0}" srcId="{32901390-D3E9-46C9-8649-0FE00D85EA51}" destId="{143A3B31-9A68-42CD-A2FA-F88DB3F02660}" srcOrd="0" destOrd="0" parTransId="{3CA85BB7-6ED3-444B-B8E3-E5104485E0FF}" sibTransId="{028619BD-C108-4AE2-A183-97BE7057D77A}"/>
    <dgm:cxn modelId="{5E1D4150-1CDA-44E4-994F-B88F2240AB76}" srcId="{EA8F2E23-25CC-4872-B55E-C6E48ABD9B1F}" destId="{32901390-D3E9-46C9-8649-0FE00D85EA51}" srcOrd="0" destOrd="0" parTransId="{ED76D415-2182-4230-9C35-B79888015556}" sibTransId="{5719C913-61BB-4260-913F-50A4BB9560B8}"/>
    <dgm:cxn modelId="{B8F341F2-34B9-4A83-A82B-45E5C2DCD320}" type="presOf" srcId="{EA8F2E23-25CC-4872-B55E-C6E48ABD9B1F}" destId="{3E23CFC9-80E6-4CB6-9252-3FA8628E32D7}" srcOrd="0" destOrd="0" presId="urn:microsoft.com/office/officeart/2005/8/layout/list1"/>
    <dgm:cxn modelId="{93DF7BD0-8225-42AA-997D-D6ED8D2C017B}" type="presOf" srcId="{32901390-D3E9-46C9-8649-0FE00D85EA51}" destId="{2B65D7F6-E0B6-4A93-98A2-14F668C90471}" srcOrd="1" destOrd="0" presId="urn:microsoft.com/office/officeart/2005/8/layout/list1"/>
    <dgm:cxn modelId="{6EF1E7E6-4E49-4AAB-B7BC-B5CB08529DE8}" type="presOf" srcId="{32901390-D3E9-46C9-8649-0FE00D85EA51}" destId="{8F226BF2-AC03-46F0-933C-E3DC13790AA9}" srcOrd="0" destOrd="0" presId="urn:microsoft.com/office/officeart/2005/8/layout/list1"/>
    <dgm:cxn modelId="{B556C96A-FD3B-4786-BF11-321A2BA13793}" type="presOf" srcId="{143A3B31-9A68-42CD-A2FA-F88DB3F02660}" destId="{85AD3127-CB07-4528-8670-1FC81F3B0098}" srcOrd="0" destOrd="0" presId="urn:microsoft.com/office/officeart/2005/8/layout/list1"/>
    <dgm:cxn modelId="{C4931786-C2EC-45BB-967D-7F1E19A64513}" type="presParOf" srcId="{3E23CFC9-80E6-4CB6-9252-3FA8628E32D7}" destId="{F07F7606-C06E-4E12-847D-911923669A8A}" srcOrd="0" destOrd="0" presId="urn:microsoft.com/office/officeart/2005/8/layout/list1"/>
    <dgm:cxn modelId="{951B05EB-5E39-48D4-A1C7-B7104A8CAC8C}" type="presParOf" srcId="{F07F7606-C06E-4E12-847D-911923669A8A}" destId="{8F226BF2-AC03-46F0-933C-E3DC13790AA9}" srcOrd="0" destOrd="0" presId="urn:microsoft.com/office/officeart/2005/8/layout/list1"/>
    <dgm:cxn modelId="{CE20DFAD-F987-4A9E-BDF0-56C69A6696B6}" type="presParOf" srcId="{F07F7606-C06E-4E12-847D-911923669A8A}" destId="{2B65D7F6-E0B6-4A93-98A2-14F668C90471}" srcOrd="1" destOrd="0" presId="urn:microsoft.com/office/officeart/2005/8/layout/list1"/>
    <dgm:cxn modelId="{F0FF266C-A88B-457F-A999-99F22EDD3849}" type="presParOf" srcId="{3E23CFC9-80E6-4CB6-9252-3FA8628E32D7}" destId="{D11E53D3-BE0C-41F9-904F-4BA70E494565}" srcOrd="1" destOrd="0" presId="urn:microsoft.com/office/officeart/2005/8/layout/list1"/>
    <dgm:cxn modelId="{A70DDAD2-E4E3-4178-9705-A0D85D2CD54C}" type="presParOf" srcId="{3E23CFC9-80E6-4CB6-9252-3FA8628E32D7}" destId="{85AD3127-CB07-4528-8670-1FC81F3B0098}"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43B7202-0F82-487F-81FB-BDAD727043D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8B7C1440-3183-45B1-AA14-58BE430E2678}">
      <dgm:prSet phldrT="[Text]" custT="1"/>
      <dgm:spPr/>
      <dgm:t>
        <a:bodyPr/>
        <a:lstStyle/>
        <a:p>
          <a:pPr algn="just"/>
          <a:r>
            <a:rPr lang="en-US" sz="2000" b="1" dirty="0" smtClean="0">
              <a:latin typeface="Times New Roman" panose="02020603050405020304" pitchFamily="18" charset="0"/>
              <a:cs typeface="Times New Roman" panose="02020603050405020304" pitchFamily="18" charset="0"/>
            </a:rPr>
            <a:t>3. Deviance promotes social change </a:t>
          </a:r>
          <a:endParaRPr lang="en-US" sz="20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D36E99B0-A13A-4B47-BE63-326E8822CD3E}" type="parTrans" cxnId="{74CA22DD-BBBA-40EA-B69A-D99B192CE233}">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B38E1A39-29FD-47DA-9977-A4BB68338B6A}" type="sibTrans" cxnId="{74CA22DD-BBBA-40EA-B69A-D99B192CE233}">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96ED347F-3CB3-4C6D-8557-818562DE5D7F}">
      <dgm:prSet custT="1"/>
      <dgm:spPr/>
      <dgm:t>
        <a:bodyPr/>
        <a:lstStyle/>
        <a:p>
          <a:pPr algn="just"/>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Deviance, then, may force a group to rethink and redefine its moral boundaries, helping groups and whole societies to adapt to changing circumstances.</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D5C40157-3675-4AC8-9F40-5CA277FBFEF6}" type="parTrans" cxnId="{22399AD0-F311-49D2-A84D-2537021B92CC}">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E921C83B-D889-4961-A12C-45F4DF79333D}" type="sibTrans" cxnId="{22399AD0-F311-49D2-A84D-2537021B92CC}">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78270841-2016-4664-993F-02405057A89E}">
      <dgm:prSet phldrT="[Text]" custT="1"/>
      <dgm:spPr/>
      <dgm:t>
        <a:bodyPr/>
        <a:lstStyle/>
        <a:p>
          <a:pPr algn="just"/>
          <a:r>
            <a:rPr lang="en-US" sz="1800" dirty="0" smtClean="0">
              <a:latin typeface="Times New Roman" panose="02020603050405020304" pitchFamily="18" charset="0"/>
              <a:ea typeface="Microsoft Himalaya" panose="01010100010101010101" pitchFamily="2" charset="0"/>
              <a:cs typeface="Times New Roman" panose="02020603050405020304" pitchFamily="18" charset="0"/>
            </a:rPr>
            <a:t>Not everyone agrees on what to do with people who push beyond the accepted ways of doing things. Some group members may even approve of the rule-breaking behavior. Boundary violations that gain enough support become new, acceptable behaviors. </a:t>
          </a:r>
          <a:endParaRPr lang="en-US" sz="18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FA9FA6B3-C097-4A7A-BC65-C451D1F19427}" type="parTrans" cxnId="{5BB23F55-F339-49C1-BFCD-2D0A82D7F683}">
      <dgm:prSet/>
      <dgm:spPr/>
      <dgm:t>
        <a:bodyPr/>
        <a:lstStyle/>
        <a:p>
          <a:endParaRPr lang="en-US"/>
        </a:p>
      </dgm:t>
    </dgm:pt>
    <dgm:pt modelId="{6B8A8F91-9310-4D6D-AA25-B5A80A82147C}" type="sibTrans" cxnId="{5BB23F55-F339-49C1-BFCD-2D0A82D7F683}">
      <dgm:prSet/>
      <dgm:spPr/>
      <dgm:t>
        <a:bodyPr/>
        <a:lstStyle/>
        <a:p>
          <a:endParaRPr lang="en-US"/>
        </a:p>
      </dgm:t>
    </dgm:pt>
    <dgm:pt modelId="{0CF2CE95-CB6C-4860-AC26-FAA6956A3E13}" type="pres">
      <dgm:prSet presAssocID="{F43B7202-0F82-487F-81FB-BDAD727043D4}" presName="linear" presStyleCnt="0">
        <dgm:presLayoutVars>
          <dgm:dir/>
          <dgm:animLvl val="lvl"/>
          <dgm:resizeHandles val="exact"/>
        </dgm:presLayoutVars>
      </dgm:prSet>
      <dgm:spPr/>
      <dgm:t>
        <a:bodyPr/>
        <a:lstStyle/>
        <a:p>
          <a:endParaRPr lang="en-US"/>
        </a:p>
      </dgm:t>
    </dgm:pt>
    <dgm:pt modelId="{7309A48A-1A23-4870-BF59-FEA646D58F45}" type="pres">
      <dgm:prSet presAssocID="{8B7C1440-3183-45B1-AA14-58BE430E2678}" presName="parentLin" presStyleCnt="0"/>
      <dgm:spPr/>
      <dgm:t>
        <a:bodyPr/>
        <a:lstStyle/>
        <a:p>
          <a:endParaRPr lang="en-US"/>
        </a:p>
      </dgm:t>
    </dgm:pt>
    <dgm:pt modelId="{54790169-28EF-4549-93FA-00D7B5409586}" type="pres">
      <dgm:prSet presAssocID="{8B7C1440-3183-45B1-AA14-58BE430E2678}" presName="parentLeftMargin" presStyleLbl="node1" presStyleIdx="0" presStyleCnt="1"/>
      <dgm:spPr/>
      <dgm:t>
        <a:bodyPr/>
        <a:lstStyle/>
        <a:p>
          <a:endParaRPr lang="en-US"/>
        </a:p>
      </dgm:t>
    </dgm:pt>
    <dgm:pt modelId="{1EE674DB-C413-49C0-82C9-D5229534FAB6}" type="pres">
      <dgm:prSet presAssocID="{8B7C1440-3183-45B1-AA14-58BE430E2678}" presName="parentText" presStyleLbl="node1" presStyleIdx="0" presStyleCnt="1">
        <dgm:presLayoutVars>
          <dgm:chMax val="0"/>
          <dgm:bulletEnabled val="1"/>
        </dgm:presLayoutVars>
      </dgm:prSet>
      <dgm:spPr/>
      <dgm:t>
        <a:bodyPr/>
        <a:lstStyle/>
        <a:p>
          <a:endParaRPr lang="en-US"/>
        </a:p>
      </dgm:t>
    </dgm:pt>
    <dgm:pt modelId="{6D01C61F-F439-44C8-A484-D88472D31FD1}" type="pres">
      <dgm:prSet presAssocID="{8B7C1440-3183-45B1-AA14-58BE430E2678}" presName="negativeSpace" presStyleCnt="0"/>
      <dgm:spPr/>
      <dgm:t>
        <a:bodyPr/>
        <a:lstStyle/>
        <a:p>
          <a:endParaRPr lang="en-US"/>
        </a:p>
      </dgm:t>
    </dgm:pt>
    <dgm:pt modelId="{38A86283-C23A-4A43-B0B6-0A3088CDC88B}" type="pres">
      <dgm:prSet presAssocID="{8B7C1440-3183-45B1-AA14-58BE430E2678}" presName="childText" presStyleLbl="conFgAcc1" presStyleIdx="0" presStyleCnt="1">
        <dgm:presLayoutVars>
          <dgm:bulletEnabled val="1"/>
        </dgm:presLayoutVars>
      </dgm:prSet>
      <dgm:spPr/>
      <dgm:t>
        <a:bodyPr/>
        <a:lstStyle/>
        <a:p>
          <a:endParaRPr lang="en-US"/>
        </a:p>
      </dgm:t>
    </dgm:pt>
  </dgm:ptLst>
  <dgm:cxnLst>
    <dgm:cxn modelId="{22399AD0-F311-49D2-A84D-2537021B92CC}" srcId="{8B7C1440-3183-45B1-AA14-58BE430E2678}" destId="{96ED347F-3CB3-4C6D-8557-818562DE5D7F}" srcOrd="1" destOrd="0" parTransId="{D5C40157-3675-4AC8-9F40-5CA277FBFEF6}" sibTransId="{E921C83B-D889-4961-A12C-45F4DF79333D}"/>
    <dgm:cxn modelId="{5BB23F55-F339-49C1-BFCD-2D0A82D7F683}" srcId="{8B7C1440-3183-45B1-AA14-58BE430E2678}" destId="{78270841-2016-4664-993F-02405057A89E}" srcOrd="0" destOrd="0" parTransId="{FA9FA6B3-C097-4A7A-BC65-C451D1F19427}" sibTransId="{6B8A8F91-9310-4D6D-AA25-B5A80A82147C}"/>
    <dgm:cxn modelId="{AC2C7141-5E5F-424E-83E0-0032A1FF188E}" type="presOf" srcId="{F43B7202-0F82-487F-81FB-BDAD727043D4}" destId="{0CF2CE95-CB6C-4860-AC26-FAA6956A3E13}" srcOrd="0" destOrd="0" presId="urn:microsoft.com/office/officeart/2005/8/layout/list1"/>
    <dgm:cxn modelId="{C1E0CE14-5974-40C2-B530-6AA9A34836F6}" type="presOf" srcId="{78270841-2016-4664-993F-02405057A89E}" destId="{38A86283-C23A-4A43-B0B6-0A3088CDC88B}" srcOrd="0" destOrd="0" presId="urn:microsoft.com/office/officeart/2005/8/layout/list1"/>
    <dgm:cxn modelId="{8F971BB8-54D9-48F9-9224-323C084C636C}" type="presOf" srcId="{8B7C1440-3183-45B1-AA14-58BE430E2678}" destId="{54790169-28EF-4549-93FA-00D7B5409586}" srcOrd="0" destOrd="0" presId="urn:microsoft.com/office/officeart/2005/8/layout/list1"/>
    <dgm:cxn modelId="{47272FF2-9E87-4AE7-8EC9-1666E9273481}" type="presOf" srcId="{8B7C1440-3183-45B1-AA14-58BE430E2678}" destId="{1EE674DB-C413-49C0-82C9-D5229534FAB6}" srcOrd="1" destOrd="0" presId="urn:microsoft.com/office/officeart/2005/8/layout/list1"/>
    <dgm:cxn modelId="{74CA22DD-BBBA-40EA-B69A-D99B192CE233}" srcId="{F43B7202-0F82-487F-81FB-BDAD727043D4}" destId="{8B7C1440-3183-45B1-AA14-58BE430E2678}" srcOrd="0" destOrd="0" parTransId="{D36E99B0-A13A-4B47-BE63-326E8822CD3E}" sibTransId="{B38E1A39-29FD-47DA-9977-A4BB68338B6A}"/>
    <dgm:cxn modelId="{DA63285B-995D-42B7-B2C2-07CBD4812E94}" type="presOf" srcId="{96ED347F-3CB3-4C6D-8557-818562DE5D7F}" destId="{38A86283-C23A-4A43-B0B6-0A3088CDC88B}" srcOrd="0" destOrd="1" presId="urn:microsoft.com/office/officeart/2005/8/layout/list1"/>
    <dgm:cxn modelId="{92CD0403-3A25-494C-9793-2FA0A3B10AA3}" type="presParOf" srcId="{0CF2CE95-CB6C-4860-AC26-FAA6956A3E13}" destId="{7309A48A-1A23-4870-BF59-FEA646D58F45}" srcOrd="0" destOrd="0" presId="urn:microsoft.com/office/officeart/2005/8/layout/list1"/>
    <dgm:cxn modelId="{6DE87C69-77BF-4851-BE81-8D0DAF78F19D}" type="presParOf" srcId="{7309A48A-1A23-4870-BF59-FEA646D58F45}" destId="{54790169-28EF-4549-93FA-00D7B5409586}" srcOrd="0" destOrd="0" presId="urn:microsoft.com/office/officeart/2005/8/layout/list1"/>
    <dgm:cxn modelId="{4DAD7322-9AEE-471E-8F43-F2F4BC2F7016}" type="presParOf" srcId="{7309A48A-1A23-4870-BF59-FEA646D58F45}" destId="{1EE674DB-C413-49C0-82C9-D5229534FAB6}" srcOrd="1" destOrd="0" presId="urn:microsoft.com/office/officeart/2005/8/layout/list1"/>
    <dgm:cxn modelId="{5B3F1E51-E54C-4E7F-A59B-88BD5C18C273}" type="presParOf" srcId="{0CF2CE95-CB6C-4860-AC26-FAA6956A3E13}" destId="{6D01C61F-F439-44C8-A484-D88472D31FD1}" srcOrd="1" destOrd="0" presId="urn:microsoft.com/office/officeart/2005/8/layout/list1"/>
    <dgm:cxn modelId="{EF15917F-F178-48E9-AC75-5197FCB9BFB1}" type="presParOf" srcId="{0CF2CE95-CB6C-4860-AC26-FAA6956A3E13}" destId="{38A86283-C23A-4A43-B0B6-0A3088CDC88B}"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E6053572-540A-4B83-9A0B-4D863EAA2F2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F45A0D3F-80CA-46DE-B515-E0AF132E91BE}">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Social-conflict approach, links deviance to social inequality. That is, who or what is labeled deviant depends on which categories of people hold power in a society. It also argues that deviance is punished more strictly for those with less power. At the same time, the elite in society is much more likely to get away with crime.</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5EB5D00C-8399-4E76-A70B-DE34E0D163E9}" type="parTrans" cxnId="{077413FE-4F9B-4D02-A82B-197B9A442437}">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2A5186B-B166-4DC4-B023-D7F175EFC419}" type="sibTrans" cxnId="{077413FE-4F9B-4D02-A82B-197B9A442437}">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D6BE031B-19B0-47B4-9FE8-0D0259C67435}" type="pres">
      <dgm:prSet presAssocID="{E6053572-540A-4B83-9A0B-4D863EAA2F2C}" presName="vert0" presStyleCnt="0">
        <dgm:presLayoutVars>
          <dgm:dir/>
          <dgm:animOne val="branch"/>
          <dgm:animLvl val="lvl"/>
        </dgm:presLayoutVars>
      </dgm:prSet>
      <dgm:spPr/>
      <dgm:t>
        <a:bodyPr/>
        <a:lstStyle/>
        <a:p>
          <a:endParaRPr lang="en-US"/>
        </a:p>
      </dgm:t>
    </dgm:pt>
    <dgm:pt modelId="{4C4211A5-6877-4F13-9541-A9F0F95994DD}" type="pres">
      <dgm:prSet presAssocID="{F45A0D3F-80CA-46DE-B515-E0AF132E91BE}" presName="thickLine" presStyleLbl="alignNode1" presStyleIdx="0" presStyleCnt="1"/>
      <dgm:spPr/>
      <dgm:t>
        <a:bodyPr/>
        <a:lstStyle/>
        <a:p>
          <a:endParaRPr lang="en-US"/>
        </a:p>
      </dgm:t>
    </dgm:pt>
    <dgm:pt modelId="{CD36E129-11B2-4444-A56E-3C1016991B03}" type="pres">
      <dgm:prSet presAssocID="{F45A0D3F-80CA-46DE-B515-E0AF132E91BE}" presName="horz1" presStyleCnt="0"/>
      <dgm:spPr/>
      <dgm:t>
        <a:bodyPr/>
        <a:lstStyle/>
        <a:p>
          <a:endParaRPr lang="en-US"/>
        </a:p>
      </dgm:t>
    </dgm:pt>
    <dgm:pt modelId="{1A26FE37-8EF4-4160-8C19-E21522BB2AE1}" type="pres">
      <dgm:prSet presAssocID="{F45A0D3F-80CA-46DE-B515-E0AF132E91BE}" presName="tx1" presStyleLbl="revTx" presStyleIdx="0" presStyleCnt="1" custScaleY="138799"/>
      <dgm:spPr/>
      <dgm:t>
        <a:bodyPr/>
        <a:lstStyle/>
        <a:p>
          <a:endParaRPr lang="en-US"/>
        </a:p>
      </dgm:t>
    </dgm:pt>
    <dgm:pt modelId="{CEC2430A-9855-4B89-A2FC-84E8712F8FA0}" type="pres">
      <dgm:prSet presAssocID="{F45A0D3F-80CA-46DE-B515-E0AF132E91BE}" presName="vert1" presStyleCnt="0"/>
      <dgm:spPr/>
      <dgm:t>
        <a:bodyPr/>
        <a:lstStyle/>
        <a:p>
          <a:endParaRPr lang="en-US"/>
        </a:p>
      </dgm:t>
    </dgm:pt>
  </dgm:ptLst>
  <dgm:cxnLst>
    <dgm:cxn modelId="{077413FE-4F9B-4D02-A82B-197B9A442437}" srcId="{E6053572-540A-4B83-9A0B-4D863EAA2F2C}" destId="{F45A0D3F-80CA-46DE-B515-E0AF132E91BE}" srcOrd="0" destOrd="0" parTransId="{5EB5D00C-8399-4E76-A70B-DE34E0D163E9}" sibTransId="{12A5186B-B166-4DC4-B023-D7F175EFC419}"/>
    <dgm:cxn modelId="{77E381D7-B620-4D36-B2ED-287885A6C080}" type="presOf" srcId="{E6053572-540A-4B83-9A0B-4D863EAA2F2C}" destId="{D6BE031B-19B0-47B4-9FE8-0D0259C67435}" srcOrd="0" destOrd="0" presId="urn:microsoft.com/office/officeart/2008/layout/LinedList"/>
    <dgm:cxn modelId="{5E1534AD-2C87-489E-81E5-EA7E55B2D485}" type="presOf" srcId="{F45A0D3F-80CA-46DE-B515-E0AF132E91BE}" destId="{1A26FE37-8EF4-4160-8C19-E21522BB2AE1}" srcOrd="0" destOrd="0" presId="urn:microsoft.com/office/officeart/2008/layout/LinedList"/>
    <dgm:cxn modelId="{B04902A0-D350-4BF2-BC29-EFE5A99A3CDF}" type="presParOf" srcId="{D6BE031B-19B0-47B4-9FE8-0D0259C67435}" destId="{4C4211A5-6877-4F13-9541-A9F0F95994DD}" srcOrd="0" destOrd="0" presId="urn:microsoft.com/office/officeart/2008/layout/LinedList"/>
    <dgm:cxn modelId="{1E6C28F5-4CED-4AFD-81B3-6714B4DD02CD}" type="presParOf" srcId="{D6BE031B-19B0-47B4-9FE8-0D0259C67435}" destId="{CD36E129-11B2-4444-A56E-3C1016991B03}" srcOrd="1" destOrd="0" presId="urn:microsoft.com/office/officeart/2008/layout/LinedList"/>
    <dgm:cxn modelId="{B2EF8FC0-0F9A-4E83-B052-999CFA02CEF9}" type="presParOf" srcId="{CD36E129-11B2-4444-A56E-3C1016991B03}" destId="{1A26FE37-8EF4-4160-8C19-E21522BB2AE1}" srcOrd="0" destOrd="0" presId="urn:microsoft.com/office/officeart/2008/layout/LinedList"/>
    <dgm:cxn modelId="{E5BD36C0-51CC-4CF3-BA2F-B7B6C00DE310}" type="presParOf" srcId="{CD36E129-11B2-4444-A56E-3C1016991B03}" destId="{CEC2430A-9855-4B89-A2FC-84E8712F8F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482C086F-5942-4D9A-A2EB-FB937CD5D0E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29013F99-4840-4BD5-9588-D09779DF9407}">
      <dgm:prSet phldrT="[Text]" custT="1"/>
      <dgm:spPr/>
      <dgm:t>
        <a:bodyPr/>
        <a:lstStyle/>
        <a:p>
          <a:pPr algn="just"/>
          <a:r>
            <a:rPr lang="en-US" sz="2000" b="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This raises some provocative possibilities for society’s response to deviance and crime: </a:t>
          </a:r>
          <a:endParaRPr lang="en-US" sz="2000" b="0" dirty="0">
            <a:solidFill>
              <a:schemeClr val="tx1"/>
            </a:solidFill>
            <a:latin typeface="Times New Roman" panose="02020603050405020304" pitchFamily="18" charset="0"/>
            <a:cs typeface="Times New Roman" panose="02020603050405020304" pitchFamily="18" charset="0"/>
          </a:endParaRPr>
        </a:p>
      </dgm:t>
    </dgm:pt>
    <dgm:pt modelId="{61EFAE11-0759-4B8C-8CFF-4A94681E6025}" type="parTrans" cxnId="{9625C978-87AA-43B9-BB6A-BA6716C909DA}">
      <dgm:prSet/>
      <dgm:spPr/>
      <dgm:t>
        <a:bodyPr/>
        <a:lstStyle/>
        <a:p>
          <a:endParaRPr lang="en-US" sz="2400"/>
        </a:p>
      </dgm:t>
    </dgm:pt>
    <dgm:pt modelId="{5F80D94B-3C44-4635-BDE5-D689315F4893}" type="sibTrans" cxnId="{9625C978-87AA-43B9-BB6A-BA6716C909DA}">
      <dgm:prSet/>
      <dgm:spPr/>
      <dgm:t>
        <a:bodyPr/>
        <a:lstStyle/>
        <a:p>
          <a:endParaRPr lang="en-US" sz="2400"/>
        </a:p>
      </dgm:t>
    </dgm:pt>
    <dgm:pt modelId="{9B359ABC-8987-42D5-9956-3DB35BBFF69D}">
      <dgm:prSet custT="1"/>
      <dgm:spPr/>
      <dgm:t>
        <a:bodyPr/>
        <a:lstStyle/>
        <a:p>
          <a:pPr algn="just"/>
          <a:r>
            <a:rPr lang="en-US" sz="20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First, </a:t>
          </a:r>
          <a:r>
            <a:rPr lang="en-US" sz="20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harmful behavior committed by corporations and wealthy individuals may not be considered deviant,</a:t>
          </a:r>
          <a:r>
            <a:rPr lang="en-US" sz="20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perhaps because “respectable” people engage in them. </a:t>
          </a:r>
        </a:p>
      </dgm:t>
    </dgm:pt>
    <dgm:pt modelId="{DDA22AFD-35D2-43E8-9D19-6DB0E789AE04}" type="parTrans" cxnId="{58EF7E67-9681-43E5-9391-B366266DACBF}">
      <dgm:prSet/>
      <dgm:spPr/>
      <dgm:t>
        <a:bodyPr/>
        <a:lstStyle/>
        <a:p>
          <a:endParaRPr lang="en-US" sz="2400"/>
        </a:p>
      </dgm:t>
    </dgm:pt>
    <dgm:pt modelId="{F93992B4-75B0-40F1-8B0E-279A8B59439C}" type="sibTrans" cxnId="{58EF7E67-9681-43E5-9391-B366266DACBF}">
      <dgm:prSet/>
      <dgm:spPr/>
      <dgm:t>
        <a:bodyPr/>
        <a:lstStyle/>
        <a:p>
          <a:endParaRPr lang="en-US" sz="2400"/>
        </a:p>
      </dgm:t>
    </dgm:pt>
    <dgm:pt modelId="{E2C722CF-4B70-47BA-B8E0-CEB74CAF72EB}">
      <dgm:prSet custT="1"/>
      <dgm:spPr/>
      <dgm:t>
        <a:bodyPr/>
        <a:lstStyle/>
        <a:p>
          <a:pPr algn="just"/>
          <a:r>
            <a:rPr lang="en-US" sz="20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Second, </a:t>
          </a:r>
          <a:r>
            <a:rPr lang="en-US" sz="20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prostitution and other arguably less harmful behaviors may be considered very deviant</a:t>
          </a:r>
          <a:r>
            <a:rPr lang="en-US" sz="20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because they are deemed immoral or because of bias against the kinds of people (poor and nonwhite) thought to be engaging in them. </a:t>
          </a:r>
        </a:p>
      </dgm:t>
    </dgm:pt>
    <dgm:pt modelId="{5FCCEE0A-C9C4-490E-B3A0-73F65884795A}" type="parTrans" cxnId="{6B82D47A-A4AA-4DB3-ABA7-7E5F8B3E4F17}">
      <dgm:prSet/>
      <dgm:spPr/>
      <dgm:t>
        <a:bodyPr/>
        <a:lstStyle/>
        <a:p>
          <a:endParaRPr lang="en-US" sz="2400"/>
        </a:p>
      </dgm:t>
    </dgm:pt>
    <dgm:pt modelId="{AEA65728-DF4C-4F14-81CF-7D19C72B02A6}" type="sibTrans" cxnId="{6B82D47A-A4AA-4DB3-ABA7-7E5F8B3E4F17}">
      <dgm:prSet/>
      <dgm:spPr/>
      <dgm:t>
        <a:bodyPr/>
        <a:lstStyle/>
        <a:p>
          <a:endParaRPr lang="en-US" sz="2400"/>
        </a:p>
      </dgm:t>
    </dgm:pt>
    <dgm:pt modelId="{5435ABE9-FEBE-4786-8902-3B3E6110B6C7}" type="pres">
      <dgm:prSet presAssocID="{482C086F-5942-4D9A-A2EB-FB937CD5D0E0}" presName="linear" presStyleCnt="0">
        <dgm:presLayoutVars>
          <dgm:dir/>
          <dgm:animLvl val="lvl"/>
          <dgm:resizeHandles val="exact"/>
        </dgm:presLayoutVars>
      </dgm:prSet>
      <dgm:spPr/>
      <dgm:t>
        <a:bodyPr/>
        <a:lstStyle/>
        <a:p>
          <a:endParaRPr lang="en-US"/>
        </a:p>
      </dgm:t>
    </dgm:pt>
    <dgm:pt modelId="{980E946C-A9E5-4118-8F2C-E634C45B2D39}" type="pres">
      <dgm:prSet presAssocID="{29013F99-4840-4BD5-9588-D09779DF9407}" presName="parentLin" presStyleCnt="0"/>
      <dgm:spPr/>
    </dgm:pt>
    <dgm:pt modelId="{E498E76B-F092-4024-B908-EB650BFA2681}" type="pres">
      <dgm:prSet presAssocID="{29013F99-4840-4BD5-9588-D09779DF9407}" presName="parentLeftMargin" presStyleLbl="node1" presStyleIdx="0" presStyleCnt="1"/>
      <dgm:spPr/>
      <dgm:t>
        <a:bodyPr/>
        <a:lstStyle/>
        <a:p>
          <a:endParaRPr lang="en-US"/>
        </a:p>
      </dgm:t>
    </dgm:pt>
    <dgm:pt modelId="{F9524047-7E47-4796-B0D2-0DB2D6E46B4E}" type="pres">
      <dgm:prSet presAssocID="{29013F99-4840-4BD5-9588-D09779DF9407}" presName="parentText" presStyleLbl="node1" presStyleIdx="0" presStyleCnt="1" custScaleX="126536">
        <dgm:presLayoutVars>
          <dgm:chMax val="0"/>
          <dgm:bulletEnabled val="1"/>
        </dgm:presLayoutVars>
      </dgm:prSet>
      <dgm:spPr/>
      <dgm:t>
        <a:bodyPr/>
        <a:lstStyle/>
        <a:p>
          <a:endParaRPr lang="en-US"/>
        </a:p>
      </dgm:t>
    </dgm:pt>
    <dgm:pt modelId="{D1DF693E-30F3-430A-80F4-0835A3EFC992}" type="pres">
      <dgm:prSet presAssocID="{29013F99-4840-4BD5-9588-D09779DF9407}" presName="negativeSpace" presStyleCnt="0"/>
      <dgm:spPr/>
    </dgm:pt>
    <dgm:pt modelId="{3A059C58-291C-4056-BFBE-5D7B47167D51}" type="pres">
      <dgm:prSet presAssocID="{29013F99-4840-4BD5-9588-D09779DF9407}" presName="childText" presStyleLbl="conFgAcc1" presStyleIdx="0" presStyleCnt="1">
        <dgm:presLayoutVars>
          <dgm:bulletEnabled val="1"/>
        </dgm:presLayoutVars>
      </dgm:prSet>
      <dgm:spPr/>
      <dgm:t>
        <a:bodyPr/>
        <a:lstStyle/>
        <a:p>
          <a:endParaRPr lang="en-US"/>
        </a:p>
      </dgm:t>
    </dgm:pt>
  </dgm:ptLst>
  <dgm:cxnLst>
    <dgm:cxn modelId="{B941B6AD-3242-4C6E-BC9D-B0C225FC81F7}" type="presOf" srcId="{9B359ABC-8987-42D5-9956-3DB35BBFF69D}" destId="{3A059C58-291C-4056-BFBE-5D7B47167D51}" srcOrd="0" destOrd="0" presId="urn:microsoft.com/office/officeart/2005/8/layout/list1"/>
    <dgm:cxn modelId="{286F94F7-7B64-4060-BA49-AEB53C18E579}" type="presOf" srcId="{E2C722CF-4B70-47BA-B8E0-CEB74CAF72EB}" destId="{3A059C58-291C-4056-BFBE-5D7B47167D51}" srcOrd="0" destOrd="1" presId="urn:microsoft.com/office/officeart/2005/8/layout/list1"/>
    <dgm:cxn modelId="{7DA3CFBB-4D10-41C7-91DB-B4946D67E13C}" type="presOf" srcId="{29013F99-4840-4BD5-9588-D09779DF9407}" destId="{E498E76B-F092-4024-B908-EB650BFA2681}" srcOrd="0" destOrd="0" presId="urn:microsoft.com/office/officeart/2005/8/layout/list1"/>
    <dgm:cxn modelId="{6B82D47A-A4AA-4DB3-ABA7-7E5F8B3E4F17}" srcId="{29013F99-4840-4BD5-9588-D09779DF9407}" destId="{E2C722CF-4B70-47BA-B8E0-CEB74CAF72EB}" srcOrd="1" destOrd="0" parTransId="{5FCCEE0A-C9C4-490E-B3A0-73F65884795A}" sibTransId="{AEA65728-DF4C-4F14-81CF-7D19C72B02A6}"/>
    <dgm:cxn modelId="{3D79618E-B2F7-492C-B286-452B6BD4CB67}" type="presOf" srcId="{482C086F-5942-4D9A-A2EB-FB937CD5D0E0}" destId="{5435ABE9-FEBE-4786-8902-3B3E6110B6C7}" srcOrd="0" destOrd="0" presId="urn:microsoft.com/office/officeart/2005/8/layout/list1"/>
    <dgm:cxn modelId="{58EF7E67-9681-43E5-9391-B366266DACBF}" srcId="{29013F99-4840-4BD5-9588-D09779DF9407}" destId="{9B359ABC-8987-42D5-9956-3DB35BBFF69D}" srcOrd="0" destOrd="0" parTransId="{DDA22AFD-35D2-43E8-9D19-6DB0E789AE04}" sibTransId="{F93992B4-75B0-40F1-8B0E-279A8B59439C}"/>
    <dgm:cxn modelId="{9D0F8069-14F2-4535-9008-3CB0868CB4F8}" type="presOf" srcId="{29013F99-4840-4BD5-9588-D09779DF9407}" destId="{F9524047-7E47-4796-B0D2-0DB2D6E46B4E}" srcOrd="1" destOrd="0" presId="urn:microsoft.com/office/officeart/2005/8/layout/list1"/>
    <dgm:cxn modelId="{9625C978-87AA-43B9-BB6A-BA6716C909DA}" srcId="{482C086F-5942-4D9A-A2EB-FB937CD5D0E0}" destId="{29013F99-4840-4BD5-9588-D09779DF9407}" srcOrd="0" destOrd="0" parTransId="{61EFAE11-0759-4B8C-8CFF-4A94681E6025}" sibTransId="{5F80D94B-3C44-4635-BDE5-D689315F4893}"/>
    <dgm:cxn modelId="{66B9E123-5A3F-4BAF-9827-746B1719ADA9}" type="presParOf" srcId="{5435ABE9-FEBE-4786-8902-3B3E6110B6C7}" destId="{980E946C-A9E5-4118-8F2C-E634C45B2D39}" srcOrd="0" destOrd="0" presId="urn:microsoft.com/office/officeart/2005/8/layout/list1"/>
    <dgm:cxn modelId="{0E4B07F1-2E81-471D-91C3-7D81698F3D0A}" type="presParOf" srcId="{980E946C-A9E5-4118-8F2C-E634C45B2D39}" destId="{E498E76B-F092-4024-B908-EB650BFA2681}" srcOrd="0" destOrd="0" presId="urn:microsoft.com/office/officeart/2005/8/layout/list1"/>
    <dgm:cxn modelId="{3F6D3740-9E45-4EC2-9532-431CF555DB93}" type="presParOf" srcId="{980E946C-A9E5-4118-8F2C-E634C45B2D39}" destId="{F9524047-7E47-4796-B0D2-0DB2D6E46B4E}" srcOrd="1" destOrd="0" presId="urn:microsoft.com/office/officeart/2005/8/layout/list1"/>
    <dgm:cxn modelId="{2444FC39-73EA-45AD-B8C0-742D7B30B1CD}" type="presParOf" srcId="{5435ABE9-FEBE-4786-8902-3B3E6110B6C7}" destId="{D1DF693E-30F3-430A-80F4-0835A3EFC992}" srcOrd="1" destOrd="0" presId="urn:microsoft.com/office/officeart/2005/8/layout/list1"/>
    <dgm:cxn modelId="{181D8820-1FAC-4464-9002-131DDA4C5124}" type="presParOf" srcId="{5435ABE9-FEBE-4786-8902-3B3E6110B6C7}" destId="{3A059C58-291C-4056-BFBE-5D7B47167D51}"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0026A0AC-3018-4EE8-9CF2-362490454728}"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FEF4D302-57B0-4083-B149-D98E2D86F119}">
      <dgm:prSet phldrT="[Text]" custT="1"/>
      <dgm:spPr/>
      <dgm:t>
        <a:bodyPr/>
        <a:lstStyle/>
        <a:p>
          <a:r>
            <a:rPr lang="en-US" sz="3200" b="1" dirty="0" smtClean="0">
              <a:latin typeface="Times New Roman" panose="02020603050405020304" pitchFamily="18" charset="0"/>
              <a:ea typeface="Microsoft Himalaya" panose="01010100010101010101" pitchFamily="2" charset="0"/>
              <a:cs typeface="Times New Roman" panose="02020603050405020304" pitchFamily="18" charset="0"/>
            </a:rPr>
            <a:t>Deviance and the Poor</a:t>
          </a:r>
          <a:endParaRPr lang="en-US" sz="3200" b="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252AA347-07AE-44BD-A3D2-18FE15BB7372}" type="parTrans" cxnId="{4AEA3D12-D9DE-4645-8E95-76DBAED4B1F6}">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ED3DCC52-33AB-434B-BA00-DADDB60CA97B}" type="sibTrans" cxnId="{4AEA3D12-D9DE-4645-8E95-76DBAED4B1F6}">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FB542D6C-B554-466D-86A8-06BC28263272}">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Deviance is created by the capitalist economic system.</a:t>
          </a:r>
        </a:p>
      </dgm:t>
    </dgm:pt>
    <dgm:pt modelId="{0260CBA0-59AD-4599-95EE-DD943B8DD8F7}" type="parTrans" cxnId="{69018FF3-1DE9-4BD5-BD67-921EF9772B55}">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0200B19C-2AE5-48DA-A35C-3CFC106DC879}" type="sibTrans" cxnId="{69018FF3-1DE9-4BD5-BD67-921EF9772B55}">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8D97C99-DE37-4E37-AB23-7E97F2BC9FB7}">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Definitions of deviance serve the interest of the capitalists while adversely affecting the poor.</a:t>
          </a:r>
        </a:p>
      </dgm:t>
    </dgm:pt>
    <dgm:pt modelId="{FFDFF35E-7374-438B-903C-B6D9CC19B6BD}" type="parTrans" cxnId="{DD558E07-1DFE-47B7-A3D0-B30D22775610}">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B5865E01-F637-4568-BCC7-DCCCD55DB013}" type="sibTrans" cxnId="{DD558E07-1DFE-47B7-A3D0-B30D22775610}">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E8B6FBDC-DB40-4855-AEF0-AD81672927EB}">
      <dgm:prSet custT="1"/>
      <dgm:spPr/>
      <dgm:t>
        <a:bodyPr/>
        <a:lstStyle/>
        <a:p>
          <a:r>
            <a:rPr lang="en-US" sz="3200" b="1" dirty="0" smtClean="0">
              <a:latin typeface="Times New Roman" panose="02020603050405020304" pitchFamily="18" charset="0"/>
              <a:ea typeface="Microsoft Himalaya" panose="01010100010101010101" pitchFamily="2" charset="0"/>
              <a:cs typeface="Times New Roman" panose="02020603050405020304" pitchFamily="18" charset="0"/>
            </a:rPr>
            <a:t>Deviance and the Elite</a:t>
          </a:r>
        </a:p>
      </dgm:t>
    </dgm:pt>
    <dgm:pt modelId="{AF6B9533-C7F3-4045-B7C2-D655C6DDAF5D}" type="parTrans" cxnId="{717775F2-AC58-408C-B21E-2B90960C2348}">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B0A489A8-51B7-4F33-913D-C8F08404E8F5}" type="sibTrans" cxnId="{717775F2-AC58-408C-B21E-2B90960C2348}">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CFFB4233-EBE0-499E-96D9-18379BEBB9B5}">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Great efforts are made by the capitalists to legitimize elite acts of deviance.</a:t>
          </a:r>
        </a:p>
      </dgm:t>
    </dgm:pt>
    <dgm:pt modelId="{E777184A-F1EE-404A-9B1A-E3332BFA5614}" type="parTrans" cxnId="{236F2DB1-9AC2-401F-8F3E-08EF7F97B11B}">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6D953500-CF06-443C-80CA-5EFC4A4E1F24}" type="sibTrans" cxnId="{236F2DB1-9AC2-401F-8F3E-08EF7F97B11B}">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4CC8D650-6090-42F9-994C-94C036356C16}">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 higher-ups in society have greater ability to commit deviant acts, to escape sanction for those acts, and to create scapegoats to blame for those acts.</a:t>
          </a:r>
        </a:p>
      </dgm:t>
    </dgm:pt>
    <dgm:pt modelId="{148B09AA-A315-46F9-BF13-288B48B7888E}" type="parTrans" cxnId="{FB67DFEF-3EE6-4C16-B94F-4DA64417075F}">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DF87188-DCBD-4319-809E-F034643457C8}" type="sibTrans" cxnId="{FB67DFEF-3EE6-4C16-B94F-4DA64417075F}">
      <dgm:prSet/>
      <dgm:spPr/>
      <dgm:t>
        <a:bodyPr/>
        <a:lstStyle/>
        <a:p>
          <a:endParaRPr lang="en-US">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4002AEC9-BDB6-4F65-8120-C55457401EFD}" type="pres">
      <dgm:prSet presAssocID="{0026A0AC-3018-4EE8-9CF2-362490454728}" presName="linear" presStyleCnt="0">
        <dgm:presLayoutVars>
          <dgm:animLvl val="lvl"/>
          <dgm:resizeHandles val="exact"/>
        </dgm:presLayoutVars>
      </dgm:prSet>
      <dgm:spPr/>
      <dgm:t>
        <a:bodyPr/>
        <a:lstStyle/>
        <a:p>
          <a:endParaRPr lang="en-US"/>
        </a:p>
      </dgm:t>
    </dgm:pt>
    <dgm:pt modelId="{A9AA9834-CF74-4498-9507-FEF4E8E0E000}" type="pres">
      <dgm:prSet presAssocID="{FEF4D302-57B0-4083-B149-D98E2D86F119}" presName="parentText" presStyleLbl="node1" presStyleIdx="0" presStyleCnt="2">
        <dgm:presLayoutVars>
          <dgm:chMax val="0"/>
          <dgm:bulletEnabled val="1"/>
        </dgm:presLayoutVars>
      </dgm:prSet>
      <dgm:spPr/>
      <dgm:t>
        <a:bodyPr/>
        <a:lstStyle/>
        <a:p>
          <a:endParaRPr lang="en-US"/>
        </a:p>
      </dgm:t>
    </dgm:pt>
    <dgm:pt modelId="{B7BF4739-112E-43A8-8D7C-C58AB74652B2}" type="pres">
      <dgm:prSet presAssocID="{FEF4D302-57B0-4083-B149-D98E2D86F119}" presName="childText" presStyleLbl="revTx" presStyleIdx="0" presStyleCnt="2">
        <dgm:presLayoutVars>
          <dgm:bulletEnabled val="1"/>
        </dgm:presLayoutVars>
      </dgm:prSet>
      <dgm:spPr/>
      <dgm:t>
        <a:bodyPr/>
        <a:lstStyle/>
        <a:p>
          <a:endParaRPr lang="en-US"/>
        </a:p>
      </dgm:t>
    </dgm:pt>
    <dgm:pt modelId="{474A07E3-3182-486D-9F59-2E02E19DCE3F}" type="pres">
      <dgm:prSet presAssocID="{E8B6FBDC-DB40-4855-AEF0-AD81672927EB}" presName="parentText" presStyleLbl="node1" presStyleIdx="1" presStyleCnt="2">
        <dgm:presLayoutVars>
          <dgm:chMax val="0"/>
          <dgm:bulletEnabled val="1"/>
        </dgm:presLayoutVars>
      </dgm:prSet>
      <dgm:spPr/>
      <dgm:t>
        <a:bodyPr/>
        <a:lstStyle/>
        <a:p>
          <a:endParaRPr lang="en-US"/>
        </a:p>
      </dgm:t>
    </dgm:pt>
    <dgm:pt modelId="{1E534DC5-08A6-4BE0-BE85-BA1DEC5E49E1}" type="pres">
      <dgm:prSet presAssocID="{E8B6FBDC-DB40-4855-AEF0-AD81672927EB}" presName="childText" presStyleLbl="revTx" presStyleIdx="1" presStyleCnt="2">
        <dgm:presLayoutVars>
          <dgm:bulletEnabled val="1"/>
        </dgm:presLayoutVars>
      </dgm:prSet>
      <dgm:spPr/>
      <dgm:t>
        <a:bodyPr/>
        <a:lstStyle/>
        <a:p>
          <a:endParaRPr lang="en-US"/>
        </a:p>
      </dgm:t>
    </dgm:pt>
  </dgm:ptLst>
  <dgm:cxnLst>
    <dgm:cxn modelId="{F08AAAC6-EBEC-4C85-BB21-2E16C6D8E015}" type="presOf" srcId="{E8B6FBDC-DB40-4855-AEF0-AD81672927EB}" destId="{474A07E3-3182-486D-9F59-2E02E19DCE3F}" srcOrd="0" destOrd="0" presId="urn:microsoft.com/office/officeart/2005/8/layout/vList2"/>
    <dgm:cxn modelId="{69018FF3-1DE9-4BD5-BD67-921EF9772B55}" srcId="{FEF4D302-57B0-4083-B149-D98E2D86F119}" destId="{FB542D6C-B554-466D-86A8-06BC28263272}" srcOrd="0" destOrd="0" parTransId="{0260CBA0-59AD-4599-95EE-DD943B8DD8F7}" sibTransId="{0200B19C-2AE5-48DA-A35C-3CFC106DC879}"/>
    <dgm:cxn modelId="{FABB6072-D50D-42AD-BC82-F8CBA2DAED63}" type="presOf" srcId="{58D97C99-DE37-4E37-AB23-7E97F2BC9FB7}" destId="{B7BF4739-112E-43A8-8D7C-C58AB74652B2}" srcOrd="0" destOrd="1" presId="urn:microsoft.com/office/officeart/2005/8/layout/vList2"/>
    <dgm:cxn modelId="{02EFC78F-179F-45D8-8C9D-1E549B5A7DF0}" type="presOf" srcId="{4CC8D650-6090-42F9-994C-94C036356C16}" destId="{1E534DC5-08A6-4BE0-BE85-BA1DEC5E49E1}" srcOrd="0" destOrd="1" presId="urn:microsoft.com/office/officeart/2005/8/layout/vList2"/>
    <dgm:cxn modelId="{17ED8F4D-FDDE-43CD-ACED-D3BA2A800840}" type="presOf" srcId="{CFFB4233-EBE0-499E-96D9-18379BEBB9B5}" destId="{1E534DC5-08A6-4BE0-BE85-BA1DEC5E49E1}" srcOrd="0" destOrd="0" presId="urn:microsoft.com/office/officeart/2005/8/layout/vList2"/>
    <dgm:cxn modelId="{236F2DB1-9AC2-401F-8F3E-08EF7F97B11B}" srcId="{E8B6FBDC-DB40-4855-AEF0-AD81672927EB}" destId="{CFFB4233-EBE0-499E-96D9-18379BEBB9B5}" srcOrd="0" destOrd="0" parTransId="{E777184A-F1EE-404A-9B1A-E3332BFA5614}" sibTransId="{6D953500-CF06-443C-80CA-5EFC4A4E1F24}"/>
    <dgm:cxn modelId="{C8B2D11E-071C-4D2C-8A18-CD15C7E97E34}" type="presOf" srcId="{0026A0AC-3018-4EE8-9CF2-362490454728}" destId="{4002AEC9-BDB6-4F65-8120-C55457401EFD}" srcOrd="0" destOrd="0" presId="urn:microsoft.com/office/officeart/2005/8/layout/vList2"/>
    <dgm:cxn modelId="{DD558E07-1DFE-47B7-A3D0-B30D22775610}" srcId="{FEF4D302-57B0-4083-B149-D98E2D86F119}" destId="{58D97C99-DE37-4E37-AB23-7E97F2BC9FB7}" srcOrd="1" destOrd="0" parTransId="{FFDFF35E-7374-438B-903C-B6D9CC19B6BD}" sibTransId="{B5865E01-F637-4568-BCC7-DCCCD55DB013}"/>
    <dgm:cxn modelId="{31DDCC09-2C77-42B2-8918-137AD3785797}" type="presOf" srcId="{FEF4D302-57B0-4083-B149-D98E2D86F119}" destId="{A9AA9834-CF74-4498-9507-FEF4E8E0E000}" srcOrd="0" destOrd="0" presId="urn:microsoft.com/office/officeart/2005/8/layout/vList2"/>
    <dgm:cxn modelId="{6C1FDF6E-B338-4BE6-997A-A3CBFCD2F109}" type="presOf" srcId="{FB542D6C-B554-466D-86A8-06BC28263272}" destId="{B7BF4739-112E-43A8-8D7C-C58AB74652B2}" srcOrd="0" destOrd="0" presId="urn:microsoft.com/office/officeart/2005/8/layout/vList2"/>
    <dgm:cxn modelId="{717775F2-AC58-408C-B21E-2B90960C2348}" srcId="{0026A0AC-3018-4EE8-9CF2-362490454728}" destId="{E8B6FBDC-DB40-4855-AEF0-AD81672927EB}" srcOrd="1" destOrd="0" parTransId="{AF6B9533-C7F3-4045-B7C2-D655C6DDAF5D}" sibTransId="{B0A489A8-51B7-4F33-913D-C8F08404E8F5}"/>
    <dgm:cxn modelId="{FB67DFEF-3EE6-4C16-B94F-4DA64417075F}" srcId="{E8B6FBDC-DB40-4855-AEF0-AD81672927EB}" destId="{4CC8D650-6090-42F9-994C-94C036356C16}" srcOrd="1" destOrd="0" parTransId="{148B09AA-A315-46F9-BF13-288B48B7888E}" sibTransId="{1DF87188-DCBD-4319-809E-F034643457C8}"/>
    <dgm:cxn modelId="{4AEA3D12-D9DE-4645-8E95-76DBAED4B1F6}" srcId="{0026A0AC-3018-4EE8-9CF2-362490454728}" destId="{FEF4D302-57B0-4083-B149-D98E2D86F119}" srcOrd="0" destOrd="0" parTransId="{252AA347-07AE-44BD-A3D2-18FE15BB7372}" sibTransId="{ED3DCC52-33AB-434B-BA00-DADDB60CA97B}"/>
    <dgm:cxn modelId="{49973041-A4B2-42EA-B250-041AD396FE64}" type="presParOf" srcId="{4002AEC9-BDB6-4F65-8120-C55457401EFD}" destId="{A9AA9834-CF74-4498-9507-FEF4E8E0E000}" srcOrd="0" destOrd="0" presId="urn:microsoft.com/office/officeart/2005/8/layout/vList2"/>
    <dgm:cxn modelId="{B282544D-18BA-4C38-97FB-AB730D962BB0}" type="presParOf" srcId="{4002AEC9-BDB6-4F65-8120-C55457401EFD}" destId="{B7BF4739-112E-43A8-8D7C-C58AB74652B2}" srcOrd="1" destOrd="0" presId="urn:microsoft.com/office/officeart/2005/8/layout/vList2"/>
    <dgm:cxn modelId="{B62B95AB-A95E-4D09-BAB9-979FB7E0CBB3}" type="presParOf" srcId="{4002AEC9-BDB6-4F65-8120-C55457401EFD}" destId="{474A07E3-3182-486D-9F59-2E02E19DCE3F}" srcOrd="2" destOrd="0" presId="urn:microsoft.com/office/officeart/2005/8/layout/vList2"/>
    <dgm:cxn modelId="{81EE37D0-1ADF-47EE-A3BF-C1F5D249821F}" type="presParOf" srcId="{4002AEC9-BDB6-4F65-8120-C55457401EFD}" destId="{1E534DC5-08A6-4BE0-BE85-BA1DEC5E49E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8D5F361-0725-4D5B-8E8E-B25414328E4B}"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87C3FA0E-A744-4015-B108-2DE7C5D9031C}">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Conflict theorists stress that the power elite developed the legal system to stabilize the social order. They use it to control the poor, who pose a threat to the powerful. The poor hold the potential of rebelling as a group, which could dislodge the power elite from their place of privilege. To prevent this, the criminal justice system makes certain that heavy penalties come down on the poor.</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D7DF2A6A-325E-4095-857A-853CD3CAF2AB}" type="parTrans" cxnId="{C3672A02-8EA6-4BD2-9925-69A9C7D25800}">
      <dgm:prSet/>
      <dgm:spPr/>
      <dgm:t>
        <a:bodyPr/>
        <a:lstStyle/>
        <a:p>
          <a:endParaRPr lang="en-US"/>
        </a:p>
      </dgm:t>
    </dgm:pt>
    <dgm:pt modelId="{66D538C4-4E34-4210-9BFA-1474C0629436}" type="sibTrans" cxnId="{C3672A02-8EA6-4BD2-9925-69A9C7D25800}">
      <dgm:prSet/>
      <dgm:spPr/>
      <dgm:t>
        <a:bodyPr/>
        <a:lstStyle/>
        <a:p>
          <a:endParaRPr lang="en-US"/>
        </a:p>
      </dgm:t>
    </dgm:pt>
    <dgm:pt modelId="{EFF16DA8-9B8A-475A-ACC8-5417A7B11F7C}" type="pres">
      <dgm:prSet presAssocID="{08D5F361-0725-4D5B-8E8E-B25414328E4B}" presName="vert0" presStyleCnt="0">
        <dgm:presLayoutVars>
          <dgm:dir/>
          <dgm:animOne val="branch"/>
          <dgm:animLvl val="lvl"/>
        </dgm:presLayoutVars>
      </dgm:prSet>
      <dgm:spPr/>
      <dgm:t>
        <a:bodyPr/>
        <a:lstStyle/>
        <a:p>
          <a:endParaRPr lang="en-US"/>
        </a:p>
      </dgm:t>
    </dgm:pt>
    <dgm:pt modelId="{421E6F6A-4767-40BF-A87D-A60E6AC0320C}" type="pres">
      <dgm:prSet presAssocID="{87C3FA0E-A744-4015-B108-2DE7C5D9031C}" presName="thickLine" presStyleLbl="alignNode1" presStyleIdx="0" presStyleCnt="1"/>
      <dgm:spPr/>
    </dgm:pt>
    <dgm:pt modelId="{BCF5873B-C901-4296-BC33-320B8261FA49}" type="pres">
      <dgm:prSet presAssocID="{87C3FA0E-A744-4015-B108-2DE7C5D9031C}" presName="horz1" presStyleCnt="0"/>
      <dgm:spPr/>
    </dgm:pt>
    <dgm:pt modelId="{16E1CF6F-AC7D-48D8-8549-44914769D5A5}" type="pres">
      <dgm:prSet presAssocID="{87C3FA0E-A744-4015-B108-2DE7C5D9031C}" presName="tx1" presStyleLbl="revTx" presStyleIdx="0" presStyleCnt="1"/>
      <dgm:spPr/>
      <dgm:t>
        <a:bodyPr/>
        <a:lstStyle/>
        <a:p>
          <a:endParaRPr lang="en-US"/>
        </a:p>
      </dgm:t>
    </dgm:pt>
    <dgm:pt modelId="{EB8CE671-7756-40F6-9A99-26C57740B9E0}" type="pres">
      <dgm:prSet presAssocID="{87C3FA0E-A744-4015-B108-2DE7C5D9031C}" presName="vert1" presStyleCnt="0"/>
      <dgm:spPr/>
    </dgm:pt>
  </dgm:ptLst>
  <dgm:cxnLst>
    <dgm:cxn modelId="{72B8D55A-1E9F-4625-B221-0E7238D118BD}" type="presOf" srcId="{87C3FA0E-A744-4015-B108-2DE7C5D9031C}" destId="{16E1CF6F-AC7D-48D8-8549-44914769D5A5}" srcOrd="0" destOrd="0" presId="urn:microsoft.com/office/officeart/2008/layout/LinedList"/>
    <dgm:cxn modelId="{C3672A02-8EA6-4BD2-9925-69A9C7D25800}" srcId="{08D5F361-0725-4D5B-8E8E-B25414328E4B}" destId="{87C3FA0E-A744-4015-B108-2DE7C5D9031C}" srcOrd="0" destOrd="0" parTransId="{D7DF2A6A-325E-4095-857A-853CD3CAF2AB}" sibTransId="{66D538C4-4E34-4210-9BFA-1474C0629436}"/>
    <dgm:cxn modelId="{7B29ABDF-0AD6-4454-8C53-07464632BE17}" type="presOf" srcId="{08D5F361-0725-4D5B-8E8E-B25414328E4B}" destId="{EFF16DA8-9B8A-475A-ACC8-5417A7B11F7C}" srcOrd="0" destOrd="0" presId="urn:microsoft.com/office/officeart/2008/layout/LinedList"/>
    <dgm:cxn modelId="{5853ECBE-1C85-48F1-A412-34B6ADF5BD3D}" type="presParOf" srcId="{EFF16DA8-9B8A-475A-ACC8-5417A7B11F7C}" destId="{421E6F6A-4767-40BF-A87D-A60E6AC0320C}" srcOrd="0" destOrd="0" presId="urn:microsoft.com/office/officeart/2008/layout/LinedList"/>
    <dgm:cxn modelId="{035572C6-B728-456B-9EF5-AE08AAE01889}" type="presParOf" srcId="{EFF16DA8-9B8A-475A-ACC8-5417A7B11F7C}" destId="{BCF5873B-C901-4296-BC33-320B8261FA49}" srcOrd="1" destOrd="0" presId="urn:microsoft.com/office/officeart/2008/layout/LinedList"/>
    <dgm:cxn modelId="{E045F46B-4905-40F5-8CEC-57788F86B387}" type="presParOf" srcId="{BCF5873B-C901-4296-BC33-320B8261FA49}" destId="{16E1CF6F-AC7D-48D8-8549-44914769D5A5}" srcOrd="0" destOrd="0" presId="urn:microsoft.com/office/officeart/2008/layout/LinedList"/>
    <dgm:cxn modelId="{48DA6589-551C-46CF-A421-6CC06866CA9D}" type="presParOf" srcId="{BCF5873B-C901-4296-BC33-320B8261FA49}" destId="{EB8CE671-7756-40F6-9A99-26C57740B9E0}"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C6B7E448-D72A-44E5-8C66-7BC73C14C2A1}"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E269810A-CD94-42B7-B8F4-62601EA912C6}">
      <dgm:prSet phldrT="[Text]" custT="1"/>
      <dgm:spPr/>
      <dgm:t>
        <a:bodyPr/>
        <a:lstStyle/>
        <a:p>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Hirschi’s</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social control theory asserts that ties to family, school and other aspects of society serve to reduce the likelihood of an individual participating in deviant This theory suggests that crime occurs when such bonds are weakened or are not well established.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F20637B7-6DEA-4CF4-9CC2-20CE70A8B5E8}" type="parTrans" cxnId="{F6670CEB-03E0-406C-9D2E-06799EDD94AB}">
      <dgm:prSet/>
      <dgm:spPr/>
      <dgm:t>
        <a:bodyPr/>
        <a:lstStyle/>
        <a:p>
          <a:endParaRPr lang="en-US" sz="2000"/>
        </a:p>
      </dgm:t>
    </dgm:pt>
    <dgm:pt modelId="{C0023871-0452-4F5B-B2C6-6137242A0C48}" type="sibTrans" cxnId="{F6670CEB-03E0-406C-9D2E-06799EDD94AB}">
      <dgm:prSet/>
      <dgm:spPr/>
      <dgm:t>
        <a:bodyPr/>
        <a:lstStyle/>
        <a:p>
          <a:endParaRPr lang="en-US" sz="2000"/>
        </a:p>
      </dgm:t>
    </dgm:pt>
    <dgm:pt modelId="{C4CDEE93-7EF4-4ADB-A511-F282C46B491A}">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Unlike other theories that seek to explain why people engage in deviant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behaviour</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control theories take the opposite approach, questioning why people refrain from offending. Social control theory focuses on the role of social and familial bonds as a reason for individuals to refrain from offending. The idea that young peoples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behaviour</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is 'controlled' by the family, particularly through the support (financial &amp; emotional) of their parents. This connection exploits their relationship to explain their conformity. Many studies exploring social control on delinquency shows a correlation between a negative relationship between parent and children and delinquency. As such, it has been found that the greater the attachment to parents, the lower the likelihood of involvement in delinquent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behaviour</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713A67C1-7FDB-4326-8F22-C834DBC2E8D2}" type="parTrans" cxnId="{DD0819FA-C316-444E-ADF2-19630DCA8B90}">
      <dgm:prSet/>
      <dgm:spPr/>
      <dgm:t>
        <a:bodyPr/>
        <a:lstStyle/>
        <a:p>
          <a:endParaRPr lang="en-US" sz="2000"/>
        </a:p>
      </dgm:t>
    </dgm:pt>
    <dgm:pt modelId="{FD8F7EA8-B71F-44AD-A209-39DE8FAB8E05}" type="sibTrans" cxnId="{DD0819FA-C316-444E-ADF2-19630DCA8B90}">
      <dgm:prSet/>
      <dgm:spPr/>
      <dgm:t>
        <a:bodyPr/>
        <a:lstStyle/>
        <a:p>
          <a:endParaRPr lang="en-US" sz="2000"/>
        </a:p>
      </dgm:t>
    </dgm:pt>
    <dgm:pt modelId="{861BD63B-624E-4DF9-A141-55EDDD5A1414}">
      <dgm:prSet phldrT="[Text]" custT="1"/>
      <dgm:spPr/>
      <dgm:t>
        <a:bodyPr/>
        <a:lstStyle/>
        <a:p>
          <a:r>
            <a:rPr lang="en-US" sz="20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As a result, criminality is seen as a possibility for all individuals within society, avoided only by those who seek to maintain familial and social bonds.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72B8BD2D-F7B4-41E7-A5DD-9853E3C2508E}" type="parTrans" cxnId="{37C23240-BA56-4864-94AA-DBF522011D37}">
      <dgm:prSet/>
      <dgm:spPr/>
      <dgm:t>
        <a:bodyPr/>
        <a:lstStyle/>
        <a:p>
          <a:endParaRPr lang="en-US"/>
        </a:p>
      </dgm:t>
    </dgm:pt>
    <dgm:pt modelId="{13B5E4B7-0F26-4D66-84BB-9E575EC9C25F}" type="sibTrans" cxnId="{37C23240-BA56-4864-94AA-DBF522011D37}">
      <dgm:prSet/>
      <dgm:spPr/>
      <dgm:t>
        <a:bodyPr/>
        <a:lstStyle/>
        <a:p>
          <a:endParaRPr lang="en-US"/>
        </a:p>
      </dgm:t>
    </dgm:pt>
    <dgm:pt modelId="{99D3FCDD-ED8A-435D-93FC-317C49404C72}" type="pres">
      <dgm:prSet presAssocID="{C6B7E448-D72A-44E5-8C66-7BC73C14C2A1}" presName="vert0" presStyleCnt="0">
        <dgm:presLayoutVars>
          <dgm:dir/>
          <dgm:animOne val="branch"/>
          <dgm:animLvl val="lvl"/>
        </dgm:presLayoutVars>
      </dgm:prSet>
      <dgm:spPr/>
      <dgm:t>
        <a:bodyPr/>
        <a:lstStyle/>
        <a:p>
          <a:endParaRPr lang="en-US"/>
        </a:p>
      </dgm:t>
    </dgm:pt>
    <dgm:pt modelId="{EA4D92CF-C9FA-47B3-8560-06DC95DB3203}" type="pres">
      <dgm:prSet presAssocID="{E269810A-CD94-42B7-B8F4-62601EA912C6}" presName="thickLine" presStyleLbl="alignNode1" presStyleIdx="0" presStyleCnt="3"/>
      <dgm:spPr/>
    </dgm:pt>
    <dgm:pt modelId="{54C1DBCC-2F48-4644-96FE-8ED247CEDB05}" type="pres">
      <dgm:prSet presAssocID="{E269810A-CD94-42B7-B8F4-62601EA912C6}" presName="horz1" presStyleCnt="0"/>
      <dgm:spPr/>
    </dgm:pt>
    <dgm:pt modelId="{83E3716D-AAD1-46DF-A464-9EC4C72316C3}" type="pres">
      <dgm:prSet presAssocID="{E269810A-CD94-42B7-B8F4-62601EA912C6}" presName="tx1" presStyleLbl="revTx" presStyleIdx="0" presStyleCnt="3" custScaleY="118378"/>
      <dgm:spPr/>
      <dgm:t>
        <a:bodyPr/>
        <a:lstStyle/>
        <a:p>
          <a:endParaRPr lang="en-US"/>
        </a:p>
      </dgm:t>
    </dgm:pt>
    <dgm:pt modelId="{D1BC719A-5846-461E-A135-9052B88A6512}" type="pres">
      <dgm:prSet presAssocID="{E269810A-CD94-42B7-B8F4-62601EA912C6}" presName="vert1" presStyleCnt="0"/>
      <dgm:spPr/>
    </dgm:pt>
    <dgm:pt modelId="{AB86F665-94BC-4BC9-A072-941149AFF6BF}" type="pres">
      <dgm:prSet presAssocID="{C4CDEE93-7EF4-4ADB-A511-F282C46B491A}" presName="thickLine" presStyleLbl="alignNode1" presStyleIdx="1" presStyleCnt="3"/>
      <dgm:spPr/>
    </dgm:pt>
    <dgm:pt modelId="{BB32287E-A3A3-4375-BBD2-A76A2A7EF8E5}" type="pres">
      <dgm:prSet presAssocID="{C4CDEE93-7EF4-4ADB-A511-F282C46B491A}" presName="horz1" presStyleCnt="0"/>
      <dgm:spPr/>
    </dgm:pt>
    <dgm:pt modelId="{F105721D-8DF7-43ED-8403-F4F26BCC39A4}" type="pres">
      <dgm:prSet presAssocID="{C4CDEE93-7EF4-4ADB-A511-F282C46B491A}" presName="tx1" presStyleLbl="revTx" presStyleIdx="1" presStyleCnt="3" custScaleY="280590"/>
      <dgm:spPr/>
      <dgm:t>
        <a:bodyPr/>
        <a:lstStyle/>
        <a:p>
          <a:endParaRPr lang="en-US"/>
        </a:p>
      </dgm:t>
    </dgm:pt>
    <dgm:pt modelId="{58FB84D2-9E2B-4FF4-A7D9-DFF40D1846E5}" type="pres">
      <dgm:prSet presAssocID="{C4CDEE93-7EF4-4ADB-A511-F282C46B491A}" presName="vert1" presStyleCnt="0"/>
      <dgm:spPr/>
    </dgm:pt>
    <dgm:pt modelId="{9EC3A2F9-0C46-44CB-928E-C8D8234FD55F}" type="pres">
      <dgm:prSet presAssocID="{861BD63B-624E-4DF9-A141-55EDDD5A1414}" presName="thickLine" presStyleLbl="alignNode1" presStyleIdx="2" presStyleCnt="3"/>
      <dgm:spPr/>
    </dgm:pt>
    <dgm:pt modelId="{215B069D-E05F-4C9B-AA15-73C20592FC6C}" type="pres">
      <dgm:prSet presAssocID="{861BD63B-624E-4DF9-A141-55EDDD5A1414}" presName="horz1" presStyleCnt="0"/>
      <dgm:spPr/>
    </dgm:pt>
    <dgm:pt modelId="{439CC7D1-21EC-4A3C-997E-4C4D4116DEE2}" type="pres">
      <dgm:prSet presAssocID="{861BD63B-624E-4DF9-A141-55EDDD5A1414}" presName="tx1" presStyleLbl="revTx" presStyleIdx="2" presStyleCnt="3"/>
      <dgm:spPr/>
      <dgm:t>
        <a:bodyPr/>
        <a:lstStyle/>
        <a:p>
          <a:endParaRPr lang="en-US"/>
        </a:p>
      </dgm:t>
    </dgm:pt>
    <dgm:pt modelId="{2D74DE84-1F25-4281-94C8-8FC22A0BAB6D}" type="pres">
      <dgm:prSet presAssocID="{861BD63B-624E-4DF9-A141-55EDDD5A1414}" presName="vert1" presStyleCnt="0"/>
      <dgm:spPr/>
    </dgm:pt>
  </dgm:ptLst>
  <dgm:cxnLst>
    <dgm:cxn modelId="{23F4FD44-2D51-404A-8D49-6D05815D2982}" type="presOf" srcId="{861BD63B-624E-4DF9-A141-55EDDD5A1414}" destId="{439CC7D1-21EC-4A3C-997E-4C4D4116DEE2}" srcOrd="0" destOrd="0" presId="urn:microsoft.com/office/officeart/2008/layout/LinedList"/>
    <dgm:cxn modelId="{FC6C718B-901C-4826-8EEB-DFBD506FF5BF}" type="presOf" srcId="{E269810A-CD94-42B7-B8F4-62601EA912C6}" destId="{83E3716D-AAD1-46DF-A464-9EC4C72316C3}" srcOrd="0" destOrd="0" presId="urn:microsoft.com/office/officeart/2008/layout/LinedList"/>
    <dgm:cxn modelId="{741E6299-1937-4A7F-92A4-E8DEF9951B1C}" type="presOf" srcId="{C4CDEE93-7EF4-4ADB-A511-F282C46B491A}" destId="{F105721D-8DF7-43ED-8403-F4F26BCC39A4}" srcOrd="0" destOrd="0" presId="urn:microsoft.com/office/officeart/2008/layout/LinedList"/>
    <dgm:cxn modelId="{6873E6C4-ED51-4FA8-8DD8-147CB46DF7C6}" type="presOf" srcId="{C6B7E448-D72A-44E5-8C66-7BC73C14C2A1}" destId="{99D3FCDD-ED8A-435D-93FC-317C49404C72}" srcOrd="0" destOrd="0" presId="urn:microsoft.com/office/officeart/2008/layout/LinedList"/>
    <dgm:cxn modelId="{DD0819FA-C316-444E-ADF2-19630DCA8B90}" srcId="{C6B7E448-D72A-44E5-8C66-7BC73C14C2A1}" destId="{C4CDEE93-7EF4-4ADB-A511-F282C46B491A}" srcOrd="1" destOrd="0" parTransId="{713A67C1-7FDB-4326-8F22-C834DBC2E8D2}" sibTransId="{FD8F7EA8-B71F-44AD-A209-39DE8FAB8E05}"/>
    <dgm:cxn modelId="{F6670CEB-03E0-406C-9D2E-06799EDD94AB}" srcId="{C6B7E448-D72A-44E5-8C66-7BC73C14C2A1}" destId="{E269810A-CD94-42B7-B8F4-62601EA912C6}" srcOrd="0" destOrd="0" parTransId="{F20637B7-6DEA-4CF4-9CC2-20CE70A8B5E8}" sibTransId="{C0023871-0452-4F5B-B2C6-6137242A0C48}"/>
    <dgm:cxn modelId="{37C23240-BA56-4864-94AA-DBF522011D37}" srcId="{C6B7E448-D72A-44E5-8C66-7BC73C14C2A1}" destId="{861BD63B-624E-4DF9-A141-55EDDD5A1414}" srcOrd="2" destOrd="0" parTransId="{72B8BD2D-F7B4-41E7-A5DD-9853E3C2508E}" sibTransId="{13B5E4B7-0F26-4D66-84BB-9E575EC9C25F}"/>
    <dgm:cxn modelId="{215EE3D9-EBB7-4191-95CA-914E86815ADE}" type="presParOf" srcId="{99D3FCDD-ED8A-435D-93FC-317C49404C72}" destId="{EA4D92CF-C9FA-47B3-8560-06DC95DB3203}" srcOrd="0" destOrd="0" presId="urn:microsoft.com/office/officeart/2008/layout/LinedList"/>
    <dgm:cxn modelId="{45D9B2D5-6BB2-48D7-BEEF-501DDE3B8B12}" type="presParOf" srcId="{99D3FCDD-ED8A-435D-93FC-317C49404C72}" destId="{54C1DBCC-2F48-4644-96FE-8ED247CEDB05}" srcOrd="1" destOrd="0" presId="urn:microsoft.com/office/officeart/2008/layout/LinedList"/>
    <dgm:cxn modelId="{3E7D6D9B-7A7A-4E8A-AA9C-358F5F014A34}" type="presParOf" srcId="{54C1DBCC-2F48-4644-96FE-8ED247CEDB05}" destId="{83E3716D-AAD1-46DF-A464-9EC4C72316C3}" srcOrd="0" destOrd="0" presId="urn:microsoft.com/office/officeart/2008/layout/LinedList"/>
    <dgm:cxn modelId="{D91CBC44-C29B-4656-8656-C617F7DF5E33}" type="presParOf" srcId="{54C1DBCC-2F48-4644-96FE-8ED247CEDB05}" destId="{D1BC719A-5846-461E-A135-9052B88A6512}" srcOrd="1" destOrd="0" presId="urn:microsoft.com/office/officeart/2008/layout/LinedList"/>
    <dgm:cxn modelId="{508E7312-3F2A-4656-9238-0ECC5C42DB6E}" type="presParOf" srcId="{99D3FCDD-ED8A-435D-93FC-317C49404C72}" destId="{AB86F665-94BC-4BC9-A072-941149AFF6BF}" srcOrd="2" destOrd="0" presId="urn:microsoft.com/office/officeart/2008/layout/LinedList"/>
    <dgm:cxn modelId="{CFB816D0-BF33-4CA3-9CED-1AFA6EF9E01C}" type="presParOf" srcId="{99D3FCDD-ED8A-435D-93FC-317C49404C72}" destId="{BB32287E-A3A3-4375-BBD2-A76A2A7EF8E5}" srcOrd="3" destOrd="0" presId="urn:microsoft.com/office/officeart/2008/layout/LinedList"/>
    <dgm:cxn modelId="{4A8E7D77-EFE0-49F3-8AE4-1F80E82522C4}" type="presParOf" srcId="{BB32287E-A3A3-4375-BBD2-A76A2A7EF8E5}" destId="{F105721D-8DF7-43ED-8403-F4F26BCC39A4}" srcOrd="0" destOrd="0" presId="urn:microsoft.com/office/officeart/2008/layout/LinedList"/>
    <dgm:cxn modelId="{AA1C98C2-55FD-4E82-8B58-2E70D7012F89}" type="presParOf" srcId="{BB32287E-A3A3-4375-BBD2-A76A2A7EF8E5}" destId="{58FB84D2-9E2B-4FF4-A7D9-DFF40D1846E5}" srcOrd="1" destOrd="0" presId="urn:microsoft.com/office/officeart/2008/layout/LinedList"/>
    <dgm:cxn modelId="{22576C1F-2BE6-46E7-A29F-1CB98C1617B2}" type="presParOf" srcId="{99D3FCDD-ED8A-435D-93FC-317C49404C72}" destId="{9EC3A2F9-0C46-44CB-928E-C8D8234FD55F}" srcOrd="4" destOrd="0" presId="urn:microsoft.com/office/officeart/2008/layout/LinedList"/>
    <dgm:cxn modelId="{D7BF50D5-C625-49EF-8D12-BDDD8F888A61}" type="presParOf" srcId="{99D3FCDD-ED8A-435D-93FC-317C49404C72}" destId="{215B069D-E05F-4C9B-AA15-73C20592FC6C}" srcOrd="5" destOrd="0" presId="urn:microsoft.com/office/officeart/2008/layout/LinedList"/>
    <dgm:cxn modelId="{198F892C-2091-4BCF-94F6-8CA77D355082}" type="presParOf" srcId="{215B069D-E05F-4C9B-AA15-73C20592FC6C}" destId="{439CC7D1-21EC-4A3C-997E-4C4D4116DEE2}" srcOrd="0" destOrd="0" presId="urn:microsoft.com/office/officeart/2008/layout/LinedList"/>
    <dgm:cxn modelId="{32402DA0-E273-45D4-B16B-8983206EC522}" type="presParOf" srcId="{215B069D-E05F-4C9B-AA15-73C20592FC6C}" destId="{2D74DE84-1F25-4281-94C8-8FC22A0BAB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8EE00B46-A4E0-4492-A0FF-79F63496C3A5}"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540080F1-D5F0-4430-8E57-84FFB51D3394}">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Alexander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Liazos</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(1972) points out that the people we tend to define as deviants—the ones we dismiss as “nuts” are typically not as bad or harmful as they are powerless. Social-conflict theory explains this pattern in three ways:</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22FA0A14-1FC4-4F5A-8B4E-8C7204495836}" type="parTrans" cxnId="{A3737A30-DCFE-4579-AE45-F7741000A49D}">
      <dgm:prSet/>
      <dgm:spPr/>
      <dgm:t>
        <a:bodyPr/>
        <a:lstStyle/>
        <a:p>
          <a:endParaRPr lang="en-US" sz="2400"/>
        </a:p>
      </dgm:t>
    </dgm:pt>
    <dgm:pt modelId="{33D1D81B-85B0-40E5-A620-42C09EE7BB0A}" type="sibTrans" cxnId="{A3737A30-DCFE-4579-AE45-F7741000A49D}">
      <dgm:prSet/>
      <dgm:spPr/>
      <dgm:t>
        <a:bodyPr/>
        <a:lstStyle/>
        <a:p>
          <a:endParaRPr lang="en-US" sz="2400"/>
        </a:p>
      </dgm:t>
    </dgm:pt>
    <dgm:pt modelId="{135CBEA8-B759-45CB-BD8E-07616D1533D6}" type="pres">
      <dgm:prSet presAssocID="{8EE00B46-A4E0-4492-A0FF-79F63496C3A5}" presName="vert0" presStyleCnt="0">
        <dgm:presLayoutVars>
          <dgm:dir/>
          <dgm:animOne val="branch"/>
          <dgm:animLvl val="lvl"/>
        </dgm:presLayoutVars>
      </dgm:prSet>
      <dgm:spPr/>
      <dgm:t>
        <a:bodyPr/>
        <a:lstStyle/>
        <a:p>
          <a:endParaRPr lang="en-US"/>
        </a:p>
      </dgm:t>
    </dgm:pt>
    <dgm:pt modelId="{598489F9-F15E-43C9-ABDB-0A374EBD3ACF}" type="pres">
      <dgm:prSet presAssocID="{540080F1-D5F0-4430-8E57-84FFB51D3394}" presName="thickLine" presStyleLbl="alignNode1" presStyleIdx="0" presStyleCnt="1"/>
      <dgm:spPr/>
    </dgm:pt>
    <dgm:pt modelId="{178203C1-DA1A-4E3B-9C51-0A6F050B1A50}" type="pres">
      <dgm:prSet presAssocID="{540080F1-D5F0-4430-8E57-84FFB51D3394}" presName="horz1" presStyleCnt="0"/>
      <dgm:spPr/>
    </dgm:pt>
    <dgm:pt modelId="{AEB12A92-1446-4FE2-B9FF-2F2676CE73C7}" type="pres">
      <dgm:prSet presAssocID="{540080F1-D5F0-4430-8E57-84FFB51D3394}" presName="tx1" presStyleLbl="revTx" presStyleIdx="0" presStyleCnt="1" custScaleY="259144"/>
      <dgm:spPr/>
      <dgm:t>
        <a:bodyPr/>
        <a:lstStyle/>
        <a:p>
          <a:endParaRPr lang="en-US"/>
        </a:p>
      </dgm:t>
    </dgm:pt>
    <dgm:pt modelId="{4A8845D4-64C5-4221-9D4C-C59226739B60}" type="pres">
      <dgm:prSet presAssocID="{540080F1-D5F0-4430-8E57-84FFB51D3394}" presName="vert1" presStyleCnt="0"/>
      <dgm:spPr/>
    </dgm:pt>
  </dgm:ptLst>
  <dgm:cxnLst>
    <dgm:cxn modelId="{99DEA092-C46B-4BD4-A664-3A0741C009DC}" type="presOf" srcId="{8EE00B46-A4E0-4492-A0FF-79F63496C3A5}" destId="{135CBEA8-B759-45CB-BD8E-07616D1533D6}" srcOrd="0" destOrd="0" presId="urn:microsoft.com/office/officeart/2008/layout/LinedList"/>
    <dgm:cxn modelId="{A3737A30-DCFE-4579-AE45-F7741000A49D}" srcId="{8EE00B46-A4E0-4492-A0FF-79F63496C3A5}" destId="{540080F1-D5F0-4430-8E57-84FFB51D3394}" srcOrd="0" destOrd="0" parTransId="{22FA0A14-1FC4-4F5A-8B4E-8C7204495836}" sibTransId="{33D1D81B-85B0-40E5-A620-42C09EE7BB0A}"/>
    <dgm:cxn modelId="{2A8C9E58-2869-4924-B3C0-F661C6F69572}" type="presOf" srcId="{540080F1-D5F0-4430-8E57-84FFB51D3394}" destId="{AEB12A92-1446-4FE2-B9FF-2F2676CE73C7}" srcOrd="0" destOrd="0" presId="urn:microsoft.com/office/officeart/2008/layout/LinedList"/>
    <dgm:cxn modelId="{9D5C116C-F14F-4B27-8129-DD8259C58043}" type="presParOf" srcId="{135CBEA8-B759-45CB-BD8E-07616D1533D6}" destId="{598489F9-F15E-43C9-ABDB-0A374EBD3ACF}" srcOrd="0" destOrd="0" presId="urn:microsoft.com/office/officeart/2008/layout/LinedList"/>
    <dgm:cxn modelId="{C491E090-90B0-4211-AE46-F3B482146E0F}" type="presParOf" srcId="{135CBEA8-B759-45CB-BD8E-07616D1533D6}" destId="{178203C1-DA1A-4E3B-9C51-0A6F050B1A50}" srcOrd="1" destOrd="0" presId="urn:microsoft.com/office/officeart/2008/layout/LinedList"/>
    <dgm:cxn modelId="{3CDAF4BC-93F4-4CC0-A90B-1F17A61CB2F4}" type="presParOf" srcId="{178203C1-DA1A-4E3B-9C51-0A6F050B1A50}" destId="{AEB12A92-1446-4FE2-B9FF-2F2676CE73C7}" srcOrd="0" destOrd="0" presId="urn:microsoft.com/office/officeart/2008/layout/LinedList"/>
    <dgm:cxn modelId="{C8079306-1E0F-4241-BD19-853C8F8EBE38}" type="presParOf" srcId="{178203C1-DA1A-4E3B-9C51-0A6F050B1A50}" destId="{4A8845D4-64C5-4221-9D4C-C59226739B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0F4E3402-0AD1-404F-A2B3-D3F36D4E88FB}"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B1498DBE-8064-4636-B128-722972B47E38}">
      <dgm:prSet phldrT="[Tex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First, all norms—especially the laws of any society—generally reflect the interests of the rich and powerful. People who threaten the wealthy are likely to be labeled deviant. Karl Marx argued that the law and all other social institutions support the interests of the rich. Or as Richard </a:t>
          </a:r>
          <a:r>
            <a:rPr lang="en-US" sz="2000" dirty="0" err="1" smtClean="0">
              <a:latin typeface="Times New Roman" panose="02020603050405020304" pitchFamily="18" charset="0"/>
              <a:ea typeface="Microsoft Himalaya" panose="01010100010101010101" pitchFamily="2" charset="0"/>
              <a:cs typeface="Times New Roman" panose="02020603050405020304" pitchFamily="18" charset="0"/>
            </a:rPr>
            <a:t>Quinney</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puts it, “Capitalist justice is by the capitalist class, for the capitalist class, and against the working class” (1977:3).</a:t>
          </a:r>
          <a:endParaRPr lang="en-US" sz="2000" dirty="0">
            <a:latin typeface="Times New Roman" panose="02020603050405020304" pitchFamily="18" charset="0"/>
            <a:cs typeface="Times New Roman" panose="02020603050405020304" pitchFamily="18" charset="0"/>
          </a:endParaRPr>
        </a:p>
      </dgm:t>
    </dgm:pt>
    <dgm:pt modelId="{C5086D3B-1694-4AFE-9FCB-27FFAB9D354A}" type="parTrans" cxnId="{DAAAE2AE-B022-4B23-BD08-FFC4886B1F9B}">
      <dgm:prSet/>
      <dgm:spPr/>
      <dgm:t>
        <a:bodyPr/>
        <a:lstStyle/>
        <a:p>
          <a:endParaRPr lang="en-US"/>
        </a:p>
      </dgm:t>
    </dgm:pt>
    <dgm:pt modelId="{34DE3DB3-A1D9-47A2-9C32-84B4F8D655BD}" type="sibTrans" cxnId="{DAAAE2AE-B022-4B23-BD08-FFC4886B1F9B}">
      <dgm:prSet/>
      <dgm:spPr/>
      <dgm:t>
        <a:bodyPr/>
        <a:lstStyle/>
        <a:p>
          <a:endParaRPr lang="en-US"/>
        </a:p>
      </dgm:t>
    </dgm:pt>
    <dgm:pt modelId="{AFC6813F-1159-4D2D-8C4F-1D2203B6EC33}">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Second, even if their behavior is called into question, the powerful have the resources to resist deviant labels. The majority of the executives involved in recent corporate scandals have yet to be arrested; only a few have gone to jail.</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CBE978EC-9295-4C27-8E7B-2995A170C240}" type="parTrans" cxnId="{2CD7C928-D7AD-4D9F-A078-14437C894801}">
      <dgm:prSet/>
      <dgm:spPr/>
      <dgm:t>
        <a:bodyPr/>
        <a:lstStyle/>
        <a:p>
          <a:endParaRPr lang="en-US"/>
        </a:p>
      </dgm:t>
    </dgm:pt>
    <dgm:pt modelId="{8D284CAB-1683-428B-BC15-8A6D54C7A0F1}" type="sibTrans" cxnId="{2CD7C928-D7AD-4D9F-A078-14437C894801}">
      <dgm:prSet/>
      <dgm:spPr/>
      <dgm:t>
        <a:bodyPr/>
        <a:lstStyle/>
        <a:p>
          <a:endParaRPr lang="en-US"/>
        </a:p>
      </dgm:t>
    </dgm:pt>
    <dgm:pt modelId="{A4DFE0B5-F329-452B-BF38-7ECA318173AC}">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Third, the widespread belief that norms and laws are natural and good masks their political character. For this reason, although we may condemn the unequal application of the law, we give little thought to whether the laws themselves are really fair or not.</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A1DA8E6F-C4D7-4CE6-951D-6E5581FA8526}" type="parTrans" cxnId="{756B0160-B4E9-4F13-A9FE-AE158EF5387A}">
      <dgm:prSet/>
      <dgm:spPr/>
      <dgm:t>
        <a:bodyPr/>
        <a:lstStyle/>
        <a:p>
          <a:endParaRPr lang="en-US"/>
        </a:p>
      </dgm:t>
    </dgm:pt>
    <dgm:pt modelId="{0415CDA0-7A69-4C77-AAAD-CA6223393143}" type="sibTrans" cxnId="{756B0160-B4E9-4F13-A9FE-AE158EF5387A}">
      <dgm:prSet/>
      <dgm:spPr/>
      <dgm:t>
        <a:bodyPr/>
        <a:lstStyle/>
        <a:p>
          <a:endParaRPr lang="en-US"/>
        </a:p>
      </dgm:t>
    </dgm:pt>
    <dgm:pt modelId="{D273EE83-F5B2-445F-88F5-9728942379AB}" type="pres">
      <dgm:prSet presAssocID="{0F4E3402-0AD1-404F-A2B3-D3F36D4E88FB}" presName="linear" presStyleCnt="0">
        <dgm:presLayoutVars>
          <dgm:animLvl val="lvl"/>
          <dgm:resizeHandles val="exact"/>
        </dgm:presLayoutVars>
      </dgm:prSet>
      <dgm:spPr/>
      <dgm:t>
        <a:bodyPr/>
        <a:lstStyle/>
        <a:p>
          <a:endParaRPr lang="en-US"/>
        </a:p>
      </dgm:t>
    </dgm:pt>
    <dgm:pt modelId="{41D92149-F5EC-4357-A284-410926BE4DB8}" type="pres">
      <dgm:prSet presAssocID="{B1498DBE-8064-4636-B128-722972B47E38}" presName="parentText" presStyleLbl="node1" presStyleIdx="0" presStyleCnt="3" custScaleY="139307">
        <dgm:presLayoutVars>
          <dgm:chMax val="0"/>
          <dgm:bulletEnabled val="1"/>
        </dgm:presLayoutVars>
      </dgm:prSet>
      <dgm:spPr/>
      <dgm:t>
        <a:bodyPr/>
        <a:lstStyle/>
        <a:p>
          <a:endParaRPr lang="en-US"/>
        </a:p>
      </dgm:t>
    </dgm:pt>
    <dgm:pt modelId="{26C79477-FB91-4CAB-A20C-692036F985AD}" type="pres">
      <dgm:prSet presAssocID="{34DE3DB3-A1D9-47A2-9C32-84B4F8D655BD}" presName="spacer" presStyleCnt="0"/>
      <dgm:spPr/>
    </dgm:pt>
    <dgm:pt modelId="{37AFF75D-C0C8-4677-83B0-D7B4F2C56D77}" type="pres">
      <dgm:prSet presAssocID="{AFC6813F-1159-4D2D-8C4F-1D2203B6EC33}" presName="parentText" presStyleLbl="node1" presStyleIdx="1" presStyleCnt="3" custScaleY="107058">
        <dgm:presLayoutVars>
          <dgm:chMax val="0"/>
          <dgm:bulletEnabled val="1"/>
        </dgm:presLayoutVars>
      </dgm:prSet>
      <dgm:spPr/>
      <dgm:t>
        <a:bodyPr/>
        <a:lstStyle/>
        <a:p>
          <a:endParaRPr lang="en-US"/>
        </a:p>
      </dgm:t>
    </dgm:pt>
    <dgm:pt modelId="{11E7DBA7-8A81-4683-B8A2-AA17EE440E53}" type="pres">
      <dgm:prSet presAssocID="{8D284CAB-1683-428B-BC15-8A6D54C7A0F1}" presName="spacer" presStyleCnt="0"/>
      <dgm:spPr/>
    </dgm:pt>
    <dgm:pt modelId="{1DCC2D1A-A0C6-4DA4-A183-FDC35E749C3A}" type="pres">
      <dgm:prSet presAssocID="{A4DFE0B5-F329-452B-BF38-7ECA318173AC}" presName="parentText" presStyleLbl="node1" presStyleIdx="2" presStyleCnt="3">
        <dgm:presLayoutVars>
          <dgm:chMax val="0"/>
          <dgm:bulletEnabled val="1"/>
        </dgm:presLayoutVars>
      </dgm:prSet>
      <dgm:spPr/>
      <dgm:t>
        <a:bodyPr/>
        <a:lstStyle/>
        <a:p>
          <a:endParaRPr lang="en-US"/>
        </a:p>
      </dgm:t>
    </dgm:pt>
  </dgm:ptLst>
  <dgm:cxnLst>
    <dgm:cxn modelId="{227BD335-C0DF-46A9-97E4-033D44521A74}" type="presOf" srcId="{AFC6813F-1159-4D2D-8C4F-1D2203B6EC33}" destId="{37AFF75D-C0C8-4677-83B0-D7B4F2C56D77}" srcOrd="0" destOrd="0" presId="urn:microsoft.com/office/officeart/2005/8/layout/vList2"/>
    <dgm:cxn modelId="{05FEEC63-8ED5-4720-A906-F4E7C8D3AF73}" type="presOf" srcId="{A4DFE0B5-F329-452B-BF38-7ECA318173AC}" destId="{1DCC2D1A-A0C6-4DA4-A183-FDC35E749C3A}" srcOrd="0" destOrd="0" presId="urn:microsoft.com/office/officeart/2005/8/layout/vList2"/>
    <dgm:cxn modelId="{2CD7C928-D7AD-4D9F-A078-14437C894801}" srcId="{0F4E3402-0AD1-404F-A2B3-D3F36D4E88FB}" destId="{AFC6813F-1159-4D2D-8C4F-1D2203B6EC33}" srcOrd="1" destOrd="0" parTransId="{CBE978EC-9295-4C27-8E7B-2995A170C240}" sibTransId="{8D284CAB-1683-428B-BC15-8A6D54C7A0F1}"/>
    <dgm:cxn modelId="{756B0160-B4E9-4F13-A9FE-AE158EF5387A}" srcId="{0F4E3402-0AD1-404F-A2B3-D3F36D4E88FB}" destId="{A4DFE0B5-F329-452B-BF38-7ECA318173AC}" srcOrd="2" destOrd="0" parTransId="{A1DA8E6F-C4D7-4CE6-951D-6E5581FA8526}" sibTransId="{0415CDA0-7A69-4C77-AAAD-CA6223393143}"/>
    <dgm:cxn modelId="{07276E2E-25D9-4DF6-8102-966EDAC19950}" type="presOf" srcId="{0F4E3402-0AD1-404F-A2B3-D3F36D4E88FB}" destId="{D273EE83-F5B2-445F-88F5-9728942379AB}" srcOrd="0" destOrd="0" presId="urn:microsoft.com/office/officeart/2005/8/layout/vList2"/>
    <dgm:cxn modelId="{DAAAE2AE-B022-4B23-BD08-FFC4886B1F9B}" srcId="{0F4E3402-0AD1-404F-A2B3-D3F36D4E88FB}" destId="{B1498DBE-8064-4636-B128-722972B47E38}" srcOrd="0" destOrd="0" parTransId="{C5086D3B-1694-4AFE-9FCB-27FFAB9D354A}" sibTransId="{34DE3DB3-A1D9-47A2-9C32-84B4F8D655BD}"/>
    <dgm:cxn modelId="{980275C9-4B8F-4F58-A7D8-9B0641A6A2DD}" type="presOf" srcId="{B1498DBE-8064-4636-B128-722972B47E38}" destId="{41D92149-F5EC-4357-A284-410926BE4DB8}" srcOrd="0" destOrd="0" presId="urn:microsoft.com/office/officeart/2005/8/layout/vList2"/>
    <dgm:cxn modelId="{C02DB64C-B139-4F86-B468-D714794D90F2}" type="presParOf" srcId="{D273EE83-F5B2-445F-88F5-9728942379AB}" destId="{41D92149-F5EC-4357-A284-410926BE4DB8}" srcOrd="0" destOrd="0" presId="urn:microsoft.com/office/officeart/2005/8/layout/vList2"/>
    <dgm:cxn modelId="{77223FEC-FBA7-4067-A42A-E892E913F24E}" type="presParOf" srcId="{D273EE83-F5B2-445F-88F5-9728942379AB}" destId="{26C79477-FB91-4CAB-A20C-692036F985AD}" srcOrd="1" destOrd="0" presId="urn:microsoft.com/office/officeart/2005/8/layout/vList2"/>
    <dgm:cxn modelId="{D05BB471-8776-440A-876C-70B99A6350D7}" type="presParOf" srcId="{D273EE83-F5B2-445F-88F5-9728942379AB}" destId="{37AFF75D-C0C8-4677-83B0-D7B4F2C56D77}" srcOrd="2" destOrd="0" presId="urn:microsoft.com/office/officeart/2005/8/layout/vList2"/>
    <dgm:cxn modelId="{2CB1B75B-DD66-40C3-ADBE-2C16065C0782}" type="presParOf" srcId="{D273EE83-F5B2-445F-88F5-9728942379AB}" destId="{11E7DBA7-8A81-4683-B8A2-AA17EE440E53}" srcOrd="3" destOrd="0" presId="urn:microsoft.com/office/officeart/2005/8/layout/vList2"/>
    <dgm:cxn modelId="{0E2A9BF8-C151-4478-B966-F0DEA0F85B0C}" type="presParOf" srcId="{D273EE83-F5B2-445F-88F5-9728942379AB}" destId="{1DCC2D1A-A0C6-4DA4-A183-FDC35E749C3A}"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F2C691B-7590-45AD-A04B-88D6877BAB08}"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8033E059-8B5A-4202-ABE7-4F299D8A8712}">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In the Marxist tradition, Steven Spitzer (1980) argues that deviant labels are applied to people who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interfere with the operation of capitalism.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On the other side of the coin, society positively labels whatever supports the operation of capitalism.  For example, winning athletes enjoy celebrity status because they express the values of individual achievement and competition, both vital to capitalism. </a:t>
          </a:r>
          <a:endParaRPr lang="en-US" sz="2000" b="1" dirty="0">
            <a:latin typeface="Times New Roman" panose="02020603050405020304" pitchFamily="18" charset="0"/>
            <a:cs typeface="Times New Roman" panose="02020603050405020304" pitchFamily="18" charset="0"/>
          </a:endParaRPr>
        </a:p>
      </dgm:t>
    </dgm:pt>
    <dgm:pt modelId="{432BC3B8-84AF-4F6F-8136-67F9E2303399}" type="parTrans" cxnId="{117C011D-FF31-4162-8FC8-D11E31CAD414}">
      <dgm:prSet/>
      <dgm:spPr/>
      <dgm:t>
        <a:bodyPr/>
        <a:lstStyle/>
        <a:p>
          <a:endParaRPr lang="en-US"/>
        </a:p>
      </dgm:t>
    </dgm:pt>
    <dgm:pt modelId="{195ECF9C-C6D5-45B0-B7CD-50839A1FE0C8}" type="sibTrans" cxnId="{117C011D-FF31-4162-8FC8-D11E31CAD414}">
      <dgm:prSet/>
      <dgm:spPr/>
      <dgm:t>
        <a:bodyPr/>
        <a:lstStyle/>
        <a:p>
          <a:endParaRPr lang="en-US"/>
        </a:p>
      </dgm:t>
    </dgm:pt>
    <dgm:pt modelId="{A3F04356-8EB3-4C6E-BB35-2B3197FC69C2}" type="pres">
      <dgm:prSet presAssocID="{AF2C691B-7590-45AD-A04B-88D6877BAB08}" presName="vert0" presStyleCnt="0">
        <dgm:presLayoutVars>
          <dgm:dir/>
          <dgm:animOne val="branch"/>
          <dgm:animLvl val="lvl"/>
        </dgm:presLayoutVars>
      </dgm:prSet>
      <dgm:spPr/>
      <dgm:t>
        <a:bodyPr/>
        <a:lstStyle/>
        <a:p>
          <a:endParaRPr lang="en-US"/>
        </a:p>
      </dgm:t>
    </dgm:pt>
    <dgm:pt modelId="{9F2F5C4B-5E83-4D28-84B6-526DF6DC4724}" type="pres">
      <dgm:prSet presAssocID="{8033E059-8B5A-4202-ABE7-4F299D8A8712}" presName="thickLine" presStyleLbl="alignNode1" presStyleIdx="0" presStyleCnt="1"/>
      <dgm:spPr/>
    </dgm:pt>
    <dgm:pt modelId="{135EF650-2FCE-493E-B7A6-C51188B61410}" type="pres">
      <dgm:prSet presAssocID="{8033E059-8B5A-4202-ABE7-4F299D8A8712}" presName="horz1" presStyleCnt="0"/>
      <dgm:spPr/>
    </dgm:pt>
    <dgm:pt modelId="{79D8EB61-4F84-447B-9211-09C6CB87F507}" type="pres">
      <dgm:prSet presAssocID="{8033E059-8B5A-4202-ABE7-4F299D8A8712}" presName="tx1" presStyleLbl="revTx" presStyleIdx="0" presStyleCnt="1" custScaleY="78203"/>
      <dgm:spPr/>
      <dgm:t>
        <a:bodyPr/>
        <a:lstStyle/>
        <a:p>
          <a:endParaRPr lang="en-US"/>
        </a:p>
      </dgm:t>
    </dgm:pt>
    <dgm:pt modelId="{89BD7806-2FA2-44F3-8DC4-BCD991F300B8}" type="pres">
      <dgm:prSet presAssocID="{8033E059-8B5A-4202-ABE7-4F299D8A8712}" presName="vert1" presStyleCnt="0"/>
      <dgm:spPr/>
    </dgm:pt>
  </dgm:ptLst>
  <dgm:cxnLst>
    <dgm:cxn modelId="{117C011D-FF31-4162-8FC8-D11E31CAD414}" srcId="{AF2C691B-7590-45AD-A04B-88D6877BAB08}" destId="{8033E059-8B5A-4202-ABE7-4F299D8A8712}" srcOrd="0" destOrd="0" parTransId="{432BC3B8-84AF-4F6F-8136-67F9E2303399}" sibTransId="{195ECF9C-C6D5-45B0-B7CD-50839A1FE0C8}"/>
    <dgm:cxn modelId="{0D58F24A-0448-47D7-8A25-3BBAADB4BF95}" type="presOf" srcId="{AF2C691B-7590-45AD-A04B-88D6877BAB08}" destId="{A3F04356-8EB3-4C6E-BB35-2B3197FC69C2}" srcOrd="0" destOrd="0" presId="urn:microsoft.com/office/officeart/2008/layout/LinedList"/>
    <dgm:cxn modelId="{C3569DD0-EF77-454C-8D3D-980930503967}" type="presOf" srcId="{8033E059-8B5A-4202-ABE7-4F299D8A8712}" destId="{79D8EB61-4F84-447B-9211-09C6CB87F507}" srcOrd="0" destOrd="0" presId="urn:microsoft.com/office/officeart/2008/layout/LinedList"/>
    <dgm:cxn modelId="{754D8E55-04EF-423B-93C3-3B91160907C9}" type="presParOf" srcId="{A3F04356-8EB3-4C6E-BB35-2B3197FC69C2}" destId="{9F2F5C4B-5E83-4D28-84B6-526DF6DC4724}" srcOrd="0" destOrd="0" presId="urn:microsoft.com/office/officeart/2008/layout/LinedList"/>
    <dgm:cxn modelId="{3650AFFA-046B-4A53-AD6E-59B37AFE4DF3}" type="presParOf" srcId="{A3F04356-8EB3-4C6E-BB35-2B3197FC69C2}" destId="{135EF650-2FCE-493E-B7A6-C51188B61410}" srcOrd="1" destOrd="0" presId="urn:microsoft.com/office/officeart/2008/layout/LinedList"/>
    <dgm:cxn modelId="{5E132ACD-4A7A-4588-A73C-082F056AD076}" type="presParOf" srcId="{135EF650-2FCE-493E-B7A6-C51188B61410}" destId="{79D8EB61-4F84-447B-9211-09C6CB87F507}" srcOrd="0" destOrd="0" presId="urn:microsoft.com/office/officeart/2008/layout/LinedList"/>
    <dgm:cxn modelId="{D4D91836-362D-4CB3-9444-C90661663F4D}" type="presParOf" srcId="{135EF650-2FCE-493E-B7A6-C51188B61410}" destId="{89BD7806-2FA2-44F3-8DC4-BCD991F300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039C46-E2EE-4726-AE2B-4C5BF3D30823}" type="doc">
      <dgm:prSet loTypeId="urn:microsoft.com/office/officeart/2005/8/layout/vList2" loCatId="list" qsTypeId="urn:microsoft.com/office/officeart/2005/8/quickstyle/simple1" qsCatId="simple" csTypeId="urn:microsoft.com/office/officeart/2005/8/colors/accent1_2" csCatId="accent1" phldr="1"/>
      <dgm:spPr/>
    </dgm:pt>
    <dgm:pt modelId="{3275DCE8-C0B3-4289-B090-0CE0FBF37FAB}">
      <dgm:prSet phldrT="[Text]" custT="1"/>
      <dgm:spPr>
        <a:solidFill>
          <a:srgbClr val="FFB469"/>
        </a:solidFill>
      </dgm:spPr>
      <dgm:t>
        <a:bodyPr/>
        <a:lstStyle/>
        <a:p>
          <a:pPr algn="ctr"/>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Listening to your iPod on the way to class is considered </a:t>
          </a:r>
          <a:r>
            <a:rPr lang="en-US" sz="18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acceptable behavior</a:t>
          </a:r>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a:t>
          </a:r>
        </a:p>
        <a:p>
          <a:pPr algn="ctr"/>
          <a:endPar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a:p>
          <a:pPr algn="ctr"/>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Listening to your iPod during your 2 p.m. sociology lecture is considered </a:t>
          </a:r>
          <a:r>
            <a:rPr lang="en-US" sz="18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rude</a:t>
          </a:r>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a:t>
          </a:r>
        </a:p>
        <a:p>
          <a:pPr algn="ctr"/>
          <a:endPar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a:p>
          <a:pPr algn="ctr"/>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Listening to your iPod when on the witness stand before a judge may cause you to be held in contempt of court and consequently </a:t>
          </a:r>
          <a:r>
            <a:rPr lang="en-US" sz="1800" b="1"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fined or jailed</a:t>
          </a:r>
          <a:r>
            <a:rPr lang="en-US" sz="18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dgm:t>
    </dgm:pt>
    <dgm:pt modelId="{5C0810E1-0CFC-4645-A594-538096073541}" type="parTrans" cxnId="{4EAC420F-FE6A-43F8-9299-CC024A5FF7B9}">
      <dgm:prSet/>
      <dgm:spPr/>
      <dgm:t>
        <a:bodyPr/>
        <a:lstStyle/>
        <a:p>
          <a:pPr algn="ctr"/>
          <a:endParaRPr lang="en-US"/>
        </a:p>
      </dgm:t>
    </dgm:pt>
    <dgm:pt modelId="{6F805952-112E-4336-8EF9-C171DFA5DD94}" type="sibTrans" cxnId="{4EAC420F-FE6A-43F8-9299-CC024A5FF7B9}">
      <dgm:prSet/>
      <dgm:spPr/>
      <dgm:t>
        <a:bodyPr/>
        <a:lstStyle/>
        <a:p>
          <a:pPr algn="ctr"/>
          <a:endParaRPr lang="en-US"/>
        </a:p>
      </dgm:t>
    </dgm:pt>
    <dgm:pt modelId="{81D4FD90-C2F6-4308-B66B-2F039A5862C0}" type="pres">
      <dgm:prSet presAssocID="{AE039C46-E2EE-4726-AE2B-4C5BF3D30823}" presName="linear" presStyleCnt="0">
        <dgm:presLayoutVars>
          <dgm:animLvl val="lvl"/>
          <dgm:resizeHandles val="exact"/>
        </dgm:presLayoutVars>
      </dgm:prSet>
      <dgm:spPr/>
    </dgm:pt>
    <dgm:pt modelId="{A0198BC0-3B9B-4919-B9E8-7408CAFCF959}" type="pres">
      <dgm:prSet presAssocID="{3275DCE8-C0B3-4289-B090-0CE0FBF37FAB}" presName="parentText" presStyleLbl="node1" presStyleIdx="0" presStyleCnt="1" custScaleY="530311">
        <dgm:presLayoutVars>
          <dgm:chMax val="0"/>
          <dgm:bulletEnabled val="1"/>
        </dgm:presLayoutVars>
      </dgm:prSet>
      <dgm:spPr/>
      <dgm:t>
        <a:bodyPr/>
        <a:lstStyle/>
        <a:p>
          <a:endParaRPr lang="en-US"/>
        </a:p>
      </dgm:t>
    </dgm:pt>
  </dgm:ptLst>
  <dgm:cxnLst>
    <dgm:cxn modelId="{0D7D023A-F610-4B78-B1F8-CF26D52247FA}" type="presOf" srcId="{3275DCE8-C0B3-4289-B090-0CE0FBF37FAB}" destId="{A0198BC0-3B9B-4919-B9E8-7408CAFCF959}" srcOrd="0" destOrd="0" presId="urn:microsoft.com/office/officeart/2005/8/layout/vList2"/>
    <dgm:cxn modelId="{4EAC420F-FE6A-43F8-9299-CC024A5FF7B9}" srcId="{AE039C46-E2EE-4726-AE2B-4C5BF3D30823}" destId="{3275DCE8-C0B3-4289-B090-0CE0FBF37FAB}" srcOrd="0" destOrd="0" parTransId="{5C0810E1-0CFC-4645-A594-538096073541}" sibTransId="{6F805952-112E-4336-8EF9-C171DFA5DD94}"/>
    <dgm:cxn modelId="{206459CA-8D08-47C7-AE35-0B27569CBCBF}" type="presOf" srcId="{AE039C46-E2EE-4726-AE2B-4C5BF3D30823}" destId="{81D4FD90-C2F6-4308-B66B-2F039A5862C0}" srcOrd="0" destOrd="0" presId="urn:microsoft.com/office/officeart/2005/8/layout/vList2"/>
    <dgm:cxn modelId="{1F0AF177-D35F-48ED-BAB0-A89389C7BF68}" type="presParOf" srcId="{81D4FD90-C2F6-4308-B66B-2F039A5862C0}" destId="{A0198BC0-3B9B-4919-B9E8-7408CAFCF95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CD371A2B-F658-4D45-91F7-B10DD3EF9C46}"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33FAF733-65FE-4A21-A5C9-A15BAA7A1B85}">
      <dgm:prSet custT="1"/>
      <dgm:spPr/>
      <dgm:t>
        <a:bodyPr/>
        <a:lstStyle/>
        <a:p>
          <a:pPr>
            <a:spcAft>
              <a:spcPts val="0"/>
            </a:spcAft>
          </a:pP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Also, Spitzer notes, we condemn using drugs of escape (marijuana, psychedelics, heroin, and crack) as deviant but encourage drugs (such as alcohol and caffeine) that promote adjustment to the status quo. The capitalist system also tries to control people who are not economically productive. The elderly, people with mental or physical disabilities, and people addicted to alcohol or other drugs are a “costly yet relatively harmless burden” on society.  </a:t>
          </a:r>
          <a:endParaRPr lang="en-US" sz="2000" dirty="0">
            <a:latin typeface="Times New Roman" panose="02020603050405020304" pitchFamily="18" charset="0"/>
            <a:cs typeface="Times New Roman" panose="02020603050405020304" pitchFamily="18" charset="0"/>
          </a:endParaRPr>
        </a:p>
      </dgm:t>
    </dgm:pt>
    <dgm:pt modelId="{46984D05-B4A5-4FC6-88BD-378005EB8BA7}" type="parTrans" cxnId="{FC36FAD4-0450-4938-916B-977E6A19DE24}">
      <dgm:prSet/>
      <dgm:spPr/>
      <dgm:t>
        <a:bodyPr/>
        <a:lstStyle/>
        <a:p>
          <a:endParaRPr lang="en-US" sz="3200"/>
        </a:p>
      </dgm:t>
    </dgm:pt>
    <dgm:pt modelId="{851B7460-0270-4985-9D48-A7D0E81CB135}" type="sibTrans" cxnId="{FC36FAD4-0450-4938-916B-977E6A19DE24}">
      <dgm:prSet/>
      <dgm:spPr/>
      <dgm:t>
        <a:bodyPr/>
        <a:lstStyle/>
        <a:p>
          <a:endParaRPr lang="en-US" sz="3200"/>
        </a:p>
      </dgm:t>
    </dgm:pt>
    <dgm:pt modelId="{3CD1EC52-3385-459B-AA47-22CFD23BF900}" type="pres">
      <dgm:prSet presAssocID="{CD371A2B-F658-4D45-91F7-B10DD3EF9C46}" presName="vert0" presStyleCnt="0">
        <dgm:presLayoutVars>
          <dgm:dir/>
          <dgm:animOne val="branch"/>
          <dgm:animLvl val="lvl"/>
        </dgm:presLayoutVars>
      </dgm:prSet>
      <dgm:spPr/>
      <dgm:t>
        <a:bodyPr/>
        <a:lstStyle/>
        <a:p>
          <a:endParaRPr lang="en-US"/>
        </a:p>
      </dgm:t>
    </dgm:pt>
    <dgm:pt modelId="{1E841D7E-DA50-4A17-B10B-2A56DDDC3842}" type="pres">
      <dgm:prSet presAssocID="{33FAF733-65FE-4A21-A5C9-A15BAA7A1B85}" presName="thickLine" presStyleLbl="alignNode1" presStyleIdx="0" presStyleCnt="1"/>
      <dgm:spPr/>
      <dgm:t>
        <a:bodyPr/>
        <a:lstStyle/>
        <a:p>
          <a:endParaRPr lang="en-US"/>
        </a:p>
      </dgm:t>
    </dgm:pt>
    <dgm:pt modelId="{4BBD5928-D73C-498E-BC82-4F038B75D01F}" type="pres">
      <dgm:prSet presAssocID="{33FAF733-65FE-4A21-A5C9-A15BAA7A1B85}" presName="horz1" presStyleCnt="0"/>
      <dgm:spPr/>
      <dgm:t>
        <a:bodyPr/>
        <a:lstStyle/>
        <a:p>
          <a:endParaRPr lang="en-US"/>
        </a:p>
      </dgm:t>
    </dgm:pt>
    <dgm:pt modelId="{1FD04274-C496-4D86-93FF-5FAAD6C39876}" type="pres">
      <dgm:prSet presAssocID="{33FAF733-65FE-4A21-A5C9-A15BAA7A1B85}" presName="tx1" presStyleLbl="revTx" presStyleIdx="0" presStyleCnt="1" custScaleY="1532947"/>
      <dgm:spPr/>
      <dgm:t>
        <a:bodyPr/>
        <a:lstStyle/>
        <a:p>
          <a:endParaRPr lang="en-US"/>
        </a:p>
      </dgm:t>
    </dgm:pt>
    <dgm:pt modelId="{4841F843-4809-4C6F-BABE-E5039CE63632}" type="pres">
      <dgm:prSet presAssocID="{33FAF733-65FE-4A21-A5C9-A15BAA7A1B85}" presName="vert1" presStyleCnt="0"/>
      <dgm:spPr/>
      <dgm:t>
        <a:bodyPr/>
        <a:lstStyle/>
        <a:p>
          <a:endParaRPr lang="en-US"/>
        </a:p>
      </dgm:t>
    </dgm:pt>
  </dgm:ptLst>
  <dgm:cxnLst>
    <dgm:cxn modelId="{27483686-25A8-45EB-9080-FA48BF36C94D}" type="presOf" srcId="{33FAF733-65FE-4A21-A5C9-A15BAA7A1B85}" destId="{1FD04274-C496-4D86-93FF-5FAAD6C39876}" srcOrd="0" destOrd="0" presId="urn:microsoft.com/office/officeart/2008/layout/LinedList"/>
    <dgm:cxn modelId="{FC36FAD4-0450-4938-916B-977E6A19DE24}" srcId="{CD371A2B-F658-4D45-91F7-B10DD3EF9C46}" destId="{33FAF733-65FE-4A21-A5C9-A15BAA7A1B85}" srcOrd="0" destOrd="0" parTransId="{46984D05-B4A5-4FC6-88BD-378005EB8BA7}" sibTransId="{851B7460-0270-4985-9D48-A7D0E81CB135}"/>
    <dgm:cxn modelId="{38D37295-3D77-4E18-AF48-726B571B8A4B}" type="presOf" srcId="{CD371A2B-F658-4D45-91F7-B10DD3EF9C46}" destId="{3CD1EC52-3385-459B-AA47-22CFD23BF900}" srcOrd="0" destOrd="0" presId="urn:microsoft.com/office/officeart/2008/layout/LinedList"/>
    <dgm:cxn modelId="{E0BF0D75-B4E6-45BF-9345-59BE395AEE59}" type="presParOf" srcId="{3CD1EC52-3385-459B-AA47-22CFD23BF900}" destId="{1E841D7E-DA50-4A17-B10B-2A56DDDC3842}" srcOrd="0" destOrd="0" presId="urn:microsoft.com/office/officeart/2008/layout/LinedList"/>
    <dgm:cxn modelId="{B0B312A6-9E13-4C06-9100-D45142ABBF40}" type="presParOf" srcId="{3CD1EC52-3385-459B-AA47-22CFD23BF900}" destId="{4BBD5928-D73C-498E-BC82-4F038B75D01F}" srcOrd="1" destOrd="0" presId="urn:microsoft.com/office/officeart/2008/layout/LinedList"/>
    <dgm:cxn modelId="{00D88013-32C5-440F-B1E5-3C7A2351F2C6}" type="presParOf" srcId="{4BBD5928-D73C-498E-BC82-4F038B75D01F}" destId="{1FD04274-C496-4D86-93FF-5FAAD6C39876}" srcOrd="0" destOrd="0" presId="urn:microsoft.com/office/officeart/2008/layout/LinedList"/>
    <dgm:cxn modelId="{81AABD09-9787-4152-B89F-A60DB9B8FD4D}" type="presParOf" srcId="{4BBD5928-D73C-498E-BC82-4F038B75D01F}" destId="{4841F843-4809-4C6F-BABE-E5039CE63632}"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8E5058DC-328A-4202-91B3-11C3526C0332}"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982E5A2A-BD0A-4055-A154-6E2E0B5BB359}">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Second, because capitalism depends on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productive labor</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people who cannot or will not work risk being labeled deviant.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2BB97828-24DF-49DB-83DA-2E4A928D5F1C}" type="parTrans" cxnId="{C7981A6E-5E53-461C-92C0-382FDFBF2A25}">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471252A4-29AB-4598-A9EC-9CCF6B462869}" type="sibTrans" cxnId="{C7981A6E-5E53-461C-92C0-382FDFBF2A25}">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941D9824-87E0-4250-982A-72E374DDE769}">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Third, capitalism depends on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respect for authority figures</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causing people who resist authority to be labeled deviant. Examples are children who skip school or talk back to parents and teachers and adults who do not cooperate with employers or police.</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5EC7A455-581B-4E84-BE32-746B63334BF5}" type="parTrans" cxnId="{5BB869C1-A502-4FF3-A861-5049808AA2FB}">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E35ABCF-B5F7-460D-909D-FDB0580D2CC6}" type="sibTrans" cxnId="{5BB869C1-A502-4FF3-A861-5049808AA2FB}">
      <dgm:prSet/>
      <dgm:spPr/>
      <dgm:t>
        <a:bodyPr/>
        <a:lstStyle/>
        <a:p>
          <a:endParaRPr lang="en-US" sz="24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6D59DA8D-26D9-48EB-AD7A-3B87FECBABA9}">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First, because capitalism is based on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private control of wealth</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people who threaten the property of others—especially the poor who steal from the rich—are prime candidates for being labeled deviant. On the other hand, the rich who take advantage of the poor are less likely to be labeled deviant. For example, landlords who charge poor tenants high rents and evict anyone who cannot pay are not considered criminals; they are simply “doing business.”</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6F736688-CDD2-4174-B923-BDAD9466E371}" type="parTrans" cxnId="{606B5A05-E842-470F-9570-F01D94D0AC88}">
      <dgm:prSet/>
      <dgm:spPr/>
      <dgm:t>
        <a:bodyPr/>
        <a:lstStyle/>
        <a:p>
          <a:endParaRPr lang="en-US"/>
        </a:p>
      </dgm:t>
    </dgm:pt>
    <dgm:pt modelId="{6FE33EC2-4A1A-4B7B-AB44-A3D0187F35D0}" type="sibTrans" cxnId="{606B5A05-E842-470F-9570-F01D94D0AC88}">
      <dgm:prSet/>
      <dgm:spPr/>
      <dgm:t>
        <a:bodyPr/>
        <a:lstStyle/>
        <a:p>
          <a:endParaRPr lang="en-US"/>
        </a:p>
      </dgm:t>
    </dgm:pt>
    <dgm:pt modelId="{0AEACD72-B0E1-4952-9AB2-B18FFEF30F01}">
      <dgm:prSe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Fourth, anyone who directly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challenges the capitalist status quo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is likely to be defined as deviant. Such has been the case with labor organizers, radical environmentalists, and antiwar activists.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86A356DD-B3CF-4244-9C61-C0EC9DAE78F6}" type="parTrans" cxnId="{AFB2326A-FDE6-4281-9CFC-E94F88D3A61B}">
      <dgm:prSet/>
      <dgm:spPr/>
      <dgm:t>
        <a:bodyPr/>
        <a:lstStyle/>
        <a:p>
          <a:endParaRPr lang="en-US"/>
        </a:p>
      </dgm:t>
    </dgm:pt>
    <dgm:pt modelId="{BBE47AE1-E490-4F3A-9AC9-503F5C695220}" type="sibTrans" cxnId="{AFB2326A-FDE6-4281-9CFC-E94F88D3A61B}">
      <dgm:prSet/>
      <dgm:spPr/>
      <dgm:t>
        <a:bodyPr/>
        <a:lstStyle/>
        <a:p>
          <a:endParaRPr lang="en-US"/>
        </a:p>
      </dgm:t>
    </dgm:pt>
    <dgm:pt modelId="{D6303063-4552-4BF9-9377-12E69F572119}" type="pres">
      <dgm:prSet presAssocID="{8E5058DC-328A-4202-91B3-11C3526C0332}" presName="linear" presStyleCnt="0">
        <dgm:presLayoutVars>
          <dgm:animLvl val="lvl"/>
          <dgm:resizeHandles val="exact"/>
        </dgm:presLayoutVars>
      </dgm:prSet>
      <dgm:spPr/>
      <dgm:t>
        <a:bodyPr/>
        <a:lstStyle/>
        <a:p>
          <a:endParaRPr lang="en-US"/>
        </a:p>
      </dgm:t>
    </dgm:pt>
    <dgm:pt modelId="{C22D0EE6-CE9F-4C2E-8574-B956D53ABAF2}" type="pres">
      <dgm:prSet presAssocID="{6D59DA8D-26D9-48EB-AD7A-3B87FECBABA9}" presName="parentText" presStyleLbl="node1" presStyleIdx="0" presStyleCnt="4" custScaleY="117541">
        <dgm:presLayoutVars>
          <dgm:chMax val="0"/>
          <dgm:bulletEnabled val="1"/>
        </dgm:presLayoutVars>
      </dgm:prSet>
      <dgm:spPr/>
      <dgm:t>
        <a:bodyPr/>
        <a:lstStyle/>
        <a:p>
          <a:endParaRPr lang="en-US"/>
        </a:p>
      </dgm:t>
    </dgm:pt>
    <dgm:pt modelId="{35E090E9-EB29-4E1B-8BFE-521F309F8901}" type="pres">
      <dgm:prSet presAssocID="{6FE33EC2-4A1A-4B7B-AB44-A3D0187F35D0}" presName="spacer" presStyleCnt="0"/>
      <dgm:spPr/>
    </dgm:pt>
    <dgm:pt modelId="{92851F45-3CBF-425C-9191-1388D6AB1048}" type="pres">
      <dgm:prSet presAssocID="{982E5A2A-BD0A-4055-A154-6E2E0B5BB359}" presName="parentText" presStyleLbl="node1" presStyleIdx="1" presStyleCnt="4" custScaleY="60100">
        <dgm:presLayoutVars>
          <dgm:chMax val="0"/>
          <dgm:bulletEnabled val="1"/>
        </dgm:presLayoutVars>
      </dgm:prSet>
      <dgm:spPr/>
      <dgm:t>
        <a:bodyPr/>
        <a:lstStyle/>
        <a:p>
          <a:endParaRPr lang="en-US"/>
        </a:p>
      </dgm:t>
    </dgm:pt>
    <dgm:pt modelId="{22F74CBD-3BA1-40E8-B507-55F9D796A389}" type="pres">
      <dgm:prSet presAssocID="{471252A4-29AB-4598-A9EC-9CCF6B462869}" presName="spacer" presStyleCnt="0"/>
      <dgm:spPr/>
    </dgm:pt>
    <dgm:pt modelId="{88827572-AF7B-4A10-A0C1-D41E8EF28CFF}" type="pres">
      <dgm:prSet presAssocID="{941D9824-87E0-4250-982A-72E374DDE769}" presName="parentText" presStyleLbl="node1" presStyleIdx="2" presStyleCnt="4" custScaleY="79458">
        <dgm:presLayoutVars>
          <dgm:chMax val="0"/>
          <dgm:bulletEnabled val="1"/>
        </dgm:presLayoutVars>
      </dgm:prSet>
      <dgm:spPr/>
      <dgm:t>
        <a:bodyPr/>
        <a:lstStyle/>
        <a:p>
          <a:endParaRPr lang="en-US"/>
        </a:p>
      </dgm:t>
    </dgm:pt>
    <dgm:pt modelId="{08BB72E7-7DA0-4ED6-91BF-DF4F28764AFF}" type="pres">
      <dgm:prSet presAssocID="{5E35ABCF-B5F7-460D-909D-FDB0580D2CC6}" presName="spacer" presStyleCnt="0"/>
      <dgm:spPr/>
    </dgm:pt>
    <dgm:pt modelId="{B07D2383-EA79-4701-8A9E-771FC54442F2}" type="pres">
      <dgm:prSet presAssocID="{0AEACD72-B0E1-4952-9AB2-B18FFEF30F01}" presName="parentText" presStyleLbl="node1" presStyleIdx="3" presStyleCnt="4" custScaleY="70928">
        <dgm:presLayoutVars>
          <dgm:chMax val="0"/>
          <dgm:bulletEnabled val="1"/>
        </dgm:presLayoutVars>
      </dgm:prSet>
      <dgm:spPr/>
      <dgm:t>
        <a:bodyPr/>
        <a:lstStyle/>
        <a:p>
          <a:endParaRPr lang="en-US"/>
        </a:p>
      </dgm:t>
    </dgm:pt>
  </dgm:ptLst>
  <dgm:cxnLst>
    <dgm:cxn modelId="{CB28EAE4-756A-4493-A99F-CC93C3BC7D2B}" type="presOf" srcId="{8E5058DC-328A-4202-91B3-11C3526C0332}" destId="{D6303063-4552-4BF9-9377-12E69F572119}" srcOrd="0" destOrd="0" presId="urn:microsoft.com/office/officeart/2005/8/layout/vList2"/>
    <dgm:cxn modelId="{606B5A05-E842-470F-9570-F01D94D0AC88}" srcId="{8E5058DC-328A-4202-91B3-11C3526C0332}" destId="{6D59DA8D-26D9-48EB-AD7A-3B87FECBABA9}" srcOrd="0" destOrd="0" parTransId="{6F736688-CDD2-4174-B923-BDAD9466E371}" sibTransId="{6FE33EC2-4A1A-4B7B-AB44-A3D0187F35D0}"/>
    <dgm:cxn modelId="{AFB2326A-FDE6-4281-9CFC-E94F88D3A61B}" srcId="{8E5058DC-328A-4202-91B3-11C3526C0332}" destId="{0AEACD72-B0E1-4952-9AB2-B18FFEF30F01}" srcOrd="3" destOrd="0" parTransId="{86A356DD-B3CF-4244-9C61-C0EC9DAE78F6}" sibTransId="{BBE47AE1-E490-4F3A-9AC9-503F5C695220}"/>
    <dgm:cxn modelId="{D1ECB30E-A8F2-435D-881E-844D5A8F2AE1}" type="presOf" srcId="{6D59DA8D-26D9-48EB-AD7A-3B87FECBABA9}" destId="{C22D0EE6-CE9F-4C2E-8574-B956D53ABAF2}" srcOrd="0" destOrd="0" presId="urn:microsoft.com/office/officeart/2005/8/layout/vList2"/>
    <dgm:cxn modelId="{C7981A6E-5E53-461C-92C0-382FDFBF2A25}" srcId="{8E5058DC-328A-4202-91B3-11C3526C0332}" destId="{982E5A2A-BD0A-4055-A154-6E2E0B5BB359}" srcOrd="1" destOrd="0" parTransId="{2BB97828-24DF-49DB-83DA-2E4A928D5F1C}" sibTransId="{471252A4-29AB-4598-A9EC-9CCF6B462869}"/>
    <dgm:cxn modelId="{BC3FA19F-C19D-4FB6-8EFF-BCE180DB70A3}" type="presOf" srcId="{941D9824-87E0-4250-982A-72E374DDE769}" destId="{88827572-AF7B-4A10-A0C1-D41E8EF28CFF}" srcOrd="0" destOrd="0" presId="urn:microsoft.com/office/officeart/2005/8/layout/vList2"/>
    <dgm:cxn modelId="{EF5F09F9-360A-4230-993F-F350FC38BE63}" type="presOf" srcId="{0AEACD72-B0E1-4952-9AB2-B18FFEF30F01}" destId="{B07D2383-EA79-4701-8A9E-771FC54442F2}" srcOrd="0" destOrd="0" presId="urn:microsoft.com/office/officeart/2005/8/layout/vList2"/>
    <dgm:cxn modelId="{7C90C060-6005-4FED-9F43-A21D3FEB8BF8}" type="presOf" srcId="{982E5A2A-BD0A-4055-A154-6E2E0B5BB359}" destId="{92851F45-3CBF-425C-9191-1388D6AB1048}" srcOrd="0" destOrd="0" presId="urn:microsoft.com/office/officeart/2005/8/layout/vList2"/>
    <dgm:cxn modelId="{5BB869C1-A502-4FF3-A861-5049808AA2FB}" srcId="{8E5058DC-328A-4202-91B3-11C3526C0332}" destId="{941D9824-87E0-4250-982A-72E374DDE769}" srcOrd="2" destOrd="0" parTransId="{5EC7A455-581B-4E84-BE32-746B63334BF5}" sibTransId="{5E35ABCF-B5F7-460D-909D-FDB0580D2CC6}"/>
    <dgm:cxn modelId="{6926378E-3501-4C91-AEB2-ED2FB84D99FB}" type="presParOf" srcId="{D6303063-4552-4BF9-9377-12E69F572119}" destId="{C22D0EE6-CE9F-4C2E-8574-B956D53ABAF2}" srcOrd="0" destOrd="0" presId="urn:microsoft.com/office/officeart/2005/8/layout/vList2"/>
    <dgm:cxn modelId="{CE10E9EB-76E3-4B20-B8B1-1F3CBFD74686}" type="presParOf" srcId="{D6303063-4552-4BF9-9377-12E69F572119}" destId="{35E090E9-EB29-4E1B-8BFE-521F309F8901}" srcOrd="1" destOrd="0" presId="urn:microsoft.com/office/officeart/2005/8/layout/vList2"/>
    <dgm:cxn modelId="{C7851FBD-A1B7-449F-838C-07A8B5483E8D}" type="presParOf" srcId="{D6303063-4552-4BF9-9377-12E69F572119}" destId="{92851F45-3CBF-425C-9191-1388D6AB1048}" srcOrd="2" destOrd="0" presId="urn:microsoft.com/office/officeart/2005/8/layout/vList2"/>
    <dgm:cxn modelId="{C169C9F1-C993-44B4-B6F0-C96BFCEF9104}" type="presParOf" srcId="{D6303063-4552-4BF9-9377-12E69F572119}" destId="{22F74CBD-3BA1-40E8-B507-55F9D796A389}" srcOrd="3" destOrd="0" presId="urn:microsoft.com/office/officeart/2005/8/layout/vList2"/>
    <dgm:cxn modelId="{411E8C5F-BC0A-462B-8168-1249A4E75097}" type="presParOf" srcId="{D6303063-4552-4BF9-9377-12E69F572119}" destId="{88827572-AF7B-4A10-A0C1-D41E8EF28CFF}" srcOrd="4" destOrd="0" presId="urn:microsoft.com/office/officeart/2005/8/layout/vList2"/>
    <dgm:cxn modelId="{A31C467B-8C16-42A2-B61D-741FFE01520A}" type="presParOf" srcId="{D6303063-4552-4BF9-9377-12E69F572119}" destId="{08BB72E7-7DA0-4ED6-91BF-DF4F28764AFF}" srcOrd="5" destOrd="0" presId="urn:microsoft.com/office/officeart/2005/8/layout/vList2"/>
    <dgm:cxn modelId="{2D6193AA-A3B3-4527-946B-85F1C586D7EB}" type="presParOf" srcId="{D6303063-4552-4BF9-9377-12E69F572119}" destId="{B07D2383-EA79-4701-8A9E-771FC54442F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198D9C-E176-4BF2-8ABA-413542D5FFAD}"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0FFB0A1D-F96F-4F87-B267-35A7210F1350}">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Deviance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involves the violation of group norms</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 which may or may not be formalized into law. It is a comprehensive concept that includes not only criminal behavior but also many actions that are not subject to prosecution.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2629C93E-7986-4DAD-A3C2-88E0D8BC645C}" type="parTrans" cxnId="{AF772B29-5D64-45B4-9A2F-4075BF0617B1}">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9A8C7F94-F3A5-4F49-B3A9-2F4C37736286}" type="sibTrans" cxnId="{AF772B29-5D64-45B4-9A2F-4075BF0617B1}">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B06754E-6962-49CF-A2FE-03D61980842F}">
      <dgm:prSet phldrT="[Text]" custT="1"/>
      <dgm:spPr/>
      <dgm:t>
        <a:bodyPr/>
        <a:lstStyle/>
        <a:p>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Deviation from norms is not always negative.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E.g., a member of an exclusive social club who speaks out against a traditional policy of not admitting women, Blacks, is deviating from the club’s norms. So is a police officer who blows the whistle on corruption or brutality within the department.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9D7C8CD6-9C59-4358-A3EB-7F02B50FE508}" type="parTrans" cxnId="{F6E1E804-BC22-4E94-84E7-B3C7226F100C}">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BEE9467C-D1C3-4C76-9BDB-F01B93333A79}" type="sibTrans" cxnId="{F6E1E804-BC22-4E94-84E7-B3C7226F100C}">
      <dgm:prSet/>
      <dgm:spPr/>
      <dgm:t>
        <a:bodyPr/>
        <a:lstStyle/>
        <a:p>
          <a:endParaRPr lang="en-US" sz="28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35910053-24A5-49E1-83F3-506DA6728983}" type="pres">
      <dgm:prSet presAssocID="{98198D9C-E176-4BF2-8ABA-413542D5FFAD}" presName="vert0" presStyleCnt="0">
        <dgm:presLayoutVars>
          <dgm:dir/>
          <dgm:animOne val="branch"/>
          <dgm:animLvl val="lvl"/>
        </dgm:presLayoutVars>
      </dgm:prSet>
      <dgm:spPr/>
      <dgm:t>
        <a:bodyPr/>
        <a:lstStyle/>
        <a:p>
          <a:endParaRPr lang="en-US"/>
        </a:p>
      </dgm:t>
    </dgm:pt>
    <dgm:pt modelId="{9B8EA414-9FDE-491C-AD4B-AF76A4094B34}" type="pres">
      <dgm:prSet presAssocID="{0FFB0A1D-F96F-4F87-B267-35A7210F1350}" presName="thickLine" presStyleLbl="alignNode1" presStyleIdx="0" presStyleCnt="2"/>
      <dgm:spPr/>
    </dgm:pt>
    <dgm:pt modelId="{E660AC2C-DD60-4E16-945C-F22794C9D9DD}" type="pres">
      <dgm:prSet presAssocID="{0FFB0A1D-F96F-4F87-B267-35A7210F1350}" presName="horz1" presStyleCnt="0"/>
      <dgm:spPr/>
    </dgm:pt>
    <dgm:pt modelId="{2721FFE2-258E-4B23-ACB8-E06347E05488}" type="pres">
      <dgm:prSet presAssocID="{0FFB0A1D-F96F-4F87-B267-35A7210F1350}" presName="tx1" presStyleLbl="revTx" presStyleIdx="0" presStyleCnt="2"/>
      <dgm:spPr/>
      <dgm:t>
        <a:bodyPr/>
        <a:lstStyle/>
        <a:p>
          <a:endParaRPr lang="en-US"/>
        </a:p>
      </dgm:t>
    </dgm:pt>
    <dgm:pt modelId="{0FF4850F-5E7E-4745-A46F-24C2179D2E64}" type="pres">
      <dgm:prSet presAssocID="{0FFB0A1D-F96F-4F87-B267-35A7210F1350}" presName="vert1" presStyleCnt="0"/>
      <dgm:spPr/>
    </dgm:pt>
    <dgm:pt modelId="{CC45E251-994B-444A-9AD7-CB5B6A88793F}" type="pres">
      <dgm:prSet presAssocID="{5B06754E-6962-49CF-A2FE-03D61980842F}" presName="thickLine" presStyleLbl="alignNode1" presStyleIdx="1" presStyleCnt="2"/>
      <dgm:spPr/>
    </dgm:pt>
    <dgm:pt modelId="{6A34DFB9-9D88-47E8-B1F0-85C0666096AC}" type="pres">
      <dgm:prSet presAssocID="{5B06754E-6962-49CF-A2FE-03D61980842F}" presName="horz1" presStyleCnt="0"/>
      <dgm:spPr/>
    </dgm:pt>
    <dgm:pt modelId="{42E081A6-3B53-4E9B-BA23-56906E8031CA}" type="pres">
      <dgm:prSet presAssocID="{5B06754E-6962-49CF-A2FE-03D61980842F}" presName="tx1" presStyleLbl="revTx" presStyleIdx="1" presStyleCnt="2" custScaleY="110129"/>
      <dgm:spPr/>
      <dgm:t>
        <a:bodyPr/>
        <a:lstStyle/>
        <a:p>
          <a:endParaRPr lang="en-US"/>
        </a:p>
      </dgm:t>
    </dgm:pt>
    <dgm:pt modelId="{45976F39-2D04-46A4-882A-68DACA113CAA}" type="pres">
      <dgm:prSet presAssocID="{5B06754E-6962-49CF-A2FE-03D61980842F}" presName="vert1" presStyleCnt="0"/>
      <dgm:spPr/>
    </dgm:pt>
  </dgm:ptLst>
  <dgm:cxnLst>
    <dgm:cxn modelId="{AF772B29-5D64-45B4-9A2F-4075BF0617B1}" srcId="{98198D9C-E176-4BF2-8ABA-413542D5FFAD}" destId="{0FFB0A1D-F96F-4F87-B267-35A7210F1350}" srcOrd="0" destOrd="0" parTransId="{2629C93E-7986-4DAD-A3C2-88E0D8BC645C}" sibTransId="{9A8C7F94-F3A5-4F49-B3A9-2F4C37736286}"/>
    <dgm:cxn modelId="{6B116EEF-0C55-46D1-BE03-27D4CD1FFFB6}" type="presOf" srcId="{98198D9C-E176-4BF2-8ABA-413542D5FFAD}" destId="{35910053-24A5-49E1-83F3-506DA6728983}" srcOrd="0" destOrd="0" presId="urn:microsoft.com/office/officeart/2008/layout/LinedList"/>
    <dgm:cxn modelId="{F6E1E804-BC22-4E94-84E7-B3C7226F100C}" srcId="{98198D9C-E176-4BF2-8ABA-413542D5FFAD}" destId="{5B06754E-6962-49CF-A2FE-03D61980842F}" srcOrd="1" destOrd="0" parTransId="{9D7C8CD6-9C59-4358-A3EB-7F02B50FE508}" sibTransId="{BEE9467C-D1C3-4C76-9BDB-F01B93333A79}"/>
    <dgm:cxn modelId="{7C6BA83E-8B29-4142-8377-9CD74073B072}" type="presOf" srcId="{5B06754E-6962-49CF-A2FE-03D61980842F}" destId="{42E081A6-3B53-4E9B-BA23-56906E8031CA}" srcOrd="0" destOrd="0" presId="urn:microsoft.com/office/officeart/2008/layout/LinedList"/>
    <dgm:cxn modelId="{532A58A4-C110-4DD6-B4ED-A21B2CA2BDB1}" type="presOf" srcId="{0FFB0A1D-F96F-4F87-B267-35A7210F1350}" destId="{2721FFE2-258E-4B23-ACB8-E06347E05488}" srcOrd="0" destOrd="0" presId="urn:microsoft.com/office/officeart/2008/layout/LinedList"/>
    <dgm:cxn modelId="{B727BD1D-FF2C-4DED-9D6C-1724E279F6FA}" type="presParOf" srcId="{35910053-24A5-49E1-83F3-506DA6728983}" destId="{9B8EA414-9FDE-491C-AD4B-AF76A4094B34}" srcOrd="0" destOrd="0" presId="urn:microsoft.com/office/officeart/2008/layout/LinedList"/>
    <dgm:cxn modelId="{9063EE03-3F23-4472-A4F2-3054A26E6C91}" type="presParOf" srcId="{35910053-24A5-49E1-83F3-506DA6728983}" destId="{E660AC2C-DD60-4E16-945C-F22794C9D9DD}" srcOrd="1" destOrd="0" presId="urn:microsoft.com/office/officeart/2008/layout/LinedList"/>
    <dgm:cxn modelId="{C57072C1-5857-4F26-8721-8BC25695AE7F}" type="presParOf" srcId="{E660AC2C-DD60-4E16-945C-F22794C9D9DD}" destId="{2721FFE2-258E-4B23-ACB8-E06347E05488}" srcOrd="0" destOrd="0" presId="urn:microsoft.com/office/officeart/2008/layout/LinedList"/>
    <dgm:cxn modelId="{C09E14EA-EDC3-4AD0-A535-2F0C6E1C3A98}" type="presParOf" srcId="{E660AC2C-DD60-4E16-945C-F22794C9D9DD}" destId="{0FF4850F-5E7E-4745-A46F-24C2179D2E64}" srcOrd="1" destOrd="0" presId="urn:microsoft.com/office/officeart/2008/layout/LinedList"/>
    <dgm:cxn modelId="{20516513-31AC-4F0E-A057-A51751488E0E}" type="presParOf" srcId="{35910053-24A5-49E1-83F3-506DA6728983}" destId="{CC45E251-994B-444A-9AD7-CB5B6A88793F}" srcOrd="2" destOrd="0" presId="urn:microsoft.com/office/officeart/2008/layout/LinedList"/>
    <dgm:cxn modelId="{488C7AE7-69D2-477D-B7AC-2E04492DC40E}" type="presParOf" srcId="{35910053-24A5-49E1-83F3-506DA6728983}" destId="{6A34DFB9-9D88-47E8-B1F0-85C0666096AC}" srcOrd="3" destOrd="0" presId="urn:microsoft.com/office/officeart/2008/layout/LinedList"/>
    <dgm:cxn modelId="{FC7DEC43-90FA-43D7-8A59-FCC9DEA2A384}" type="presParOf" srcId="{6A34DFB9-9D88-47E8-B1F0-85C0666096AC}" destId="{42E081A6-3B53-4E9B-BA23-56906E8031CA}" srcOrd="0" destOrd="0" presId="urn:microsoft.com/office/officeart/2008/layout/LinedList"/>
    <dgm:cxn modelId="{D6E29D26-6510-4317-A0AC-FD2F919B6FF7}" type="presParOf" srcId="{6A34DFB9-9D88-47E8-B1F0-85C0666096AC}" destId="{45976F39-2D04-46A4-882A-68DACA113C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454D03-7B91-4017-910B-A8B41E48182D}"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0313FEA4-75FA-4F82-B4D9-8F29835CBD3D}">
      <dgm:prSet phldrT="[Text]" custT="1"/>
      <dgm:spPr/>
      <dgm:t>
        <a:bodyPr/>
        <a:lstStyle/>
        <a:p>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For sociologists, the term deviance does not mean perversion or depravity. In the US, alcoholics, compulsive gamblers, and the mentally ill would all be classified as deviants. Or a public official who takes a bribe has defied social norms, but so has the high school student who refuses to sit in an assigned seat or cuts class. </a:t>
          </a:r>
          <a:endParaRPr lang="en-US" sz="20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43964513-FD3E-4775-B6F4-31EC2D96F149}" type="parTrans" cxnId="{9A64D030-0114-48C5-8BAC-6233504C24BE}">
      <dgm:prSet/>
      <dgm:spPr/>
      <dgm:t>
        <a:bodyPr/>
        <a:lstStyle/>
        <a:p>
          <a:endParaRPr lang="en-US" sz="2800"/>
        </a:p>
      </dgm:t>
    </dgm:pt>
    <dgm:pt modelId="{9408583C-6E28-419D-AA36-0E867C9FFE3A}" type="sibTrans" cxnId="{9A64D030-0114-48C5-8BAC-6233504C24BE}">
      <dgm:prSet/>
      <dgm:spPr/>
      <dgm:t>
        <a:bodyPr/>
        <a:lstStyle/>
        <a:p>
          <a:endParaRPr lang="en-US" sz="2800"/>
        </a:p>
      </dgm:t>
    </dgm:pt>
    <dgm:pt modelId="{F9F0DE1A-B586-4AFB-9CEB-CCFF4E87D7CE}" type="pres">
      <dgm:prSet presAssocID="{31454D03-7B91-4017-910B-A8B41E48182D}" presName="vert0" presStyleCnt="0">
        <dgm:presLayoutVars>
          <dgm:dir/>
          <dgm:animOne val="branch"/>
          <dgm:animLvl val="lvl"/>
        </dgm:presLayoutVars>
      </dgm:prSet>
      <dgm:spPr/>
      <dgm:t>
        <a:bodyPr/>
        <a:lstStyle/>
        <a:p>
          <a:endParaRPr lang="en-US"/>
        </a:p>
      </dgm:t>
    </dgm:pt>
    <dgm:pt modelId="{2EC44B4C-E026-4B67-8B4A-40E7535B552A}" type="pres">
      <dgm:prSet presAssocID="{0313FEA4-75FA-4F82-B4D9-8F29835CBD3D}" presName="thickLine" presStyleLbl="alignNode1" presStyleIdx="0" presStyleCnt="1"/>
      <dgm:spPr/>
    </dgm:pt>
    <dgm:pt modelId="{EE17624C-E50D-43BE-94FC-C3106ADA834D}" type="pres">
      <dgm:prSet presAssocID="{0313FEA4-75FA-4F82-B4D9-8F29835CBD3D}" presName="horz1" presStyleCnt="0"/>
      <dgm:spPr/>
    </dgm:pt>
    <dgm:pt modelId="{75A5D996-51DA-4937-891B-244AA7804880}" type="pres">
      <dgm:prSet presAssocID="{0313FEA4-75FA-4F82-B4D9-8F29835CBD3D}" presName="tx1" presStyleLbl="revTx" presStyleIdx="0" presStyleCnt="1"/>
      <dgm:spPr/>
      <dgm:t>
        <a:bodyPr/>
        <a:lstStyle/>
        <a:p>
          <a:endParaRPr lang="en-US"/>
        </a:p>
      </dgm:t>
    </dgm:pt>
    <dgm:pt modelId="{69F80FE6-D18E-4E5F-A0F6-F1C78D410E41}" type="pres">
      <dgm:prSet presAssocID="{0313FEA4-75FA-4F82-B4D9-8F29835CBD3D}" presName="vert1" presStyleCnt="0"/>
      <dgm:spPr/>
    </dgm:pt>
  </dgm:ptLst>
  <dgm:cxnLst>
    <dgm:cxn modelId="{E35D32F8-9912-4264-8168-CA388307BCF6}" type="presOf" srcId="{0313FEA4-75FA-4F82-B4D9-8F29835CBD3D}" destId="{75A5D996-51DA-4937-891B-244AA7804880}" srcOrd="0" destOrd="0" presId="urn:microsoft.com/office/officeart/2008/layout/LinedList"/>
    <dgm:cxn modelId="{9A64D030-0114-48C5-8BAC-6233504C24BE}" srcId="{31454D03-7B91-4017-910B-A8B41E48182D}" destId="{0313FEA4-75FA-4F82-B4D9-8F29835CBD3D}" srcOrd="0" destOrd="0" parTransId="{43964513-FD3E-4775-B6F4-31EC2D96F149}" sibTransId="{9408583C-6E28-419D-AA36-0E867C9FFE3A}"/>
    <dgm:cxn modelId="{AF5E26E9-BE41-4D99-A1B1-272769459A8D}" type="presOf" srcId="{31454D03-7B91-4017-910B-A8B41E48182D}" destId="{F9F0DE1A-B586-4AFB-9CEB-CCFF4E87D7CE}" srcOrd="0" destOrd="0" presId="urn:microsoft.com/office/officeart/2008/layout/LinedList"/>
    <dgm:cxn modelId="{17C8E485-A656-4A99-98F5-387EC5CB08F9}" type="presParOf" srcId="{F9F0DE1A-B586-4AFB-9CEB-CCFF4E87D7CE}" destId="{2EC44B4C-E026-4B67-8B4A-40E7535B552A}" srcOrd="0" destOrd="0" presId="urn:microsoft.com/office/officeart/2008/layout/LinedList"/>
    <dgm:cxn modelId="{92C8686B-54C7-484E-9B91-6B4DE86B4FDA}" type="presParOf" srcId="{F9F0DE1A-B586-4AFB-9CEB-CCFF4E87D7CE}" destId="{EE17624C-E50D-43BE-94FC-C3106ADA834D}" srcOrd="1" destOrd="0" presId="urn:microsoft.com/office/officeart/2008/layout/LinedList"/>
    <dgm:cxn modelId="{3DF0563D-3191-4FED-B360-1AABF8BD91BB}" type="presParOf" srcId="{EE17624C-E50D-43BE-94FC-C3106ADA834D}" destId="{75A5D996-51DA-4937-891B-244AA7804880}" srcOrd="0" destOrd="0" presId="urn:microsoft.com/office/officeart/2008/layout/LinedList"/>
    <dgm:cxn modelId="{DDFC05A2-4208-42F3-AAE4-7A2575845AA4}" type="presParOf" srcId="{EE17624C-E50D-43BE-94FC-C3106ADA834D}" destId="{69F80FE6-D18E-4E5F-A0F6-F1C78D410E41}"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442A98-9D5A-4D59-A710-F626929D44F3}" type="doc">
      <dgm:prSet loTypeId="urn:diagrams.loki3.com/VaryingWidthList" loCatId="list" qsTypeId="urn:microsoft.com/office/officeart/2005/8/quickstyle/simple3" qsCatId="simple" csTypeId="urn:microsoft.com/office/officeart/2005/8/colors/colorful2" csCatId="colorful" phldr="1"/>
      <dgm:spPr/>
      <dgm:t>
        <a:bodyPr/>
        <a:lstStyle/>
        <a:p>
          <a:endParaRPr lang="en-US"/>
        </a:p>
      </dgm:t>
    </dgm:pt>
    <dgm:pt modelId="{9EFB5A79-62AA-49B0-89E0-2D9AF7DD97CD}">
      <dgm:prSet phldrT="[Text]" custT="1"/>
      <dgm:spPr>
        <a:solidFill>
          <a:srgbClr val="CCCCFF"/>
        </a:solidFill>
      </dgm:spPr>
      <dgm:t>
        <a:bodyPr/>
        <a:lstStyle/>
        <a:p>
          <a:r>
            <a:rPr lang="en-US" sz="2400" b="1" u="sng" dirty="0" smtClean="0">
              <a:latin typeface="Times New Roman" panose="02020603050405020304" pitchFamily="18" charset="0"/>
              <a:ea typeface="Microsoft Himalaya" panose="01010100010101010101" pitchFamily="2" charset="0"/>
              <a:cs typeface="Times New Roman" panose="02020603050405020304" pitchFamily="18" charset="0"/>
            </a:rPr>
            <a:t>Deviance is Universal</a:t>
          </a:r>
        </a:p>
        <a:p>
          <a:r>
            <a:rPr lang="en-US" sz="2400" dirty="0" smtClean="0">
              <a:latin typeface="Times New Roman" panose="02020603050405020304" pitchFamily="18" charset="0"/>
              <a:ea typeface="Microsoft Himalaya" panose="01010100010101010101" pitchFamily="2" charset="0"/>
              <a:cs typeface="Times New Roman" panose="02020603050405020304" pitchFamily="18" charset="0"/>
            </a:rPr>
            <a:t>It exists in all societies.</a:t>
          </a:r>
          <a:endParaRPr lang="en-US" sz="24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17365E58-E3F6-424C-836D-DBCD6DA955E7}" type="parTrans" cxnId="{9F59D01D-C9AC-47B4-AEDE-B69F7BCA4138}">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35BC8400-A356-467F-B738-E59978AFBC94}" type="sibTrans" cxnId="{9F59D01D-C9AC-47B4-AEDE-B69F7BCA4138}">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32A97FB1-695E-4B5D-99C4-DA1CB9D37A52}">
      <dgm:prSet custT="1"/>
      <dgm:spPr>
        <a:solidFill>
          <a:srgbClr val="FFA74F"/>
        </a:solidFill>
      </dgm:spPr>
      <dgm:t>
        <a:bodyPr/>
        <a:lstStyle/>
        <a:p>
          <a:r>
            <a:rPr lang="en-US" sz="2400" b="1" u="sng" dirty="0" smtClean="0">
              <a:latin typeface="Times New Roman" panose="02020603050405020304" pitchFamily="18" charset="0"/>
              <a:ea typeface="Microsoft Himalaya" panose="01010100010101010101" pitchFamily="2" charset="0"/>
              <a:cs typeface="Times New Roman" panose="02020603050405020304" pitchFamily="18" charset="0"/>
            </a:rPr>
            <a:t>Deviance is Variable</a:t>
          </a:r>
        </a:p>
        <a:p>
          <a:r>
            <a:rPr lang="en-US" sz="2400" dirty="0" smtClean="0">
              <a:latin typeface="Times New Roman" panose="02020603050405020304" pitchFamily="18" charset="0"/>
              <a:ea typeface="Microsoft Himalaya" panose="01010100010101010101" pitchFamily="2" charset="0"/>
              <a:cs typeface="Times New Roman" panose="02020603050405020304" pitchFamily="18" charset="0"/>
            </a:rPr>
            <a:t>Any act or person may or may not be labeled deviant.</a:t>
          </a:r>
          <a:endParaRPr lang="en-US" sz="24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D87D38C5-D01F-4100-BD98-FF10C3CE5657}" type="parTrans" cxnId="{CEC128D7-64EE-4D21-8E14-F16566D996BA}">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6E59FC55-3B3B-48CD-9E3A-7779DC4C5AE6}" type="sibTrans" cxnId="{CEC128D7-64EE-4D21-8E14-F16566D996BA}">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9934F109-6782-4F8F-81DF-351B957F79F7}">
      <dgm:prSet custT="1"/>
      <dgm:spPr>
        <a:solidFill>
          <a:srgbClr val="CCFF66"/>
        </a:solidFill>
      </dgm:spPr>
      <dgm:t>
        <a:bodyPr/>
        <a:lstStyle/>
        <a:p>
          <a:r>
            <a:rPr lang="en-US" sz="2400" b="1" u="sng" dirty="0" smtClean="0">
              <a:latin typeface="Times New Roman" panose="02020603050405020304" pitchFamily="18" charset="0"/>
              <a:ea typeface="Microsoft Himalaya" panose="01010100010101010101" pitchFamily="2" charset="0"/>
              <a:cs typeface="Times New Roman" panose="02020603050405020304" pitchFamily="18" charset="0"/>
            </a:rPr>
            <a:t>Deviance is Political</a:t>
          </a:r>
        </a:p>
        <a:p>
          <a:r>
            <a:rPr lang="en-US" sz="2400" dirty="0" smtClean="0">
              <a:latin typeface="Times New Roman" panose="02020603050405020304" pitchFamily="18" charset="0"/>
              <a:ea typeface="Microsoft Himalaya" panose="01010100010101010101" pitchFamily="2" charset="0"/>
              <a:cs typeface="Times New Roman" panose="02020603050405020304" pitchFamily="18" charset="0"/>
            </a:rPr>
            <a:t>People with little power are at high risk of being labeled deviant.</a:t>
          </a:r>
          <a:endParaRPr lang="en-US" sz="24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E7D40CF8-1968-4C98-857C-D827449DE9AD}" type="parTrans" cxnId="{A9610D21-1FFA-4B7E-AE0B-A3324076E4C6}">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5322864B-5561-4C34-B90A-2FC83CAA27B5}" type="sibTrans" cxnId="{A9610D21-1FFA-4B7E-AE0B-A3324076E4C6}">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B4E023A5-6B47-4852-9CAC-FAB78AC1BCF6}">
      <dgm:prSet custT="1"/>
      <dgm:spPr>
        <a:solidFill>
          <a:srgbClr val="FFCCCC"/>
        </a:solidFill>
      </dgm:spPr>
      <dgm:t>
        <a:bodyPr/>
        <a:lstStyle/>
        <a:p>
          <a:r>
            <a:rPr lang="en-US" sz="2400" b="1" u="sng" dirty="0" smtClean="0">
              <a:latin typeface="Times New Roman" panose="02020603050405020304" pitchFamily="18" charset="0"/>
              <a:ea typeface="Microsoft Himalaya" panose="01010100010101010101" pitchFamily="2" charset="0"/>
              <a:cs typeface="Times New Roman" panose="02020603050405020304" pitchFamily="18" charset="0"/>
            </a:rPr>
            <a:t>Deviance is a means of Control </a:t>
          </a:r>
        </a:p>
        <a:p>
          <a:r>
            <a:rPr lang="en-US" sz="2400" dirty="0" smtClean="0">
              <a:latin typeface="Times New Roman" panose="02020603050405020304" pitchFamily="18" charset="0"/>
              <a:ea typeface="Microsoft Himalaya" panose="01010100010101010101" pitchFamily="2" charset="0"/>
              <a:cs typeface="Times New Roman" panose="02020603050405020304" pitchFamily="18" charset="0"/>
            </a:rPr>
            <a:t>Dominant categories of people discredit others as a means to dominate them.</a:t>
          </a:r>
          <a:endParaRPr lang="en-US" sz="2400"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0243BE19-F156-42F6-919D-332E2B02341C}" type="parTrans" cxnId="{82322BC9-299C-4865-A5BD-05E3CB34DCF9}">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09021F1-C49A-43F3-9791-2DA47B327EAA}" type="sibTrans" cxnId="{82322BC9-299C-4865-A5BD-05E3CB34DCF9}">
      <dgm:prSet/>
      <dgm:spPr/>
      <dgm:t>
        <a:bodyPr/>
        <a:lstStyle/>
        <a:p>
          <a:endParaRPr lang="en-US" sz="3600">
            <a:latin typeface="Microsoft Himalaya" panose="01010100010101010101" pitchFamily="2" charset="0"/>
            <a:ea typeface="Microsoft Himalaya" panose="01010100010101010101" pitchFamily="2" charset="0"/>
            <a:cs typeface="Microsoft Himalaya" panose="01010100010101010101" pitchFamily="2" charset="0"/>
          </a:endParaRPr>
        </a:p>
      </dgm:t>
    </dgm:pt>
    <dgm:pt modelId="{18AA7BD7-C94E-495F-834B-8DF8D0F75330}" type="pres">
      <dgm:prSet presAssocID="{87442A98-9D5A-4D59-A710-F626929D44F3}" presName="Name0" presStyleCnt="0">
        <dgm:presLayoutVars>
          <dgm:resizeHandles/>
        </dgm:presLayoutVars>
      </dgm:prSet>
      <dgm:spPr/>
      <dgm:t>
        <a:bodyPr/>
        <a:lstStyle/>
        <a:p>
          <a:endParaRPr lang="en-US"/>
        </a:p>
      </dgm:t>
    </dgm:pt>
    <dgm:pt modelId="{A3915934-C30F-473C-B289-F2DB0243C83A}" type="pres">
      <dgm:prSet presAssocID="{9EFB5A79-62AA-49B0-89E0-2D9AF7DD97CD}" presName="text" presStyleLbl="node1" presStyleIdx="0" presStyleCnt="4">
        <dgm:presLayoutVars>
          <dgm:bulletEnabled val="1"/>
        </dgm:presLayoutVars>
      </dgm:prSet>
      <dgm:spPr/>
      <dgm:t>
        <a:bodyPr/>
        <a:lstStyle/>
        <a:p>
          <a:endParaRPr lang="en-US"/>
        </a:p>
      </dgm:t>
    </dgm:pt>
    <dgm:pt modelId="{E615FD36-4640-446F-A54A-556391058B1A}" type="pres">
      <dgm:prSet presAssocID="{35BC8400-A356-467F-B738-E59978AFBC94}" presName="space" presStyleCnt="0"/>
      <dgm:spPr/>
      <dgm:t>
        <a:bodyPr/>
        <a:lstStyle/>
        <a:p>
          <a:endParaRPr lang="en-US"/>
        </a:p>
      </dgm:t>
    </dgm:pt>
    <dgm:pt modelId="{C95B6791-6E7F-4178-B172-5175C918596F}" type="pres">
      <dgm:prSet presAssocID="{32A97FB1-695E-4B5D-99C4-DA1CB9D37A52}" presName="text" presStyleLbl="node1" presStyleIdx="1" presStyleCnt="4">
        <dgm:presLayoutVars>
          <dgm:bulletEnabled val="1"/>
        </dgm:presLayoutVars>
      </dgm:prSet>
      <dgm:spPr/>
      <dgm:t>
        <a:bodyPr/>
        <a:lstStyle/>
        <a:p>
          <a:endParaRPr lang="en-US"/>
        </a:p>
      </dgm:t>
    </dgm:pt>
    <dgm:pt modelId="{5FF1E165-7A9E-4735-B396-350B87952C89}" type="pres">
      <dgm:prSet presAssocID="{6E59FC55-3B3B-48CD-9E3A-7779DC4C5AE6}" presName="space" presStyleCnt="0"/>
      <dgm:spPr/>
      <dgm:t>
        <a:bodyPr/>
        <a:lstStyle/>
        <a:p>
          <a:endParaRPr lang="en-US"/>
        </a:p>
      </dgm:t>
    </dgm:pt>
    <dgm:pt modelId="{3888293C-EA69-4EE7-9689-461DDBF9F90A}" type="pres">
      <dgm:prSet presAssocID="{9934F109-6782-4F8F-81DF-351B957F79F7}" presName="text" presStyleLbl="node1" presStyleIdx="2" presStyleCnt="4">
        <dgm:presLayoutVars>
          <dgm:bulletEnabled val="1"/>
        </dgm:presLayoutVars>
      </dgm:prSet>
      <dgm:spPr/>
      <dgm:t>
        <a:bodyPr/>
        <a:lstStyle/>
        <a:p>
          <a:endParaRPr lang="en-US"/>
        </a:p>
      </dgm:t>
    </dgm:pt>
    <dgm:pt modelId="{2E0300DD-1C50-4201-8098-94A111BD19D5}" type="pres">
      <dgm:prSet presAssocID="{5322864B-5561-4C34-B90A-2FC83CAA27B5}" presName="space" presStyleCnt="0"/>
      <dgm:spPr/>
      <dgm:t>
        <a:bodyPr/>
        <a:lstStyle/>
        <a:p>
          <a:endParaRPr lang="en-US"/>
        </a:p>
      </dgm:t>
    </dgm:pt>
    <dgm:pt modelId="{E7618DDD-FEEC-4134-832B-6CFD658D49B6}" type="pres">
      <dgm:prSet presAssocID="{B4E023A5-6B47-4852-9CAC-FAB78AC1BCF6}" presName="text" presStyleLbl="node1" presStyleIdx="3" presStyleCnt="4">
        <dgm:presLayoutVars>
          <dgm:bulletEnabled val="1"/>
        </dgm:presLayoutVars>
      </dgm:prSet>
      <dgm:spPr/>
      <dgm:t>
        <a:bodyPr/>
        <a:lstStyle/>
        <a:p>
          <a:endParaRPr lang="en-US"/>
        </a:p>
      </dgm:t>
    </dgm:pt>
  </dgm:ptLst>
  <dgm:cxnLst>
    <dgm:cxn modelId="{A9610D21-1FFA-4B7E-AE0B-A3324076E4C6}" srcId="{87442A98-9D5A-4D59-A710-F626929D44F3}" destId="{9934F109-6782-4F8F-81DF-351B957F79F7}" srcOrd="2" destOrd="0" parTransId="{E7D40CF8-1968-4C98-857C-D827449DE9AD}" sibTransId="{5322864B-5561-4C34-B90A-2FC83CAA27B5}"/>
    <dgm:cxn modelId="{622EE870-8DCC-463B-BB14-CE46E36B3574}" type="presOf" srcId="{32A97FB1-695E-4B5D-99C4-DA1CB9D37A52}" destId="{C95B6791-6E7F-4178-B172-5175C918596F}" srcOrd="0" destOrd="0" presId="urn:diagrams.loki3.com/VaryingWidthList"/>
    <dgm:cxn modelId="{66E59F51-78F9-4C9F-8738-1B7FD41B715A}" type="presOf" srcId="{B4E023A5-6B47-4852-9CAC-FAB78AC1BCF6}" destId="{E7618DDD-FEEC-4134-832B-6CFD658D49B6}" srcOrd="0" destOrd="0" presId="urn:diagrams.loki3.com/VaryingWidthList"/>
    <dgm:cxn modelId="{FDB22295-AAE0-49A7-AB49-E11418D02EC1}" type="presOf" srcId="{9EFB5A79-62AA-49B0-89E0-2D9AF7DD97CD}" destId="{A3915934-C30F-473C-B289-F2DB0243C83A}" srcOrd="0" destOrd="0" presId="urn:diagrams.loki3.com/VaryingWidthList"/>
    <dgm:cxn modelId="{E80A75C5-1DC8-4FDD-8EDF-C53429BF6A57}" type="presOf" srcId="{9934F109-6782-4F8F-81DF-351B957F79F7}" destId="{3888293C-EA69-4EE7-9689-461DDBF9F90A}" srcOrd="0" destOrd="0" presId="urn:diagrams.loki3.com/VaryingWidthList"/>
    <dgm:cxn modelId="{82322BC9-299C-4865-A5BD-05E3CB34DCF9}" srcId="{87442A98-9D5A-4D59-A710-F626929D44F3}" destId="{B4E023A5-6B47-4852-9CAC-FAB78AC1BCF6}" srcOrd="3" destOrd="0" parTransId="{0243BE19-F156-42F6-919D-332E2B02341C}" sibTransId="{109021F1-C49A-43F3-9791-2DA47B327EAA}"/>
    <dgm:cxn modelId="{9F59D01D-C9AC-47B4-AEDE-B69F7BCA4138}" srcId="{87442A98-9D5A-4D59-A710-F626929D44F3}" destId="{9EFB5A79-62AA-49B0-89E0-2D9AF7DD97CD}" srcOrd="0" destOrd="0" parTransId="{17365E58-E3F6-424C-836D-DBCD6DA955E7}" sibTransId="{35BC8400-A356-467F-B738-E59978AFBC94}"/>
    <dgm:cxn modelId="{E6FFCF54-59CE-4453-9337-6598BF41B121}" type="presOf" srcId="{87442A98-9D5A-4D59-A710-F626929D44F3}" destId="{18AA7BD7-C94E-495F-834B-8DF8D0F75330}" srcOrd="0" destOrd="0" presId="urn:diagrams.loki3.com/VaryingWidthList"/>
    <dgm:cxn modelId="{CEC128D7-64EE-4D21-8E14-F16566D996BA}" srcId="{87442A98-9D5A-4D59-A710-F626929D44F3}" destId="{32A97FB1-695E-4B5D-99C4-DA1CB9D37A52}" srcOrd="1" destOrd="0" parTransId="{D87D38C5-D01F-4100-BD98-FF10C3CE5657}" sibTransId="{6E59FC55-3B3B-48CD-9E3A-7779DC4C5AE6}"/>
    <dgm:cxn modelId="{FB934554-DC48-4558-82F0-6CBD99999C3A}" type="presParOf" srcId="{18AA7BD7-C94E-495F-834B-8DF8D0F75330}" destId="{A3915934-C30F-473C-B289-F2DB0243C83A}" srcOrd="0" destOrd="0" presId="urn:diagrams.loki3.com/VaryingWidthList"/>
    <dgm:cxn modelId="{20DA1C9D-6240-4D0B-99A5-93B896887BCB}" type="presParOf" srcId="{18AA7BD7-C94E-495F-834B-8DF8D0F75330}" destId="{E615FD36-4640-446F-A54A-556391058B1A}" srcOrd="1" destOrd="0" presId="urn:diagrams.loki3.com/VaryingWidthList"/>
    <dgm:cxn modelId="{3647308E-185B-446A-A018-774E9429E5E1}" type="presParOf" srcId="{18AA7BD7-C94E-495F-834B-8DF8D0F75330}" destId="{C95B6791-6E7F-4178-B172-5175C918596F}" srcOrd="2" destOrd="0" presId="urn:diagrams.loki3.com/VaryingWidthList"/>
    <dgm:cxn modelId="{0051553A-E0D4-42B3-B7A5-FBC5E53D4D13}" type="presParOf" srcId="{18AA7BD7-C94E-495F-834B-8DF8D0F75330}" destId="{5FF1E165-7A9E-4735-B396-350B87952C89}" srcOrd="3" destOrd="0" presId="urn:diagrams.loki3.com/VaryingWidthList"/>
    <dgm:cxn modelId="{F3934BD5-C2E4-441D-A7CB-B3059E561F19}" type="presParOf" srcId="{18AA7BD7-C94E-495F-834B-8DF8D0F75330}" destId="{3888293C-EA69-4EE7-9689-461DDBF9F90A}" srcOrd="4" destOrd="0" presId="urn:diagrams.loki3.com/VaryingWidthList"/>
    <dgm:cxn modelId="{2ABD78D7-88DA-4EFC-B9DD-1CC947E0EEF3}" type="presParOf" srcId="{18AA7BD7-C94E-495F-834B-8DF8D0F75330}" destId="{2E0300DD-1C50-4201-8098-94A111BD19D5}" srcOrd="5" destOrd="0" presId="urn:diagrams.loki3.com/VaryingWidthList"/>
    <dgm:cxn modelId="{0D3F56A9-5B48-40EE-A411-49FA3697F207}" type="presParOf" srcId="{18AA7BD7-C94E-495F-834B-8DF8D0F75330}" destId="{E7618DDD-FEEC-4134-832B-6CFD658D49B6}"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39A404-B859-4886-8A91-422A3FA268D6}"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008B78EA-2ECC-4DCA-B5FA-70B134DF8C01}">
      <dgm:prSet custT="1"/>
      <dgm:spPr/>
      <dgm:t>
        <a:bodyPr/>
        <a:lstStyle/>
        <a:p>
          <a:pPr algn="just"/>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Deviance is relative: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there is no absolute way of defining a deviant act, vary across societies and from one group to another within the same society. </a:t>
          </a:r>
        </a:p>
      </dgm:t>
    </dgm:pt>
    <dgm:pt modelId="{68B54C37-CE13-4065-88CC-5247083FEB99}" type="parTrans" cxnId="{249659AE-5D1E-484C-B666-F83EA78AF522}">
      <dgm:prSet/>
      <dgm:spPr/>
      <dgm:t>
        <a:bodyPr/>
        <a:lstStyle/>
        <a:p>
          <a:endParaRPr lang="en-US" sz="2800"/>
        </a:p>
      </dgm:t>
    </dgm:pt>
    <dgm:pt modelId="{10578C3E-5BD7-45D1-B103-310FC299B43C}" type="sibTrans" cxnId="{249659AE-5D1E-484C-B666-F83EA78AF522}">
      <dgm:prSet/>
      <dgm:spPr/>
      <dgm:t>
        <a:bodyPr/>
        <a:lstStyle/>
        <a:p>
          <a:endParaRPr lang="en-US" sz="2800"/>
        </a:p>
      </dgm:t>
    </dgm:pt>
    <dgm:pt modelId="{AD5B360F-DE26-477C-AE77-BD4B58E1B942}">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Defining deviance as behavior of which others disapprove has an interesting implication: It is not the act that is important but the audience.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Sociologically, no act, belief, or characteristic is inherently deviant because deviance is socially defined.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According to sociologist Howard S. Becker (1966), “</a:t>
          </a:r>
          <a:r>
            <a:rPr lang="en-US" sz="2000" i="1" dirty="0" smtClean="0">
              <a:latin typeface="Times New Roman" panose="02020603050405020304" pitchFamily="18" charset="0"/>
              <a:ea typeface="Microsoft Himalaya" panose="01010100010101010101" pitchFamily="2" charset="0"/>
              <a:cs typeface="Times New Roman" panose="02020603050405020304" pitchFamily="18" charset="0"/>
            </a:rPr>
            <a:t>It is not the act itself, but the reactions to the act, that make something deviant.”</a:t>
          </a:r>
          <a:endParaRPr lang="en-US" sz="2000" i="1" dirty="0">
            <a:latin typeface="Times New Roman" panose="02020603050405020304" pitchFamily="18" charset="0"/>
            <a:ea typeface="Microsoft Himalaya" panose="01010100010101010101" pitchFamily="2" charset="0"/>
            <a:cs typeface="Times New Roman" panose="02020603050405020304" pitchFamily="18" charset="0"/>
          </a:endParaRPr>
        </a:p>
      </dgm:t>
    </dgm:pt>
    <dgm:pt modelId="{CD3C7C2A-1FB3-49DC-8DC3-E0EEC8FB7CC1}" type="parTrans" cxnId="{A182F84F-29CC-4F25-93C4-1CE8709CCDE9}">
      <dgm:prSet/>
      <dgm:spPr/>
      <dgm:t>
        <a:bodyPr/>
        <a:lstStyle/>
        <a:p>
          <a:endParaRPr lang="en-US" sz="2800"/>
        </a:p>
      </dgm:t>
    </dgm:pt>
    <dgm:pt modelId="{C3424FC4-4B57-4AE2-ABFB-6E9839142708}" type="sibTrans" cxnId="{A182F84F-29CC-4F25-93C4-1CE8709CCDE9}">
      <dgm:prSet/>
      <dgm:spPr/>
      <dgm:t>
        <a:bodyPr/>
        <a:lstStyle/>
        <a:p>
          <a:endParaRPr lang="en-US" sz="2800"/>
        </a:p>
      </dgm:t>
    </dgm:pt>
    <dgm:pt modelId="{55831773-4744-4BF8-AB79-E09E9925E5DD}">
      <dgm:prSet custT="1"/>
      <dgm:spPr/>
      <dgm:t>
        <a:bodyPr/>
        <a:lstStyle/>
        <a:p>
          <a:pPr algn="just"/>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Because different groups have different norms, what is deviant to some is not deviant to others. This principle applies not just to cultures but also to groups within the same society. Deviance is so relative that what is </a:t>
          </a:r>
          <a:r>
            <a:rPr lang="en-US" sz="2000" b="1" dirty="0" smtClean="0">
              <a:latin typeface="Times New Roman" panose="02020603050405020304" pitchFamily="18" charset="0"/>
              <a:ea typeface="Microsoft Himalaya" panose="01010100010101010101" pitchFamily="2" charset="0"/>
              <a:cs typeface="Times New Roman" panose="02020603050405020304" pitchFamily="18" charset="0"/>
            </a:rPr>
            <a:t>deviant in one group may be conformist in another. </a:t>
          </a:r>
          <a:r>
            <a:rPr lang="en-US" sz="2000" dirty="0" smtClean="0">
              <a:latin typeface="Times New Roman" panose="02020603050405020304" pitchFamily="18" charset="0"/>
              <a:ea typeface="Microsoft Himalaya" panose="01010100010101010101" pitchFamily="2" charset="0"/>
              <a:cs typeface="Times New Roman" panose="02020603050405020304" pitchFamily="18" charset="0"/>
            </a:rPr>
            <a:t>Because of this, deviance must be considered from within a group’s own framework: It is their meanings that underlie their behavior.</a:t>
          </a:r>
        </a:p>
      </dgm:t>
    </dgm:pt>
    <dgm:pt modelId="{672940A4-5604-4B19-A8F7-02C21C464274}" type="parTrans" cxnId="{B551444D-A2F4-4784-AE1B-B0C6946975D0}">
      <dgm:prSet/>
      <dgm:spPr/>
      <dgm:t>
        <a:bodyPr/>
        <a:lstStyle/>
        <a:p>
          <a:endParaRPr lang="en-US" sz="2800"/>
        </a:p>
      </dgm:t>
    </dgm:pt>
    <dgm:pt modelId="{D3582027-4224-44B6-A7A7-7C5514A97CD5}" type="sibTrans" cxnId="{B551444D-A2F4-4784-AE1B-B0C6946975D0}">
      <dgm:prSet/>
      <dgm:spPr/>
      <dgm:t>
        <a:bodyPr/>
        <a:lstStyle/>
        <a:p>
          <a:endParaRPr lang="en-US" sz="2800"/>
        </a:p>
      </dgm:t>
    </dgm:pt>
    <dgm:pt modelId="{60E9CCB7-D162-42E1-A51F-952959C75CD9}" type="pres">
      <dgm:prSet presAssocID="{A439A404-B859-4886-8A91-422A3FA268D6}" presName="vert0" presStyleCnt="0">
        <dgm:presLayoutVars>
          <dgm:dir/>
          <dgm:animOne val="branch"/>
          <dgm:animLvl val="lvl"/>
        </dgm:presLayoutVars>
      </dgm:prSet>
      <dgm:spPr/>
      <dgm:t>
        <a:bodyPr/>
        <a:lstStyle/>
        <a:p>
          <a:endParaRPr lang="en-US"/>
        </a:p>
      </dgm:t>
    </dgm:pt>
    <dgm:pt modelId="{A0D92681-9C27-49EF-BB97-5D710E8413C1}" type="pres">
      <dgm:prSet presAssocID="{008B78EA-2ECC-4DCA-B5FA-70B134DF8C01}" presName="thickLine" presStyleLbl="alignNode1" presStyleIdx="0" presStyleCnt="3"/>
      <dgm:spPr/>
    </dgm:pt>
    <dgm:pt modelId="{9FE618E9-3455-4D75-8981-B2C85176E6B5}" type="pres">
      <dgm:prSet presAssocID="{008B78EA-2ECC-4DCA-B5FA-70B134DF8C01}" presName="horz1" presStyleCnt="0"/>
      <dgm:spPr/>
    </dgm:pt>
    <dgm:pt modelId="{A251C048-1F12-40BC-99D6-D62605670535}" type="pres">
      <dgm:prSet presAssocID="{008B78EA-2ECC-4DCA-B5FA-70B134DF8C01}" presName="tx1" presStyleLbl="revTx" presStyleIdx="0" presStyleCnt="3" custScaleY="240461"/>
      <dgm:spPr/>
      <dgm:t>
        <a:bodyPr/>
        <a:lstStyle/>
        <a:p>
          <a:endParaRPr lang="en-US"/>
        </a:p>
      </dgm:t>
    </dgm:pt>
    <dgm:pt modelId="{7A4580EC-77F1-42AD-AE70-BC70804D1874}" type="pres">
      <dgm:prSet presAssocID="{008B78EA-2ECC-4DCA-B5FA-70B134DF8C01}" presName="vert1" presStyleCnt="0"/>
      <dgm:spPr/>
    </dgm:pt>
    <dgm:pt modelId="{B209EE95-F34E-4351-8FD9-83B2930BF7FD}" type="pres">
      <dgm:prSet presAssocID="{55831773-4744-4BF8-AB79-E09E9925E5DD}" presName="thickLine" presStyleLbl="alignNode1" presStyleIdx="1" presStyleCnt="3"/>
      <dgm:spPr/>
    </dgm:pt>
    <dgm:pt modelId="{18CD5857-F2E7-49CE-B799-5D40023E8912}" type="pres">
      <dgm:prSet presAssocID="{55831773-4744-4BF8-AB79-E09E9925E5DD}" presName="horz1" presStyleCnt="0"/>
      <dgm:spPr/>
    </dgm:pt>
    <dgm:pt modelId="{9B66E0BC-5822-4B7C-B713-6F2CB1CCCC63}" type="pres">
      <dgm:prSet presAssocID="{55831773-4744-4BF8-AB79-E09E9925E5DD}" presName="tx1" presStyleLbl="revTx" presStyleIdx="1" presStyleCnt="3" custScaleY="412515"/>
      <dgm:spPr/>
      <dgm:t>
        <a:bodyPr/>
        <a:lstStyle/>
        <a:p>
          <a:endParaRPr lang="en-US"/>
        </a:p>
      </dgm:t>
    </dgm:pt>
    <dgm:pt modelId="{70806B96-13BD-413C-A810-7F92696BBF4D}" type="pres">
      <dgm:prSet presAssocID="{55831773-4744-4BF8-AB79-E09E9925E5DD}" presName="vert1" presStyleCnt="0"/>
      <dgm:spPr/>
    </dgm:pt>
    <dgm:pt modelId="{B167B988-CBA2-4E44-B8DE-AB43FA50AE59}" type="pres">
      <dgm:prSet presAssocID="{AD5B360F-DE26-477C-AE77-BD4B58E1B942}" presName="thickLine" presStyleLbl="alignNode1" presStyleIdx="2" presStyleCnt="3"/>
      <dgm:spPr/>
    </dgm:pt>
    <dgm:pt modelId="{253F401D-5138-413A-8227-B8F7184E4E12}" type="pres">
      <dgm:prSet presAssocID="{AD5B360F-DE26-477C-AE77-BD4B58E1B942}" presName="horz1" presStyleCnt="0"/>
      <dgm:spPr/>
    </dgm:pt>
    <dgm:pt modelId="{55B46BD3-4E2A-4CAB-BB0D-33A4B481AC1C}" type="pres">
      <dgm:prSet presAssocID="{AD5B360F-DE26-477C-AE77-BD4B58E1B942}" presName="tx1" presStyleLbl="revTx" presStyleIdx="2" presStyleCnt="3" custScaleY="412852"/>
      <dgm:spPr/>
      <dgm:t>
        <a:bodyPr/>
        <a:lstStyle/>
        <a:p>
          <a:endParaRPr lang="en-US"/>
        </a:p>
      </dgm:t>
    </dgm:pt>
    <dgm:pt modelId="{997068A9-C6F6-4B85-A529-76B377A05353}" type="pres">
      <dgm:prSet presAssocID="{AD5B360F-DE26-477C-AE77-BD4B58E1B942}" presName="vert1" presStyleCnt="0"/>
      <dgm:spPr/>
    </dgm:pt>
  </dgm:ptLst>
  <dgm:cxnLst>
    <dgm:cxn modelId="{A182F84F-29CC-4F25-93C4-1CE8709CCDE9}" srcId="{A439A404-B859-4886-8A91-422A3FA268D6}" destId="{AD5B360F-DE26-477C-AE77-BD4B58E1B942}" srcOrd="2" destOrd="0" parTransId="{CD3C7C2A-1FB3-49DC-8DC3-E0EEC8FB7CC1}" sibTransId="{C3424FC4-4B57-4AE2-ABFB-6E9839142708}"/>
    <dgm:cxn modelId="{4D06CA6C-A0AD-4253-A2C8-16F7FFB1D249}" type="presOf" srcId="{008B78EA-2ECC-4DCA-B5FA-70B134DF8C01}" destId="{A251C048-1F12-40BC-99D6-D62605670535}" srcOrd="0" destOrd="0" presId="urn:microsoft.com/office/officeart/2008/layout/LinedList"/>
    <dgm:cxn modelId="{E9000E05-C7FF-4169-9756-3B2C26778933}" type="presOf" srcId="{55831773-4744-4BF8-AB79-E09E9925E5DD}" destId="{9B66E0BC-5822-4B7C-B713-6F2CB1CCCC63}" srcOrd="0" destOrd="0" presId="urn:microsoft.com/office/officeart/2008/layout/LinedList"/>
    <dgm:cxn modelId="{B551444D-A2F4-4784-AE1B-B0C6946975D0}" srcId="{A439A404-B859-4886-8A91-422A3FA268D6}" destId="{55831773-4744-4BF8-AB79-E09E9925E5DD}" srcOrd="1" destOrd="0" parTransId="{672940A4-5604-4B19-A8F7-02C21C464274}" sibTransId="{D3582027-4224-44B6-A7A7-7C5514A97CD5}"/>
    <dgm:cxn modelId="{249659AE-5D1E-484C-B666-F83EA78AF522}" srcId="{A439A404-B859-4886-8A91-422A3FA268D6}" destId="{008B78EA-2ECC-4DCA-B5FA-70B134DF8C01}" srcOrd="0" destOrd="0" parTransId="{68B54C37-CE13-4065-88CC-5247083FEB99}" sibTransId="{10578C3E-5BD7-45D1-B103-310FC299B43C}"/>
    <dgm:cxn modelId="{6586234D-B60E-48DB-9249-7C672A26237A}" type="presOf" srcId="{AD5B360F-DE26-477C-AE77-BD4B58E1B942}" destId="{55B46BD3-4E2A-4CAB-BB0D-33A4B481AC1C}" srcOrd="0" destOrd="0" presId="urn:microsoft.com/office/officeart/2008/layout/LinedList"/>
    <dgm:cxn modelId="{B04C9757-5D87-4212-BCF9-F84011101819}" type="presOf" srcId="{A439A404-B859-4886-8A91-422A3FA268D6}" destId="{60E9CCB7-D162-42E1-A51F-952959C75CD9}" srcOrd="0" destOrd="0" presId="urn:microsoft.com/office/officeart/2008/layout/LinedList"/>
    <dgm:cxn modelId="{8E19A504-0506-459F-8619-A6E85B8FE073}" type="presParOf" srcId="{60E9CCB7-D162-42E1-A51F-952959C75CD9}" destId="{A0D92681-9C27-49EF-BB97-5D710E8413C1}" srcOrd="0" destOrd="0" presId="urn:microsoft.com/office/officeart/2008/layout/LinedList"/>
    <dgm:cxn modelId="{D1BE44B6-10EB-4FBD-A0C6-8CD942585F64}" type="presParOf" srcId="{60E9CCB7-D162-42E1-A51F-952959C75CD9}" destId="{9FE618E9-3455-4D75-8981-B2C85176E6B5}" srcOrd="1" destOrd="0" presId="urn:microsoft.com/office/officeart/2008/layout/LinedList"/>
    <dgm:cxn modelId="{10866182-33F9-485D-B9F2-DCC0D4AD742D}" type="presParOf" srcId="{9FE618E9-3455-4D75-8981-B2C85176E6B5}" destId="{A251C048-1F12-40BC-99D6-D62605670535}" srcOrd="0" destOrd="0" presId="urn:microsoft.com/office/officeart/2008/layout/LinedList"/>
    <dgm:cxn modelId="{09403093-C3B1-4F8A-8D51-DBF2B6D64215}" type="presParOf" srcId="{9FE618E9-3455-4D75-8981-B2C85176E6B5}" destId="{7A4580EC-77F1-42AD-AE70-BC70804D1874}" srcOrd="1" destOrd="0" presId="urn:microsoft.com/office/officeart/2008/layout/LinedList"/>
    <dgm:cxn modelId="{85C6DBF3-E687-429B-9BA9-E25D046B8075}" type="presParOf" srcId="{60E9CCB7-D162-42E1-A51F-952959C75CD9}" destId="{B209EE95-F34E-4351-8FD9-83B2930BF7FD}" srcOrd="2" destOrd="0" presId="urn:microsoft.com/office/officeart/2008/layout/LinedList"/>
    <dgm:cxn modelId="{69158D36-B4BD-4F7E-889B-6607BE96774A}" type="presParOf" srcId="{60E9CCB7-D162-42E1-A51F-952959C75CD9}" destId="{18CD5857-F2E7-49CE-B799-5D40023E8912}" srcOrd="3" destOrd="0" presId="urn:microsoft.com/office/officeart/2008/layout/LinedList"/>
    <dgm:cxn modelId="{37AF8621-98D4-417C-8C75-5F047B119179}" type="presParOf" srcId="{18CD5857-F2E7-49CE-B799-5D40023E8912}" destId="{9B66E0BC-5822-4B7C-B713-6F2CB1CCCC63}" srcOrd="0" destOrd="0" presId="urn:microsoft.com/office/officeart/2008/layout/LinedList"/>
    <dgm:cxn modelId="{4202F039-61A8-42B5-945E-0D0DEEF6BC1B}" type="presParOf" srcId="{18CD5857-F2E7-49CE-B799-5D40023E8912}" destId="{70806B96-13BD-413C-A810-7F92696BBF4D}" srcOrd="1" destOrd="0" presId="urn:microsoft.com/office/officeart/2008/layout/LinedList"/>
    <dgm:cxn modelId="{7ED652D7-2EAF-435D-BCFB-6982020D107F}" type="presParOf" srcId="{60E9CCB7-D162-42E1-A51F-952959C75CD9}" destId="{B167B988-CBA2-4E44-B8DE-AB43FA50AE59}" srcOrd="4" destOrd="0" presId="urn:microsoft.com/office/officeart/2008/layout/LinedList"/>
    <dgm:cxn modelId="{8C82D060-57DA-4054-8526-1C6A479C21FA}" type="presParOf" srcId="{60E9CCB7-D162-42E1-A51F-952959C75CD9}" destId="{253F401D-5138-413A-8227-B8F7184E4E12}" srcOrd="5" destOrd="0" presId="urn:microsoft.com/office/officeart/2008/layout/LinedList"/>
    <dgm:cxn modelId="{38DB337D-633B-4D57-A1F9-A8C2FD7E51E7}" type="presParOf" srcId="{253F401D-5138-413A-8227-B8F7184E4E12}" destId="{55B46BD3-4E2A-4CAB-BB0D-33A4B481AC1C}" srcOrd="0" destOrd="0" presId="urn:microsoft.com/office/officeart/2008/layout/LinedList"/>
    <dgm:cxn modelId="{E524AFF0-ACB7-41C8-8BED-E0EA6C1773DA}" type="presParOf" srcId="{253F401D-5138-413A-8227-B8F7184E4E12}" destId="{997068A9-C6F6-4B85-A529-76B377A053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C5725-076A-4643-8F12-7B849261FE6D}">
      <dsp:nvSpPr>
        <dsp:cNvPr id="0" name=""/>
        <dsp:cNvSpPr/>
      </dsp:nvSpPr>
      <dsp:spPr>
        <a:xfrm>
          <a:off x="0" y="51308"/>
          <a:ext cx="7675220" cy="4867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Rounded MT Bold" panose="020F0704030504030204" pitchFamily="34" charset="0"/>
            </a:rPr>
            <a:t>Defining Conformity, Deviance, the need for Norms, Sanctions </a:t>
          </a:r>
          <a:endParaRPr lang="en-US" sz="1600" kern="1200" dirty="0">
            <a:latin typeface="Arial Rounded MT Bold" panose="020F0704030504030204" pitchFamily="34" charset="0"/>
          </a:endParaRPr>
        </a:p>
      </dsp:txBody>
      <dsp:txXfrm>
        <a:off x="23760" y="75068"/>
        <a:ext cx="7627700" cy="439200"/>
      </dsp:txXfrm>
    </dsp:sp>
    <dsp:sp modelId="{DECCF20E-84CF-4629-BFC4-53FFC109E395}">
      <dsp:nvSpPr>
        <dsp:cNvPr id="0" name=""/>
        <dsp:cNvSpPr/>
      </dsp:nvSpPr>
      <dsp:spPr>
        <a:xfrm>
          <a:off x="0" y="612908"/>
          <a:ext cx="7675220" cy="4867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Rounded MT Bold" panose="020F0704030504030204" pitchFamily="34" charset="0"/>
            </a:rPr>
            <a:t>Sociobiological, Psychological, and Sociological explanations of deviance</a:t>
          </a:r>
        </a:p>
      </dsp:txBody>
      <dsp:txXfrm>
        <a:off x="23760" y="636668"/>
        <a:ext cx="7627700" cy="439200"/>
      </dsp:txXfrm>
    </dsp:sp>
    <dsp:sp modelId="{B8799BE7-96CC-4E1D-A32A-C6DE7BDD55F0}">
      <dsp:nvSpPr>
        <dsp:cNvPr id="0" name=""/>
        <dsp:cNvSpPr/>
      </dsp:nvSpPr>
      <dsp:spPr>
        <a:xfrm>
          <a:off x="0" y="1174508"/>
          <a:ext cx="7675220" cy="4867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Rounded MT Bold" panose="020F0704030504030204" pitchFamily="34" charset="0"/>
            </a:rPr>
            <a:t>Different perspective related to deviance </a:t>
          </a:r>
        </a:p>
      </dsp:txBody>
      <dsp:txXfrm>
        <a:off x="23760" y="1198268"/>
        <a:ext cx="7627700" cy="439200"/>
      </dsp:txXfrm>
    </dsp:sp>
    <dsp:sp modelId="{836AE83E-BEF4-4EE5-A08B-AB5301979CDB}">
      <dsp:nvSpPr>
        <dsp:cNvPr id="0" name=""/>
        <dsp:cNvSpPr/>
      </dsp:nvSpPr>
      <dsp:spPr>
        <a:xfrm>
          <a:off x="0" y="1736108"/>
          <a:ext cx="7675220" cy="4867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latin typeface="Arial Rounded MT Bold" panose="020F0704030504030204" pitchFamily="34" charset="0"/>
            </a:rPr>
            <a:t>1) Symbolic Interactionist Perspective</a:t>
          </a:r>
          <a:endParaRPr lang="en-US" sz="1600" kern="1200" dirty="0" smtClean="0">
            <a:latin typeface="Arial Rounded MT Bold" panose="020F0704030504030204" pitchFamily="34" charset="0"/>
          </a:endParaRPr>
        </a:p>
      </dsp:txBody>
      <dsp:txXfrm>
        <a:off x="23760" y="1759868"/>
        <a:ext cx="7627700" cy="439200"/>
      </dsp:txXfrm>
    </dsp:sp>
    <dsp:sp modelId="{467AFD29-BC20-43E7-9927-D80DF3413BB2}">
      <dsp:nvSpPr>
        <dsp:cNvPr id="0" name=""/>
        <dsp:cNvSpPr/>
      </dsp:nvSpPr>
      <dsp:spPr>
        <a:xfrm>
          <a:off x="0" y="2297708"/>
          <a:ext cx="7675220" cy="4867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latin typeface="Arial Rounded MT Bold" panose="020F0704030504030204" pitchFamily="34" charset="0"/>
            </a:rPr>
            <a:t>2) Functionalist Perspective</a:t>
          </a:r>
          <a:endParaRPr lang="en-US" sz="1600" kern="1200" dirty="0" smtClean="0">
            <a:latin typeface="Arial Rounded MT Bold" panose="020F0704030504030204" pitchFamily="34" charset="0"/>
          </a:endParaRPr>
        </a:p>
      </dsp:txBody>
      <dsp:txXfrm>
        <a:off x="23760" y="2321468"/>
        <a:ext cx="7627700" cy="439200"/>
      </dsp:txXfrm>
    </dsp:sp>
    <dsp:sp modelId="{0958C134-5793-480F-AB4A-A3CD34F35A2C}">
      <dsp:nvSpPr>
        <dsp:cNvPr id="0" name=""/>
        <dsp:cNvSpPr/>
      </dsp:nvSpPr>
      <dsp:spPr>
        <a:xfrm>
          <a:off x="0" y="2859308"/>
          <a:ext cx="7675220" cy="4867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Arial Rounded MT Bold" panose="020F0704030504030204" pitchFamily="34" charset="0"/>
            </a:rPr>
            <a:t>3) Conflict Perspective</a:t>
          </a:r>
        </a:p>
      </dsp:txBody>
      <dsp:txXfrm>
        <a:off x="23760" y="2883068"/>
        <a:ext cx="7627700" cy="4392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2D622-4929-469D-9BD0-D70A922DFDCA}">
      <dsp:nvSpPr>
        <dsp:cNvPr id="0" name=""/>
        <dsp:cNvSpPr/>
      </dsp:nvSpPr>
      <dsp:spPr>
        <a:xfrm>
          <a:off x="0" y="1569"/>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263F4-59D9-4179-80D6-14EA0F354369}">
      <dsp:nvSpPr>
        <dsp:cNvPr id="0" name=""/>
        <dsp:cNvSpPr/>
      </dsp:nvSpPr>
      <dsp:spPr>
        <a:xfrm>
          <a:off x="0" y="1569"/>
          <a:ext cx="10505330" cy="107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Also applies to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norms of sexuality.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Norms of sexual behavior vary so widely around the world that what is considered normal in one society may be considered deviant in another. </a:t>
          </a:r>
          <a:endParaRPr lang="en-US" sz="2000" kern="1200" dirty="0">
            <a:latin typeface="Times New Roman" panose="02020603050405020304" pitchFamily="18" charset="0"/>
            <a:cs typeface="Times New Roman" panose="02020603050405020304" pitchFamily="18" charset="0"/>
          </a:endParaRPr>
        </a:p>
      </dsp:txBody>
      <dsp:txXfrm>
        <a:off x="0" y="1569"/>
        <a:ext cx="10505330" cy="1072135"/>
      </dsp:txXfrm>
    </dsp:sp>
    <dsp:sp modelId="{38EE977B-AF6A-4D65-9996-3EF4114AFC90}">
      <dsp:nvSpPr>
        <dsp:cNvPr id="0" name=""/>
        <dsp:cNvSpPr/>
      </dsp:nvSpPr>
      <dsp:spPr>
        <a:xfrm>
          <a:off x="0" y="1073705"/>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989807-3184-4671-AA33-15A3C0A2CE0C}">
      <dsp:nvSpPr>
        <dsp:cNvPr id="0" name=""/>
        <dsp:cNvSpPr/>
      </dsp:nvSpPr>
      <dsp:spPr>
        <a:xfrm>
          <a:off x="0" y="1073705"/>
          <a:ext cx="10505330" cy="103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Applies to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crime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as well (the violation of rules that have been written into law). An act that is applauded by one group may be so despised by another group that it is punishable by death. </a:t>
          </a:r>
        </a:p>
      </dsp:txBody>
      <dsp:txXfrm>
        <a:off x="0" y="1073705"/>
        <a:ext cx="10505330" cy="1037133"/>
      </dsp:txXfrm>
    </dsp:sp>
    <dsp:sp modelId="{49F41227-029D-48D3-85BE-D96107DDB0F2}">
      <dsp:nvSpPr>
        <dsp:cNvPr id="0" name=""/>
        <dsp:cNvSpPr/>
      </dsp:nvSpPr>
      <dsp:spPr>
        <a:xfrm>
          <a:off x="0" y="2110839"/>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55093-6760-4DBA-92EB-C0A49AEA81A8}">
      <dsp:nvSpPr>
        <dsp:cNvPr id="0" name=""/>
        <dsp:cNvSpPr/>
      </dsp:nvSpPr>
      <dsp:spPr>
        <a:xfrm>
          <a:off x="0" y="2110839"/>
          <a:ext cx="10505330" cy="2021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Time and space:  Today’s deviance,</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declared Durkheim, can become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tomorrow’s morality.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What is thought to be deviant will vary from one time period to another. Some behaviors were once not seen as deviant but now are (for example, obesity) while other behaviors were once seen as deviant but now are not (for example, premarital sex). What is thought to be deviant will also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vary geographically.</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Tattoos, vegan lifestyles, single parenthood, and even jogging were once considered deviant but are now widely accepted. </a:t>
          </a:r>
        </a:p>
      </dsp:txBody>
      <dsp:txXfrm>
        <a:off x="0" y="2110839"/>
        <a:ext cx="10505330" cy="2021805"/>
      </dsp:txXfrm>
    </dsp:sp>
    <dsp:sp modelId="{3153F5CD-693B-44A5-9570-187C219AC2A9}">
      <dsp:nvSpPr>
        <dsp:cNvPr id="0" name=""/>
        <dsp:cNvSpPr/>
      </dsp:nvSpPr>
      <dsp:spPr>
        <a:xfrm>
          <a:off x="0" y="4132644"/>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1B09F-C2F5-48B5-A642-132C6FDF5DFA}">
      <dsp:nvSpPr>
        <dsp:cNvPr id="0" name=""/>
        <dsp:cNvSpPr/>
      </dsp:nvSpPr>
      <dsp:spPr>
        <a:xfrm>
          <a:off x="0" y="4132644"/>
          <a:ext cx="10505330" cy="159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From a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structural functionalist perspective</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one of the positive contributions of deviance is that it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fosters social change.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For example, during the U.S. civil rights movement, Rosa Parks violated social norms when she refused to move to the “black section” of the bus. </a:t>
          </a:r>
        </a:p>
      </dsp:txBody>
      <dsp:txXfrm>
        <a:off x="0" y="4132644"/>
        <a:ext cx="10505330" cy="15978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810B6-067D-46F0-B1CD-E462C3A8D0AF}">
      <dsp:nvSpPr>
        <dsp:cNvPr id="0" name=""/>
        <dsp:cNvSpPr/>
      </dsp:nvSpPr>
      <dsp:spPr>
        <a:xfrm>
          <a:off x="0" y="1725"/>
          <a:ext cx="999728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82135-1F92-403C-B0AE-272D4865F5C9}">
      <dsp:nvSpPr>
        <dsp:cNvPr id="0" name=""/>
        <dsp:cNvSpPr/>
      </dsp:nvSpPr>
      <dsp:spPr>
        <a:xfrm>
          <a:off x="0" y="1725"/>
          <a:ext cx="9997280" cy="94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Norms make social life possible by making behavior predictable.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There will be social chaos without norms.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725"/>
        <a:ext cx="9997280" cy="942575"/>
      </dsp:txXfrm>
    </dsp:sp>
    <dsp:sp modelId="{3ACD745F-9CFE-438A-821F-C690030809BD}">
      <dsp:nvSpPr>
        <dsp:cNvPr id="0" name=""/>
        <dsp:cNvSpPr/>
      </dsp:nvSpPr>
      <dsp:spPr>
        <a:xfrm>
          <a:off x="0" y="944300"/>
          <a:ext cx="999728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B530F-74F1-4909-8656-2C7B71940697}">
      <dsp:nvSpPr>
        <dsp:cNvPr id="0" name=""/>
        <dsp:cNvSpPr/>
      </dsp:nvSpPr>
      <dsp:spPr>
        <a:xfrm>
          <a:off x="0" y="944300"/>
          <a:ext cx="9997280" cy="1069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Norms lay out the basic guidelines for how we should play our roles and interact with others.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944300"/>
        <a:ext cx="9997280" cy="1069552"/>
      </dsp:txXfrm>
    </dsp:sp>
    <dsp:sp modelId="{60DC0B78-BFD0-48FD-9D84-DD01BCDCDACB}">
      <dsp:nvSpPr>
        <dsp:cNvPr id="0" name=""/>
        <dsp:cNvSpPr/>
      </dsp:nvSpPr>
      <dsp:spPr>
        <a:xfrm>
          <a:off x="0" y="2013853"/>
          <a:ext cx="999728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9B6B5-FC2D-4014-B46D-544582098E1C}">
      <dsp:nvSpPr>
        <dsp:cNvPr id="0" name=""/>
        <dsp:cNvSpPr/>
      </dsp:nvSpPr>
      <dsp:spPr>
        <a:xfrm>
          <a:off x="0" y="2013853"/>
          <a:ext cx="9997280" cy="1069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In short, norms bring about social order, a group’s customary social arrangements. People’s lives are based on these arrangements, which is why deviance often is perceived as threatening. Deviance undermines predictability, the foundation of social life.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013853"/>
        <a:ext cx="9997280" cy="10695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BDEFE-6F4E-44D1-988C-959368352FD6}">
      <dsp:nvSpPr>
        <dsp:cNvPr id="0" name=""/>
        <dsp:cNvSpPr/>
      </dsp:nvSpPr>
      <dsp:spPr>
        <a:xfrm>
          <a:off x="0" y="2364"/>
          <a:ext cx="7892931"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EEF00-BB4A-46C7-B32F-91D4AF80BB9B}">
      <dsp:nvSpPr>
        <dsp:cNvPr id="0" name=""/>
        <dsp:cNvSpPr/>
      </dsp:nvSpPr>
      <dsp:spPr>
        <a:xfrm>
          <a:off x="0" y="2364"/>
          <a:ext cx="7885223" cy="1076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Consequently, human groups developed a </a:t>
          </a:r>
          <a:r>
            <a:rPr lang="en-US" sz="2000" b="0" kern="1200" dirty="0" smtClean="0">
              <a:latin typeface="Times New Roman" panose="02020603050405020304" pitchFamily="18" charset="0"/>
              <a:ea typeface="Microsoft Himalaya" panose="01010100010101010101" pitchFamily="2" charset="0"/>
              <a:cs typeface="Times New Roman" panose="02020603050405020304" pitchFamily="18" charset="0"/>
            </a:rPr>
            <a:t>system of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social control—formal and informal means of enforcing norms. At the center of social control are sanctions.</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364"/>
        <a:ext cx="7885223" cy="1076417"/>
      </dsp:txXfrm>
    </dsp:sp>
    <dsp:sp modelId="{67758044-8C0D-4F2B-89BC-A03418FA2D7E}">
      <dsp:nvSpPr>
        <dsp:cNvPr id="0" name=""/>
        <dsp:cNvSpPr/>
      </dsp:nvSpPr>
      <dsp:spPr>
        <a:xfrm>
          <a:off x="0" y="1078782"/>
          <a:ext cx="7892931"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170F1-DB59-4875-A356-2A65BC49B73D}">
      <dsp:nvSpPr>
        <dsp:cNvPr id="0" name=""/>
        <dsp:cNvSpPr/>
      </dsp:nvSpPr>
      <dsp:spPr>
        <a:xfrm>
          <a:off x="0" y="1078782"/>
          <a:ext cx="7885223" cy="88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Refers to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ways and attempts by society which tries to prevent and sanction behavior that violates its norms. </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078782"/>
        <a:ext cx="7885223" cy="883370"/>
      </dsp:txXfrm>
    </dsp:sp>
    <dsp:sp modelId="{9DCD016A-641D-4CA1-9222-3EF4760CC764}">
      <dsp:nvSpPr>
        <dsp:cNvPr id="0" name=""/>
        <dsp:cNvSpPr/>
      </dsp:nvSpPr>
      <dsp:spPr>
        <a:xfrm>
          <a:off x="0" y="1962152"/>
          <a:ext cx="7892931"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59320-61E1-41D1-A293-24FA1BF0C011}">
      <dsp:nvSpPr>
        <dsp:cNvPr id="0" name=""/>
        <dsp:cNvSpPr/>
      </dsp:nvSpPr>
      <dsp:spPr>
        <a:xfrm>
          <a:off x="0" y="1962152"/>
          <a:ext cx="7885223" cy="974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 underlying goal of social control is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to regulate people’s thoughts and behavior, maintain social order, an arrangement of practices and behaviors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on which society’s members base their daily lives.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962152"/>
        <a:ext cx="7885223" cy="9747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DAAC7-2250-49DF-A7D6-EF26126228A4}">
      <dsp:nvSpPr>
        <dsp:cNvPr id="0" name=""/>
        <dsp:cNvSpPr/>
      </dsp:nvSpPr>
      <dsp:spPr>
        <a:xfrm>
          <a:off x="0" y="140"/>
          <a:ext cx="10529248"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DCC9A-68F5-4050-BFE4-CFC5B8FF14FA}">
      <dsp:nvSpPr>
        <dsp:cNvPr id="0" name=""/>
        <dsp:cNvSpPr/>
      </dsp:nvSpPr>
      <dsp:spPr>
        <a:xfrm>
          <a:off x="0" y="140"/>
          <a:ext cx="10518965" cy="149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Just as a society has informal and formal norms so does it have informal and formal social control. </a:t>
          </a:r>
          <a:r>
            <a:rPr lang="en-US" sz="2000" i="0" kern="1200" dirty="0" smtClean="0">
              <a:latin typeface="Times New Roman" panose="02020603050405020304" pitchFamily="18" charset="0"/>
              <a:ea typeface="Microsoft Himalaya" panose="01010100010101010101" pitchFamily="2" charset="0"/>
              <a:cs typeface="Times New Roman" panose="02020603050405020304" pitchFamily="18" charset="0"/>
            </a:rPr>
            <a:t>Informal social control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is used to control behavior that violates informal norms, and </a:t>
          </a:r>
          <a:r>
            <a:rPr lang="en-US" sz="2000" i="0" kern="1200" dirty="0" smtClean="0">
              <a:latin typeface="Times New Roman" panose="02020603050405020304" pitchFamily="18" charset="0"/>
              <a:ea typeface="Microsoft Himalaya" panose="01010100010101010101" pitchFamily="2" charset="0"/>
              <a:cs typeface="Times New Roman" panose="02020603050405020304" pitchFamily="18" charset="0"/>
            </a:rPr>
            <a:t>formal social control</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is used to control behavior that violates formal norms. </a:t>
          </a:r>
          <a:endParaRPr lang="en-US" sz="2000" kern="1200" dirty="0">
            <a:latin typeface="Times New Roman" panose="02020603050405020304" pitchFamily="18" charset="0"/>
            <a:cs typeface="Times New Roman" panose="02020603050405020304" pitchFamily="18" charset="0"/>
          </a:endParaRPr>
        </a:p>
      </dsp:txBody>
      <dsp:txXfrm>
        <a:off x="0" y="140"/>
        <a:ext cx="10518965" cy="14978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500E9-2BA3-4130-8F5A-B9DF0B6267DA}">
      <dsp:nvSpPr>
        <dsp:cNvPr id="0" name=""/>
        <dsp:cNvSpPr/>
      </dsp:nvSpPr>
      <dsp:spPr>
        <a:xfrm>
          <a:off x="0" y="853"/>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8524FD-3CB3-4FC0-961A-A91A736C5056}">
      <dsp:nvSpPr>
        <dsp:cNvPr id="0" name=""/>
        <dsp:cNvSpPr/>
      </dsp:nvSpPr>
      <dsp:spPr>
        <a:xfrm>
          <a:off x="0" y="853"/>
          <a:ext cx="10505330" cy="28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Émile</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Durkheim stressed that a society </a:t>
          </a:r>
          <a:r>
            <a:rPr lang="en-US" sz="2000" i="1" kern="1200" dirty="0" smtClean="0">
              <a:latin typeface="Times New Roman" panose="02020603050405020304" pitchFamily="18" charset="0"/>
              <a:ea typeface="Microsoft Himalaya" panose="01010100010101010101" pitchFamily="2" charset="0"/>
              <a:cs typeface="Times New Roman" panose="02020603050405020304" pitchFamily="18" charset="0"/>
            </a:rPr>
            <a:t>without</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deviance is impossible for at least two reasons:</a:t>
          </a:r>
        </a:p>
        <a:p>
          <a:pPr lvl="0" algn="just"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First</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the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collective conscience is never strong enough to prevent </a:t>
          </a:r>
          <a:r>
            <a:rPr lang="en-US" sz="2000" b="1" i="1" kern="1200" dirty="0" smtClean="0">
              <a:latin typeface="Times New Roman" panose="02020603050405020304" pitchFamily="18" charset="0"/>
              <a:ea typeface="Microsoft Himalaya" panose="01010100010101010101" pitchFamily="2" charset="0"/>
              <a:cs typeface="Times New Roman" panose="02020603050405020304" pitchFamily="18" charset="0"/>
            </a:rPr>
            <a:t>all</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 rule breaking.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Even in a “society of saints,” such as a monastery, he said, rules will be broken and negative social reactions aroused. </a:t>
          </a:r>
        </a:p>
        <a:p>
          <a:pPr lvl="0" algn="just"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Second</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because deviance serves several important functions for society, any given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society “invents” deviance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by defining certain behaviors as deviant and the people who commit them as deviants. Because Durkheim thought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was inevitable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for these reasons, he considered it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a </a:t>
          </a:r>
          <a:r>
            <a:rPr lang="en-US" sz="2000" b="1" i="1" kern="1200" dirty="0" smtClean="0">
              <a:latin typeface="Times New Roman" panose="02020603050405020304" pitchFamily="18" charset="0"/>
              <a:ea typeface="Microsoft Himalaya" panose="01010100010101010101" pitchFamily="2" charset="0"/>
              <a:cs typeface="Times New Roman" panose="02020603050405020304" pitchFamily="18" charset="0"/>
            </a:rPr>
            <a:t>normal</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 part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of every healthy society.</a:t>
          </a:r>
          <a:endParaRPr lang="en-US" sz="2000" kern="1200" dirty="0">
            <a:latin typeface="Times New Roman" panose="02020603050405020304" pitchFamily="18" charset="0"/>
            <a:cs typeface="Times New Roman" panose="02020603050405020304" pitchFamily="18" charset="0"/>
          </a:endParaRPr>
        </a:p>
      </dsp:txBody>
      <dsp:txXfrm>
        <a:off x="0" y="853"/>
        <a:ext cx="10505330" cy="2814654"/>
      </dsp:txXfrm>
    </dsp:sp>
    <dsp:sp modelId="{165366A2-2564-46CB-BE98-F4233E920805}">
      <dsp:nvSpPr>
        <dsp:cNvPr id="0" name=""/>
        <dsp:cNvSpPr/>
      </dsp:nvSpPr>
      <dsp:spPr>
        <a:xfrm>
          <a:off x="0" y="2815508"/>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6C8C60-7965-40AD-B0E5-2E301E2C7008}">
      <dsp:nvSpPr>
        <dsp:cNvPr id="0" name=""/>
        <dsp:cNvSpPr/>
      </dsp:nvSpPr>
      <dsp:spPr>
        <a:xfrm>
          <a:off x="0" y="2815508"/>
          <a:ext cx="10515600" cy="2427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Whether a behavior is considered deviant depends on the circumstances in which the behavior occurs and not on the behavior itself.  </a:t>
          </a:r>
        </a:p>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If an assailant, e.g., a young male, murders someone, he faces arrest, prosecution, and, in many states, possible execution. </a:t>
          </a:r>
        </a:p>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Yet if a soldier kills someone in wartime, he may be considered a hero. </a:t>
          </a:r>
        </a:p>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Killing occurs in either situation, but the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context and reasons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for the killing determine whether the killer is punished or given a medal.</a:t>
          </a:r>
        </a:p>
      </dsp:txBody>
      <dsp:txXfrm>
        <a:off x="0" y="2815508"/>
        <a:ext cx="10515600" cy="242764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20286-C614-482C-BACB-53C91B359C89}">
      <dsp:nvSpPr>
        <dsp:cNvPr id="0" name=""/>
        <dsp:cNvSpPr/>
      </dsp:nvSpPr>
      <dsp:spPr>
        <a:xfrm>
          <a:off x="0" y="0"/>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1D2D2-E31B-4C25-B0B3-E78A51F874F3}">
      <dsp:nvSpPr>
        <dsp:cNvPr id="0" name=""/>
        <dsp:cNvSpPr/>
      </dsp:nvSpPr>
      <dsp:spPr>
        <a:xfrm>
          <a:off x="0" y="0"/>
          <a:ext cx="10515600" cy="7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Social sanctions encourage behaviors that are considered to be appropriate and deter behaviors that are not. </a:t>
          </a:r>
        </a:p>
      </dsp:txBody>
      <dsp:txXfrm>
        <a:off x="0" y="0"/>
        <a:ext cx="10515600" cy="7615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B8032-DD52-4864-92C9-F54FDD142667}">
      <dsp:nvSpPr>
        <dsp:cNvPr id="0" name=""/>
        <dsp:cNvSpPr/>
      </dsp:nvSpPr>
      <dsp:spPr>
        <a:xfrm>
          <a:off x="0" y="341373"/>
          <a:ext cx="10515600" cy="1075581"/>
        </a:xfrm>
        <a:prstGeom prst="roundRect">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The means of enforcing rules are known as sanctions. A sanction is any reaction from others to the behavior of an individual or group. Sanctions can be positive as well as negative. Both types of sanctions play a role in social control. Sanctions are social and psychological penalties and sometimes rewards used to regulate the behaviors of a group or society. </a:t>
          </a:r>
          <a:endParaRPr lang="en-US" sz="1800" kern="1200" dirty="0">
            <a:latin typeface="Times New Roman" panose="02020603050405020304" pitchFamily="18" charset="0"/>
            <a:cs typeface="Times New Roman" panose="02020603050405020304" pitchFamily="18" charset="0"/>
          </a:endParaRPr>
        </a:p>
      </dsp:txBody>
      <dsp:txXfrm>
        <a:off x="52506" y="393879"/>
        <a:ext cx="10410588" cy="97056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D7596-CAAB-4F6A-AD8D-36504D2996B5}">
      <dsp:nvSpPr>
        <dsp:cNvPr id="0" name=""/>
        <dsp:cNvSpPr/>
      </dsp:nvSpPr>
      <dsp:spPr>
        <a:xfrm>
          <a:off x="0" y="486"/>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CB0CB-5B4A-43EF-8C3D-7315BE1152A5}">
      <dsp:nvSpPr>
        <dsp:cNvPr id="0" name=""/>
        <dsp:cNvSpPr/>
      </dsp:nvSpPr>
      <dsp:spPr>
        <a:xfrm>
          <a:off x="0" y="486"/>
          <a:ext cx="10515600" cy="939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Sociologists also classify sanctions as formal or informal; e.g., picking your nose in public or a smile or pat on the back.  Informal sanctions emerge in face-to-face social interactions.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486"/>
        <a:ext cx="10515600" cy="939256"/>
      </dsp:txXfrm>
    </dsp:sp>
    <dsp:sp modelId="{3596C150-4412-4F81-A162-95019AD7C978}">
      <dsp:nvSpPr>
        <dsp:cNvPr id="0" name=""/>
        <dsp:cNvSpPr/>
      </dsp:nvSpPr>
      <dsp:spPr>
        <a:xfrm>
          <a:off x="0" y="939742"/>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EA16F-930C-4F94-93B7-DD7DB078C579}">
      <dsp:nvSpPr>
        <dsp:cNvPr id="0" name=""/>
        <dsp:cNvSpPr/>
      </dsp:nvSpPr>
      <dsp:spPr>
        <a:xfrm>
          <a:off x="0" y="939742"/>
          <a:ext cx="10505330" cy="136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Formal sanctions, on the other hand, are ways to officially recognize and enforce norm violations. If a student violates her college’s code of conduct, for example, she might be expelled. Someone who commits a crime may be arrested or imprisoned. On the positive side, a soldier who saves a life may receive an official commendation.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939742"/>
        <a:ext cx="10505330" cy="13662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BB326-D940-4DEF-B270-3BD9BF562DAF}">
      <dsp:nvSpPr>
        <dsp:cNvPr id="0" name=""/>
        <dsp:cNvSpPr/>
      </dsp:nvSpPr>
      <dsp:spPr>
        <a:xfrm>
          <a:off x="0" y="462788"/>
          <a:ext cx="10515600" cy="24207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04012"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are officially recognized or official punishments or penalties imposed by a social  group via its authority figures to enforce social norms and values.</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Includes all the formal penalties imposed by society in order to uphold social norms.</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Examples:  legal penalties, fines, imprisonment, suspension, detention, expulsion, forced community service, and other punishments codified in law or instituted by a recognized authority.</a:t>
          </a:r>
        </a:p>
      </dsp:txBody>
      <dsp:txXfrm>
        <a:off x="0" y="462788"/>
        <a:ext cx="10515600" cy="2420775"/>
      </dsp:txXfrm>
    </dsp:sp>
    <dsp:sp modelId="{AD735B8A-FBD5-4396-B142-1905E2EB8EFF}">
      <dsp:nvSpPr>
        <dsp:cNvPr id="0" name=""/>
        <dsp:cNvSpPr/>
      </dsp:nvSpPr>
      <dsp:spPr>
        <a:xfrm>
          <a:off x="525780" y="34748"/>
          <a:ext cx="7360920"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422400">
            <a:lnSpc>
              <a:spcPct val="90000"/>
            </a:lnSpc>
            <a:spcBef>
              <a:spcPct val="0"/>
            </a:spcBef>
            <a:spcAft>
              <a:spcPct val="35000"/>
            </a:spcAft>
          </a:pPr>
          <a:r>
            <a:rPr lang="en-US" sz="3200" b="1" kern="1200" dirty="0" smtClean="0">
              <a:latin typeface="Times New Roman" panose="02020603050405020304" pitchFamily="18" charset="0"/>
              <a:ea typeface="Microsoft Himalaya" panose="01010100010101010101" pitchFamily="2" charset="0"/>
              <a:cs typeface="Times New Roman" panose="02020603050405020304" pitchFamily="18" charset="0"/>
            </a:rPr>
            <a:t>Formal Sanctions</a:t>
          </a:r>
          <a:endParaRPr lang="en-US" sz="32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567570" y="76538"/>
        <a:ext cx="7277340" cy="772500"/>
      </dsp:txXfrm>
    </dsp:sp>
    <dsp:sp modelId="{FB9786E4-932C-4551-AE2B-0118C82ACCF9}">
      <dsp:nvSpPr>
        <dsp:cNvPr id="0" name=""/>
        <dsp:cNvSpPr/>
      </dsp:nvSpPr>
      <dsp:spPr>
        <a:xfrm>
          <a:off x="0" y="3468203"/>
          <a:ext cx="10515600" cy="15986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04012"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Sanctions that are not legally binding and tend to occur in face-to-face interactions to encourage social norms and values.</a:t>
          </a: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E.g., peer pressure, shaming, social ostracisms, bullying</a:t>
          </a:r>
        </a:p>
      </dsp:txBody>
      <dsp:txXfrm>
        <a:off x="0" y="3468203"/>
        <a:ext cx="10515600" cy="1598625"/>
      </dsp:txXfrm>
    </dsp:sp>
    <dsp:sp modelId="{584EBBE5-BECB-465D-AA89-155C694CF9D4}">
      <dsp:nvSpPr>
        <dsp:cNvPr id="0" name=""/>
        <dsp:cNvSpPr/>
      </dsp:nvSpPr>
      <dsp:spPr>
        <a:xfrm>
          <a:off x="525780" y="3040163"/>
          <a:ext cx="7360920" cy="8560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422400">
            <a:lnSpc>
              <a:spcPct val="90000"/>
            </a:lnSpc>
            <a:spcBef>
              <a:spcPct val="0"/>
            </a:spcBef>
            <a:spcAft>
              <a:spcPct val="35000"/>
            </a:spcAft>
          </a:pPr>
          <a:r>
            <a:rPr lang="en-US" sz="3200" b="1" kern="1200" dirty="0" smtClean="0">
              <a:latin typeface="Times New Roman" panose="02020603050405020304" pitchFamily="18" charset="0"/>
              <a:ea typeface="Microsoft Himalaya" panose="01010100010101010101" pitchFamily="2" charset="0"/>
              <a:cs typeface="Times New Roman" panose="02020603050405020304" pitchFamily="18" charset="0"/>
            </a:rPr>
            <a:t>Informal Sanctions</a:t>
          </a:r>
        </a:p>
      </dsp:txBody>
      <dsp:txXfrm>
        <a:off x="567570" y="3081953"/>
        <a:ext cx="7277340" cy="7725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C5E2A-BC8C-4A4B-8AB9-D8C014B7A016}">
      <dsp:nvSpPr>
        <dsp:cNvPr id="0" name=""/>
        <dsp:cNvSpPr/>
      </dsp:nvSpPr>
      <dsp:spPr>
        <a:xfrm>
          <a:off x="707444" y="0"/>
          <a:ext cx="1065449" cy="1065449"/>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BE348-EEF7-4BCC-B3B0-95DE5E4139ED}">
      <dsp:nvSpPr>
        <dsp:cNvPr id="0" name=""/>
        <dsp:cNvSpPr/>
      </dsp:nvSpPr>
      <dsp:spPr>
        <a:xfrm>
          <a:off x="813988" y="106544"/>
          <a:ext cx="852359" cy="852359"/>
        </a:xfrm>
        <a:prstGeom prst="chord">
          <a:avLst>
            <a:gd name="adj1" fmla="val 0"/>
            <a:gd name="adj2" fmla="val 108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40C8F-14C6-4433-853D-8C936375BAFD}">
      <dsp:nvSpPr>
        <dsp:cNvPr id="0" name=""/>
        <dsp:cNvSpPr/>
      </dsp:nvSpPr>
      <dsp:spPr>
        <a:xfrm>
          <a:off x="1757456" y="791603"/>
          <a:ext cx="3151953" cy="475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800100">
            <a:lnSpc>
              <a:spcPct val="100000"/>
            </a:lnSpc>
            <a:spcBef>
              <a:spcPct val="0"/>
            </a:spcBef>
            <a:spcAft>
              <a:spcPts val="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a:t>
          </a:r>
          <a:r>
            <a:rPr lang="en-US" sz="1800" b="1" kern="1200" dirty="0" smtClean="0">
              <a:latin typeface="Times New Roman" panose="02020603050405020304" pitchFamily="18" charset="0"/>
              <a:ea typeface="Microsoft Himalaya" panose="01010100010101010101" pitchFamily="2" charset="0"/>
              <a:cs typeface="Times New Roman" panose="02020603050405020304" pitchFamily="18" charset="0"/>
            </a:rPr>
            <a:t>Punishments for violating norms. </a:t>
          </a:r>
        </a:p>
        <a:p>
          <a:pPr lvl="0" algn="just" defTabSz="800100">
            <a:lnSpc>
              <a:spcPct val="100000"/>
            </a:lnSpc>
            <a:spcBef>
              <a:spcPct val="0"/>
            </a:spcBef>
            <a:spcAft>
              <a:spcPts val="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An expression of </a:t>
          </a:r>
          <a:r>
            <a:rPr lang="en-US" sz="1800" b="1" kern="1200" dirty="0" smtClean="0">
              <a:latin typeface="Times New Roman" panose="02020603050405020304" pitchFamily="18" charset="0"/>
              <a:ea typeface="Microsoft Himalaya" panose="01010100010101010101" pitchFamily="2" charset="0"/>
              <a:cs typeface="Times New Roman" panose="02020603050405020304" pitchFamily="18" charset="0"/>
            </a:rPr>
            <a:t>disapproval for breaking a norm,</a:t>
          </a: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ranging from a mild, informal reaction such as a frown to a formal reaction such as a fine or a prison sentence. </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lvl="0" algn="just" defTabSz="800100">
            <a:lnSpc>
              <a:spcPct val="100000"/>
            </a:lnSpc>
            <a:spcBef>
              <a:spcPct val="0"/>
            </a:spcBef>
            <a:spcAft>
              <a:spcPts val="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In general, the more seriously the group takes a norm, the harsher the penalty for violating it.  </a:t>
          </a:r>
        </a:p>
        <a:p>
          <a:pPr lvl="0" algn="just" defTabSz="800100">
            <a:lnSpc>
              <a:spcPct val="100000"/>
            </a:lnSpc>
            <a:spcBef>
              <a:spcPct val="0"/>
            </a:spcBef>
            <a:spcAft>
              <a:spcPts val="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Most negative sanctions are informal. E.g.: getting arrested for shoplifting, being fired or getting an F in a course.</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1757456" y="791603"/>
        <a:ext cx="3151953" cy="4750145"/>
      </dsp:txXfrm>
    </dsp:sp>
    <dsp:sp modelId="{EC881932-229B-4CD3-9DDF-58D61AE9E2C4}">
      <dsp:nvSpPr>
        <dsp:cNvPr id="0" name=""/>
        <dsp:cNvSpPr/>
      </dsp:nvSpPr>
      <dsp:spPr>
        <a:xfrm>
          <a:off x="1933304" y="121525"/>
          <a:ext cx="3151953" cy="572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n-US" sz="2400" b="1" u="sng"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Negative Sanctions</a:t>
          </a:r>
          <a:endParaRPr lang="en-US" sz="2400" b="1" u="sng" kern="1200" dirty="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1933304" y="121525"/>
        <a:ext cx="3151953" cy="572551"/>
      </dsp:txXfrm>
    </dsp:sp>
    <dsp:sp modelId="{C860C6FC-0A4B-4FB7-B88A-133F8AD84409}">
      <dsp:nvSpPr>
        <dsp:cNvPr id="0" name=""/>
        <dsp:cNvSpPr/>
      </dsp:nvSpPr>
      <dsp:spPr>
        <a:xfrm>
          <a:off x="5368784" y="66595"/>
          <a:ext cx="1065449" cy="1065449"/>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3691B-FB1E-4698-93A0-0A57536DD260}">
      <dsp:nvSpPr>
        <dsp:cNvPr id="0" name=""/>
        <dsp:cNvSpPr/>
      </dsp:nvSpPr>
      <dsp:spPr>
        <a:xfrm>
          <a:off x="5475329" y="173140"/>
          <a:ext cx="852359" cy="852359"/>
        </a:xfrm>
        <a:prstGeom prst="chord">
          <a:avLst>
            <a:gd name="adj1" fmla="val 16200000"/>
            <a:gd name="adj2" fmla="val 16200000"/>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2272D-3BEB-404C-9136-66F4F53A2FA2}">
      <dsp:nvSpPr>
        <dsp:cNvPr id="0" name=""/>
        <dsp:cNvSpPr/>
      </dsp:nvSpPr>
      <dsp:spPr>
        <a:xfrm>
          <a:off x="6629820" y="780337"/>
          <a:ext cx="3151953" cy="4483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800100">
            <a:lnSpc>
              <a:spcPct val="100000"/>
            </a:lnSpc>
            <a:spcBef>
              <a:spcPct val="0"/>
            </a:spcBef>
            <a:spcAft>
              <a:spcPts val="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Positive sanctions are </a:t>
          </a:r>
          <a:r>
            <a:rPr lang="en-US" sz="1800" b="1" kern="1200" dirty="0" smtClean="0">
              <a:latin typeface="Times New Roman" panose="02020603050405020304" pitchFamily="18" charset="0"/>
              <a:ea typeface="Microsoft Himalaya" panose="01010100010101010101" pitchFamily="2" charset="0"/>
              <a:cs typeface="Times New Roman" panose="02020603050405020304" pitchFamily="18" charset="0"/>
            </a:rPr>
            <a:t>rewards given for conforming to norms. </a:t>
          </a:r>
        </a:p>
        <a:p>
          <a:pPr lvl="0" algn="just" defTabSz="800100">
            <a:lnSpc>
              <a:spcPct val="100000"/>
            </a:lnSpc>
            <a:spcBef>
              <a:spcPct val="0"/>
            </a:spcBef>
            <a:spcAft>
              <a:spcPts val="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An expression of </a:t>
          </a:r>
          <a:r>
            <a:rPr lang="en-US" sz="1800" b="1" kern="1200" dirty="0" smtClean="0">
              <a:latin typeface="Times New Roman" panose="02020603050405020304" pitchFamily="18" charset="0"/>
              <a:ea typeface="Microsoft Himalaya" panose="01010100010101010101" pitchFamily="2" charset="0"/>
              <a:cs typeface="Times New Roman" panose="02020603050405020304" pitchFamily="18" charset="0"/>
            </a:rPr>
            <a:t>approval for following a norm, </a:t>
          </a: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ranging from a smile or a good grade in a class to a material reward such as a prize. </a:t>
          </a:r>
        </a:p>
        <a:p>
          <a:pPr lvl="0" algn="just" defTabSz="800100">
            <a:lnSpc>
              <a:spcPct val="100000"/>
            </a:lnSpc>
            <a:spcBef>
              <a:spcPct val="0"/>
            </a:spcBef>
            <a:spcAft>
              <a:spcPts val="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E.g., getting a raise, scoring an A in a course, promotion at work for working hard. </a:t>
          </a:r>
        </a:p>
      </dsp:txBody>
      <dsp:txXfrm>
        <a:off x="6629820" y="780337"/>
        <a:ext cx="3151953" cy="4483765"/>
      </dsp:txXfrm>
    </dsp:sp>
    <dsp:sp modelId="{592F5598-45E3-4FFD-972F-7D6D8971F82A}">
      <dsp:nvSpPr>
        <dsp:cNvPr id="0" name=""/>
        <dsp:cNvSpPr/>
      </dsp:nvSpPr>
      <dsp:spPr>
        <a:xfrm>
          <a:off x="6621026" y="220073"/>
          <a:ext cx="3151953" cy="512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en-US" sz="2400" b="1" u="sng" kern="1200" dirty="0" smtClean="0">
              <a:latin typeface="Times New Roman" panose="02020603050405020304" pitchFamily="18" charset="0"/>
              <a:ea typeface="Microsoft Himalaya" panose="01010100010101010101" pitchFamily="2" charset="0"/>
              <a:cs typeface="Times New Roman" panose="02020603050405020304" pitchFamily="18" charset="0"/>
            </a:rPr>
            <a:t>Positive Sanctions</a:t>
          </a:r>
        </a:p>
      </dsp:txBody>
      <dsp:txXfrm>
        <a:off x="6621026" y="220073"/>
        <a:ext cx="3151953" cy="512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99D78-35DA-457C-A491-1C065DAE7406}">
      <dsp:nvSpPr>
        <dsp:cNvPr id="0" name=""/>
        <dsp:cNvSpPr/>
      </dsp:nvSpPr>
      <dsp:spPr>
        <a:xfrm>
          <a:off x="0" y="65463"/>
          <a:ext cx="6135944" cy="608400"/>
        </a:xfrm>
        <a:prstGeom prst="roundRect">
          <a:avLst/>
        </a:prstGeom>
        <a:solidFill>
          <a:srgbClr val="FFA74F"/>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Examples</a:t>
          </a:r>
          <a:endParaRPr lang="en-US" sz="2600" b="1" kern="1200" dirty="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29700" y="95163"/>
        <a:ext cx="6076544" cy="549000"/>
      </dsp:txXfrm>
    </dsp:sp>
    <dsp:sp modelId="{AC97BC2A-1984-4CA9-BB32-CAF6E0E4DDE6}">
      <dsp:nvSpPr>
        <dsp:cNvPr id="0" name=""/>
        <dsp:cNvSpPr/>
      </dsp:nvSpPr>
      <dsp:spPr>
        <a:xfrm>
          <a:off x="0" y="673863"/>
          <a:ext cx="6135944"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816" tIns="33020" rIns="184912" bIns="33020" numCol="1" spcCol="1270" anchor="t" anchorCtr="0">
          <a:noAutofit/>
        </a:bodyPr>
        <a:lstStyle/>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Wearing certain types of clothing to fit in with a group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Changing your political beliefs to match those of your friends or family</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Going along with the crowd even if you don't agree with what they're doing.</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673863"/>
        <a:ext cx="6135944" cy="17760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A2361-B423-4972-8AD2-9FE1319FD63A}">
      <dsp:nvSpPr>
        <dsp:cNvPr id="0" name=""/>
        <dsp:cNvSpPr/>
      </dsp:nvSpPr>
      <dsp:spPr>
        <a:xfrm>
          <a:off x="0" y="596180"/>
          <a:ext cx="7228225" cy="71119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Times New Roman" panose="02020603050405020304" pitchFamily="18" charset="0"/>
              <a:ea typeface="Microsoft Himalaya" panose="01010100010101010101" pitchFamily="2" charset="0"/>
              <a:cs typeface="Times New Roman" panose="02020603050405020304" pitchFamily="18" charset="0"/>
            </a:rPr>
            <a:t>Biosocial Explanations </a:t>
          </a:r>
          <a:endParaRPr lang="en-US" sz="2800" b="1" kern="1200" dirty="0">
            <a:latin typeface="Times New Roman" panose="02020603050405020304" pitchFamily="18" charset="0"/>
            <a:cs typeface="Times New Roman" panose="02020603050405020304" pitchFamily="18" charset="0"/>
          </a:endParaRPr>
        </a:p>
      </dsp:txBody>
      <dsp:txXfrm>
        <a:off x="34718" y="630898"/>
        <a:ext cx="7158789" cy="641759"/>
      </dsp:txXfrm>
    </dsp:sp>
    <dsp:sp modelId="{959549EE-224B-4559-B483-CDF5CA3D46A4}">
      <dsp:nvSpPr>
        <dsp:cNvPr id="0" name=""/>
        <dsp:cNvSpPr/>
      </dsp:nvSpPr>
      <dsp:spPr>
        <a:xfrm>
          <a:off x="0" y="1307375"/>
          <a:ext cx="7228225"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496" tIns="25400" rIns="142240" bIns="25400" numCol="1" spcCol="1270" anchor="t" anchorCtr="0">
          <a:noAutofit/>
        </a:bodyPr>
        <a:lstStyle/>
        <a:p>
          <a:pPr marL="228600" lvl="1" indent="-228600" algn="just" defTabSz="889000">
            <a:lnSpc>
              <a:spcPct val="100000"/>
            </a:lnSpc>
            <a:spcBef>
              <a:spcPct val="0"/>
            </a:spcBef>
            <a:spcAft>
              <a:spcPts val="0"/>
            </a:spcAft>
            <a:buChar char="••"/>
          </a:pP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Sociobiologists</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explain deviance by looking for answers within individuals. They assume that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genetic predispositions lead people</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to such behaviors as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juvenile delinquency and crime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(Lombroso 1911; Wilson and Herrnstein 1985; Barnes and Jacobs 2013). </a:t>
          </a:r>
          <a:endParaRPr lang="en-US" sz="2000" kern="1200" dirty="0">
            <a:latin typeface="Times New Roman" panose="02020603050405020304" pitchFamily="18" charset="0"/>
            <a:cs typeface="Times New Roman" panose="02020603050405020304" pitchFamily="18" charset="0"/>
          </a:endParaRP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People with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squarish</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muscular” bodies were more likely to commit street crime—acts such as mugging, rape, and burglary. </a:t>
          </a: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These theories were abandoned as research did not support them.</a:t>
          </a:r>
        </a:p>
      </dsp:txBody>
      <dsp:txXfrm>
        <a:off x="0" y="1307375"/>
        <a:ext cx="7228225" cy="24219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147C7-9736-4CF7-963A-5455A3A8A7BA}">
      <dsp:nvSpPr>
        <dsp:cNvPr id="0" name=""/>
        <dsp:cNvSpPr/>
      </dsp:nvSpPr>
      <dsp:spPr>
        <a:xfrm>
          <a:off x="1052606" y="2014"/>
          <a:ext cx="2061311" cy="2061311"/>
        </a:xfrm>
        <a:prstGeom prst="rect">
          <a:avLst/>
        </a:prstGeom>
        <a:blipFill rotWithShape="1">
          <a:blip xmlns:r="http://schemas.openxmlformats.org/officeDocument/2006/relationships" r:embed="rId1"/>
          <a:stretch>
            <a:fillRect/>
          </a:stretch>
        </a:blip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B493303-3EE9-47B5-B71C-1BE164EAB4A0}">
      <dsp:nvSpPr>
        <dsp:cNvPr id="0" name=""/>
        <dsp:cNvSpPr/>
      </dsp:nvSpPr>
      <dsp:spPr>
        <a:xfrm>
          <a:off x="1052606" y="2014"/>
          <a:ext cx="206" cy="4122623"/>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7940EA-83BA-4179-A255-694DB26F5B02}">
      <dsp:nvSpPr>
        <dsp:cNvPr id="0" name=""/>
        <dsp:cNvSpPr/>
      </dsp:nvSpPr>
      <dsp:spPr>
        <a:xfrm>
          <a:off x="1052606" y="2063326"/>
          <a:ext cx="2061311" cy="206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ea typeface="Microsoft Himalaya" panose="01010100010101010101" pitchFamily="2" charset="0"/>
              <a:cs typeface="Times New Roman" panose="02020603050405020304" pitchFamily="18" charset="0"/>
            </a:rPr>
            <a:t>Genetic Predisposition</a:t>
          </a:r>
          <a:endParaRPr lang="en-US" sz="2000" kern="1200" dirty="0">
            <a:latin typeface="Times New Roman" panose="02020603050405020304" pitchFamily="18" charset="0"/>
            <a:cs typeface="Times New Roman" panose="02020603050405020304" pitchFamily="18" charset="0"/>
          </a:endParaRPr>
        </a:p>
        <a:p>
          <a:pPr marL="171450" lvl="1" indent="-171450" algn="ctr" defTabSz="711200">
            <a:lnSpc>
              <a:spcPct val="90000"/>
            </a:lnSpc>
            <a:spcBef>
              <a:spcPct val="0"/>
            </a:spcBef>
            <a:spcAft>
              <a:spcPct val="15000"/>
            </a:spcAft>
            <a:buChar char="••"/>
          </a:pPr>
          <a:r>
            <a:rPr lang="en-US" sz="1600" kern="1200" dirty="0" smtClean="0">
              <a:latin typeface="Times New Roman" panose="02020603050405020304" pitchFamily="18" charset="0"/>
              <a:ea typeface="Microsoft Himalaya" panose="01010100010101010101" pitchFamily="2" charset="0"/>
              <a:cs typeface="Times New Roman" panose="02020603050405020304" pitchFamily="18" charset="0"/>
            </a:rPr>
            <a:t>Inborn tendencies (for example, a tendency to commit deviant acts) street crime crimes such as mugging, rape, and burglary</a:t>
          </a:r>
          <a:endParaRPr lang="en-US" sz="1600" kern="1200" dirty="0">
            <a:latin typeface="Times New Roman" panose="02020603050405020304" pitchFamily="18" charset="0"/>
            <a:cs typeface="Times New Roman" panose="02020603050405020304" pitchFamily="18" charset="0"/>
          </a:endParaRPr>
        </a:p>
      </dsp:txBody>
      <dsp:txXfrm>
        <a:off x="1052606" y="2063326"/>
        <a:ext cx="2061311" cy="206131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CC6E2-958E-44F5-8BA5-09560895954A}">
      <dsp:nvSpPr>
        <dsp:cNvPr id="0" name=""/>
        <dsp:cNvSpPr/>
      </dsp:nvSpPr>
      <dsp:spPr>
        <a:xfrm>
          <a:off x="0" y="1045656"/>
          <a:ext cx="7623412" cy="8689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latin typeface="Times New Roman" panose="02020603050405020304" pitchFamily="18" charset="0"/>
              <a:ea typeface="Microsoft Himalaya" panose="01010100010101010101" pitchFamily="2" charset="0"/>
              <a:cs typeface="Times New Roman" panose="02020603050405020304" pitchFamily="18" charset="0"/>
            </a:rPr>
            <a:t>Psychological Explanations </a:t>
          </a:r>
          <a:endParaRPr lang="en-US" sz="32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42416" y="1088072"/>
        <a:ext cx="7538580" cy="784072"/>
      </dsp:txXfrm>
    </dsp:sp>
    <dsp:sp modelId="{038D2BC0-80E5-41B0-836A-44B0EAAE3B58}">
      <dsp:nvSpPr>
        <dsp:cNvPr id="0" name=""/>
        <dsp:cNvSpPr/>
      </dsp:nvSpPr>
      <dsp:spPr>
        <a:xfrm>
          <a:off x="0" y="1914561"/>
          <a:ext cx="7623412" cy="248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043" tIns="22860" rIns="128016" bIns="22860" numCol="1" spcCol="1270" anchor="t" anchorCtr="0">
          <a:noAutofit/>
        </a:bodyPr>
        <a:lstStyle/>
        <a:p>
          <a:pPr marL="171450" lvl="1" indent="-171450" algn="just" defTabSz="800100">
            <a:lnSpc>
              <a:spcPct val="90000"/>
            </a:lnSpc>
            <a:spcBef>
              <a:spcPct val="0"/>
            </a:spcBef>
            <a:spcAft>
              <a:spcPct val="20000"/>
            </a:spcAft>
            <a:buChar char="••"/>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Psychologists focus on abnormalities within the individual. Instead of genes, they examine what are called </a:t>
          </a:r>
          <a:r>
            <a:rPr lang="en-US" sz="1800" b="1" kern="1200" dirty="0" smtClean="0">
              <a:latin typeface="Times New Roman" panose="02020603050405020304" pitchFamily="18" charset="0"/>
              <a:ea typeface="Microsoft Himalaya" panose="01010100010101010101" pitchFamily="2" charset="0"/>
              <a:cs typeface="Times New Roman" panose="02020603050405020304" pitchFamily="18" charset="0"/>
            </a:rPr>
            <a:t>personality disorders. Their supposition is that deviating individuals have deviating personalities </a:t>
          </a: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(Mayer 2007; Liu 2014) and that subconscious motives drive people to deviance. </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171450" lvl="1" indent="-171450" algn="just" defTabSz="800100">
            <a:lnSpc>
              <a:spcPct val="90000"/>
            </a:lnSpc>
            <a:spcBef>
              <a:spcPct val="0"/>
            </a:spcBef>
            <a:spcAft>
              <a:spcPct val="20000"/>
            </a:spcAft>
            <a:buChar char="••"/>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Psychologists have shown that personality patterns have some connection to deviance. Some serious criminals are psychopaths who do not feel guilt or shame, have no fear of punishment, and have little or no sympathy for the people they harm (</a:t>
          </a:r>
          <a:r>
            <a:rPr lang="en-US" sz="18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Herpertz</a:t>
          </a: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 &amp; Sass, 2000). More generally, the capacity for </a:t>
          </a:r>
          <a:r>
            <a:rPr lang="en-US" sz="1800" b="1" kern="1200" dirty="0" smtClean="0">
              <a:latin typeface="Times New Roman" panose="02020603050405020304" pitchFamily="18" charset="0"/>
              <a:ea typeface="Microsoft Himalaya" panose="01010100010101010101" pitchFamily="2" charset="0"/>
              <a:cs typeface="Times New Roman" panose="02020603050405020304" pitchFamily="18" charset="0"/>
            </a:rPr>
            <a:t>self-control and the ability to withstand frustration </a:t>
          </a: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do seem to be skills that promote conformity. </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914561"/>
        <a:ext cx="7623412" cy="24891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C07E9-738A-4805-B04C-283FDFBC040E}">
      <dsp:nvSpPr>
        <dsp:cNvPr id="0" name=""/>
        <dsp:cNvSpPr/>
      </dsp:nvSpPr>
      <dsp:spPr>
        <a:xfrm>
          <a:off x="1420" y="59609"/>
          <a:ext cx="2906613" cy="290661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a:t>
          </a:r>
          <a:r>
            <a:rPr lang="en-US" sz="2000" b="1" kern="1200" smtClean="0">
              <a:latin typeface="Times New Roman" panose="02020603050405020304" pitchFamily="18" charset="0"/>
              <a:ea typeface="Microsoft Himalaya" panose="01010100010101010101" pitchFamily="2" charset="0"/>
              <a:cs typeface="Times New Roman" panose="02020603050405020304" pitchFamily="18" charset="0"/>
            </a:rPr>
            <a:t>and Psychology</a:t>
          </a:r>
          <a:endPar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endParaRPr>
        </a:p>
        <a:p>
          <a:pPr lvl="0" algn="ctr" defTabSz="889000">
            <a:lnSpc>
              <a:spcPct val="90000"/>
            </a:lnSpc>
            <a:spcBef>
              <a:spcPct val="0"/>
            </a:spcBef>
            <a:spcAft>
              <a:spcPct val="35000"/>
            </a:spcAft>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The view that a personality disturbance of some sort causes an individual to violate social norms.</a:t>
          </a:r>
          <a:endParaRPr lang="en-US" sz="18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427084" y="485273"/>
        <a:ext cx="2055285" cy="205528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886B3-895F-41BD-83AB-E4BA375693EE}">
      <dsp:nvSpPr>
        <dsp:cNvPr id="0" name=""/>
        <dsp:cNvSpPr/>
      </dsp:nvSpPr>
      <dsp:spPr>
        <a:xfrm>
          <a:off x="0" y="0"/>
          <a:ext cx="10515600" cy="7160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latin typeface="Times New Roman" panose="02020603050405020304" pitchFamily="18" charset="0"/>
              <a:ea typeface="Microsoft Himalaya" panose="01010100010101010101" pitchFamily="2" charset="0"/>
              <a:cs typeface="Times New Roman" panose="02020603050405020304" pitchFamily="18" charset="0"/>
            </a:rPr>
            <a:t>Sociological Explanations </a:t>
          </a:r>
          <a:endParaRPr lang="en-US" sz="3200" b="1" kern="1200" dirty="0">
            <a:latin typeface="Times New Roman" panose="02020603050405020304" pitchFamily="18" charset="0"/>
            <a:cs typeface="Times New Roman" panose="02020603050405020304" pitchFamily="18" charset="0"/>
          </a:endParaRPr>
        </a:p>
      </dsp:txBody>
      <dsp:txXfrm>
        <a:off x="34957" y="34957"/>
        <a:ext cx="10445686" cy="646176"/>
      </dsp:txXfrm>
    </dsp:sp>
    <dsp:sp modelId="{7A5FE9C6-8B14-4A99-9B93-758EBF44191F}">
      <dsp:nvSpPr>
        <dsp:cNvPr id="0" name=""/>
        <dsp:cNvSpPr/>
      </dsp:nvSpPr>
      <dsp:spPr>
        <a:xfrm>
          <a:off x="0" y="763084"/>
          <a:ext cx="10515600" cy="4236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In contrast with both socio-biologists and psychologists, sociologists search for factors outside the individual. They look for social influences that “recruit” people to break norms or to account for why people commit crimes. For example, sociologists examine such external influences as socialization, membership in subcultures, and social class.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1.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varies according to cultural norms.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No thought or action is inherently deviant; it becomes deviant only in relation to particular norms. Because norms vary from place to place, deviance also varies. Prostitution, medical and recreational use of marijuana, driving at a particular speed, gambling, text messaging while driving.</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2.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People become deviant as others define them that way</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Everyone violates cultural norms at one time or another.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3.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How societies set norms and how they define rule breaking both involve social power.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 law, declared Karl Marx, is the means by which powerful people protect their interests.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Norms and how we apply them reflect social inequality.</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763084"/>
        <a:ext cx="10515600" cy="423696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7E0B3-E36D-45FA-964E-74312A9538E8}">
      <dsp:nvSpPr>
        <dsp:cNvPr id="0" name=""/>
        <dsp:cNvSpPr/>
      </dsp:nvSpPr>
      <dsp:spPr>
        <a:xfrm>
          <a:off x="0" y="394"/>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F6A67-C765-458A-AFD3-5B912EE4E373}">
      <dsp:nvSpPr>
        <dsp:cNvPr id="0" name=""/>
        <dsp:cNvSpPr/>
      </dsp:nvSpPr>
      <dsp:spPr>
        <a:xfrm>
          <a:off x="0" y="394"/>
          <a:ext cx="10515600" cy="80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1244600">
            <a:lnSpc>
              <a:spcPct val="90000"/>
            </a:lnSpc>
            <a:spcBef>
              <a:spcPct val="0"/>
            </a:spcBef>
            <a:spcAft>
              <a:spcPct val="35000"/>
            </a:spcAft>
          </a:pPr>
          <a:r>
            <a:rPr lang="en-US" sz="2800" kern="1200" dirty="0" smtClean="0">
              <a:latin typeface="Times New Roman" panose="02020603050405020304" pitchFamily="18" charset="0"/>
              <a:ea typeface="Microsoft Himalaya" panose="01010100010101010101" pitchFamily="2" charset="0"/>
              <a:cs typeface="Times New Roman" panose="02020603050405020304" pitchFamily="18" charset="0"/>
            </a:rPr>
            <a:t>To explain deviance, sociologists apply the three sociological perspectives:</a:t>
          </a:r>
          <a:endParaRPr lang="en-US" sz="28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394"/>
        <a:ext cx="10515600" cy="80760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4922C-647F-477F-9D39-A6FDC99E749C}">
      <dsp:nvSpPr>
        <dsp:cNvPr id="0" name=""/>
        <dsp:cNvSpPr/>
      </dsp:nvSpPr>
      <dsp:spPr>
        <a:xfrm>
          <a:off x="792312" y="931"/>
          <a:ext cx="2642677" cy="1585606"/>
        </a:xfrm>
        <a:prstGeom prst="rect">
          <a:avLst/>
        </a:prstGeom>
        <a:solidFill>
          <a:srgbClr val="FFFF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Symbolic Interactionism</a:t>
          </a:r>
          <a:endParaRPr lang="en-US" sz="2800" b="1" kern="1200" dirty="0">
            <a:solidFill>
              <a:schemeClr val="tx1"/>
            </a:solidFill>
            <a:latin typeface="Times New Roman" panose="02020603050405020304" pitchFamily="18" charset="0"/>
            <a:cs typeface="Times New Roman" panose="02020603050405020304" pitchFamily="18" charset="0"/>
          </a:endParaRPr>
        </a:p>
      </dsp:txBody>
      <dsp:txXfrm>
        <a:off x="792312" y="931"/>
        <a:ext cx="2642677" cy="1585606"/>
      </dsp:txXfrm>
    </dsp:sp>
    <dsp:sp modelId="{48A60438-58E4-48A7-9E70-AE16085566F7}">
      <dsp:nvSpPr>
        <dsp:cNvPr id="0" name=""/>
        <dsp:cNvSpPr/>
      </dsp:nvSpPr>
      <dsp:spPr>
        <a:xfrm>
          <a:off x="3699257" y="931"/>
          <a:ext cx="2642677" cy="1585606"/>
        </a:xfrm>
        <a:prstGeom prst="rect">
          <a:avLst/>
        </a:prstGeom>
        <a:solidFill>
          <a:srgbClr val="CC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Functionalism</a:t>
          </a:r>
        </a:p>
      </dsp:txBody>
      <dsp:txXfrm>
        <a:off x="3699257" y="931"/>
        <a:ext cx="2642677" cy="1585606"/>
      </dsp:txXfrm>
    </dsp:sp>
    <dsp:sp modelId="{4792DC52-49BE-49E7-B439-4F3C9456DCD2}">
      <dsp:nvSpPr>
        <dsp:cNvPr id="0" name=""/>
        <dsp:cNvSpPr/>
      </dsp:nvSpPr>
      <dsp:spPr>
        <a:xfrm>
          <a:off x="6606202" y="931"/>
          <a:ext cx="2642677" cy="1585606"/>
        </a:xfrm>
        <a:prstGeom prst="rect">
          <a:avLst/>
        </a:prstGeom>
        <a:solidFill>
          <a:srgbClr val="FFCC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Conflict Theory</a:t>
          </a:r>
        </a:p>
      </dsp:txBody>
      <dsp:txXfrm>
        <a:off x="6606202" y="931"/>
        <a:ext cx="2642677" cy="15856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1119C-F789-4097-9AF9-B8C9580FE380}">
      <dsp:nvSpPr>
        <dsp:cNvPr id="0" name=""/>
        <dsp:cNvSpPr/>
      </dsp:nvSpPr>
      <dsp:spPr>
        <a:xfrm>
          <a:off x="0" y="294"/>
          <a:ext cx="6818194"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AF544-EAD0-420F-9C26-E40E320445E7}">
      <dsp:nvSpPr>
        <dsp:cNvPr id="0" name=""/>
        <dsp:cNvSpPr/>
      </dsp:nvSpPr>
      <dsp:spPr>
        <a:xfrm>
          <a:off x="0" y="294"/>
          <a:ext cx="6818194" cy="188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 symbolic-interaction approach explains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how people define deviance in everyday situations by interpreting them.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From this point of view, definitions of deviance and conformity are surprisingly flexible.</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94"/>
        <a:ext cx="6818194" cy="1888837"/>
      </dsp:txXfrm>
    </dsp:sp>
    <dsp:sp modelId="{5693546E-B635-4D7B-95F8-94BE77C6FD8E}">
      <dsp:nvSpPr>
        <dsp:cNvPr id="0" name=""/>
        <dsp:cNvSpPr/>
      </dsp:nvSpPr>
      <dsp:spPr>
        <a:xfrm>
          <a:off x="0" y="1889132"/>
          <a:ext cx="6818194"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AAC79-7D6F-48FB-B4A2-01F7ACF761C8}">
      <dsp:nvSpPr>
        <dsp:cNvPr id="0" name=""/>
        <dsp:cNvSpPr/>
      </dsp:nvSpPr>
      <dsp:spPr>
        <a:xfrm>
          <a:off x="0" y="1889132"/>
          <a:ext cx="6811535" cy="24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Symbolic interactionists focus on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group membership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(differential association), how people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balance pressures to conform and to deviate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(control theory), and the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significance of reputations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(labeling theory).</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889132"/>
        <a:ext cx="6811535" cy="246191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7A875-076D-4BFB-AD4B-B56A9DE4E043}">
      <dsp:nvSpPr>
        <dsp:cNvPr id="0" name=""/>
        <dsp:cNvSpPr/>
      </dsp:nvSpPr>
      <dsp:spPr>
        <a:xfrm>
          <a:off x="0" y="2546"/>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78708-C80F-4FBE-BC22-51C319B78363}">
      <dsp:nvSpPr>
        <dsp:cNvPr id="0" name=""/>
        <dsp:cNvSpPr/>
      </dsp:nvSpPr>
      <dsp:spPr>
        <a:xfrm>
          <a:off x="0" y="2546"/>
          <a:ext cx="10515600" cy="112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 idea that deviance and conformity result not so much from what people do as from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how others respond to those actions.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Focuses on how and why the label deviant comes to be attached to specific people and behaviors. This theory takes to heart the maxim that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relative. </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546"/>
        <a:ext cx="10515600" cy="1128203"/>
      </dsp:txXfrm>
    </dsp:sp>
    <dsp:sp modelId="{4C29453D-D8FC-4408-AAED-7F81E8E412DC}">
      <dsp:nvSpPr>
        <dsp:cNvPr id="0" name=""/>
        <dsp:cNvSpPr/>
      </dsp:nvSpPr>
      <dsp:spPr>
        <a:xfrm>
          <a:off x="0" y="1130749"/>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D1044-EF95-4398-B44C-772DA50D4CBC}">
      <dsp:nvSpPr>
        <dsp:cNvPr id="0" name=""/>
        <dsp:cNvSpPr/>
      </dsp:nvSpPr>
      <dsp:spPr>
        <a:xfrm>
          <a:off x="0" y="1130749"/>
          <a:ext cx="10515600" cy="112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The view that the labels people are given affect their own and others’ perceptions of them, thus channeling their behavior into either deviance or conformity.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 significance of reputations, how reputations or labels help set people on paths that propel them into deviance or divert them away from it.</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130749"/>
        <a:ext cx="10515600" cy="1128203"/>
      </dsp:txXfrm>
    </dsp:sp>
    <dsp:sp modelId="{A752F579-0DE6-4225-BC6A-147B8A56B2D2}">
      <dsp:nvSpPr>
        <dsp:cNvPr id="0" name=""/>
        <dsp:cNvSpPr/>
      </dsp:nvSpPr>
      <dsp:spPr>
        <a:xfrm>
          <a:off x="0" y="2258952"/>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150A3-DFD9-442D-AF1E-8B05C7EA58A6}">
      <dsp:nvSpPr>
        <dsp:cNvPr id="0" name=""/>
        <dsp:cNvSpPr/>
      </dsp:nvSpPr>
      <dsp:spPr>
        <a:xfrm>
          <a:off x="0" y="2258952"/>
          <a:ext cx="10515600" cy="96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Labeling theory examines the ascribing of a deviant behavior to another person by members of society. Thus, what is considered deviant is determined not so much by the behaviors themselves or the people who commit them, but by the reactions of others to these behaviors.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258952"/>
        <a:ext cx="10515600" cy="961635"/>
      </dsp:txXfrm>
    </dsp:sp>
    <dsp:sp modelId="{DA22BCCC-7408-496D-82EF-2D5C6DA32024}">
      <dsp:nvSpPr>
        <dsp:cNvPr id="0" name=""/>
        <dsp:cNvSpPr/>
      </dsp:nvSpPr>
      <dsp:spPr>
        <a:xfrm>
          <a:off x="0" y="3220588"/>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9581A-773A-4594-A7E3-D1C0ED6845E0}">
      <dsp:nvSpPr>
        <dsp:cNvPr id="0" name=""/>
        <dsp:cNvSpPr/>
      </dsp:nvSpPr>
      <dsp:spPr>
        <a:xfrm>
          <a:off x="0" y="3220588"/>
          <a:ext cx="10515600" cy="112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Sociologist Edwin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Lemert</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expanded on the concepts of labeling theory and identified two types of deviance that affect identity formation.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3220588"/>
        <a:ext cx="10515600" cy="11282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E4860-03C6-4D7B-BF26-B911025D8B50}">
      <dsp:nvSpPr>
        <dsp:cNvPr id="0" name=""/>
        <dsp:cNvSpPr/>
      </dsp:nvSpPr>
      <dsp:spPr>
        <a:xfrm>
          <a:off x="0" y="94743"/>
          <a:ext cx="10567377" cy="656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a:lnSpc>
              <a:spcPct val="90000"/>
            </a:lnSpc>
            <a:spcBef>
              <a:spcPct val="0"/>
            </a:spcBef>
            <a:spcAft>
              <a:spcPct val="35000"/>
            </a:spcAft>
          </a:pPr>
          <a:r>
            <a:rPr lang="en-US" sz="2800" b="1" kern="1200" dirty="0" smtClean="0">
              <a:latin typeface="Times New Roman" panose="02020603050405020304" pitchFamily="18" charset="0"/>
              <a:cs typeface="Times New Roman" panose="02020603050405020304" pitchFamily="18" charset="0"/>
            </a:rPr>
            <a:t>Primary deviance</a:t>
          </a:r>
          <a:endParaRPr lang="en-US" sz="2800" b="1" kern="1200" dirty="0">
            <a:latin typeface="Times New Roman" panose="02020603050405020304" pitchFamily="18" charset="0"/>
            <a:cs typeface="Times New Roman" panose="02020603050405020304" pitchFamily="18" charset="0"/>
          </a:endParaRPr>
        </a:p>
      </dsp:txBody>
      <dsp:txXfrm>
        <a:off x="32041" y="126784"/>
        <a:ext cx="10503295" cy="592288"/>
      </dsp:txXfrm>
    </dsp:sp>
    <dsp:sp modelId="{A34E5352-D05E-4DE9-98F8-A424DCCE0BD1}">
      <dsp:nvSpPr>
        <dsp:cNvPr id="0" name=""/>
        <dsp:cNvSpPr/>
      </dsp:nvSpPr>
      <dsp:spPr>
        <a:xfrm>
          <a:off x="0" y="751113"/>
          <a:ext cx="10567377" cy="12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514" tIns="27940" rIns="156464" bIns="27940" numCol="1" spcCol="1270" anchor="t" anchorCtr="0">
          <a:noAutofit/>
        </a:bodyPr>
        <a:lstStyle/>
        <a:p>
          <a:pPr marL="171450" lvl="1" indent="-171450" algn="just" defTabSz="755650">
            <a:lnSpc>
              <a:spcPct val="90000"/>
            </a:lnSpc>
            <a:spcBef>
              <a:spcPct val="0"/>
            </a:spcBef>
            <a:spcAft>
              <a:spcPct val="20000"/>
            </a:spcAft>
            <a:buChar char="••"/>
          </a:pPr>
          <a:r>
            <a:rPr lang="en-US" sz="1700" kern="1200" dirty="0" smtClean="0">
              <a:latin typeface="Times New Roman" panose="02020603050405020304" pitchFamily="18" charset="0"/>
              <a:cs typeface="Times New Roman" panose="02020603050405020304" pitchFamily="18" charset="0"/>
            </a:rPr>
            <a:t>a violation of norms that </a:t>
          </a:r>
          <a:r>
            <a:rPr lang="en-US" sz="1700" b="1" kern="1200" dirty="0" smtClean="0">
              <a:latin typeface="Times New Roman" panose="02020603050405020304" pitchFamily="18" charset="0"/>
              <a:cs typeface="Times New Roman" panose="02020603050405020304" pitchFamily="18" charset="0"/>
            </a:rPr>
            <a:t>does not result in any long-term effects</a:t>
          </a:r>
          <a:r>
            <a:rPr lang="en-US" sz="1700" kern="1200" dirty="0" smtClean="0">
              <a:latin typeface="Times New Roman" panose="02020603050405020304" pitchFamily="18" charset="0"/>
              <a:cs typeface="Times New Roman" panose="02020603050405020304" pitchFamily="18" charset="0"/>
            </a:rPr>
            <a:t> on the individual’s self-image or interactions with others. </a:t>
          </a:r>
          <a:endParaRPr lang="en-US" sz="1700" kern="1200" dirty="0">
            <a:latin typeface="Times New Roman" panose="02020603050405020304" pitchFamily="18" charset="0"/>
            <a:cs typeface="Times New Roman" panose="02020603050405020304" pitchFamily="18" charset="0"/>
          </a:endParaRPr>
        </a:p>
        <a:p>
          <a:pPr marL="171450" lvl="1" indent="-171450" algn="just" defTabSz="755650">
            <a:lnSpc>
              <a:spcPct val="90000"/>
            </a:lnSpc>
            <a:spcBef>
              <a:spcPct val="0"/>
            </a:spcBef>
            <a:spcAft>
              <a:spcPct val="20000"/>
            </a:spcAft>
            <a:buChar char="••"/>
          </a:pPr>
          <a:r>
            <a:rPr lang="en-US" sz="1700" kern="1200" dirty="0" smtClean="0">
              <a:latin typeface="Times New Roman" panose="02020603050405020304" pitchFamily="18" charset="0"/>
              <a:cs typeface="Times New Roman" panose="02020603050405020304" pitchFamily="18" charset="0"/>
            </a:rPr>
            <a:t>Speeding is a deviant act, but receiving a speeding ticket generally does not make others view you as a bad person, nor does it alter your own self-concept. Individuals who engage in primary deviance still maintain a feeling of belonging in society and are likely to continue to conform to norms in the future.</a:t>
          </a:r>
          <a:endParaRPr lang="en-US" sz="1700" kern="1200" dirty="0">
            <a:latin typeface="Times New Roman" panose="02020603050405020304" pitchFamily="18" charset="0"/>
            <a:cs typeface="Times New Roman" panose="02020603050405020304" pitchFamily="18" charset="0"/>
          </a:endParaRPr>
        </a:p>
      </dsp:txBody>
      <dsp:txXfrm>
        <a:off x="0" y="751113"/>
        <a:ext cx="10567377" cy="1229580"/>
      </dsp:txXfrm>
    </dsp:sp>
    <dsp:sp modelId="{BBC0B5A8-018C-4E78-A66C-39B05EE7E0FB}">
      <dsp:nvSpPr>
        <dsp:cNvPr id="0" name=""/>
        <dsp:cNvSpPr/>
      </dsp:nvSpPr>
      <dsp:spPr>
        <a:xfrm>
          <a:off x="0" y="1980693"/>
          <a:ext cx="10567377" cy="656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a:lnSpc>
              <a:spcPct val="90000"/>
            </a:lnSpc>
            <a:spcBef>
              <a:spcPct val="0"/>
            </a:spcBef>
            <a:spcAft>
              <a:spcPct val="35000"/>
            </a:spcAft>
          </a:pPr>
          <a:r>
            <a:rPr lang="en-US" sz="2800" b="1" kern="1200" dirty="0" smtClean="0">
              <a:latin typeface="Times New Roman" panose="02020603050405020304" pitchFamily="18" charset="0"/>
              <a:cs typeface="Times New Roman" panose="02020603050405020304" pitchFamily="18" charset="0"/>
            </a:rPr>
            <a:t>Secondary deviance</a:t>
          </a:r>
          <a:endParaRPr lang="en-US" sz="2800" b="1" kern="1200" dirty="0">
            <a:latin typeface="Times New Roman" panose="02020603050405020304" pitchFamily="18" charset="0"/>
            <a:cs typeface="Times New Roman" panose="02020603050405020304" pitchFamily="18" charset="0"/>
          </a:endParaRPr>
        </a:p>
      </dsp:txBody>
      <dsp:txXfrm>
        <a:off x="32041" y="2012734"/>
        <a:ext cx="10503295" cy="592288"/>
      </dsp:txXfrm>
    </dsp:sp>
    <dsp:sp modelId="{B328E4FE-0173-4DFA-BAFF-2F5B7A0E51D0}">
      <dsp:nvSpPr>
        <dsp:cNvPr id="0" name=""/>
        <dsp:cNvSpPr/>
      </dsp:nvSpPr>
      <dsp:spPr>
        <a:xfrm>
          <a:off x="0" y="2637063"/>
          <a:ext cx="10567377" cy="268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514" tIns="27940" rIns="156464" bIns="27940" numCol="1" spcCol="1270" anchor="t" anchorCtr="0">
          <a:noAutofit/>
        </a:bodyPr>
        <a:lstStyle/>
        <a:p>
          <a:pPr marL="171450" lvl="1" indent="-171450" algn="just" defTabSz="755650">
            <a:lnSpc>
              <a:spcPct val="90000"/>
            </a:lnSpc>
            <a:spcBef>
              <a:spcPct val="0"/>
            </a:spcBef>
            <a:spcAft>
              <a:spcPct val="20000"/>
            </a:spcAft>
            <a:buChar char="••"/>
          </a:pPr>
          <a:r>
            <a:rPr lang="en-US" sz="1700" kern="1200" dirty="0" smtClean="0">
              <a:latin typeface="Times New Roman" panose="02020603050405020304" pitchFamily="18" charset="0"/>
              <a:cs typeface="Times New Roman" panose="02020603050405020304" pitchFamily="18" charset="0"/>
            </a:rPr>
            <a:t>Sometimes, in more extreme cases, primary deviance can morph into secondary deviance. </a:t>
          </a:r>
          <a:endParaRPr lang="en-US" sz="1700" kern="1200" dirty="0">
            <a:latin typeface="Times New Roman" panose="02020603050405020304" pitchFamily="18" charset="0"/>
            <a:cs typeface="Times New Roman" panose="02020603050405020304" pitchFamily="18" charset="0"/>
          </a:endParaRPr>
        </a:p>
        <a:p>
          <a:pPr marL="171450" lvl="1" indent="-171450" algn="just" defTabSz="755650">
            <a:lnSpc>
              <a:spcPct val="90000"/>
            </a:lnSpc>
            <a:spcBef>
              <a:spcPct val="0"/>
            </a:spcBef>
            <a:spcAft>
              <a:spcPct val="20000"/>
            </a:spcAft>
            <a:buChar char="••"/>
          </a:pPr>
          <a:r>
            <a:rPr lang="en-US" sz="1700" kern="1200" dirty="0" smtClean="0">
              <a:latin typeface="Times New Roman" panose="02020603050405020304" pitchFamily="18" charset="0"/>
              <a:cs typeface="Times New Roman" panose="02020603050405020304" pitchFamily="18" charset="0"/>
            </a:rPr>
            <a:t>Secondary deviance occurs when a person’s self-concept and behavior begin to change after his or her actions are labeled as deviant by members of society. </a:t>
          </a:r>
          <a:r>
            <a:rPr lang="en-US" sz="1700" b="1" kern="1200" dirty="0" smtClean="0">
              <a:latin typeface="Times New Roman" panose="02020603050405020304" pitchFamily="18" charset="0"/>
              <a:cs typeface="Times New Roman" panose="02020603050405020304" pitchFamily="18" charset="0"/>
            </a:rPr>
            <a:t>The person may begin to take on and fulfill the role of a “deviant” as an act of rebellion against the society that has labeled that individual as such. </a:t>
          </a:r>
          <a:endParaRPr lang="en-US" sz="1700" b="1" kern="1200" dirty="0">
            <a:latin typeface="Times New Roman" panose="02020603050405020304" pitchFamily="18" charset="0"/>
            <a:cs typeface="Times New Roman" panose="02020603050405020304" pitchFamily="18" charset="0"/>
          </a:endParaRPr>
        </a:p>
        <a:p>
          <a:pPr marL="171450" lvl="1" indent="-171450" algn="just" defTabSz="755650">
            <a:lnSpc>
              <a:spcPct val="90000"/>
            </a:lnSpc>
            <a:spcBef>
              <a:spcPct val="0"/>
            </a:spcBef>
            <a:spcAft>
              <a:spcPct val="20000"/>
            </a:spcAft>
            <a:buChar char="••"/>
          </a:pPr>
          <a:r>
            <a:rPr lang="en-US" sz="1700" kern="1200" dirty="0" smtClean="0">
              <a:latin typeface="Times New Roman" panose="02020603050405020304" pitchFamily="18" charset="0"/>
              <a:cs typeface="Times New Roman" panose="02020603050405020304" pitchFamily="18" charset="0"/>
            </a:rPr>
            <a:t>For example, consider a high school student who often cuts class and gets into fights. The student is reprimanded frequently by teachers and school staff, and soon enough, he develops a reputation as a “troublemaker.” As a result, the student starts acting out even more and breaking more rules; he has adopted the “troublemaker” label and embraced this deviant identity. </a:t>
          </a:r>
          <a:endParaRPr lang="en-US" sz="1700" kern="1200" dirty="0">
            <a:latin typeface="Times New Roman" panose="02020603050405020304" pitchFamily="18" charset="0"/>
            <a:cs typeface="Times New Roman" panose="02020603050405020304" pitchFamily="18" charset="0"/>
          </a:endParaRPr>
        </a:p>
        <a:p>
          <a:pPr marL="171450" lvl="1" indent="-171450" algn="just" defTabSz="755650">
            <a:lnSpc>
              <a:spcPct val="90000"/>
            </a:lnSpc>
            <a:spcBef>
              <a:spcPct val="0"/>
            </a:spcBef>
            <a:spcAft>
              <a:spcPct val="20000"/>
            </a:spcAft>
            <a:buChar char="••"/>
          </a:pPr>
          <a:r>
            <a:rPr lang="en-US" sz="1700" kern="1200" dirty="0" smtClean="0">
              <a:latin typeface="Times New Roman" panose="02020603050405020304" pitchFamily="18" charset="0"/>
              <a:cs typeface="Times New Roman" panose="02020603050405020304" pitchFamily="18" charset="0"/>
            </a:rPr>
            <a:t>Secondary deviance can be so strong that it bestows a master status on an individual. A master status is a label that describes the chief characteristic of an individual. Some people see themselves primarily as doctors, artists, or grandfathers. Others see themselves as beggars, convicts, or addicts.</a:t>
          </a:r>
          <a:endParaRPr lang="en-US" sz="1700" kern="1200" dirty="0">
            <a:latin typeface="Times New Roman" panose="02020603050405020304" pitchFamily="18" charset="0"/>
            <a:cs typeface="Times New Roman" panose="02020603050405020304" pitchFamily="18" charset="0"/>
          </a:endParaRPr>
        </a:p>
      </dsp:txBody>
      <dsp:txXfrm>
        <a:off x="0" y="2637063"/>
        <a:ext cx="10567377" cy="2686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60346-1304-4291-A145-C808F129F09F}">
      <dsp:nvSpPr>
        <dsp:cNvPr id="0" name=""/>
        <dsp:cNvSpPr/>
      </dsp:nvSpPr>
      <dsp:spPr>
        <a:xfrm>
          <a:off x="0" y="1408"/>
          <a:ext cx="10661189"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29A693-93EA-4E4A-AEEB-6E3716F5BEE0}">
      <dsp:nvSpPr>
        <dsp:cNvPr id="0" name=""/>
        <dsp:cNvSpPr/>
      </dsp:nvSpPr>
      <dsp:spPr>
        <a:xfrm>
          <a:off x="0" y="1408"/>
          <a:ext cx="10661189" cy="150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just" defTabSz="977900">
            <a:lnSpc>
              <a:spcPct val="90000"/>
            </a:lnSpc>
            <a:spcBef>
              <a:spcPct val="0"/>
            </a:spcBef>
            <a:spcAft>
              <a:spcPct val="35000"/>
            </a:spcAft>
          </a:pPr>
          <a:r>
            <a:rPr lang="en-US" sz="2200" kern="1200" dirty="0" smtClean="0">
              <a:latin typeface="Times New Roman" panose="02020603050405020304" pitchFamily="18" charset="0"/>
              <a:ea typeface="Microsoft Himalaya" panose="01010100010101010101" pitchFamily="2" charset="0"/>
              <a:cs typeface="Times New Roman" panose="02020603050405020304" pitchFamily="18" charset="0"/>
            </a:rPr>
            <a:t>The process whereby people change their beliefs, attitudes, actions, or perceptions to more </a:t>
          </a:r>
          <a:r>
            <a:rPr lang="en-US" sz="2200" b="1" kern="1200" dirty="0" smtClean="0">
              <a:latin typeface="Times New Roman" panose="02020603050405020304" pitchFamily="18" charset="0"/>
              <a:ea typeface="Microsoft Himalaya" panose="01010100010101010101" pitchFamily="2" charset="0"/>
              <a:cs typeface="Times New Roman" panose="02020603050405020304" pitchFamily="18" charset="0"/>
            </a:rPr>
            <a:t>closely match </a:t>
          </a:r>
          <a:r>
            <a:rPr lang="en-US" sz="2200" kern="1200" dirty="0" smtClean="0">
              <a:latin typeface="Times New Roman" panose="02020603050405020304" pitchFamily="18" charset="0"/>
              <a:ea typeface="Microsoft Himalaya" panose="01010100010101010101" pitchFamily="2" charset="0"/>
              <a:cs typeface="Times New Roman" panose="02020603050405020304" pitchFamily="18" charset="0"/>
            </a:rPr>
            <a:t>those held by groups to which </a:t>
          </a:r>
          <a:r>
            <a:rPr lang="en-US" sz="2200" b="1" kern="1200" dirty="0" smtClean="0">
              <a:latin typeface="Times New Roman" panose="02020603050405020304" pitchFamily="18" charset="0"/>
              <a:ea typeface="Microsoft Himalaya" panose="01010100010101010101" pitchFamily="2" charset="0"/>
              <a:cs typeface="Times New Roman" panose="02020603050405020304" pitchFamily="18" charset="0"/>
            </a:rPr>
            <a:t>they belong or want to belong </a:t>
          </a:r>
          <a:r>
            <a:rPr lang="en-US" sz="2200" kern="1200" dirty="0" smtClean="0">
              <a:latin typeface="Times New Roman" panose="02020603050405020304" pitchFamily="18" charset="0"/>
              <a:ea typeface="Microsoft Himalaya" panose="01010100010101010101" pitchFamily="2" charset="0"/>
              <a:cs typeface="Times New Roman" panose="02020603050405020304" pitchFamily="18" charset="0"/>
            </a:rPr>
            <a:t>or by groups whose </a:t>
          </a:r>
          <a:r>
            <a:rPr lang="en-US" sz="2200" b="1" kern="1200" dirty="0" smtClean="0">
              <a:latin typeface="Times New Roman" panose="02020603050405020304" pitchFamily="18" charset="0"/>
              <a:ea typeface="Microsoft Himalaya" panose="01010100010101010101" pitchFamily="2" charset="0"/>
              <a:cs typeface="Times New Roman" panose="02020603050405020304" pitchFamily="18" charset="0"/>
            </a:rPr>
            <a:t>approval they desire</a:t>
          </a:r>
          <a:r>
            <a:rPr lang="en-US" sz="2200" kern="1200" dirty="0" smtClean="0">
              <a:latin typeface="Times New Roman" panose="02020603050405020304" pitchFamily="18" charset="0"/>
              <a:ea typeface="Microsoft Himalaya" panose="01010100010101010101" pitchFamily="2" charset="0"/>
              <a:cs typeface="Times New Roman" panose="02020603050405020304" pitchFamily="18" charset="0"/>
            </a:rPr>
            <a:t>. </a:t>
          </a:r>
          <a:endParaRPr lang="en-US" sz="22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408"/>
        <a:ext cx="10661189" cy="1504969"/>
      </dsp:txXfrm>
    </dsp:sp>
    <dsp:sp modelId="{2ECCA2D4-0BF4-44A1-BE3A-BECC5947F0A4}">
      <dsp:nvSpPr>
        <dsp:cNvPr id="0" name=""/>
        <dsp:cNvSpPr/>
      </dsp:nvSpPr>
      <dsp:spPr>
        <a:xfrm>
          <a:off x="0" y="1506378"/>
          <a:ext cx="10661189"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AB9E65-2BD9-46A8-88E4-DF74CA890133}">
      <dsp:nvSpPr>
        <dsp:cNvPr id="0" name=""/>
        <dsp:cNvSpPr/>
      </dsp:nvSpPr>
      <dsp:spPr>
        <a:xfrm>
          <a:off x="0" y="1506378"/>
          <a:ext cx="10661189" cy="1162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just" defTabSz="977900">
            <a:lnSpc>
              <a:spcPct val="90000"/>
            </a:lnSpc>
            <a:spcBef>
              <a:spcPct val="0"/>
            </a:spcBef>
            <a:spcAft>
              <a:spcPct val="35000"/>
            </a:spcAft>
          </a:pPr>
          <a:r>
            <a:rPr lang="en-US" sz="2200" b="0" i="0" kern="1200" dirty="0" smtClean="0">
              <a:latin typeface="Times New Roman" panose="02020603050405020304" pitchFamily="18" charset="0"/>
              <a:ea typeface="Microsoft Himalaya" panose="01010100010101010101" pitchFamily="2" charset="0"/>
              <a:cs typeface="Times New Roman" panose="02020603050405020304" pitchFamily="18" charset="0"/>
            </a:rPr>
            <a:t>Conformity is the act of changing your behaviors in order to </a:t>
          </a:r>
          <a:r>
            <a:rPr lang="en-US" sz="2200" b="1" i="0" kern="1200" dirty="0" smtClean="0">
              <a:latin typeface="Times New Roman" panose="02020603050405020304" pitchFamily="18" charset="0"/>
              <a:ea typeface="Microsoft Himalaya" panose="01010100010101010101" pitchFamily="2" charset="0"/>
              <a:cs typeface="Times New Roman" panose="02020603050405020304" pitchFamily="18" charset="0"/>
            </a:rPr>
            <a:t>fit in or go along </a:t>
          </a:r>
          <a:r>
            <a:rPr lang="en-US" sz="2200" b="0" i="0" kern="1200" dirty="0" smtClean="0">
              <a:latin typeface="Times New Roman" panose="02020603050405020304" pitchFamily="18" charset="0"/>
              <a:ea typeface="Microsoft Himalaya" panose="01010100010101010101" pitchFamily="2" charset="0"/>
              <a:cs typeface="Times New Roman" panose="02020603050405020304" pitchFamily="18" charset="0"/>
            </a:rPr>
            <a:t>with the people around you. </a:t>
          </a:r>
          <a:r>
            <a:rPr lang="en-US" sz="2200" kern="1200" dirty="0" smtClean="0">
              <a:latin typeface="Times New Roman" panose="02020603050405020304" pitchFamily="18" charset="0"/>
              <a:ea typeface="Microsoft Himalaya" panose="01010100010101010101" pitchFamily="2" charset="0"/>
              <a:cs typeface="Times New Roman" panose="02020603050405020304" pitchFamily="18" charset="0"/>
            </a:rPr>
            <a:t>No culture or society has complete behavioral conformity.</a:t>
          </a:r>
          <a:endParaRPr lang="en-US" sz="22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506378"/>
        <a:ext cx="10661189" cy="116289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F1C26-39EF-4D64-AA6D-6B3DB6819A00}">
      <dsp:nvSpPr>
        <dsp:cNvPr id="0" name=""/>
        <dsp:cNvSpPr/>
      </dsp:nvSpPr>
      <dsp:spPr>
        <a:xfrm>
          <a:off x="0" y="2121"/>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97B2F-88E2-4669-BF20-29B99AD64689}">
      <dsp:nvSpPr>
        <dsp:cNvPr id="0" name=""/>
        <dsp:cNvSpPr/>
      </dsp:nvSpPr>
      <dsp:spPr>
        <a:xfrm>
          <a:off x="0" y="2121"/>
          <a:ext cx="10505330" cy="4347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Differential association theory argues that people learn to be deviant when more of their associates favor deviance than favor conformity.  This theory suggests that people who grow up in crime-ridden neighborhoods are more likely to become criminals themselves.  </a:t>
          </a:r>
        </a:p>
      </dsp:txBody>
      <dsp:txXfrm>
        <a:off x="0" y="2121"/>
        <a:ext cx="10505330" cy="434709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59F63-B27D-4AD8-B2CB-CE48EEDE77B5}">
      <dsp:nvSpPr>
        <dsp:cNvPr id="0" name=""/>
        <dsp:cNvSpPr/>
      </dsp:nvSpPr>
      <dsp:spPr>
        <a:xfrm>
          <a:off x="0" y="1072"/>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C63F6-7B66-46E2-B03C-853705D5E8EB}">
      <dsp:nvSpPr>
        <dsp:cNvPr id="0" name=""/>
        <dsp:cNvSpPr/>
      </dsp:nvSpPr>
      <dsp:spPr>
        <a:xfrm>
          <a:off x="0" y="1072"/>
          <a:ext cx="10505330" cy="25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Edwin Sutherland’s term this to indicate that from the different groups we associate with, we learn to deviate from or conform to society’s norms. According to him, a person’s tendency toward conformity or deviance depends on the amount of contact with others who encourage or reject conventional behavior. A number of research studies confirm the idea that young people are more likely to engage in delinquency if they believe members of their peer groups encourage such activity (Akers et al., 1979; Miller &amp; Mathews, 2001).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072"/>
        <a:ext cx="10505330" cy="257728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04ADE-3E3D-406D-BF1A-2BE356EFC282}">
      <dsp:nvSpPr>
        <dsp:cNvPr id="0" name=""/>
        <dsp:cNvSpPr/>
      </dsp:nvSpPr>
      <dsp:spPr>
        <a:xfrm>
          <a:off x="0" y="651007"/>
          <a:ext cx="11580222" cy="47376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754" tIns="166624" rIns="89875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Family makes a big difference in whether people learn deviance or conformity. Researchers have confirmed this informal observation. Of the many studies, this one stands out: Of all prison inmates across the United States, about half have a father, mother, brother, sister, or spouse who has served time in prison (Sourcebook of Criminal Justice Statistics 2003:Table 6.0011; Glaze and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Maruschak</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2008:Table 11). In short, families that are involved in crime tend to set their children on a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lawbreaking</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path.</a:t>
          </a: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Most parents want to move out of “bad” neighborhoods because they know that if their kids have delinquent friends, they are likely to become delinquent, too. </a:t>
          </a: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If the neighbors feel that a victim deserved to be killed, they refuse to testify because “he got what was coming to him”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Kubrin</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and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Weitzer</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2003). </a:t>
          </a: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Killing can even be viewed as honorable. How concept of “honor” propels young men to deviance. “A real man has honor. An insult is a threat to one’s honor. Therefore, not to stand up to someone is to be less than a real man.” One might even carry a knife or a gun, because words and fists wouldn’t always be sufficient. </a:t>
          </a: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Ideas of masculinity continue to produce high rates of violence, including homicide. Members of the Mafia also intertwine ideas of manliness with killing. </a:t>
          </a:r>
        </a:p>
      </dsp:txBody>
      <dsp:txXfrm>
        <a:off x="0" y="651007"/>
        <a:ext cx="11580222" cy="4737600"/>
      </dsp:txXfrm>
    </dsp:sp>
    <dsp:sp modelId="{70261D15-7676-4997-A21C-B44A63880C7D}">
      <dsp:nvSpPr>
        <dsp:cNvPr id="0" name=""/>
        <dsp:cNvSpPr/>
      </dsp:nvSpPr>
      <dsp:spPr>
        <a:xfrm>
          <a:off x="578445" y="28064"/>
          <a:ext cx="8098239" cy="741022"/>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393" tIns="0" rIns="306393" bIns="0" numCol="1" spcCol="1270" anchor="ctr" anchorCtr="0">
          <a:noAutofit/>
        </a:bodyPr>
        <a:lstStyle/>
        <a:p>
          <a:pPr lvl="0" algn="l" defTabSz="1422400">
            <a:lnSpc>
              <a:spcPct val="90000"/>
            </a:lnSpc>
            <a:spcBef>
              <a:spcPct val="0"/>
            </a:spcBef>
            <a:spcAft>
              <a:spcPct val="35000"/>
            </a:spcAft>
          </a:pPr>
          <a:r>
            <a:rPr lang="en-US" sz="3200" b="1" kern="1200"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Himalaya" panose="01010100010101010101" pitchFamily="2" charset="0"/>
              <a:cs typeface="Times New Roman" panose="02020603050405020304" pitchFamily="18" charset="0"/>
            </a:rPr>
            <a:t>Family/Friends/Neighborhoods:</a:t>
          </a:r>
          <a:endParaRPr lang="en-US" sz="3200" b="1" kern="120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dsp:txBody>
      <dsp:txXfrm>
        <a:off x="614619" y="64238"/>
        <a:ext cx="8025891" cy="66867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A9321-6766-4168-AF9A-B3CC06D23BD9}">
      <dsp:nvSpPr>
        <dsp:cNvPr id="0" name=""/>
        <dsp:cNvSpPr/>
      </dsp:nvSpPr>
      <dsp:spPr>
        <a:xfrm>
          <a:off x="0" y="305"/>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49BE1-36B6-4E3D-B3CA-EE7013D3B06D}">
      <dsp:nvSpPr>
        <dsp:cNvPr id="0" name=""/>
        <dsp:cNvSpPr/>
      </dsp:nvSpPr>
      <dsp:spPr>
        <a:xfrm>
          <a:off x="0" y="305"/>
          <a:ext cx="10515600" cy="791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Sociologist Walter Reckless (1973), who developed control theory, stressed that we have two control systems that work against our motivations to deviate. </a:t>
          </a:r>
        </a:p>
      </dsp:txBody>
      <dsp:txXfrm>
        <a:off x="0" y="305"/>
        <a:ext cx="10515600" cy="791073"/>
      </dsp:txXfrm>
    </dsp:sp>
    <dsp:sp modelId="{09EC72F2-CD79-4E43-B845-8DAEDF60636B}">
      <dsp:nvSpPr>
        <dsp:cNvPr id="0" name=""/>
        <dsp:cNvSpPr/>
      </dsp:nvSpPr>
      <dsp:spPr>
        <a:xfrm>
          <a:off x="0" y="791379"/>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5D966-AF64-4025-B84E-BA9AC2F67005}">
      <dsp:nvSpPr>
        <dsp:cNvPr id="0" name=""/>
        <dsp:cNvSpPr/>
      </dsp:nvSpPr>
      <dsp:spPr>
        <a:xfrm>
          <a:off x="0" y="791379"/>
          <a:ext cx="10505330" cy="1068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Our inner controls-include our internalized morality—conscience, religious principles, ideas of right and wrong. Inner controls also include fears of punishment and the desire to be a “good” person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Hirschi</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1969;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Gottfredson</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2011). </a:t>
          </a:r>
        </a:p>
      </dsp:txBody>
      <dsp:txXfrm>
        <a:off x="0" y="791379"/>
        <a:ext cx="10505330" cy="1068827"/>
      </dsp:txXfrm>
    </dsp:sp>
    <dsp:sp modelId="{C3954B76-0FF5-4150-8511-7E4310A63C3E}">
      <dsp:nvSpPr>
        <dsp:cNvPr id="0" name=""/>
        <dsp:cNvSpPr/>
      </dsp:nvSpPr>
      <dsp:spPr>
        <a:xfrm>
          <a:off x="0" y="1860206"/>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E30E1-B318-4E75-9611-E8D7E063855E}">
      <dsp:nvSpPr>
        <dsp:cNvPr id="0" name=""/>
        <dsp:cNvSpPr/>
      </dsp:nvSpPr>
      <dsp:spPr>
        <a:xfrm>
          <a:off x="0" y="1860206"/>
          <a:ext cx="10515600" cy="791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Our outer controls- consist of people—such as family, friends, and the police—who influence us not to deviate.</a:t>
          </a:r>
        </a:p>
      </dsp:txBody>
      <dsp:txXfrm>
        <a:off x="0" y="1860206"/>
        <a:ext cx="10515600" cy="79107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43E53-32B4-4DA4-AA5A-C36D474FF490}">
      <dsp:nvSpPr>
        <dsp:cNvPr id="0" name=""/>
        <dsp:cNvSpPr/>
      </dsp:nvSpPr>
      <dsp:spPr>
        <a:xfrm>
          <a:off x="0" y="181561"/>
          <a:ext cx="10515600" cy="2243475"/>
        </a:xfrm>
        <a:prstGeom prst="roundRect">
          <a:avLst/>
        </a:prstGeom>
        <a:solidFill>
          <a:srgbClr val="FF4747"/>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E.g., going to a nightclub - the drug Ecstasy. The pushes and pulls - The pushes toward taking the drug: friends, the setting, and perhaps the curiosity. The inner controls—those inner voices of conscience and parents, perhaps of teachers, as well as the fears of arrest and the dangers of illegal drugs. There are also the outer controls—perhaps the uniformed security guard looking in your direction. Which is stronger: the inner and outer controls or the pushes and pulls toward taking the drug? best weighing these forces, since they differ with everyone. This is the center of what control theory is all about.</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109517" y="291078"/>
        <a:ext cx="10296566" cy="202444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FF2EC-2F74-4B6F-A804-47EF026AF5FA}">
      <dsp:nvSpPr>
        <dsp:cNvPr id="0" name=""/>
        <dsp:cNvSpPr/>
      </dsp:nvSpPr>
      <dsp:spPr>
        <a:xfrm>
          <a:off x="0" y="0"/>
          <a:ext cx="1031748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D97F9E-0428-4767-B453-488C4E4C6DD2}">
      <dsp:nvSpPr>
        <dsp:cNvPr id="0" name=""/>
        <dsp:cNvSpPr/>
      </dsp:nvSpPr>
      <dsp:spPr>
        <a:xfrm>
          <a:off x="0" y="0"/>
          <a:ext cx="10317480" cy="1019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Functionalists point out that deviance also has functions. According to classic functionalist theorist Emile Durkheim, deviance, including crime—is functional for society. Deviance contributes to the social order in three ways:</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0"/>
        <a:ext cx="10317480" cy="101902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FE9B1-E57A-44FA-A39F-C53FF7D56100}">
      <dsp:nvSpPr>
        <dsp:cNvPr id="0" name=""/>
        <dsp:cNvSpPr/>
      </dsp:nvSpPr>
      <dsp:spPr>
        <a:xfrm>
          <a:off x="0" y="42358"/>
          <a:ext cx="2513135" cy="150788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Can Deviance Really Be Functional for Society?</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0" y="42358"/>
        <a:ext cx="2513135" cy="150788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98025-CE5E-4E2A-8993-0E9BFFC972F3}">
      <dsp:nvSpPr>
        <dsp:cNvPr id="0" name=""/>
        <dsp:cNvSpPr/>
      </dsp:nvSpPr>
      <dsp:spPr>
        <a:xfrm>
          <a:off x="0" y="14822"/>
          <a:ext cx="6792807" cy="61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1. Deviance clarifies moral boundaries and affirms norms. </a:t>
          </a:r>
          <a:endParaRPr lang="en-US" sz="2000" kern="1200" dirty="0">
            <a:latin typeface="Times New Roman" panose="02020603050405020304" pitchFamily="18" charset="0"/>
            <a:cs typeface="Times New Roman" panose="02020603050405020304" pitchFamily="18" charset="0"/>
          </a:endParaRPr>
        </a:p>
      </dsp:txBody>
      <dsp:txXfrm>
        <a:off x="30157" y="44979"/>
        <a:ext cx="6732493" cy="557446"/>
      </dsp:txXfrm>
    </dsp:sp>
    <dsp:sp modelId="{FAF8F311-B129-427B-83E8-3D2878467DF5}">
      <dsp:nvSpPr>
        <dsp:cNvPr id="0" name=""/>
        <dsp:cNvSpPr/>
      </dsp:nvSpPr>
      <dsp:spPr>
        <a:xfrm>
          <a:off x="0" y="727622"/>
          <a:ext cx="6792807" cy="61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2. Deviance encourages social unity.</a:t>
          </a:r>
        </a:p>
      </dsp:txBody>
      <dsp:txXfrm>
        <a:off x="30157" y="757779"/>
        <a:ext cx="6732493" cy="557446"/>
      </dsp:txXfrm>
    </dsp:sp>
    <dsp:sp modelId="{32F9D315-4172-4694-A82A-D3362C84230D}">
      <dsp:nvSpPr>
        <dsp:cNvPr id="0" name=""/>
        <dsp:cNvSpPr/>
      </dsp:nvSpPr>
      <dsp:spPr>
        <a:xfrm>
          <a:off x="0" y="1440423"/>
          <a:ext cx="6792807" cy="617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3. Deviance promotes social change.</a:t>
          </a:r>
        </a:p>
      </dsp:txBody>
      <dsp:txXfrm>
        <a:off x="30157" y="1470580"/>
        <a:ext cx="6732493" cy="55744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DA9FF-939B-4C9F-A6C6-299EA81DA7EE}">
      <dsp:nvSpPr>
        <dsp:cNvPr id="0" name=""/>
        <dsp:cNvSpPr/>
      </dsp:nvSpPr>
      <dsp:spPr>
        <a:xfrm>
          <a:off x="0" y="0"/>
          <a:ext cx="1068324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08D1D4-3549-41EE-9070-3D8B9D5CA601}">
      <dsp:nvSpPr>
        <dsp:cNvPr id="0" name=""/>
        <dsp:cNvSpPr/>
      </dsp:nvSpPr>
      <dsp:spPr>
        <a:xfrm>
          <a:off x="0" y="0"/>
          <a:ext cx="10683240" cy="1809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Functionalists stress that just as the social classes differ in opportunities for income and education, so they differ in opportunities for crime. As a result, street crime is greater among the lower social classes and white-collar crime greater among the higher social classes. The growing crime rates of women illustrate how changing gender roles have given women more access to what sociologists call “illegitimate opportunities.”</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0"/>
        <a:ext cx="10683240" cy="180903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2937B-D1CC-420E-A4FA-E68E233CD8A0}">
      <dsp:nvSpPr>
        <dsp:cNvPr id="0" name=""/>
        <dsp:cNvSpPr/>
      </dsp:nvSpPr>
      <dsp:spPr>
        <a:xfrm>
          <a:off x="0" y="374666"/>
          <a:ext cx="10515600" cy="189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20700" rIns="816127"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By moral boundaries, Durkheim referred to a group’s ideas about how people should think and act.</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challenges those boundaries. To call a member into account is to say, in effect, “You broke an important rule, and we cannot tolerate that.” Punishing deviants affirms the group’s norms and clarifies what it means to be a member of the group.</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374666"/>
        <a:ext cx="10515600" cy="1890000"/>
      </dsp:txXfrm>
    </dsp:sp>
    <dsp:sp modelId="{AE6DCBB7-3392-4BB6-B58E-21104FEBE7B2}">
      <dsp:nvSpPr>
        <dsp:cNvPr id="0" name=""/>
        <dsp:cNvSpPr/>
      </dsp:nvSpPr>
      <dsp:spPr>
        <a:xfrm>
          <a:off x="525780" y="5665"/>
          <a:ext cx="7360920"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just" defTabSz="889000">
            <a:lnSpc>
              <a:spcPct val="90000"/>
            </a:lnSpc>
            <a:spcBef>
              <a:spcPct val="0"/>
            </a:spcBef>
            <a:spcAft>
              <a:spcPct val="35000"/>
            </a:spcAft>
          </a:pPr>
          <a:r>
            <a:rPr lang="en-US" sz="2000" b="1" kern="1200" dirty="0" smtClean="0">
              <a:latin typeface="Times New Roman" panose="02020603050405020304" pitchFamily="18" charset="0"/>
              <a:cs typeface="Times New Roman" panose="02020603050405020304" pitchFamily="18" charset="0"/>
            </a:rPr>
            <a:t>1. Deviance clarifies moral boundaries and affirms norms</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561806" y="41691"/>
        <a:ext cx="728886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47973-EAB5-479B-AE2D-1BB0BAB7DC77}">
      <dsp:nvSpPr>
        <dsp:cNvPr id="0" name=""/>
        <dsp:cNvSpPr/>
      </dsp:nvSpPr>
      <dsp:spPr>
        <a:xfrm>
          <a:off x="0" y="1740"/>
          <a:ext cx="676033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B60D4-077D-4892-B16E-A9016C2D2863}">
      <dsp:nvSpPr>
        <dsp:cNvPr id="0" name=""/>
        <dsp:cNvSpPr/>
      </dsp:nvSpPr>
      <dsp:spPr>
        <a:xfrm>
          <a:off x="0" y="1740"/>
          <a:ext cx="6753732" cy="2096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a socially defined construct that refers to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any action, belief, or human characteristic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that members of a society or a social group consider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a violation of group norms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for which the violator is likely to be censured or punished. It refers to any violation of norms, whether the infraction is as minor as driving over the speed limit, as serious as murder.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740"/>
        <a:ext cx="6753732" cy="2096398"/>
      </dsp:txXfrm>
    </dsp:sp>
    <dsp:sp modelId="{8EEAED61-F5C9-459D-8F57-1CBF1680267D}">
      <dsp:nvSpPr>
        <dsp:cNvPr id="0" name=""/>
        <dsp:cNvSpPr/>
      </dsp:nvSpPr>
      <dsp:spPr>
        <a:xfrm>
          <a:off x="0" y="2098139"/>
          <a:ext cx="676033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8D2696-967D-4C1F-BD38-84CB211EAE5A}">
      <dsp:nvSpPr>
        <dsp:cNvPr id="0" name=""/>
        <dsp:cNvSpPr/>
      </dsp:nvSpPr>
      <dsp:spPr>
        <a:xfrm>
          <a:off x="0" y="2098139"/>
          <a:ext cx="6753732" cy="1224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Behavior that violates the standards of conduct or expectations of a group or society and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arouses negative social reactions. Deviance exists in all societies.</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098139"/>
        <a:ext cx="6753732" cy="1224332"/>
      </dsp:txXfrm>
    </dsp:sp>
    <dsp:sp modelId="{2BDDEFFD-0C04-4285-8A94-914BD3B20DA2}">
      <dsp:nvSpPr>
        <dsp:cNvPr id="0" name=""/>
        <dsp:cNvSpPr/>
      </dsp:nvSpPr>
      <dsp:spPr>
        <a:xfrm>
          <a:off x="0" y="3322471"/>
          <a:ext cx="676033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7B6E5-86E1-48BC-AF95-9B9EE0AB953D}">
      <dsp:nvSpPr>
        <dsp:cNvPr id="0" name=""/>
        <dsp:cNvSpPr/>
      </dsp:nvSpPr>
      <dsp:spPr>
        <a:xfrm>
          <a:off x="0" y="3322471"/>
          <a:ext cx="6753732" cy="127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Norm violations only become deviance when they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exceed the tolerance level of the community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and bring negative sanctions. Deviance is behavior of which others disapprove to such an extent that they believe something significant ought to be done about it.</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3322471"/>
        <a:ext cx="6753732" cy="1272727"/>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D3127-CB07-4528-8670-1FC81F3B0098}">
      <dsp:nvSpPr>
        <dsp:cNvPr id="0" name=""/>
        <dsp:cNvSpPr/>
      </dsp:nvSpPr>
      <dsp:spPr>
        <a:xfrm>
          <a:off x="0" y="229984"/>
          <a:ext cx="10583333" cy="1615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1384" tIns="749808" rIns="821384"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To affirm the group’s moral boundaries by punishing deviants creates a “we” feeling among the group’s members. By saying, “You can’t get away with that,” the group affirms the rightness of its ways.</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29984"/>
        <a:ext cx="10583333" cy="1615950"/>
      </dsp:txXfrm>
    </dsp:sp>
    <dsp:sp modelId="{2B65D7F6-E0B6-4A93-98A2-14F668C90471}">
      <dsp:nvSpPr>
        <dsp:cNvPr id="0" name=""/>
        <dsp:cNvSpPr/>
      </dsp:nvSpPr>
      <dsp:spPr>
        <a:xfrm>
          <a:off x="529166" y="4560"/>
          <a:ext cx="7408333" cy="75678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017" tIns="0" rIns="280017" bIns="0" numCol="1" spcCol="1270" anchor="ctr" anchorCtr="0">
          <a:noAutofit/>
        </a:bodyPr>
        <a:lstStyle/>
        <a:p>
          <a:pPr lvl="0" algn="just" defTabSz="889000">
            <a:lnSpc>
              <a:spcPct val="90000"/>
            </a:lnSpc>
            <a:spcBef>
              <a:spcPct val="0"/>
            </a:spcBef>
            <a:spcAft>
              <a:spcPct val="35000"/>
            </a:spcAft>
          </a:pPr>
          <a:r>
            <a:rPr lang="en-US" sz="2000" b="1" kern="1200" dirty="0" smtClean="0">
              <a:latin typeface="Times New Roman" panose="02020603050405020304" pitchFamily="18" charset="0"/>
              <a:cs typeface="Times New Roman" panose="02020603050405020304" pitchFamily="18" charset="0"/>
            </a:rPr>
            <a:t>2. Deviance encourages social unity</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566109" y="41503"/>
        <a:ext cx="7334447" cy="68289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6283-C23A-4A43-B0B6-0A3088CDC88B}">
      <dsp:nvSpPr>
        <dsp:cNvPr id="0" name=""/>
        <dsp:cNvSpPr/>
      </dsp:nvSpPr>
      <dsp:spPr>
        <a:xfrm>
          <a:off x="0" y="377107"/>
          <a:ext cx="10583333" cy="189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1384" tIns="520700" rIns="821384"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Not everyone agrees on what to do with people who push beyond the accepted ways of doing things. Some group members may even approve of the rule-breaking behavior. Boundary violations that gain enough support become new, acceptable behaviors. </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then, may force a group to rethink and redefine its moral boundaries, helping groups and whole societies to adapt to changing circumstances.</a:t>
          </a:r>
          <a:endParaRPr lang="en-US" sz="18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377107"/>
        <a:ext cx="10583333" cy="1890000"/>
      </dsp:txXfrm>
    </dsp:sp>
    <dsp:sp modelId="{1EE674DB-C413-49C0-82C9-D5229534FAB6}">
      <dsp:nvSpPr>
        <dsp:cNvPr id="0" name=""/>
        <dsp:cNvSpPr/>
      </dsp:nvSpPr>
      <dsp:spPr>
        <a:xfrm>
          <a:off x="529166" y="8107"/>
          <a:ext cx="7408333"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017" tIns="0" rIns="280017" bIns="0" numCol="1" spcCol="1270" anchor="ctr" anchorCtr="0">
          <a:noAutofit/>
        </a:bodyPr>
        <a:lstStyle/>
        <a:p>
          <a:pPr lvl="0" algn="just" defTabSz="889000">
            <a:lnSpc>
              <a:spcPct val="90000"/>
            </a:lnSpc>
            <a:spcBef>
              <a:spcPct val="0"/>
            </a:spcBef>
            <a:spcAft>
              <a:spcPct val="35000"/>
            </a:spcAft>
          </a:pPr>
          <a:r>
            <a:rPr lang="en-US" sz="2000" b="1" kern="1200" dirty="0" smtClean="0">
              <a:latin typeface="Times New Roman" panose="02020603050405020304" pitchFamily="18" charset="0"/>
              <a:cs typeface="Times New Roman" panose="02020603050405020304" pitchFamily="18" charset="0"/>
            </a:rPr>
            <a:t>3. Deviance promotes social change </a:t>
          </a:r>
          <a:endParaRPr lang="en-US" sz="20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565192" y="44133"/>
        <a:ext cx="7336281" cy="665948"/>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211A5-6877-4F13-9541-A9F0F95994DD}">
      <dsp:nvSpPr>
        <dsp:cNvPr id="0" name=""/>
        <dsp:cNvSpPr/>
      </dsp:nvSpPr>
      <dsp:spPr>
        <a:xfrm>
          <a:off x="0" y="754"/>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26FE37-8EF4-4160-8C19-E21522BB2AE1}">
      <dsp:nvSpPr>
        <dsp:cNvPr id="0" name=""/>
        <dsp:cNvSpPr/>
      </dsp:nvSpPr>
      <dsp:spPr>
        <a:xfrm>
          <a:off x="0" y="754"/>
          <a:ext cx="10505330" cy="146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Social-conflict approach, links deviance to social inequality. That is, who or what is labeled deviant depends on which categories of people hold power in a society. It also argues that deviance is punished more strictly for those with less power. At the same time, the elite in society is much more likely to get away with crime.</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754"/>
        <a:ext cx="10505330" cy="1468871"/>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59C58-291C-4056-BFBE-5D7B47167D51}">
      <dsp:nvSpPr>
        <dsp:cNvPr id="0" name=""/>
        <dsp:cNvSpPr/>
      </dsp:nvSpPr>
      <dsp:spPr>
        <a:xfrm>
          <a:off x="0" y="327216"/>
          <a:ext cx="10515600" cy="22491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2240" numCol="1" spcCol="1270" anchor="t" anchorCtr="0">
          <a:noAutofit/>
        </a:bodyPr>
        <a:lstStyle/>
        <a:p>
          <a:pPr marL="228600" lvl="1" indent="-228600" algn="just" defTabSz="889000">
            <a:lnSpc>
              <a:spcPct val="90000"/>
            </a:lnSpc>
            <a:spcBef>
              <a:spcPct val="0"/>
            </a:spcBef>
            <a:spcAft>
              <a:spcPct val="15000"/>
            </a:spcAft>
            <a:buChar char="••"/>
          </a:pPr>
          <a:r>
            <a:rPr lang="en-US" sz="20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First, </a:t>
          </a:r>
          <a:r>
            <a:rPr lang="en-US" sz="20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harmful behavior committed by corporations and wealthy individuals may not be considered deviant,</a:t>
          </a:r>
          <a:r>
            <a:rPr lang="en-US" sz="20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perhaps because “respectable” people engage in them. </a:t>
          </a:r>
        </a:p>
        <a:p>
          <a:pPr marL="228600" lvl="1" indent="-228600" algn="just" defTabSz="889000">
            <a:lnSpc>
              <a:spcPct val="90000"/>
            </a:lnSpc>
            <a:spcBef>
              <a:spcPct val="0"/>
            </a:spcBef>
            <a:spcAft>
              <a:spcPct val="15000"/>
            </a:spcAft>
            <a:buChar char="••"/>
          </a:pPr>
          <a:r>
            <a:rPr lang="en-US" sz="20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Second, </a:t>
          </a:r>
          <a:r>
            <a:rPr lang="en-US" sz="20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prostitution and other arguably less harmful behaviors may be considered very deviant</a:t>
          </a:r>
          <a:r>
            <a:rPr lang="en-US" sz="20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because they are deemed immoral or because of bias against the kinds of people (poor and nonwhite) thought to be engaging in them. </a:t>
          </a:r>
        </a:p>
      </dsp:txBody>
      <dsp:txXfrm>
        <a:off x="0" y="327216"/>
        <a:ext cx="10515600" cy="2249100"/>
      </dsp:txXfrm>
    </dsp:sp>
    <dsp:sp modelId="{F9524047-7E47-4796-B0D2-0DB2D6E46B4E}">
      <dsp:nvSpPr>
        <dsp:cNvPr id="0" name=""/>
        <dsp:cNvSpPr/>
      </dsp:nvSpPr>
      <dsp:spPr>
        <a:xfrm>
          <a:off x="525780" y="17256"/>
          <a:ext cx="9314213"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just" defTabSz="889000">
            <a:lnSpc>
              <a:spcPct val="90000"/>
            </a:lnSpc>
            <a:spcBef>
              <a:spcPct val="0"/>
            </a:spcBef>
            <a:spcAft>
              <a:spcPct val="35000"/>
            </a:spcAft>
          </a:pPr>
          <a:r>
            <a:rPr lang="en-US" sz="2000" b="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This raises some provocative possibilities for society’s response to deviance and crime: </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a:off x="556042" y="47518"/>
        <a:ext cx="9253689" cy="55939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A9834-CF74-4498-9507-FEF4E8E0E000}">
      <dsp:nvSpPr>
        <dsp:cNvPr id="0" name=""/>
        <dsp:cNvSpPr/>
      </dsp:nvSpPr>
      <dsp:spPr>
        <a:xfrm>
          <a:off x="0" y="5397"/>
          <a:ext cx="10633363" cy="879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and the Poor</a:t>
          </a:r>
          <a:endParaRPr lang="en-US" sz="3200" b="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42950" y="48347"/>
        <a:ext cx="10547463" cy="793940"/>
      </dsp:txXfrm>
    </dsp:sp>
    <dsp:sp modelId="{B7BF4739-112E-43A8-8D7C-C58AB74652B2}">
      <dsp:nvSpPr>
        <dsp:cNvPr id="0" name=""/>
        <dsp:cNvSpPr/>
      </dsp:nvSpPr>
      <dsp:spPr>
        <a:xfrm>
          <a:off x="0" y="885237"/>
          <a:ext cx="10633363"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09" tIns="25400" rIns="142240" bIns="25400" numCol="1" spcCol="1270" anchor="t" anchorCtr="0">
          <a:noAutofit/>
        </a:bodyPr>
        <a:lstStyle/>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created by the capitalist economic system.</a:t>
          </a: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Definitions of deviance serve the interest of the capitalists while adversely affecting the poor.</a:t>
          </a:r>
        </a:p>
      </dsp:txBody>
      <dsp:txXfrm>
        <a:off x="0" y="885237"/>
        <a:ext cx="10633363" cy="778320"/>
      </dsp:txXfrm>
    </dsp:sp>
    <dsp:sp modelId="{474A07E3-3182-486D-9F59-2E02E19DCE3F}">
      <dsp:nvSpPr>
        <dsp:cNvPr id="0" name=""/>
        <dsp:cNvSpPr/>
      </dsp:nvSpPr>
      <dsp:spPr>
        <a:xfrm>
          <a:off x="0" y="1663557"/>
          <a:ext cx="10633363" cy="87984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and the Elite</a:t>
          </a:r>
        </a:p>
      </dsp:txBody>
      <dsp:txXfrm>
        <a:off x="42950" y="1706507"/>
        <a:ext cx="10547463" cy="793940"/>
      </dsp:txXfrm>
    </dsp:sp>
    <dsp:sp modelId="{1E534DC5-08A6-4BE0-BE85-BA1DEC5E49E1}">
      <dsp:nvSpPr>
        <dsp:cNvPr id="0" name=""/>
        <dsp:cNvSpPr/>
      </dsp:nvSpPr>
      <dsp:spPr>
        <a:xfrm>
          <a:off x="0" y="2543397"/>
          <a:ext cx="10633363" cy="89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09" tIns="25400" rIns="142240" bIns="25400" numCol="1" spcCol="1270" anchor="t" anchorCtr="0">
          <a:noAutofit/>
        </a:bodyPr>
        <a:lstStyle/>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Great efforts are made by the capitalists to legitimize elite acts of deviance.</a:t>
          </a:r>
        </a:p>
        <a:p>
          <a:pPr marL="228600" lvl="1" indent="-228600" algn="just" defTabSz="889000">
            <a:lnSpc>
              <a:spcPct val="90000"/>
            </a:lnSpc>
            <a:spcBef>
              <a:spcPct val="0"/>
            </a:spcBef>
            <a:spcAft>
              <a:spcPct val="20000"/>
            </a:spcAft>
            <a:buChar char="••"/>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 higher-ups in society have greater ability to commit deviant acts, to escape sanction for those acts, and to create scapegoats to blame for those acts.</a:t>
          </a:r>
        </a:p>
      </dsp:txBody>
      <dsp:txXfrm>
        <a:off x="0" y="2543397"/>
        <a:ext cx="10633363" cy="89993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E6F6A-4767-40BF-A87D-A60E6AC0320C}">
      <dsp:nvSpPr>
        <dsp:cNvPr id="0" name=""/>
        <dsp:cNvSpPr/>
      </dsp:nvSpPr>
      <dsp:spPr>
        <a:xfrm>
          <a:off x="0" y="0"/>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1CF6F-AC7D-48D8-8549-44914769D5A5}">
      <dsp:nvSpPr>
        <dsp:cNvPr id="0" name=""/>
        <dsp:cNvSpPr/>
      </dsp:nvSpPr>
      <dsp:spPr>
        <a:xfrm>
          <a:off x="0" y="0"/>
          <a:ext cx="10515600" cy="1812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Conflict theorists stress that the power elite developed the legal system to stabilize the social order. They use it to control the poor, who pose a threat to the powerful. The poor hold the potential of rebelling as a group, which could dislodge the power elite from their place of privilege. To prevent this, the criminal justice system makes certain that heavy penalties come down on the poor.</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0"/>
        <a:ext cx="10515600" cy="181231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D92CF-C9FA-47B3-8560-06DC95DB3203}">
      <dsp:nvSpPr>
        <dsp:cNvPr id="0" name=""/>
        <dsp:cNvSpPr/>
      </dsp:nvSpPr>
      <dsp:spPr>
        <a:xfrm>
          <a:off x="0" y="2591"/>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3716D-AAD1-46DF-A464-9EC4C72316C3}">
      <dsp:nvSpPr>
        <dsp:cNvPr id="0" name=""/>
        <dsp:cNvSpPr/>
      </dsp:nvSpPr>
      <dsp:spPr>
        <a:xfrm>
          <a:off x="0" y="2591"/>
          <a:ext cx="10505330" cy="112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Hirschi’s</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social control theory asserts that ties to family, school and other aspects of society serve to reduce the likelihood of an individual participating in deviant This theory suggests that crime occurs when such bonds are weakened or are not well established.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591"/>
        <a:ext cx="10505330" cy="1127489"/>
      </dsp:txXfrm>
    </dsp:sp>
    <dsp:sp modelId="{AB86F665-94BC-4BC9-A072-941149AFF6BF}">
      <dsp:nvSpPr>
        <dsp:cNvPr id="0" name=""/>
        <dsp:cNvSpPr/>
      </dsp:nvSpPr>
      <dsp:spPr>
        <a:xfrm>
          <a:off x="0" y="1130080"/>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5721D-8DF7-43ED-8403-F4F26BCC39A4}">
      <dsp:nvSpPr>
        <dsp:cNvPr id="0" name=""/>
        <dsp:cNvSpPr/>
      </dsp:nvSpPr>
      <dsp:spPr>
        <a:xfrm>
          <a:off x="0" y="1130080"/>
          <a:ext cx="10505330" cy="2672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Unlike other theories that seek to explain why people engage in deviant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behaviour</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control theories take the opposite approach, questioning why people refrain from offending. Social control theory focuses on the role of social and familial bonds as a reason for individuals to refrain from offending. The idea that young peoples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behaviour</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is 'controlled' by the family, particularly through the support (financial &amp; emotional) of their parents. This connection exploits their relationship to explain their conformity. Many studies exploring social control on delinquency shows a correlation between a negative relationship between parent and children and delinquency. As such, it has been found that the greater the attachment to parents, the lower the likelihood of involvement in delinquent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behaviour</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130080"/>
        <a:ext cx="10505330" cy="2672475"/>
      </dsp:txXfrm>
    </dsp:sp>
    <dsp:sp modelId="{9EC3A2F9-0C46-44CB-928E-C8D8234FD55F}">
      <dsp:nvSpPr>
        <dsp:cNvPr id="0" name=""/>
        <dsp:cNvSpPr/>
      </dsp:nvSpPr>
      <dsp:spPr>
        <a:xfrm>
          <a:off x="0" y="3802555"/>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9CC7D1-21EC-4A3C-997E-4C4D4116DEE2}">
      <dsp:nvSpPr>
        <dsp:cNvPr id="0" name=""/>
        <dsp:cNvSpPr/>
      </dsp:nvSpPr>
      <dsp:spPr>
        <a:xfrm>
          <a:off x="0" y="3802555"/>
          <a:ext cx="10515600" cy="952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As a result, criminality is seen as a possibility for all individuals within society, avoided only by those who seek to maintain familial and social bonds.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3802555"/>
        <a:ext cx="10515600" cy="952448"/>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489F9-F15E-43C9-ABDB-0A374EBD3ACF}">
      <dsp:nvSpPr>
        <dsp:cNvPr id="0" name=""/>
        <dsp:cNvSpPr/>
      </dsp:nvSpPr>
      <dsp:spPr>
        <a:xfrm>
          <a:off x="0" y="205"/>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12A92-1446-4FE2-B9FF-2F2676CE73C7}">
      <dsp:nvSpPr>
        <dsp:cNvPr id="0" name=""/>
        <dsp:cNvSpPr/>
      </dsp:nvSpPr>
      <dsp:spPr>
        <a:xfrm>
          <a:off x="0" y="205"/>
          <a:ext cx="10505330" cy="1105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Alexander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Liazos</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(1972) points out that the people we tend to define as deviants—the ones we dismiss as “nuts” are typically not as bad or harmful as they are powerless. Social-conflict theory explains this pattern in three ways:</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05"/>
        <a:ext cx="10505330" cy="110505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92149-F5EC-4357-A284-410926BE4DB8}">
      <dsp:nvSpPr>
        <dsp:cNvPr id="0" name=""/>
        <dsp:cNvSpPr/>
      </dsp:nvSpPr>
      <dsp:spPr>
        <a:xfrm>
          <a:off x="0" y="134637"/>
          <a:ext cx="10515600" cy="150281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First, all norms—especially the laws of any society—generally reflect the interests of the rich and powerful. People who threaten the wealthy are likely to be labeled deviant. Karl Marx argued that the law and all other social institutions support the interests of the rich. Or as Richard </a:t>
          </a:r>
          <a:r>
            <a:rPr lang="en-US" sz="2000" kern="1200" dirty="0" err="1" smtClean="0">
              <a:latin typeface="Times New Roman" panose="02020603050405020304" pitchFamily="18" charset="0"/>
              <a:ea typeface="Microsoft Himalaya" panose="01010100010101010101" pitchFamily="2" charset="0"/>
              <a:cs typeface="Times New Roman" panose="02020603050405020304" pitchFamily="18" charset="0"/>
            </a:rPr>
            <a:t>Quinney</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puts it, “Capitalist justice is by the capitalist class, for the capitalist class, and against the working class” (1977:3).</a:t>
          </a:r>
          <a:endParaRPr lang="en-US" sz="2000" kern="1200" dirty="0">
            <a:latin typeface="Times New Roman" panose="02020603050405020304" pitchFamily="18" charset="0"/>
            <a:cs typeface="Times New Roman" panose="02020603050405020304" pitchFamily="18" charset="0"/>
          </a:endParaRPr>
        </a:p>
      </dsp:txBody>
      <dsp:txXfrm>
        <a:off x="73361" y="207998"/>
        <a:ext cx="10368878" cy="1356091"/>
      </dsp:txXfrm>
    </dsp:sp>
    <dsp:sp modelId="{37AFF75D-C0C8-4677-83B0-D7B4F2C56D77}">
      <dsp:nvSpPr>
        <dsp:cNvPr id="0" name=""/>
        <dsp:cNvSpPr/>
      </dsp:nvSpPr>
      <dsp:spPr>
        <a:xfrm>
          <a:off x="0" y="1647603"/>
          <a:ext cx="10515600" cy="115491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Second, even if their behavior is called into question, the powerful have the resources to resist deviant labels. The majority of the executives involved in recent corporate scandals have yet to be arrested; only a few have gone to jail.</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56378" y="1703981"/>
        <a:ext cx="10402844" cy="1042161"/>
      </dsp:txXfrm>
    </dsp:sp>
    <dsp:sp modelId="{1DCC2D1A-A0C6-4DA4-A183-FDC35E749C3A}">
      <dsp:nvSpPr>
        <dsp:cNvPr id="0" name=""/>
        <dsp:cNvSpPr/>
      </dsp:nvSpPr>
      <dsp:spPr>
        <a:xfrm>
          <a:off x="0" y="2812674"/>
          <a:ext cx="10515600" cy="107877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Third, the widespread belief that norms and laws are natural and good masks their political character. For this reason, although we may condemn the unequal application of the law, we give little thought to whether the laws themselves are really fair or not.</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52662" y="2865336"/>
        <a:ext cx="10410276" cy="97345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F5C4B-5E83-4D28-84B6-526DF6DC4724}">
      <dsp:nvSpPr>
        <dsp:cNvPr id="0" name=""/>
        <dsp:cNvSpPr/>
      </dsp:nvSpPr>
      <dsp:spPr>
        <a:xfrm>
          <a:off x="0" y="176592"/>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8EB61-4F84-447B-9211-09C6CB87F507}">
      <dsp:nvSpPr>
        <dsp:cNvPr id="0" name=""/>
        <dsp:cNvSpPr/>
      </dsp:nvSpPr>
      <dsp:spPr>
        <a:xfrm>
          <a:off x="0" y="176592"/>
          <a:ext cx="10515600" cy="126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In the Marxist tradition, Steven Spitzer (1980) argues that deviant labels are applied to people who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interfere with the operation of capitalism.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On the other side of the coin, society positively labels whatever supports the operation of capitalism.  For example, winning athletes enjoy celebrity status because they express the values of individual achievement and competition, both vital to capitalism. </a:t>
          </a:r>
          <a:endParaRPr lang="en-US" sz="2000" b="1" kern="1200" dirty="0">
            <a:latin typeface="Times New Roman" panose="02020603050405020304" pitchFamily="18" charset="0"/>
            <a:cs typeface="Times New Roman" panose="02020603050405020304" pitchFamily="18" charset="0"/>
          </a:endParaRPr>
        </a:p>
      </dsp:txBody>
      <dsp:txXfrm>
        <a:off x="0" y="176592"/>
        <a:ext cx="10515600" cy="12671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98BC0-3B9B-4919-B9E8-7408CAFCF959}">
      <dsp:nvSpPr>
        <dsp:cNvPr id="0" name=""/>
        <dsp:cNvSpPr/>
      </dsp:nvSpPr>
      <dsp:spPr>
        <a:xfrm>
          <a:off x="0" y="615460"/>
          <a:ext cx="3425780" cy="3719147"/>
        </a:xfrm>
        <a:prstGeom prst="roundRect">
          <a:avLst/>
        </a:prstGeom>
        <a:solidFill>
          <a:srgbClr val="FFB46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Listening to your iPod on the way to class is considered </a:t>
          </a:r>
          <a:r>
            <a:rPr lang="en-US" sz="18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acceptable behavior</a:t>
          </a:r>
          <a:r>
            <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a:t>
          </a:r>
        </a:p>
        <a:p>
          <a:pPr lvl="0" algn="ctr" defTabSz="800100">
            <a:lnSpc>
              <a:spcPct val="90000"/>
            </a:lnSpc>
            <a:spcBef>
              <a:spcPct val="0"/>
            </a:spcBef>
            <a:spcAft>
              <a:spcPct val="35000"/>
            </a:spcAft>
          </a:pPr>
          <a:endPar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a:p>
          <a:pPr lvl="0" algn="ctr" defTabSz="800100">
            <a:lnSpc>
              <a:spcPct val="90000"/>
            </a:lnSpc>
            <a:spcBef>
              <a:spcPct val="0"/>
            </a:spcBef>
            <a:spcAft>
              <a:spcPct val="35000"/>
            </a:spcAft>
          </a:pPr>
          <a:r>
            <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Listening to your iPod during your 2 p.m. sociology lecture is considered </a:t>
          </a:r>
          <a:r>
            <a:rPr lang="en-US" sz="18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rude</a:t>
          </a:r>
          <a:r>
            <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 </a:t>
          </a:r>
        </a:p>
        <a:p>
          <a:pPr lvl="0" algn="ctr" defTabSz="800100">
            <a:lnSpc>
              <a:spcPct val="90000"/>
            </a:lnSpc>
            <a:spcBef>
              <a:spcPct val="0"/>
            </a:spcBef>
            <a:spcAft>
              <a:spcPct val="35000"/>
            </a:spcAft>
          </a:pPr>
          <a:endPar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endParaRPr>
        </a:p>
        <a:p>
          <a:pPr lvl="0" algn="ctr" defTabSz="800100">
            <a:lnSpc>
              <a:spcPct val="90000"/>
            </a:lnSpc>
            <a:spcBef>
              <a:spcPct val="0"/>
            </a:spcBef>
            <a:spcAft>
              <a:spcPct val="35000"/>
            </a:spcAft>
          </a:pPr>
          <a:r>
            <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Listening to your iPod when on the witness stand before a judge may cause you to be held in contempt of court and consequently </a:t>
          </a:r>
          <a:r>
            <a:rPr lang="en-US" sz="1800" b="1"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fined or jailed</a:t>
          </a:r>
          <a:r>
            <a:rPr lang="en-US" sz="1800" kern="1200" dirty="0" smtClean="0">
              <a:solidFill>
                <a:schemeClr val="tx1"/>
              </a:solidFill>
              <a:latin typeface="Times New Roman" panose="02020603050405020304" pitchFamily="18" charset="0"/>
              <a:ea typeface="Microsoft Himalaya" panose="01010100010101010101" pitchFamily="2" charset="0"/>
              <a:cs typeface="Times New Roman" panose="02020603050405020304" pitchFamily="18" charset="0"/>
            </a:rPr>
            <a:t>.</a:t>
          </a:r>
          <a:endParaRPr lang="en-US" sz="1800" kern="1200" dirty="0">
            <a:solidFill>
              <a:schemeClr val="tx1"/>
            </a:solidFill>
            <a:latin typeface="Times New Roman" panose="02020603050405020304" pitchFamily="18" charset="0"/>
            <a:cs typeface="Times New Roman" panose="02020603050405020304" pitchFamily="18" charset="0"/>
          </a:endParaRPr>
        </a:p>
      </dsp:txBody>
      <dsp:txXfrm>
        <a:off x="167233" y="782693"/>
        <a:ext cx="3091314" cy="3384681"/>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41D7E-DA50-4A17-B10B-2A56DDDC3842}">
      <dsp:nvSpPr>
        <dsp:cNvPr id="0" name=""/>
        <dsp:cNvSpPr/>
      </dsp:nvSpPr>
      <dsp:spPr>
        <a:xfrm>
          <a:off x="0" y="813"/>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04274-C496-4D86-93FF-5FAAD6C39876}">
      <dsp:nvSpPr>
        <dsp:cNvPr id="0" name=""/>
        <dsp:cNvSpPr/>
      </dsp:nvSpPr>
      <dsp:spPr>
        <a:xfrm>
          <a:off x="0" y="813"/>
          <a:ext cx="10505330" cy="219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ts val="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Also, Spitzer notes, we condemn using drugs of escape (marijuana, psychedelics, heroin, and crack) as deviant but encourage drugs (such as alcohol and caffeine) that promote adjustment to the status quo. The capitalist system also tries to control people who are not economically productive. The elderly, people with mental or physical disabilities, and people addicted to alcohol or other drugs are a “costly yet relatively harmless burden” on society.  </a:t>
          </a:r>
          <a:endParaRPr lang="en-US" sz="2000" kern="1200" dirty="0">
            <a:latin typeface="Times New Roman" panose="02020603050405020304" pitchFamily="18" charset="0"/>
            <a:cs typeface="Times New Roman" panose="02020603050405020304" pitchFamily="18" charset="0"/>
          </a:endParaRPr>
        </a:p>
      </dsp:txBody>
      <dsp:txXfrm>
        <a:off x="0" y="813"/>
        <a:ext cx="10505330" cy="2195663"/>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D0EE6-CE9F-4C2E-8574-B956D53ABAF2}">
      <dsp:nvSpPr>
        <dsp:cNvPr id="0" name=""/>
        <dsp:cNvSpPr/>
      </dsp:nvSpPr>
      <dsp:spPr>
        <a:xfrm>
          <a:off x="0" y="7396"/>
          <a:ext cx="10803340" cy="191844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First, because capitalism is based on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private control of wealth</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people who threaten the property of others—especially the poor who steal from the rich—are prime candidates for being labeled deviant. On the other hand, the rich who take advantage of the poor are less likely to be labeled deviant. For example, landlords who charge poor tenants high rents and evict anyone who cannot pay are not considered criminals; they are simply “doing business.”</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93651" y="101047"/>
        <a:ext cx="10616038" cy="1731143"/>
      </dsp:txXfrm>
    </dsp:sp>
    <dsp:sp modelId="{92851F45-3CBF-425C-9191-1388D6AB1048}">
      <dsp:nvSpPr>
        <dsp:cNvPr id="0" name=""/>
        <dsp:cNvSpPr/>
      </dsp:nvSpPr>
      <dsp:spPr>
        <a:xfrm>
          <a:off x="0" y="2015121"/>
          <a:ext cx="10803340" cy="98092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Second, because capitalism depends on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productive labor</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people who cannot or will not work risk being labeled deviant.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47885" y="2063006"/>
        <a:ext cx="10707570" cy="885152"/>
      </dsp:txXfrm>
    </dsp:sp>
    <dsp:sp modelId="{88827572-AF7B-4A10-A0C1-D41E8EF28CFF}">
      <dsp:nvSpPr>
        <dsp:cNvPr id="0" name=""/>
        <dsp:cNvSpPr/>
      </dsp:nvSpPr>
      <dsp:spPr>
        <a:xfrm>
          <a:off x="0" y="3085323"/>
          <a:ext cx="10803340" cy="12968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Third, capitalism depends on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respect for authority figures</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causing people who resist authority to be labeled deviant. Examples are children who skip school or talk back to parents and teachers and adults who do not cooperate with employers or police.</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63308" y="3148631"/>
        <a:ext cx="10676724" cy="1170257"/>
      </dsp:txXfrm>
    </dsp:sp>
    <dsp:sp modelId="{B07D2383-EA79-4701-8A9E-771FC54442F2}">
      <dsp:nvSpPr>
        <dsp:cNvPr id="0" name=""/>
        <dsp:cNvSpPr/>
      </dsp:nvSpPr>
      <dsp:spPr>
        <a:xfrm>
          <a:off x="0" y="4471477"/>
          <a:ext cx="10803340" cy="115765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Fourth, anyone who directly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challenges the capitalist status quo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is likely to be defined as deviant. Such has been the case with labor organizers, radical environmentalists, and antiwar activists.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56512" y="4527989"/>
        <a:ext cx="10690316" cy="1044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EA414-9FDE-491C-AD4B-AF76A4094B34}">
      <dsp:nvSpPr>
        <dsp:cNvPr id="0" name=""/>
        <dsp:cNvSpPr/>
      </dsp:nvSpPr>
      <dsp:spPr>
        <a:xfrm>
          <a:off x="0" y="995"/>
          <a:ext cx="7218248"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1FFE2-258E-4B23-ACB8-E06347E05488}">
      <dsp:nvSpPr>
        <dsp:cNvPr id="0" name=""/>
        <dsp:cNvSpPr/>
      </dsp:nvSpPr>
      <dsp:spPr>
        <a:xfrm>
          <a:off x="0" y="995"/>
          <a:ext cx="7218248" cy="1443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involves the violation of group norms</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 which may or may not be formalized into law. It is a comprehensive concept that includes not only criminal behavior but also many actions that are not subject to prosecution.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995"/>
        <a:ext cx="7218248" cy="1443694"/>
      </dsp:txXfrm>
    </dsp:sp>
    <dsp:sp modelId="{CC45E251-994B-444A-9AD7-CB5B6A88793F}">
      <dsp:nvSpPr>
        <dsp:cNvPr id="0" name=""/>
        <dsp:cNvSpPr/>
      </dsp:nvSpPr>
      <dsp:spPr>
        <a:xfrm>
          <a:off x="0" y="1444690"/>
          <a:ext cx="7218248"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E081A6-3B53-4E9B-BA23-56906E8031CA}">
      <dsp:nvSpPr>
        <dsp:cNvPr id="0" name=""/>
        <dsp:cNvSpPr/>
      </dsp:nvSpPr>
      <dsp:spPr>
        <a:xfrm>
          <a:off x="0" y="1444690"/>
          <a:ext cx="7211198" cy="1589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Deviation from norms is not always negative.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E.g., a member of an exclusive social club who speaks out against a traditional policy of not admitting women, Blacks, is deviating from the club’s norms. So is a police officer who blows the whistle on corruption or brutality within the department.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1444690"/>
        <a:ext cx="7211198" cy="15899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44B4C-E026-4B67-8B4A-40E7535B552A}">
      <dsp:nvSpPr>
        <dsp:cNvPr id="0" name=""/>
        <dsp:cNvSpPr/>
      </dsp:nvSpPr>
      <dsp:spPr>
        <a:xfrm>
          <a:off x="0" y="0"/>
          <a:ext cx="10797806"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A5D996-51DA-4937-891B-244AA7804880}">
      <dsp:nvSpPr>
        <dsp:cNvPr id="0" name=""/>
        <dsp:cNvSpPr/>
      </dsp:nvSpPr>
      <dsp:spPr>
        <a:xfrm>
          <a:off x="0" y="0"/>
          <a:ext cx="10797806" cy="175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For sociologists, the term deviance does not mean perversion or depravity. In the US, alcoholics, compulsive gamblers, and the mentally ill would all be classified as deviants. Or a public official who takes a bribe has defied social norms, but so has the high school student who refuses to sit in an assigned seat or cuts class. </a:t>
          </a:r>
          <a:endParaRPr lang="en-US" sz="20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0"/>
        <a:ext cx="10797806" cy="1756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15934-C30F-473C-B289-F2DB0243C83A}">
      <dsp:nvSpPr>
        <dsp:cNvPr id="0" name=""/>
        <dsp:cNvSpPr/>
      </dsp:nvSpPr>
      <dsp:spPr>
        <a:xfrm>
          <a:off x="3727800" y="2455"/>
          <a:ext cx="3060000" cy="1181190"/>
        </a:xfrm>
        <a:prstGeom prst="rect">
          <a:avLst/>
        </a:prstGeom>
        <a:solidFill>
          <a:srgbClr val="CCCC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u="sng"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Universal</a:t>
          </a:r>
        </a:p>
        <a:p>
          <a:pPr lvl="0" algn="ctr" defTabSz="1066800">
            <a:lnSpc>
              <a:spcPct val="90000"/>
            </a:lnSpc>
            <a:spcBef>
              <a:spcPct val="0"/>
            </a:spcBef>
            <a:spcAft>
              <a:spcPct val="35000"/>
            </a:spcAft>
          </a:pPr>
          <a:r>
            <a:rPr lang="en-US" sz="2400" kern="1200" dirty="0" smtClean="0">
              <a:latin typeface="Times New Roman" panose="02020603050405020304" pitchFamily="18" charset="0"/>
              <a:ea typeface="Microsoft Himalaya" panose="01010100010101010101" pitchFamily="2" charset="0"/>
              <a:cs typeface="Times New Roman" panose="02020603050405020304" pitchFamily="18" charset="0"/>
            </a:rPr>
            <a:t>It exists in all societies.</a:t>
          </a:r>
          <a:endParaRPr lang="en-US" sz="24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3727800" y="2455"/>
        <a:ext cx="3060000" cy="1181190"/>
      </dsp:txXfrm>
    </dsp:sp>
    <dsp:sp modelId="{C95B6791-6E7F-4178-B172-5175C918596F}">
      <dsp:nvSpPr>
        <dsp:cNvPr id="0" name=""/>
        <dsp:cNvSpPr/>
      </dsp:nvSpPr>
      <dsp:spPr>
        <a:xfrm>
          <a:off x="1866332" y="1242705"/>
          <a:ext cx="6782934" cy="1181190"/>
        </a:xfrm>
        <a:prstGeom prst="rect">
          <a:avLst/>
        </a:prstGeom>
        <a:solidFill>
          <a:srgbClr val="FFA74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u="sng"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Variable</a:t>
          </a:r>
        </a:p>
        <a:p>
          <a:pPr lvl="0" algn="ctr" defTabSz="1066800">
            <a:lnSpc>
              <a:spcPct val="90000"/>
            </a:lnSpc>
            <a:spcBef>
              <a:spcPct val="0"/>
            </a:spcBef>
            <a:spcAft>
              <a:spcPct val="35000"/>
            </a:spcAft>
          </a:pPr>
          <a:r>
            <a:rPr lang="en-US" sz="2400" kern="1200" dirty="0" smtClean="0">
              <a:latin typeface="Times New Roman" panose="02020603050405020304" pitchFamily="18" charset="0"/>
              <a:ea typeface="Microsoft Himalaya" panose="01010100010101010101" pitchFamily="2" charset="0"/>
              <a:cs typeface="Times New Roman" panose="02020603050405020304" pitchFamily="18" charset="0"/>
            </a:rPr>
            <a:t>Any act or person may or may not be labeled deviant.</a:t>
          </a:r>
          <a:endParaRPr lang="en-US" sz="24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1866332" y="1242705"/>
        <a:ext cx="6782934" cy="1181190"/>
      </dsp:txXfrm>
    </dsp:sp>
    <dsp:sp modelId="{3888293C-EA69-4EE7-9689-461DDBF9F90A}">
      <dsp:nvSpPr>
        <dsp:cNvPr id="0" name=""/>
        <dsp:cNvSpPr/>
      </dsp:nvSpPr>
      <dsp:spPr>
        <a:xfrm>
          <a:off x="1207800" y="2482955"/>
          <a:ext cx="8100000" cy="1181190"/>
        </a:xfrm>
        <a:prstGeom prst="rect">
          <a:avLst/>
        </a:prstGeom>
        <a:solidFill>
          <a:srgbClr val="CCFF66"/>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u="sng"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Political</a:t>
          </a:r>
        </a:p>
        <a:p>
          <a:pPr lvl="0" algn="ctr" defTabSz="1066800">
            <a:lnSpc>
              <a:spcPct val="90000"/>
            </a:lnSpc>
            <a:spcBef>
              <a:spcPct val="0"/>
            </a:spcBef>
            <a:spcAft>
              <a:spcPct val="35000"/>
            </a:spcAft>
          </a:pPr>
          <a:r>
            <a:rPr lang="en-US" sz="2400" kern="1200" dirty="0" smtClean="0">
              <a:latin typeface="Times New Roman" panose="02020603050405020304" pitchFamily="18" charset="0"/>
              <a:ea typeface="Microsoft Himalaya" panose="01010100010101010101" pitchFamily="2" charset="0"/>
              <a:cs typeface="Times New Roman" panose="02020603050405020304" pitchFamily="18" charset="0"/>
            </a:rPr>
            <a:t>People with little power are at high risk of being labeled deviant.</a:t>
          </a:r>
          <a:endParaRPr lang="en-US" sz="24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1207800" y="2482955"/>
        <a:ext cx="8100000" cy="1181190"/>
      </dsp:txXfrm>
    </dsp:sp>
    <dsp:sp modelId="{E7618DDD-FEEC-4134-832B-6CFD658D49B6}">
      <dsp:nvSpPr>
        <dsp:cNvPr id="0" name=""/>
        <dsp:cNvSpPr/>
      </dsp:nvSpPr>
      <dsp:spPr>
        <a:xfrm>
          <a:off x="487800" y="3723204"/>
          <a:ext cx="9540000" cy="1181190"/>
        </a:xfrm>
        <a:prstGeom prst="rect">
          <a:avLst/>
        </a:prstGeom>
        <a:solidFill>
          <a:srgbClr val="FFCCCC"/>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u="sng"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a means of Control </a:t>
          </a:r>
        </a:p>
        <a:p>
          <a:pPr lvl="0" algn="ctr" defTabSz="1066800">
            <a:lnSpc>
              <a:spcPct val="90000"/>
            </a:lnSpc>
            <a:spcBef>
              <a:spcPct val="0"/>
            </a:spcBef>
            <a:spcAft>
              <a:spcPct val="35000"/>
            </a:spcAft>
          </a:pPr>
          <a:r>
            <a:rPr lang="en-US" sz="2400" kern="1200" dirty="0" smtClean="0">
              <a:latin typeface="Times New Roman" panose="02020603050405020304" pitchFamily="18" charset="0"/>
              <a:ea typeface="Microsoft Himalaya" panose="01010100010101010101" pitchFamily="2" charset="0"/>
              <a:cs typeface="Times New Roman" panose="02020603050405020304" pitchFamily="18" charset="0"/>
            </a:rPr>
            <a:t>Dominant categories of people discredit others as a means to dominate them.</a:t>
          </a:r>
          <a:endParaRPr lang="en-US" sz="2400"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487800" y="3723204"/>
        <a:ext cx="9540000" cy="11811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92681-9C27-49EF-BB97-5D710E8413C1}">
      <dsp:nvSpPr>
        <dsp:cNvPr id="0" name=""/>
        <dsp:cNvSpPr/>
      </dsp:nvSpPr>
      <dsp:spPr>
        <a:xfrm>
          <a:off x="0" y="1621"/>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1C048-1F12-40BC-99D6-D62605670535}">
      <dsp:nvSpPr>
        <dsp:cNvPr id="0" name=""/>
        <dsp:cNvSpPr/>
      </dsp:nvSpPr>
      <dsp:spPr>
        <a:xfrm>
          <a:off x="0" y="1621"/>
          <a:ext cx="10505330" cy="929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Deviance is relative: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there is no absolute way of defining a deviant act, vary across societies and from one group to another within the same society. </a:t>
          </a:r>
        </a:p>
      </dsp:txBody>
      <dsp:txXfrm>
        <a:off x="0" y="1621"/>
        <a:ext cx="10505330" cy="929678"/>
      </dsp:txXfrm>
    </dsp:sp>
    <dsp:sp modelId="{B209EE95-F34E-4351-8FD9-83B2930BF7FD}">
      <dsp:nvSpPr>
        <dsp:cNvPr id="0" name=""/>
        <dsp:cNvSpPr/>
      </dsp:nvSpPr>
      <dsp:spPr>
        <a:xfrm>
          <a:off x="0" y="931299"/>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66E0BC-5822-4B7C-B713-6F2CB1CCCC63}">
      <dsp:nvSpPr>
        <dsp:cNvPr id="0" name=""/>
        <dsp:cNvSpPr/>
      </dsp:nvSpPr>
      <dsp:spPr>
        <a:xfrm>
          <a:off x="0" y="931299"/>
          <a:ext cx="10505330" cy="1594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Because different groups have different norms, what is deviant to some is not deviant to others. This principle applies not just to cultures but also to groups within the same society. Deviance is so relative that what is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deviant in one group may be conformist in another.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Because of this, deviance must be considered from within a group’s own framework: It is their meanings that underlie their behavior.</a:t>
          </a:r>
        </a:p>
      </dsp:txBody>
      <dsp:txXfrm>
        <a:off x="0" y="931299"/>
        <a:ext cx="10505330" cy="1594878"/>
      </dsp:txXfrm>
    </dsp:sp>
    <dsp:sp modelId="{B167B988-CBA2-4E44-B8DE-AB43FA50AE59}">
      <dsp:nvSpPr>
        <dsp:cNvPr id="0" name=""/>
        <dsp:cNvSpPr/>
      </dsp:nvSpPr>
      <dsp:spPr>
        <a:xfrm>
          <a:off x="0" y="2526178"/>
          <a:ext cx="10515600"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46BD3-4E2A-4CAB-BB0D-33A4B481AC1C}">
      <dsp:nvSpPr>
        <dsp:cNvPr id="0" name=""/>
        <dsp:cNvSpPr/>
      </dsp:nvSpPr>
      <dsp:spPr>
        <a:xfrm>
          <a:off x="0" y="2526178"/>
          <a:ext cx="1050533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Defining deviance as behavior of which others disapprove has an interesting implication: It is not the act that is important but the audience. </a:t>
          </a:r>
          <a:r>
            <a:rPr lang="en-US" sz="2000" b="1" kern="1200" dirty="0" smtClean="0">
              <a:latin typeface="Times New Roman" panose="02020603050405020304" pitchFamily="18" charset="0"/>
              <a:ea typeface="Microsoft Himalaya" panose="01010100010101010101" pitchFamily="2" charset="0"/>
              <a:cs typeface="Times New Roman" panose="02020603050405020304" pitchFamily="18" charset="0"/>
            </a:rPr>
            <a:t>Sociologically, no act, belief, or characteristic is inherently deviant because deviance is socially defined. </a:t>
          </a:r>
          <a:r>
            <a:rPr lang="en-US" sz="2000" kern="1200" dirty="0" smtClean="0">
              <a:latin typeface="Times New Roman" panose="02020603050405020304" pitchFamily="18" charset="0"/>
              <a:ea typeface="Microsoft Himalaya" panose="01010100010101010101" pitchFamily="2" charset="0"/>
              <a:cs typeface="Times New Roman" panose="02020603050405020304" pitchFamily="18" charset="0"/>
            </a:rPr>
            <a:t>According to sociologist Howard S. Becker (1966), “</a:t>
          </a:r>
          <a:r>
            <a:rPr lang="en-US" sz="2000" i="1" kern="1200" dirty="0" smtClean="0">
              <a:latin typeface="Times New Roman" panose="02020603050405020304" pitchFamily="18" charset="0"/>
              <a:ea typeface="Microsoft Himalaya" panose="01010100010101010101" pitchFamily="2" charset="0"/>
              <a:cs typeface="Times New Roman" panose="02020603050405020304" pitchFamily="18" charset="0"/>
            </a:rPr>
            <a:t>It is not the act itself, but the reactions to the act, that make something deviant.”</a:t>
          </a:r>
          <a:endParaRPr lang="en-US" sz="2000" i="1" kern="1200" dirty="0">
            <a:latin typeface="Times New Roman" panose="02020603050405020304" pitchFamily="18" charset="0"/>
            <a:ea typeface="Microsoft Himalaya" panose="01010100010101010101" pitchFamily="2" charset="0"/>
            <a:cs typeface="Times New Roman" panose="02020603050405020304" pitchFamily="18" charset="0"/>
          </a:endParaRPr>
        </a:p>
      </dsp:txBody>
      <dsp:txXfrm>
        <a:off x="0" y="2526178"/>
        <a:ext cx="10505330" cy="15961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F9B6E-7837-404C-8C22-1280A9A1F9FB}"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C9BC6-B3CA-43B1-B4BF-E205697568B2}" type="slidenum">
              <a:rPr lang="en-US" smtClean="0"/>
              <a:t>‹#›</a:t>
            </a:fld>
            <a:endParaRPr lang="en-US"/>
          </a:p>
        </p:txBody>
      </p:sp>
    </p:spTree>
    <p:extLst>
      <p:ext uri="{BB962C8B-B14F-4D97-AF65-F5344CB8AC3E}">
        <p14:creationId xmlns:p14="http://schemas.microsoft.com/office/powerpoint/2010/main" val="382271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https://2012books.lardbucket.org/books/sociology-brief-edition-v1.1/s08-deviance-crime-and-social-cont.html</a:t>
            </a:r>
          </a:p>
          <a:p>
            <a:endParaRPr lang="en-US" dirty="0"/>
          </a:p>
        </p:txBody>
      </p:sp>
      <p:sp>
        <p:nvSpPr>
          <p:cNvPr id="4" name="Slide Number Placeholder 3"/>
          <p:cNvSpPr>
            <a:spLocks noGrp="1"/>
          </p:cNvSpPr>
          <p:nvPr>
            <p:ph type="sldNum" sz="quarter" idx="10"/>
          </p:nvPr>
        </p:nvSpPr>
        <p:spPr/>
        <p:txBody>
          <a:bodyPr/>
          <a:lstStyle/>
          <a:p>
            <a:fld id="{F98C9BC6-B3CA-43B1-B4BF-E205697568B2}" type="slidenum">
              <a:rPr lang="en-US" smtClean="0"/>
              <a:t>3</a:t>
            </a:fld>
            <a:endParaRPr lang="en-US"/>
          </a:p>
        </p:txBody>
      </p:sp>
    </p:spTree>
    <p:extLst>
      <p:ext uri="{BB962C8B-B14F-4D97-AF65-F5344CB8AC3E}">
        <p14:creationId xmlns:p14="http://schemas.microsoft.com/office/powerpoint/2010/main" val="4991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C9BC6-B3CA-43B1-B4BF-E205697568B2}" type="slidenum">
              <a:rPr lang="en-US" smtClean="0"/>
              <a:t>34</a:t>
            </a:fld>
            <a:endParaRPr lang="en-US"/>
          </a:p>
        </p:txBody>
      </p:sp>
    </p:spTree>
    <p:extLst>
      <p:ext uri="{BB962C8B-B14F-4D97-AF65-F5344CB8AC3E}">
        <p14:creationId xmlns:p14="http://schemas.microsoft.com/office/powerpoint/2010/main" val="350670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10928A-450B-407A-B607-48A1C9892FC5}"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341801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0928A-450B-407A-B607-48A1C9892FC5}"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135307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0928A-450B-407A-B607-48A1C9892FC5}"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335580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0928A-450B-407A-B607-48A1C9892FC5}"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210774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10928A-450B-407A-B607-48A1C9892FC5}"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121719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10928A-450B-407A-B607-48A1C9892FC5}"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249081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10928A-450B-407A-B607-48A1C9892FC5}"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243799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10928A-450B-407A-B607-48A1C9892FC5}"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54534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0928A-450B-407A-B607-48A1C9892FC5}"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145392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10928A-450B-407A-B607-48A1C9892FC5}"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82811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10928A-450B-407A-B607-48A1C9892FC5}"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1E58A-7F4C-43D9-852D-72D80397D94D}" type="slidenum">
              <a:rPr lang="en-US" smtClean="0"/>
              <a:t>‹#›</a:t>
            </a:fld>
            <a:endParaRPr lang="en-US"/>
          </a:p>
        </p:txBody>
      </p:sp>
    </p:spTree>
    <p:extLst>
      <p:ext uri="{BB962C8B-B14F-4D97-AF65-F5344CB8AC3E}">
        <p14:creationId xmlns:p14="http://schemas.microsoft.com/office/powerpoint/2010/main" val="126035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928A-450B-407A-B607-48A1C9892FC5}" type="datetimeFigureOut">
              <a:rPr lang="en-US" smtClean="0"/>
              <a:t>3/27/2025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1E58A-7F4C-43D9-852D-72D80397D94D}" type="slidenum">
              <a:rPr lang="en-US" smtClean="0"/>
              <a:t>‹#›</a:t>
            </a:fld>
            <a:endParaRPr lang="en-US"/>
          </a:p>
        </p:txBody>
      </p:sp>
    </p:spTree>
    <p:extLst>
      <p:ext uri="{BB962C8B-B14F-4D97-AF65-F5344CB8AC3E}">
        <p14:creationId xmlns:p14="http://schemas.microsoft.com/office/powerpoint/2010/main" val="339925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Layout" Target="../diagrams/layout12.xml"/><Relationship Id="rId7" Type="http://schemas.openxmlformats.org/officeDocument/2006/relationships/image" Target="../media/image7.png"/><Relationship Id="rId12" Type="http://schemas.microsoft.com/office/2007/relationships/diagramDrawing" Target="../diagrams/drawing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diagramColors" Target="../diagrams/colors13.xml"/><Relationship Id="rId5" Type="http://schemas.openxmlformats.org/officeDocument/2006/relationships/diagramColors" Target="../diagrams/colors12.xml"/><Relationship Id="rId10" Type="http://schemas.openxmlformats.org/officeDocument/2006/relationships/diagramQuickStyle" Target="../diagrams/quickStyle13.xml"/><Relationship Id="rId4" Type="http://schemas.openxmlformats.org/officeDocument/2006/relationships/diagramQuickStyle" Target="../diagrams/quickStyle12.xml"/><Relationship Id="rId9"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9.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7.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Layout" Target="../diagrams/layout37.xml"/><Relationship Id="rId18" Type="http://schemas.openxmlformats.org/officeDocument/2006/relationships/diagramLayout" Target="../diagrams/layout38.xml"/><Relationship Id="rId3" Type="http://schemas.openxmlformats.org/officeDocument/2006/relationships/diagramLayout" Target="../diagrams/layout35.xml"/><Relationship Id="rId21" Type="http://schemas.microsoft.com/office/2007/relationships/diagramDrawing" Target="../diagrams/drawing38.xml"/><Relationship Id="rId7" Type="http://schemas.openxmlformats.org/officeDocument/2006/relationships/diagramData" Target="../diagrams/data36.xml"/><Relationship Id="rId12" Type="http://schemas.openxmlformats.org/officeDocument/2006/relationships/diagramData" Target="../diagrams/data37.xml"/><Relationship Id="rId17" Type="http://schemas.openxmlformats.org/officeDocument/2006/relationships/diagramData" Target="../diagrams/data38.xml"/><Relationship Id="rId2" Type="http://schemas.openxmlformats.org/officeDocument/2006/relationships/diagramData" Target="../diagrams/data35.xml"/><Relationship Id="rId16" Type="http://schemas.microsoft.com/office/2007/relationships/diagramDrawing" Target="../diagrams/drawing37.xml"/><Relationship Id="rId20" Type="http://schemas.openxmlformats.org/officeDocument/2006/relationships/diagramColors" Target="../diagrams/colors38.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5" Type="http://schemas.openxmlformats.org/officeDocument/2006/relationships/diagramColors" Target="../diagrams/colors37.xml"/><Relationship Id="rId10" Type="http://schemas.openxmlformats.org/officeDocument/2006/relationships/diagramColors" Target="../diagrams/colors36.xml"/><Relationship Id="rId19" Type="http://schemas.openxmlformats.org/officeDocument/2006/relationships/diagramQuickStyle" Target="../diagrams/quickStyle38.xml"/><Relationship Id="rId4" Type="http://schemas.openxmlformats.org/officeDocument/2006/relationships/diagramQuickStyle" Target="../diagrams/quickStyle35.xml"/><Relationship Id="rId9" Type="http://schemas.openxmlformats.org/officeDocument/2006/relationships/diagramQuickStyle" Target="../diagrams/quickStyle36.xml"/><Relationship Id="rId14" Type="http://schemas.openxmlformats.org/officeDocument/2006/relationships/diagramQuickStyle" Target="../diagrams/quickStyle3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Layout" Target="../diagrams/layout41.xml"/><Relationship Id="rId3" Type="http://schemas.openxmlformats.org/officeDocument/2006/relationships/diagramLayout" Target="../diagrams/layout39.xml"/><Relationship Id="rId7" Type="http://schemas.openxmlformats.org/officeDocument/2006/relationships/diagramData" Target="../diagrams/data40.xml"/><Relationship Id="rId12" Type="http://schemas.openxmlformats.org/officeDocument/2006/relationships/diagramData" Target="../diagrams/data41.xml"/><Relationship Id="rId2" Type="http://schemas.openxmlformats.org/officeDocument/2006/relationships/diagramData" Target="../diagrams/data39.xml"/><Relationship Id="rId16" Type="http://schemas.microsoft.com/office/2007/relationships/diagramDrawing" Target="../diagrams/drawing41.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5" Type="http://schemas.openxmlformats.org/officeDocument/2006/relationships/diagramColors" Target="../diagrams/colors41.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 Id="rId14" Type="http://schemas.openxmlformats.org/officeDocument/2006/relationships/diagramQuickStyle" Target="../diagrams/quickStyle4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3.xml"/><Relationship Id="rId3" Type="http://schemas.openxmlformats.org/officeDocument/2006/relationships/diagramLayout" Target="../diagrams/layout42.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45.xml"/><Relationship Id="rId3" Type="http://schemas.openxmlformats.org/officeDocument/2006/relationships/diagramLayout" Target="../diagrams/layout44.xml"/><Relationship Id="rId7" Type="http://schemas.openxmlformats.org/officeDocument/2006/relationships/diagramData" Target="../diagrams/data45.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4.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DD4230-D0EC-4F58-80E5-04F93FD0D4BB}"/>
              </a:ext>
            </a:extLst>
          </p:cNvPr>
          <p:cNvSpPr>
            <a:spLocks noGrp="1"/>
          </p:cNvSpPr>
          <p:nvPr>
            <p:ph type="ctrTitle"/>
          </p:nvPr>
        </p:nvSpPr>
        <p:spPr>
          <a:xfrm>
            <a:off x="1704305" y="1875514"/>
            <a:ext cx="9144000" cy="1037219"/>
          </a:xfrm>
        </p:spPr>
        <p:style>
          <a:lnRef idx="2">
            <a:schemeClr val="accent2"/>
          </a:lnRef>
          <a:fillRef idx="1">
            <a:schemeClr val="lt1"/>
          </a:fillRef>
          <a:effectRef idx="0">
            <a:schemeClr val="accent2"/>
          </a:effectRef>
          <a:fontRef idx="minor">
            <a:schemeClr val="dk1"/>
          </a:fontRef>
        </p:style>
        <p:txBody>
          <a:bodyPr>
            <a:normAutofit/>
          </a:bodyPr>
          <a:lstStyle/>
          <a:p>
            <a:r>
              <a:rPr lang="en-US" sz="4800" smtClean="0">
                <a:ln w="0"/>
                <a:solidFill>
                  <a:schemeClr val="tx1"/>
                </a:solidFill>
                <a:effectLst>
                  <a:outerShdw blurRad="38100" dist="19050" dir="2700000" algn="tl" rotWithShape="0">
                    <a:schemeClr val="dk1">
                      <a:alpha val="40000"/>
                    </a:schemeClr>
                  </a:outerShdw>
                </a:effectLst>
              </a:rPr>
              <a:t> </a:t>
            </a:r>
            <a:r>
              <a:rPr lang="en-US" sz="4800" smtClean="0">
                <a:ln w="0"/>
                <a:solidFill>
                  <a:schemeClr val="tx1"/>
                </a:solidFill>
                <a:effectLst>
                  <a:outerShdw blurRad="38100" dist="19050" dir="2700000" algn="tl" rotWithShape="0">
                    <a:schemeClr val="dk1">
                      <a:alpha val="40000"/>
                    </a:schemeClr>
                  </a:outerShdw>
                </a:effectLst>
              </a:rPr>
              <a:t>Deviance</a:t>
            </a:r>
            <a:r>
              <a:rPr lang="en-US" sz="4800">
                <a:ln w="0"/>
                <a:solidFill>
                  <a:schemeClr val="tx1"/>
                </a:solidFill>
                <a:effectLst>
                  <a:outerShdw blurRad="38100" dist="19050" dir="2700000" algn="tl" rotWithShape="0">
                    <a:schemeClr val="dk1">
                      <a:alpha val="40000"/>
                    </a:schemeClr>
                  </a:outerShdw>
                </a:effectLst>
              </a:rPr>
              <a:t> </a:t>
            </a:r>
            <a:r>
              <a:rPr lang="en-US" sz="4800" smtClean="0">
                <a:ln w="0"/>
                <a:solidFill>
                  <a:schemeClr val="tx1"/>
                </a:solidFill>
                <a:effectLst>
                  <a:outerShdw blurRad="38100" dist="19050" dir="2700000" algn="tl" rotWithShape="0">
                    <a:schemeClr val="dk1">
                      <a:alpha val="40000"/>
                    </a:schemeClr>
                  </a:outerShdw>
                </a:effectLst>
              </a:rPr>
              <a:t>&amp; </a:t>
            </a:r>
            <a:r>
              <a:rPr lang="en-US" sz="4800" dirty="0" smtClean="0">
                <a:ln w="0"/>
                <a:solidFill>
                  <a:schemeClr val="tx1"/>
                </a:solidFill>
                <a:effectLst>
                  <a:outerShdw blurRad="38100" dist="19050" dir="2700000" algn="tl" rotWithShape="0">
                    <a:schemeClr val="dk1">
                      <a:alpha val="40000"/>
                    </a:schemeClr>
                  </a:outerShdw>
                </a:effectLst>
              </a:rPr>
              <a:t>Social Control</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6" name="Subtitle 5"/>
          <p:cNvSpPr>
            <a:spLocks noGrp="1"/>
          </p:cNvSpPr>
          <p:nvPr>
            <p:ph type="subTitle" idx="1"/>
          </p:nvPr>
        </p:nvSpPr>
        <p:spPr>
          <a:xfrm>
            <a:off x="2732467" y="3152618"/>
            <a:ext cx="6727065" cy="1264835"/>
          </a:xfrm>
        </p:spPr>
        <p:style>
          <a:lnRef idx="2">
            <a:schemeClr val="accent2"/>
          </a:lnRef>
          <a:fillRef idx="1">
            <a:schemeClr val="lt1"/>
          </a:fillRef>
          <a:effectRef idx="0">
            <a:schemeClr val="accent2"/>
          </a:effectRef>
          <a:fontRef idx="minor">
            <a:schemeClr val="dk1"/>
          </a:fontRef>
        </p:style>
        <p:txBody>
          <a:bodyPr>
            <a:noAutofit/>
          </a:bodyPr>
          <a:lstStyle/>
          <a:p>
            <a:pPr lvl="0">
              <a:lnSpc>
                <a:spcPct val="100000"/>
              </a:lnSpc>
            </a:pPr>
            <a:r>
              <a:rPr lang="en-US" sz="2000" dirty="0">
                <a:ln w="0"/>
                <a:solidFill>
                  <a:srgbClr val="FF0000"/>
                </a:solidFill>
                <a:effectLst>
                  <a:outerShdw blurRad="38100" dist="25400" dir="5400000" algn="ctr" rotWithShape="0">
                    <a:srgbClr val="6E747A">
                      <a:alpha val="43000"/>
                    </a:srgbClr>
                  </a:outerShdw>
                </a:effectLst>
              </a:rPr>
              <a:t>Ms. Kauser Malik </a:t>
            </a:r>
          </a:p>
          <a:p>
            <a:pPr lvl="0">
              <a:lnSpc>
                <a:spcPct val="100000"/>
              </a:lnSpc>
            </a:pPr>
            <a:r>
              <a:rPr lang="en-US" sz="2000" dirty="0">
                <a:ln w="0"/>
                <a:solidFill>
                  <a:srgbClr val="FF0000"/>
                </a:solidFill>
                <a:effectLst>
                  <a:outerShdw blurRad="38100" dist="25400" dir="5400000" algn="ctr" rotWithShape="0">
                    <a:srgbClr val="6E747A">
                      <a:alpha val="43000"/>
                    </a:srgbClr>
                  </a:outerShdw>
                </a:effectLst>
              </a:rPr>
              <a:t>Lecturer (Psychology) </a:t>
            </a:r>
          </a:p>
          <a:p>
            <a:pPr lvl="0">
              <a:lnSpc>
                <a:spcPct val="100000"/>
              </a:lnSpc>
            </a:pPr>
            <a:r>
              <a:rPr lang="en-US" sz="2000" dirty="0">
                <a:ln w="0"/>
                <a:solidFill>
                  <a:srgbClr val="FF0000"/>
                </a:solidFill>
                <a:effectLst>
                  <a:outerShdw blurRad="38100" dist="25400" dir="5400000" algn="ctr" rotWithShape="0">
                    <a:srgbClr val="6E747A">
                      <a:alpha val="43000"/>
                    </a:srgbClr>
                  </a:outerShdw>
                </a:effectLst>
              </a:rPr>
              <a:t>Sciences and Humanities</a:t>
            </a:r>
          </a:p>
          <a:p>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56045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52696109"/>
              </p:ext>
            </p:extLst>
          </p:nvPr>
        </p:nvGraphicFramePr>
        <p:xfrm>
          <a:off x="896388" y="806661"/>
          <a:ext cx="10515600" cy="5732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461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CECA-A354-44A2-B44D-539214AE9E09}"/>
              </a:ext>
            </a:extLst>
          </p:cNvPr>
          <p:cNvSpPr>
            <a:spLocks noGrp="1"/>
          </p:cNvSpPr>
          <p:nvPr>
            <p:ph type="title"/>
          </p:nvPr>
        </p:nvSpPr>
        <p:spPr>
          <a:xfrm>
            <a:off x="896389" y="873249"/>
            <a:ext cx="10515600" cy="65991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smtClean="0">
                <a:ln/>
                <a:solidFill>
                  <a:schemeClr val="accent3"/>
                </a:solidFill>
                <a:latin typeface="Arial Black" panose="020B0A04020102020204" pitchFamily="34" charset="0"/>
              </a:rPr>
              <a:t>How Norms Make Social Life Possible?</a:t>
            </a:r>
            <a:endParaRPr lang="en-US" sz="32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0592728"/>
              </p:ext>
            </p:extLst>
          </p:nvPr>
        </p:nvGraphicFramePr>
        <p:xfrm>
          <a:off x="1155549" y="2023199"/>
          <a:ext cx="9997280" cy="3085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934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1848" y="438823"/>
            <a:ext cx="10515600" cy="132556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lgn="ctr"/>
            <a:r>
              <a:rPr lang="en-US" sz="3600" b="1" dirty="0" smtClean="0">
                <a:ln/>
                <a:solidFill>
                  <a:schemeClr val="accent3"/>
                </a:solidFill>
                <a:latin typeface="Arial Black" panose="020B0A04020102020204" pitchFamily="34" charset="0"/>
                <a:ea typeface="Microsoft Himalaya" panose="01010100010101010101" pitchFamily="2" charset="0"/>
                <a:cs typeface="Microsoft Himalaya" panose="01010100010101010101" pitchFamily="2" charset="0"/>
              </a:rPr>
              <a:t>Social Control </a:t>
            </a:r>
            <a:endParaRPr lang="en-US" sz="36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7824183"/>
              </p:ext>
            </p:extLst>
          </p:nvPr>
        </p:nvGraphicFramePr>
        <p:xfrm>
          <a:off x="3460868" y="1687369"/>
          <a:ext cx="7892931" cy="2939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409" y="1855867"/>
            <a:ext cx="2612439" cy="2325071"/>
          </a:xfrm>
          <a:prstGeom prst="rect">
            <a:avLst/>
          </a:prstGeom>
        </p:spPr>
      </p:pic>
      <p:graphicFrame>
        <p:nvGraphicFramePr>
          <p:cNvPr id="2" name="Diagram 1"/>
          <p:cNvGraphicFramePr/>
          <p:nvPr>
            <p:extLst>
              <p:ext uri="{D42A27DB-BD31-4B8C-83A1-F6EECF244321}">
                <p14:modId xmlns:p14="http://schemas.microsoft.com/office/powerpoint/2010/main" val="2675787686"/>
              </p:ext>
            </p:extLst>
          </p:nvPr>
        </p:nvGraphicFramePr>
        <p:xfrm>
          <a:off x="851848" y="4817660"/>
          <a:ext cx="10529248" cy="1498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798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4068221173"/>
              </p:ext>
            </p:extLst>
          </p:nvPr>
        </p:nvGraphicFramePr>
        <p:xfrm>
          <a:off x="874727" y="919399"/>
          <a:ext cx="10515600" cy="5244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235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A9B3-C5EB-490C-8AE0-0B80C5833B5F}"/>
              </a:ext>
            </a:extLst>
          </p:cNvPr>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smtClean="0">
                <a:ln/>
                <a:solidFill>
                  <a:schemeClr val="accent3"/>
                </a:solidFill>
                <a:latin typeface="Arial Black" panose="020B0A04020102020204" pitchFamily="34" charset="0"/>
              </a:rPr>
              <a:t>Social control leading to Sanctions</a:t>
            </a:r>
            <a:endParaRPr lang="en-US" sz="3200" b="1" dirty="0">
              <a:ln/>
              <a:solidFill>
                <a:schemeClr val="accent3"/>
              </a:solidFill>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9592620"/>
              </p:ext>
            </p:extLst>
          </p:nvPr>
        </p:nvGraphicFramePr>
        <p:xfrm>
          <a:off x="838200" y="5308978"/>
          <a:ext cx="10515600" cy="761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093035496"/>
              </p:ext>
            </p:extLst>
          </p:nvPr>
        </p:nvGraphicFramePr>
        <p:xfrm>
          <a:off x="838200" y="1244178"/>
          <a:ext cx="10515600" cy="1758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575050814"/>
              </p:ext>
            </p:extLst>
          </p:nvPr>
        </p:nvGraphicFramePr>
        <p:xfrm>
          <a:off x="838200" y="3002507"/>
          <a:ext cx="10515600" cy="230647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48781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2866842844"/>
              </p:ext>
            </p:extLst>
          </p:nvPr>
        </p:nvGraphicFramePr>
        <p:xfrm>
          <a:off x="964276" y="618186"/>
          <a:ext cx="10515600" cy="5101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652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1C18-AE9F-4372-92FF-C868018D118B}"/>
              </a:ext>
            </a:extLst>
          </p:cNvPr>
          <p:cNvSpPr>
            <a:spLocks noGrp="1"/>
          </p:cNvSpPr>
          <p:nvPr>
            <p:ph type="title"/>
          </p:nvPr>
        </p:nvSpPr>
        <p:spPr>
          <a:xfrm>
            <a:off x="838200" y="119465"/>
            <a:ext cx="10515600" cy="132556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latin typeface="Arial Black" panose="020B0A04020102020204" pitchFamily="34" charset="0"/>
              </a:rPr>
              <a:t>T</a:t>
            </a:r>
            <a:r>
              <a:rPr lang="en-US" sz="3200" b="1" dirty="0" smtClean="0">
                <a:ln/>
                <a:solidFill>
                  <a:schemeClr val="accent3"/>
                </a:solidFill>
                <a:latin typeface="Arial Black" panose="020B0A04020102020204" pitchFamily="34" charset="0"/>
              </a:rPr>
              <a:t>ypes of Sanctions</a:t>
            </a:r>
            <a:endParaRPr lang="en-US" sz="32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2757523"/>
              </p:ext>
            </p:extLst>
          </p:nvPr>
        </p:nvGraphicFramePr>
        <p:xfrm>
          <a:off x="838200" y="1037230"/>
          <a:ext cx="10515600" cy="5554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826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chemeClr val="accent3"/>
                </a:solidFill>
                <a:latin typeface="Arial Black" panose="020B0A04020102020204" pitchFamily="34" charset="0"/>
              </a:rPr>
              <a:t>Competing Explanations of Deviance: </a:t>
            </a:r>
            <a:r>
              <a:rPr lang="en-US" sz="2800" b="1" dirty="0" smtClean="0">
                <a:ln/>
                <a:solidFill>
                  <a:schemeClr val="accent3"/>
                </a:solidFill>
                <a:latin typeface="Arial Black" panose="020B0A04020102020204" pitchFamily="34" charset="0"/>
              </a:rPr>
              <a:t>Sociobiology</a:t>
            </a:r>
            <a:endParaRPr lang="en-US" sz="2800" b="1" dirty="0">
              <a:ln/>
              <a:solidFill>
                <a:schemeClr val="accent3"/>
              </a:solidFill>
              <a:latin typeface="Arial Black" panose="020B0A04020102020204" pitchFamily="34" charset="0"/>
            </a:endParaRPr>
          </a:p>
        </p:txBody>
      </p:sp>
      <p:graphicFrame>
        <p:nvGraphicFramePr>
          <p:cNvPr id="5" name="Diagram 4"/>
          <p:cNvGraphicFramePr/>
          <p:nvPr>
            <p:extLst>
              <p:ext uri="{D42A27DB-BD31-4B8C-83A1-F6EECF244321}">
                <p14:modId xmlns:p14="http://schemas.microsoft.com/office/powerpoint/2010/main" val="1272355594"/>
              </p:ext>
            </p:extLst>
          </p:nvPr>
        </p:nvGraphicFramePr>
        <p:xfrm>
          <a:off x="3826636" y="1316983"/>
          <a:ext cx="7228225" cy="4325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613505795"/>
              </p:ext>
            </p:extLst>
          </p:nvPr>
        </p:nvGraphicFramePr>
        <p:xfrm>
          <a:off x="249382" y="1515786"/>
          <a:ext cx="4166524" cy="41266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4452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08811418"/>
              </p:ext>
            </p:extLst>
          </p:nvPr>
        </p:nvGraphicFramePr>
        <p:xfrm>
          <a:off x="604744" y="501162"/>
          <a:ext cx="7623412" cy="5449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394449918"/>
              </p:ext>
            </p:extLst>
          </p:nvPr>
        </p:nvGraphicFramePr>
        <p:xfrm>
          <a:off x="8565209" y="1985408"/>
          <a:ext cx="2909455" cy="30258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98937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4224222183"/>
              </p:ext>
            </p:extLst>
          </p:nvPr>
        </p:nvGraphicFramePr>
        <p:xfrm>
          <a:off x="781509" y="1134208"/>
          <a:ext cx="10515600" cy="5047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256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2191999" cy="6857999"/>
          </a:xfrm>
          <a:prstGeom prst="rect">
            <a:avLst/>
          </a:prstGeom>
        </p:spPr>
      </p:pic>
      <p:sp>
        <p:nvSpPr>
          <p:cNvPr id="4" name="Title 3"/>
          <p:cNvSpPr>
            <a:spLocks noGrp="1"/>
          </p:cNvSpPr>
          <p:nvPr>
            <p:ph type="title"/>
          </p:nvPr>
        </p:nvSpPr>
        <p:spPr>
          <a:xfrm>
            <a:off x="1756356" y="928780"/>
            <a:ext cx="8679287" cy="1325563"/>
          </a:xfrm>
        </p:spPr>
        <p:txBody>
          <a:bodyPr>
            <a:scene3d>
              <a:camera prst="orthographicFront"/>
              <a:lightRig rig="soft" dir="t">
                <a:rot lat="0" lon="0" rev="15600000"/>
              </a:lightRig>
            </a:scene3d>
            <a:sp3d extrusionH="57150" prstMaterial="softEdge">
              <a:bevelT w="25400" h="38100"/>
            </a:sp3d>
          </a:bodyPr>
          <a:lstStyle/>
          <a:p>
            <a:pPr algn="ctr"/>
            <a:r>
              <a:rPr lang="en-US" b="1" dirty="0">
                <a:ln/>
                <a:solidFill>
                  <a:schemeClr val="accent4"/>
                </a:solidFill>
                <a:latin typeface="Arial Black" panose="020B0A04020102020204" pitchFamily="34" charset="0"/>
              </a:rPr>
              <a:t>Learning Outcomes </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157126056"/>
              </p:ext>
            </p:extLst>
          </p:nvPr>
        </p:nvGraphicFramePr>
        <p:xfrm>
          <a:off x="2258390" y="2254343"/>
          <a:ext cx="7675220" cy="3397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6803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6958268"/>
              </p:ext>
            </p:extLst>
          </p:nvPr>
        </p:nvGraphicFramePr>
        <p:xfrm>
          <a:off x="879143" y="1143237"/>
          <a:ext cx="10515600" cy="808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263146356"/>
              </p:ext>
            </p:extLst>
          </p:nvPr>
        </p:nvGraphicFramePr>
        <p:xfrm>
          <a:off x="955964" y="2635135"/>
          <a:ext cx="10041193" cy="15874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6293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smtClean="0">
                <a:ln/>
                <a:solidFill>
                  <a:schemeClr val="accent3"/>
                </a:solidFill>
                <a:latin typeface="Arial Black" panose="020B0A04020102020204" pitchFamily="34" charset="0"/>
              </a:rPr>
              <a:t>1. Symbolic </a:t>
            </a:r>
            <a:r>
              <a:rPr lang="en-US" sz="3200" b="1" dirty="0">
                <a:ln/>
                <a:solidFill>
                  <a:schemeClr val="accent3"/>
                </a:solidFill>
                <a:latin typeface="Arial Black" panose="020B0A04020102020204" pitchFamily="34" charset="0"/>
              </a:rPr>
              <a:t>Interactionist </a:t>
            </a:r>
            <a:r>
              <a:rPr lang="en-US" sz="3200" b="1" dirty="0" smtClean="0">
                <a:ln/>
                <a:solidFill>
                  <a:schemeClr val="accent3"/>
                </a:solidFill>
                <a:latin typeface="Arial Black" panose="020B0A04020102020204" pitchFamily="34" charset="0"/>
              </a:rPr>
              <a:t>Perspective</a:t>
            </a:r>
            <a:endParaRPr lang="en-US" sz="32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5059851"/>
              </p:ext>
            </p:extLst>
          </p:nvPr>
        </p:nvGraphicFramePr>
        <p:xfrm>
          <a:off x="838200" y="1825625"/>
          <a:ext cx="681819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8329394" y="2307494"/>
            <a:ext cx="2725148" cy="2725148"/>
          </a:xfrm>
          <a:prstGeom prst="rect">
            <a:avLst/>
          </a:prstGeom>
        </p:spPr>
      </p:pic>
    </p:spTree>
    <p:extLst>
      <p:ext uri="{BB962C8B-B14F-4D97-AF65-F5344CB8AC3E}">
        <p14:creationId xmlns:p14="http://schemas.microsoft.com/office/powerpoint/2010/main" val="828668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chemeClr val="accent3"/>
                </a:solidFill>
                <a:latin typeface="Arial Black" panose="020B0A04020102020204" pitchFamily="34" charset="0"/>
              </a:rPr>
              <a:t>Labeling </a:t>
            </a:r>
            <a:r>
              <a:rPr lang="en-US" sz="2800" b="1" dirty="0" smtClean="0">
                <a:ln/>
                <a:solidFill>
                  <a:schemeClr val="accent3"/>
                </a:solidFill>
                <a:latin typeface="Arial Black" panose="020B0A04020102020204" pitchFamily="34" charset="0"/>
              </a:rPr>
              <a:t>Theory (The Significance </a:t>
            </a:r>
            <a:r>
              <a:rPr lang="en-US" sz="2800" b="1" dirty="0">
                <a:ln/>
                <a:solidFill>
                  <a:schemeClr val="accent3"/>
                </a:solidFill>
                <a:latin typeface="Arial Black" panose="020B0A04020102020204" pitchFamily="34" charset="0"/>
              </a:rPr>
              <a:t>of </a:t>
            </a:r>
            <a:r>
              <a:rPr lang="en-US" sz="2800" b="1" dirty="0" smtClean="0">
                <a:ln/>
                <a:solidFill>
                  <a:schemeClr val="accent3"/>
                </a:solidFill>
                <a:latin typeface="Arial Black" panose="020B0A04020102020204" pitchFamily="34" charset="0"/>
              </a:rPr>
              <a:t>Reputations)</a:t>
            </a:r>
            <a:endParaRPr lang="en-US" sz="2800" b="1" dirty="0">
              <a:ln/>
              <a:solidFill>
                <a:schemeClr val="accent3"/>
              </a:solidFill>
              <a:latin typeface="Arial Black" panose="020B0A04020102020204" pitchFamily="34"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947375931"/>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675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64126986"/>
              </p:ext>
            </p:extLst>
          </p:nvPr>
        </p:nvGraphicFramePr>
        <p:xfrm>
          <a:off x="792283" y="666913"/>
          <a:ext cx="1056737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55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smtClean="0">
                <a:ln/>
                <a:solidFill>
                  <a:schemeClr val="accent3"/>
                </a:solidFill>
                <a:latin typeface="Arial Black" panose="020B0A04020102020204" pitchFamily="34" charset="0"/>
              </a:rPr>
              <a:t>Sutherland’s Differential Association Theory </a:t>
            </a:r>
            <a:endParaRPr lang="en-US" sz="2800" b="1" dirty="0">
              <a:ln/>
              <a:solidFill>
                <a:schemeClr val="accent3"/>
              </a:solidFill>
              <a:latin typeface="Arial Black" panose="020B0A04020102020204" pitchFamily="34"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1221849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441826702"/>
              </p:ext>
            </p:extLst>
          </p:nvPr>
        </p:nvGraphicFramePr>
        <p:xfrm>
          <a:off x="938591" y="3290028"/>
          <a:ext cx="10515600" cy="25794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71435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53676652"/>
              </p:ext>
            </p:extLst>
          </p:nvPr>
        </p:nvGraphicFramePr>
        <p:xfrm>
          <a:off x="334273" y="736979"/>
          <a:ext cx="11580222" cy="541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9587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lgn="ctr"/>
            <a:r>
              <a:rPr lang="en-US" sz="3200" b="1" dirty="0" smtClean="0">
                <a:ln/>
                <a:solidFill>
                  <a:schemeClr val="accent3"/>
                </a:solidFill>
                <a:latin typeface="Arial Black" panose="020B0A04020102020204" pitchFamily="34" charset="0"/>
                <a:ea typeface="Microsoft Himalaya" panose="01010100010101010101" pitchFamily="2" charset="0"/>
                <a:cs typeface="Microsoft Himalaya" panose="01010100010101010101" pitchFamily="2" charset="0"/>
              </a:rPr>
              <a:t>Control Theory</a:t>
            </a:r>
            <a:endParaRPr lang="en-US" sz="32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302683"/>
              </p:ext>
            </p:extLst>
          </p:nvPr>
        </p:nvGraphicFramePr>
        <p:xfrm>
          <a:off x="838200" y="1438275"/>
          <a:ext cx="10515600" cy="2651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26238268"/>
              </p:ext>
            </p:extLst>
          </p:nvPr>
        </p:nvGraphicFramePr>
        <p:xfrm>
          <a:off x="838200" y="3848793"/>
          <a:ext cx="10515600" cy="26065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39308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smtClean="0">
                <a:ln/>
                <a:solidFill>
                  <a:schemeClr val="accent3"/>
                </a:solidFill>
                <a:latin typeface="Arial Black" panose="020B0A04020102020204" pitchFamily="34" charset="0"/>
              </a:rPr>
              <a:t>2. Functionalist Perspective</a:t>
            </a:r>
            <a:endParaRPr lang="en-US" sz="32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304125208"/>
              </p:ext>
            </p:extLst>
          </p:nvPr>
        </p:nvGraphicFramePr>
        <p:xfrm>
          <a:off x="838200" y="1380657"/>
          <a:ext cx="10317480" cy="1019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1286126044"/>
              </p:ext>
            </p:extLst>
          </p:nvPr>
        </p:nvGraphicFramePr>
        <p:xfrm>
          <a:off x="8592668" y="2631692"/>
          <a:ext cx="2513136" cy="1592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1113618237"/>
              </p:ext>
            </p:extLst>
          </p:nvPr>
        </p:nvGraphicFramePr>
        <p:xfrm>
          <a:off x="937260" y="2391489"/>
          <a:ext cx="6792807" cy="207300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09151810"/>
              </p:ext>
            </p:extLst>
          </p:nvPr>
        </p:nvGraphicFramePr>
        <p:xfrm>
          <a:off x="838200" y="4558511"/>
          <a:ext cx="10683240" cy="180903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740916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4473787"/>
              </p:ext>
            </p:extLst>
          </p:nvPr>
        </p:nvGraphicFramePr>
        <p:xfrm>
          <a:off x="956733" y="286604"/>
          <a:ext cx="10515600" cy="2270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890360635"/>
              </p:ext>
            </p:extLst>
          </p:nvPr>
        </p:nvGraphicFramePr>
        <p:xfrm>
          <a:off x="956733" y="2438401"/>
          <a:ext cx="10583333" cy="1850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7677424"/>
              </p:ext>
            </p:extLst>
          </p:nvPr>
        </p:nvGraphicFramePr>
        <p:xfrm>
          <a:off x="956732" y="4182532"/>
          <a:ext cx="10583333" cy="227521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351972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9"/>
            <a:ext cx="10515600" cy="82616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smtClean="0">
                <a:ln/>
                <a:solidFill>
                  <a:schemeClr val="accent3"/>
                </a:solidFill>
                <a:latin typeface="Arial Black" panose="020B0A04020102020204" pitchFamily="34" charset="0"/>
              </a:rPr>
              <a:t>3. The Conflict Perspective</a:t>
            </a:r>
            <a:endParaRPr lang="en-US" sz="3200" b="1" dirty="0">
              <a:ln/>
              <a:solidFill>
                <a:schemeClr val="accent3"/>
              </a:solidFill>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211787"/>
              </p:ext>
            </p:extLst>
          </p:nvPr>
        </p:nvGraphicFramePr>
        <p:xfrm>
          <a:off x="838200" y="1491183"/>
          <a:ext cx="10515600" cy="1470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147710473"/>
              </p:ext>
            </p:extLst>
          </p:nvPr>
        </p:nvGraphicFramePr>
        <p:xfrm>
          <a:off x="838200" y="3333401"/>
          <a:ext cx="10515600" cy="25935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74528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 y="-4123"/>
            <a:ext cx="12192000" cy="6858000"/>
          </a:xfrm>
          <a:prstGeom prst="rect">
            <a:avLst/>
          </a:prstGeom>
        </p:spPr>
      </p:pic>
      <p:sp>
        <p:nvSpPr>
          <p:cNvPr id="5" name="Title 4"/>
          <p:cNvSpPr>
            <a:spLocks noGrp="1"/>
          </p:cNvSpPr>
          <p:nvPr>
            <p:ph type="title"/>
          </p:nvPr>
        </p:nvSpPr>
        <p:spPr>
          <a:xfrm>
            <a:off x="838201" y="502275"/>
            <a:ext cx="10515600" cy="801844"/>
          </a:xfrm>
        </p:spPr>
        <p:txBody>
          <a:bodyPr>
            <a:normAutofit fontScale="90000"/>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Conformity</a:t>
            </a:r>
          </a:p>
        </p:txBody>
      </p:sp>
    </p:spTree>
    <p:extLst>
      <p:ext uri="{BB962C8B-B14F-4D97-AF65-F5344CB8AC3E}">
        <p14:creationId xmlns:p14="http://schemas.microsoft.com/office/powerpoint/2010/main" val="4225434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54900179"/>
              </p:ext>
            </p:extLst>
          </p:nvPr>
        </p:nvGraphicFramePr>
        <p:xfrm>
          <a:off x="846512" y="698269"/>
          <a:ext cx="10633363" cy="3448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3308940244"/>
              </p:ext>
            </p:extLst>
          </p:nvPr>
        </p:nvGraphicFramePr>
        <p:xfrm>
          <a:off x="1026817" y="4327301"/>
          <a:ext cx="10515600" cy="18123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7802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lgn="ctr"/>
            <a:r>
              <a:rPr lang="en-US" sz="3200" b="1" dirty="0" err="1">
                <a:ln/>
                <a:solidFill>
                  <a:schemeClr val="accent3"/>
                </a:solidFill>
                <a:latin typeface="Arial Black" panose="020B0A04020102020204" pitchFamily="34" charset="0"/>
              </a:rPr>
              <a:t>Hirschi’s</a:t>
            </a:r>
            <a:r>
              <a:rPr lang="en-US" sz="3200" b="1" dirty="0">
                <a:ln/>
                <a:solidFill>
                  <a:schemeClr val="accent3"/>
                </a:solidFill>
                <a:latin typeface="Arial Black" panose="020B0A04020102020204" pitchFamily="34" charset="0"/>
              </a:rPr>
              <a:t> </a:t>
            </a:r>
            <a:r>
              <a:rPr lang="en-US" sz="3200" b="1" dirty="0" smtClean="0">
                <a:ln/>
                <a:solidFill>
                  <a:schemeClr val="accent3"/>
                </a:solidFill>
                <a:latin typeface="Arial Black" panose="020B0A04020102020204" pitchFamily="34" charset="0"/>
                <a:ea typeface="Microsoft Himalaya" panose="01010100010101010101" pitchFamily="2" charset="0"/>
                <a:cs typeface="Microsoft Himalaya" panose="01010100010101010101" pitchFamily="2" charset="0"/>
              </a:rPr>
              <a:t>Social Control Theory </a:t>
            </a:r>
            <a:endParaRPr lang="en-US" sz="32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962435"/>
              </p:ext>
            </p:extLst>
          </p:nvPr>
        </p:nvGraphicFramePr>
        <p:xfrm>
          <a:off x="838200" y="1419368"/>
          <a:ext cx="10515600" cy="4757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581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0"/>
            <a:ext cx="10515600" cy="132556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3"/>
                </a:solidFill>
                <a:latin typeface="Arial Black" panose="020B0A04020102020204" pitchFamily="34" charset="0"/>
              </a:rPr>
              <a:t>Deviance and </a:t>
            </a:r>
            <a:r>
              <a:rPr lang="en-US" sz="3600" b="1" dirty="0" smtClean="0">
                <a:ln/>
                <a:solidFill>
                  <a:schemeClr val="accent3"/>
                </a:solidFill>
                <a:latin typeface="Arial Black" panose="020B0A04020102020204" pitchFamily="34" charset="0"/>
              </a:rPr>
              <a:t>Power</a:t>
            </a:r>
            <a:endParaRPr lang="en-US" sz="36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0048038"/>
              </p:ext>
            </p:extLst>
          </p:nvPr>
        </p:nvGraphicFramePr>
        <p:xfrm>
          <a:off x="838200" y="1228300"/>
          <a:ext cx="10515600" cy="110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690409530"/>
              </p:ext>
            </p:extLst>
          </p:nvPr>
        </p:nvGraphicFramePr>
        <p:xfrm>
          <a:off x="838200" y="2156346"/>
          <a:ext cx="10515600" cy="40260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8409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9755"/>
            <a:ext cx="10515600" cy="750530"/>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latin typeface="Arial Black" panose="020B0A04020102020204" pitchFamily="34" charset="0"/>
              </a:rPr>
              <a:t>Deviance and </a:t>
            </a:r>
            <a:r>
              <a:rPr lang="en-US" b="1" dirty="0" smtClean="0">
                <a:ln/>
                <a:solidFill>
                  <a:schemeClr val="accent3"/>
                </a:solidFill>
                <a:latin typeface="Arial Black" panose="020B0A04020102020204" pitchFamily="34" charset="0"/>
              </a:rPr>
              <a:t>Capitalism</a:t>
            </a:r>
            <a:endParaRPr lang="en-US" b="1" dirty="0">
              <a:ln/>
              <a:solidFill>
                <a:schemeClr val="accent3"/>
              </a:solidFill>
              <a:latin typeface="Arial Black" panose="020B0A04020102020204" pitchFamily="34" charset="0"/>
            </a:endParaRPr>
          </a:p>
        </p:txBody>
      </p:sp>
      <p:graphicFrame>
        <p:nvGraphicFramePr>
          <p:cNvPr id="3" name="Diagram 2"/>
          <p:cNvGraphicFramePr/>
          <p:nvPr>
            <p:extLst>
              <p:ext uri="{D42A27DB-BD31-4B8C-83A1-F6EECF244321}">
                <p14:modId xmlns:p14="http://schemas.microsoft.com/office/powerpoint/2010/main" val="3131926478"/>
              </p:ext>
            </p:extLst>
          </p:nvPr>
        </p:nvGraphicFramePr>
        <p:xfrm>
          <a:off x="729018" y="1682422"/>
          <a:ext cx="10515600" cy="1620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noGrp="1"/>
          </p:cNvGraphicFramePr>
          <p:nvPr>
            <p:ph idx="4294967295"/>
            <p:extLst>
              <p:ext uri="{D42A27DB-BD31-4B8C-83A1-F6EECF244321}">
                <p14:modId xmlns:p14="http://schemas.microsoft.com/office/powerpoint/2010/main" val="3837276882"/>
              </p:ext>
            </p:extLst>
          </p:nvPr>
        </p:nvGraphicFramePr>
        <p:xfrm>
          <a:off x="742362" y="3643952"/>
          <a:ext cx="10515600" cy="21972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47124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3187054550"/>
              </p:ext>
            </p:extLst>
          </p:nvPr>
        </p:nvGraphicFramePr>
        <p:xfrm>
          <a:off x="633483" y="887104"/>
          <a:ext cx="10803340" cy="5636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68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srcRect r="22296"/>
          <a:stretch/>
        </p:blipFill>
        <p:spPr>
          <a:xfrm>
            <a:off x="910724" y="697348"/>
            <a:ext cx="9903813" cy="5255566"/>
          </a:xfrm>
        </p:spPr>
      </p:pic>
    </p:spTree>
    <p:extLst>
      <p:ext uri="{BB962C8B-B14F-4D97-AF65-F5344CB8AC3E}">
        <p14:creationId xmlns:p14="http://schemas.microsoft.com/office/powerpoint/2010/main" val="864594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803548660"/>
              </p:ext>
            </p:extLst>
          </p:nvPr>
        </p:nvGraphicFramePr>
        <p:xfrm>
          <a:off x="960314" y="3712191"/>
          <a:ext cx="6135944" cy="2515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4195129591"/>
              </p:ext>
            </p:extLst>
          </p:nvPr>
        </p:nvGraphicFramePr>
        <p:xfrm>
          <a:off x="758079" y="896766"/>
          <a:ext cx="10661189" cy="26706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31110" y="4040734"/>
            <a:ext cx="3988158" cy="2083813"/>
          </a:xfrm>
          <a:prstGeom prst="ellipse">
            <a:avLst/>
          </a:prstGeom>
          <a:ln>
            <a:noFill/>
          </a:ln>
          <a:effectLst>
            <a:softEdge rad="112500"/>
          </a:effectLst>
        </p:spPr>
      </p:pic>
    </p:spTree>
    <p:extLst>
      <p:ext uri="{BB962C8B-B14F-4D97-AF65-F5344CB8AC3E}">
        <p14:creationId xmlns:p14="http://schemas.microsoft.com/office/powerpoint/2010/main" val="2269601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109"/>
            <a:ext cx="12192000" cy="6856891"/>
          </a:xfrm>
          <a:prstGeom prst="rect">
            <a:avLst/>
          </a:prstGeom>
        </p:spPr>
      </p:pic>
      <p:sp>
        <p:nvSpPr>
          <p:cNvPr id="5" name="Title 1"/>
          <p:cNvSpPr txBox="1">
            <a:spLocks/>
          </p:cNvSpPr>
          <p:nvPr/>
        </p:nvSpPr>
        <p:spPr>
          <a:xfrm>
            <a:off x="838201" y="1318163"/>
            <a:ext cx="10515600" cy="7424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n w="22225">
                  <a:solidFill>
                    <a:schemeClr val="accent2"/>
                  </a:solidFill>
                  <a:prstDash val="solid"/>
                </a:ln>
                <a:solidFill>
                  <a:srgbClr val="FF0000"/>
                </a:solidFill>
                <a:latin typeface="Arial Black" panose="020B0A04020102020204" pitchFamily="34" charset="0"/>
              </a:rPr>
              <a:t>Deviance</a:t>
            </a:r>
            <a:endParaRPr lang="en-US" b="1" dirty="0">
              <a:ln w="22225">
                <a:solidFill>
                  <a:schemeClr val="accent2"/>
                </a:solidFill>
                <a:prstDash val="solid"/>
              </a:ln>
              <a:solidFill>
                <a:srgbClr val="FF0000"/>
              </a:solidFill>
              <a:latin typeface="Arial Black" panose="020B0A04020102020204" pitchFamily="34" charset="0"/>
            </a:endParaRPr>
          </a:p>
        </p:txBody>
      </p:sp>
    </p:spTree>
    <p:extLst>
      <p:ext uri="{BB962C8B-B14F-4D97-AF65-F5344CB8AC3E}">
        <p14:creationId xmlns:p14="http://schemas.microsoft.com/office/powerpoint/2010/main" val="2613386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501221599"/>
              </p:ext>
            </p:extLst>
          </p:nvPr>
        </p:nvGraphicFramePr>
        <p:xfrm>
          <a:off x="913016" y="1170337"/>
          <a:ext cx="6760334" cy="4596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1483115319"/>
              </p:ext>
            </p:extLst>
          </p:nvPr>
        </p:nvGraphicFramePr>
        <p:xfrm>
          <a:off x="8197167" y="1019909"/>
          <a:ext cx="3425780" cy="49500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48531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318540931"/>
              </p:ext>
            </p:extLst>
          </p:nvPr>
        </p:nvGraphicFramePr>
        <p:xfrm>
          <a:off x="4215558" y="1136369"/>
          <a:ext cx="7218248" cy="303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800560636"/>
              </p:ext>
            </p:extLst>
          </p:nvPr>
        </p:nvGraphicFramePr>
        <p:xfrm>
          <a:off x="736010" y="4560855"/>
          <a:ext cx="10797806" cy="17569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a:picLocks noChangeAspect="1"/>
          </p:cNvPicPr>
          <p:nvPr/>
        </p:nvPicPr>
        <p:blipFill>
          <a:blip r:embed="rId12"/>
          <a:stretch>
            <a:fillRect/>
          </a:stretch>
        </p:blipFill>
        <p:spPr>
          <a:xfrm>
            <a:off x="736010" y="1526498"/>
            <a:ext cx="3273075" cy="2255353"/>
          </a:xfrm>
          <a:prstGeom prst="rect">
            <a:avLst/>
          </a:prstGeom>
        </p:spPr>
      </p:pic>
    </p:spTree>
    <p:extLst>
      <p:ext uri="{BB962C8B-B14F-4D97-AF65-F5344CB8AC3E}">
        <p14:creationId xmlns:p14="http://schemas.microsoft.com/office/powerpoint/2010/main" val="1302723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latin typeface="Arial Black" panose="020B0A04020102020204" pitchFamily="34" charset="0"/>
              </a:rPr>
              <a:t>What is important about deviance</a:t>
            </a:r>
            <a:r>
              <a:rPr lang="en-US" sz="3200" b="1" dirty="0" smtClean="0">
                <a:ln/>
                <a:solidFill>
                  <a:schemeClr val="accent3"/>
                </a:solidFill>
                <a:latin typeface="Arial Black" panose="020B0A04020102020204" pitchFamily="34" charset="0"/>
              </a:rPr>
              <a:t>?</a:t>
            </a:r>
            <a:endParaRPr lang="en-US" sz="3200" b="1" dirty="0">
              <a:ln/>
              <a:solidFill>
                <a:schemeClr val="accent3"/>
              </a:solidFill>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7327481"/>
              </p:ext>
            </p:extLst>
          </p:nvPr>
        </p:nvGraphicFramePr>
        <p:xfrm>
          <a:off x="838200" y="1403797"/>
          <a:ext cx="10515600" cy="4906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931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6335"/>
            <a:ext cx="10515600" cy="817852"/>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3"/>
                </a:solidFill>
                <a:latin typeface="Arial Black" panose="020B0A04020102020204" pitchFamily="34" charset="0"/>
              </a:rPr>
              <a:t>The Relativity of Deviance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5936120"/>
              </p:ext>
            </p:extLst>
          </p:nvPr>
        </p:nvGraphicFramePr>
        <p:xfrm>
          <a:off x="921327" y="1853738"/>
          <a:ext cx="10515600" cy="4123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467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2895</TotalTime>
  <Words>4607</Words>
  <Application>Microsoft Office PowerPoint</Application>
  <PresentationFormat>Widescreen</PresentationFormat>
  <Paragraphs>182</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Black</vt:lpstr>
      <vt:lpstr>Arial Rounded MT Bold</vt:lpstr>
      <vt:lpstr>Calibri</vt:lpstr>
      <vt:lpstr>Calibri Light</vt:lpstr>
      <vt:lpstr>Microsoft Himalaya</vt:lpstr>
      <vt:lpstr>Times New Roman</vt:lpstr>
      <vt:lpstr>Office Theme</vt:lpstr>
      <vt:lpstr> Deviance &amp; Social Control</vt:lpstr>
      <vt:lpstr>Learning Outcomes </vt:lpstr>
      <vt:lpstr>Conformity</vt:lpstr>
      <vt:lpstr>PowerPoint Presentation</vt:lpstr>
      <vt:lpstr>PowerPoint Presentation</vt:lpstr>
      <vt:lpstr>PowerPoint Presentation</vt:lpstr>
      <vt:lpstr>PowerPoint Presentation</vt:lpstr>
      <vt:lpstr>What is important about deviance?</vt:lpstr>
      <vt:lpstr>The Relativity of Deviance </vt:lpstr>
      <vt:lpstr>PowerPoint Presentation</vt:lpstr>
      <vt:lpstr>How Norms Make Social Life Possible?</vt:lpstr>
      <vt:lpstr>Social Control </vt:lpstr>
      <vt:lpstr>PowerPoint Presentation</vt:lpstr>
      <vt:lpstr>Social control leading to Sanctions</vt:lpstr>
      <vt:lpstr>PowerPoint Presentation</vt:lpstr>
      <vt:lpstr>Types of Sanctions</vt:lpstr>
      <vt:lpstr>Competing Explanations of Deviance: Sociobiology</vt:lpstr>
      <vt:lpstr>PowerPoint Presentation</vt:lpstr>
      <vt:lpstr>PowerPoint Presentation</vt:lpstr>
      <vt:lpstr>PowerPoint Presentation</vt:lpstr>
      <vt:lpstr>1. Symbolic Interactionist Perspective</vt:lpstr>
      <vt:lpstr>Labeling Theory (The Significance of Reputations)</vt:lpstr>
      <vt:lpstr>PowerPoint Presentation</vt:lpstr>
      <vt:lpstr>Sutherland’s Differential Association Theory </vt:lpstr>
      <vt:lpstr>PowerPoint Presentation</vt:lpstr>
      <vt:lpstr>Control Theory</vt:lpstr>
      <vt:lpstr>2. Functionalist Perspective</vt:lpstr>
      <vt:lpstr>PowerPoint Presentation</vt:lpstr>
      <vt:lpstr>3. The Conflict Perspective</vt:lpstr>
      <vt:lpstr>PowerPoint Presentation</vt:lpstr>
      <vt:lpstr>Hirschi’s Social Control Theory </vt:lpstr>
      <vt:lpstr>Deviance and Power</vt:lpstr>
      <vt:lpstr>Deviance and Capitalism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Kauser Malik</dc:creator>
  <cp:lastModifiedBy>Ms. Kauser Malik</cp:lastModifiedBy>
  <cp:revision>442</cp:revision>
  <dcterms:created xsi:type="dcterms:W3CDTF">2024-03-19T08:34:01Z</dcterms:created>
  <dcterms:modified xsi:type="dcterms:W3CDTF">2025-03-27T06:24:57Z</dcterms:modified>
</cp:coreProperties>
</file>