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Rock Age Classification Using EMPA and Laser Ablation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Detailed Analysis, Results, and Comparisons</a:t>
            </a:r>
          </a:p>
          <a:p>
            <a:r>
              <a:rPr dirty="0"/>
              <a:t>[</a:t>
            </a:r>
            <a:r>
              <a:rPr lang="en-GB" dirty="0"/>
              <a:t>Muhammad Abid &amp; </a:t>
            </a:r>
            <a:r>
              <a:rPr lang="en-GB" dirty="0" err="1"/>
              <a:t>Mudena</a:t>
            </a:r>
            <a:r>
              <a:rPr lang="en-GB" dirty="0"/>
              <a:t> </a:t>
            </a:r>
            <a:r>
              <a:rPr lang="en-GB" dirty="0" err="1"/>
              <a:t>peca</a:t>
            </a:r>
            <a:r>
              <a:rPr dirty="0"/>
              <a:t>]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of Missing Value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• Deleting Missing Values: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Led to overfitting on Laser Ablation data (100% accuracy).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Reduced generalizability and data sparsity.</a:t>
            </a:r>
          </a:p>
          <a:p>
            <a:pPr marL="0" indent="0">
              <a:buNone/>
            </a:pPr>
            <a:r>
              <a:rPr sz="2400" dirty="0"/>
              <a:t>• Mean Imputation: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Improved generalization across datasets.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EMPA:</a:t>
            </a:r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sz="2400" dirty="0"/>
              <a:t>• Random Forest: 79% Accuracy.</a:t>
            </a:r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sz="2400" dirty="0"/>
              <a:t>• Neural Network: 88% Accuracy.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Laser Ablation: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sz="2400" dirty="0"/>
              <a:t>• Random Forest: 82% Accuracy.</a:t>
            </a:r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sz="2400" dirty="0"/>
              <a:t>• Neural Network: 93% Accuracy.</a:t>
            </a:r>
          </a:p>
          <a:p>
            <a:pPr marL="0" indent="0">
              <a:buNone/>
            </a:pPr>
            <a:r>
              <a:rPr sz="2400" dirty="0"/>
              <a:t>• Conclusion: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Mean imputation balances data completeness and performance.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Key Findings: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Neural Network demonstrated superior performance.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Laser Ablation features were more predictive than EMPA.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Mean imputation improved model generalization.</a:t>
            </a:r>
            <a:endParaRPr lang="en-GB" sz="2400" dirty="0"/>
          </a:p>
          <a:p>
            <a:pPr marL="0" indent="0">
              <a:buNone/>
            </a:pPr>
            <a:r>
              <a:rPr sz="2400" dirty="0"/>
              <a:t>• Future Directions: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Explore ensemble methods (e.g., </a:t>
            </a:r>
            <a:r>
              <a:rPr sz="2400" dirty="0" err="1"/>
              <a:t>XGBoost</a:t>
            </a:r>
            <a:r>
              <a:rPr sz="2400" dirty="0"/>
              <a:t>).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Utilize domain knowledge for feature engineering.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</a:t>
            </a:r>
            <a:r>
              <a:rPr sz="2400" dirty="0"/>
              <a:t> Problem Statement: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Classify rock samples into age categories using EMPA and Laser Ablation data.</a:t>
            </a:r>
          </a:p>
          <a:p>
            <a:pPr marL="0" indent="0">
              <a:buNone/>
            </a:pPr>
            <a:r>
              <a:rPr sz="2400" dirty="0"/>
              <a:t>• Objectives: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 - Explore and preprocess the dataset.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	- Train Random Forest, Neural Network, and SVM models.</a:t>
            </a:r>
          </a:p>
          <a:p>
            <a:pPr marL="0" indent="0">
              <a:buNone/>
            </a:pPr>
            <a:r>
              <a:rPr lang="en-GB" sz="2400" dirty="0"/>
              <a:t> 	</a:t>
            </a:r>
            <a:r>
              <a:rPr sz="2400" dirty="0"/>
              <a:t>- Compare performance across models and datasets.</a:t>
            </a:r>
          </a:p>
          <a:p>
            <a:pPr marL="0" indent="0">
              <a:buNone/>
            </a:pPr>
            <a:r>
              <a:rPr sz="2400" dirty="0"/>
              <a:t>• Importance:</a:t>
            </a:r>
          </a:p>
          <a:p>
            <a:pPr marL="0" indent="0">
              <a:buNone/>
            </a:pPr>
            <a:r>
              <a:rPr lang="en-GB" sz="2400" dirty="0"/>
              <a:t> 	</a:t>
            </a:r>
            <a:r>
              <a:rPr sz="2400" dirty="0"/>
              <a:t>- Enhance geological understanding for mineral exploration.</a:t>
            </a:r>
          </a:p>
          <a:p>
            <a:pPr marL="0" indent="0">
              <a:buNone/>
            </a:pPr>
            <a:r>
              <a:rPr lang="en-GB" sz="2400" dirty="0"/>
              <a:t> 	</a:t>
            </a:r>
            <a:r>
              <a:rPr sz="2400" dirty="0"/>
              <a:t>- Improve classification of rock ages for scientific research.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dirty="0"/>
              <a:t>• </a:t>
            </a:r>
            <a:r>
              <a:rPr sz="2400" dirty="0"/>
              <a:t>EMPA (Electron Microprobe Analysis):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Measures oxide composition (e.g., CaO, SiO2).</a:t>
            </a:r>
          </a:p>
          <a:p>
            <a:pPr marL="0" indent="0">
              <a:buNone/>
            </a:pPr>
            <a:r>
              <a:rPr sz="2400" dirty="0"/>
              <a:t>• Laser Ablation: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Captures trace elements (e.g., Mg#, La, Nd).</a:t>
            </a:r>
          </a:p>
          <a:p>
            <a:pPr marL="0" indent="0">
              <a:buNone/>
            </a:pPr>
            <a:r>
              <a:rPr sz="2400" dirty="0"/>
              <a:t>• Samples: 653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EMPA: 10 features.</a:t>
            </a:r>
            <a:r>
              <a:rPr lang="en-GB" sz="2400" dirty="0"/>
              <a:t>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Laser Ablation: 33 features.</a:t>
            </a:r>
          </a:p>
          <a:p>
            <a:pPr marL="0" indent="0">
              <a:buNone/>
            </a:pPr>
            <a:r>
              <a:rPr sz="2400" dirty="0"/>
              <a:t>• Target Classes: Rock Age Categories (1, 2, 3).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Splitting Data: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EMPA: Oxide composition features.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Laser Ablation: Trace element features.</a:t>
            </a:r>
          </a:p>
          <a:p>
            <a:pPr marL="0" indent="0">
              <a:buNone/>
            </a:pPr>
            <a:r>
              <a:rPr sz="2400" dirty="0"/>
              <a:t>• Handling Missing Values: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Deleted rows with missing values (For Machine learning).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Replaced missing numerical values with mean (final </a:t>
            </a:r>
            <a:r>
              <a:rPr lang="en-GB" sz="2400" dirty="0"/>
              <a:t>	 	   	</a:t>
            </a:r>
            <a:r>
              <a:rPr sz="2400" dirty="0"/>
              <a:t>approach</a:t>
            </a:r>
            <a:r>
              <a:rPr lang="en-GB" sz="2400" dirty="0"/>
              <a:t> For Deep learning model</a:t>
            </a:r>
            <a:r>
              <a:rPr sz="2400" dirty="0"/>
              <a:t>).</a:t>
            </a:r>
          </a:p>
          <a:p>
            <a:pPr marL="0" indent="0">
              <a:buNone/>
            </a:pPr>
            <a:r>
              <a:rPr lang="en-GB" sz="2400" dirty="0"/>
              <a:t>•</a:t>
            </a:r>
            <a:r>
              <a:rPr sz="2400" dirty="0"/>
              <a:t> Feature Scaling: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- </a:t>
            </a:r>
            <a:r>
              <a:rPr sz="2400" dirty="0" err="1"/>
              <a:t>StandardScaler</a:t>
            </a:r>
            <a:r>
              <a:rPr sz="2400" dirty="0"/>
              <a:t> applied to numerical features.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7C86-7BC6-19F3-BF11-5D1651C509D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F18A-AC6D-160B-0AC4-73EE6D0C3784}"/>
              </a:ext>
            </a:extLst>
          </p:cNvPr>
          <p:cNvSpPr txBox="1">
            <a:spLocks/>
          </p:cNvSpPr>
          <p:nvPr/>
        </p:nvSpPr>
        <p:spPr>
          <a:xfrm>
            <a:off x="471577" y="1138688"/>
            <a:ext cx="8229600" cy="49874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600" dirty="0"/>
              <a:t>• </a:t>
            </a:r>
            <a:r>
              <a:rPr lang="en-GB" sz="2600" u="sng" dirty="0"/>
              <a:t>EMPA Dataset:</a:t>
            </a:r>
          </a:p>
          <a:p>
            <a:pPr marL="0" indent="0">
              <a:buFont typeface="Arial"/>
              <a:buNone/>
            </a:pPr>
            <a:r>
              <a:rPr lang="en-GB" sz="2600" dirty="0"/>
              <a:t>	</a:t>
            </a:r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br>
              <a:rPr lang="en-GB" sz="2600" dirty="0"/>
            </a:br>
            <a:br>
              <a:rPr lang="en-GB" sz="2600" dirty="0"/>
            </a:br>
            <a:r>
              <a:rPr lang="en-GB" sz="2600" dirty="0"/>
              <a:t>• </a:t>
            </a:r>
            <a:r>
              <a:rPr lang="en-GB" sz="2600" u="sng" dirty="0"/>
              <a:t>Laser Ablation 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FF91C-35CE-C758-D92C-FD861D2D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7041"/>
            <a:ext cx="7930551" cy="143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3427D-29B4-1E09-3F56-A47F0AA4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" y="4546228"/>
            <a:ext cx="8131834" cy="15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0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A4DF8-AFCB-218E-0152-6E748615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1FC0-B6FC-F557-2FF0-6AFDE3174A4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Gradient Boosting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579E-BE70-9420-4B83-273262D94450}"/>
              </a:ext>
            </a:extLst>
          </p:cNvPr>
          <p:cNvSpPr txBox="1">
            <a:spLocks/>
          </p:cNvSpPr>
          <p:nvPr/>
        </p:nvSpPr>
        <p:spPr>
          <a:xfrm>
            <a:off x="471577" y="1138688"/>
            <a:ext cx="8229600" cy="49874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600" dirty="0"/>
              <a:t>• </a:t>
            </a:r>
            <a:r>
              <a:rPr lang="en-GB" sz="2600" u="sng" dirty="0"/>
              <a:t>EMPA Dataset:</a:t>
            </a:r>
          </a:p>
          <a:p>
            <a:pPr marL="0" indent="0">
              <a:buFont typeface="Arial"/>
              <a:buNone/>
            </a:pPr>
            <a:r>
              <a:rPr lang="en-GB" sz="2600" dirty="0"/>
              <a:t>	</a:t>
            </a:r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br>
              <a:rPr lang="en-GB" sz="2600" dirty="0"/>
            </a:br>
            <a:r>
              <a:rPr lang="en-GB" sz="2600" dirty="0"/>
              <a:t>• </a:t>
            </a:r>
            <a:r>
              <a:rPr lang="en-GB" sz="2600" u="sng" dirty="0"/>
              <a:t>Laser Ablation Dataset:</a:t>
            </a:r>
          </a:p>
          <a:p>
            <a:pPr marL="0" indent="0">
              <a:buFont typeface="Arial"/>
              <a:buNone/>
            </a:pPr>
            <a:endParaRPr lang="en-GB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38F5F-615A-20CB-C6EB-B6094ACE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1" y="1838932"/>
            <a:ext cx="7924801" cy="118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25666-AEF7-2C8A-4092-814C047E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1" y="4010338"/>
            <a:ext cx="8068576" cy="12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B17F-4FF6-4F2F-89B1-FA358C9C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430B-F376-5162-28F6-5747BAF1DD6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SVM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5504-00E1-F1F1-579B-F6C4ADD86C1B}"/>
              </a:ext>
            </a:extLst>
          </p:cNvPr>
          <p:cNvSpPr txBox="1">
            <a:spLocks/>
          </p:cNvSpPr>
          <p:nvPr/>
        </p:nvSpPr>
        <p:spPr>
          <a:xfrm>
            <a:off x="471577" y="1138688"/>
            <a:ext cx="8229600" cy="49874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600" dirty="0"/>
              <a:t>• </a:t>
            </a:r>
            <a:r>
              <a:rPr lang="en-GB" sz="2600" u="sng" dirty="0"/>
              <a:t>EMPA Dataset:</a:t>
            </a:r>
          </a:p>
          <a:p>
            <a:pPr marL="0" indent="0">
              <a:buFont typeface="Arial"/>
              <a:buNone/>
            </a:pPr>
            <a:r>
              <a:rPr lang="en-GB" sz="2600" dirty="0"/>
              <a:t>	</a:t>
            </a:r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endParaRPr lang="en-GB" sz="2600" dirty="0"/>
          </a:p>
          <a:p>
            <a:pPr marL="0" indent="0">
              <a:buFont typeface="Arial"/>
              <a:buNone/>
            </a:pPr>
            <a:br>
              <a:rPr lang="en-GB" sz="2600" dirty="0"/>
            </a:br>
            <a:r>
              <a:rPr lang="en-GB" sz="2600" dirty="0"/>
              <a:t>• </a:t>
            </a:r>
            <a:r>
              <a:rPr lang="en-GB" sz="2600" u="sng" dirty="0"/>
              <a:t>Laser Ablation Dataset:</a:t>
            </a:r>
          </a:p>
          <a:p>
            <a:pPr marL="0" indent="0">
              <a:buFont typeface="Arial"/>
              <a:buNone/>
            </a:pPr>
            <a:endParaRPr lang="en-GB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C67-674F-8403-73A7-581D6F8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4" y="1778775"/>
            <a:ext cx="8068576" cy="106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B8F619-C639-CA92-F91E-215C0A8B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5" y="4181020"/>
            <a:ext cx="8068576" cy="10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72C-BE0C-34B6-5A9B-2B17E734603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Model Comparison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C8F-B886-2E0A-15C3-77E8EB9EBE2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600"/>
              <a:t>• EMPA Dataset:</a:t>
            </a:r>
          </a:p>
          <a:p>
            <a:pPr marL="0" indent="0">
              <a:buFont typeface="Arial"/>
              <a:buNone/>
            </a:pPr>
            <a:r>
              <a:rPr lang="en-GB" sz="2600"/>
              <a:t>	- Random Forest: 79%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- Neural Network: 88%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- SVM (RBF kernel): 77%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- Gradient Boosting: 75% Accuracy.</a:t>
            </a:r>
          </a:p>
          <a:p>
            <a:endParaRPr lang="en-GB" sz="2600"/>
          </a:p>
          <a:p>
            <a:pPr marL="0" indent="0">
              <a:buFont typeface="Arial"/>
              <a:buNone/>
            </a:pPr>
            <a:r>
              <a:rPr lang="en-GB" sz="2600"/>
              <a:t>• Laser Ablation Dataset:</a:t>
            </a:r>
          </a:p>
          <a:p>
            <a:pPr marL="0" indent="0">
              <a:buFont typeface="Arial"/>
              <a:buNone/>
            </a:pPr>
            <a:r>
              <a:rPr lang="en-GB" sz="2600"/>
              <a:t>	 - Random Forest: 82%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 - Neural Network: 93%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 - SVM (RBF kernel): 80% Accuracy.</a:t>
            </a:r>
          </a:p>
          <a:p>
            <a:pPr marL="0" indent="0">
              <a:buFont typeface="Arial"/>
              <a:buNone/>
            </a:pPr>
            <a:r>
              <a:rPr lang="en-GB" sz="2600"/>
              <a:t>	 - Gradient Boosting: 78% Accuracy.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20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Random Forest?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• Observations:</a:t>
            </a:r>
          </a:p>
          <a:p>
            <a:pPr marL="0" indent="0">
              <a:buNone/>
            </a:pPr>
            <a:r>
              <a:rPr lang="en-GB" dirty="0"/>
              <a:t>	 - Neural Network consistently outperformed other models.</a:t>
            </a:r>
          </a:p>
          <a:p>
            <a:pPr marL="0" indent="0">
              <a:buNone/>
            </a:pPr>
            <a:r>
              <a:rPr lang="en-GB" dirty="0"/>
              <a:t>	 - Laser Ablation features provided higher accuracy.</a:t>
            </a:r>
          </a:p>
          <a:p>
            <a:pPr marL="0" indent="0">
              <a:buNone/>
            </a:pPr>
            <a:r>
              <a:rPr lang="en-GB" dirty="0"/>
              <a:t>	 - Random Forest provides a balance between accuracy and 	generalizability:</a:t>
            </a:r>
          </a:p>
          <a:p>
            <a:pPr marL="0" indent="0">
              <a:buNone/>
            </a:pPr>
            <a:r>
              <a:rPr lang="en-GB" dirty="0"/>
              <a:t>• EMPA: 79% Accuracy.</a:t>
            </a:r>
          </a:p>
          <a:p>
            <a:pPr marL="0" indent="0">
              <a:buNone/>
            </a:pPr>
            <a:r>
              <a:rPr lang="en-GB" dirty="0"/>
              <a:t>• Laser Ablation: 82% Accuracy.</a:t>
            </a:r>
          </a:p>
          <a:p>
            <a:pPr marL="0" indent="0">
              <a:buNone/>
            </a:pPr>
            <a:r>
              <a:rPr lang="en-GB" dirty="0"/>
              <a:t>	- Random Forest is:</a:t>
            </a:r>
          </a:p>
          <a:p>
            <a:pPr marL="0" indent="0">
              <a:buNone/>
            </a:pPr>
            <a:r>
              <a:rPr lang="en-GB" dirty="0"/>
              <a:t>		• Less prone to overfitting compared to Neural Network.</a:t>
            </a:r>
          </a:p>
          <a:p>
            <a:pPr marL="0" indent="0">
              <a:buNone/>
            </a:pPr>
            <a:r>
              <a:rPr lang="en-GB" dirty="0"/>
              <a:t>		• Computationally efficient and interpretable.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dirty="0"/>
              <a:t>- Gradient Boosting: 82% Accuracy.</a:t>
            </a:r>
          </a:p>
          <a:p>
            <a:pPr marL="0" indent="0">
              <a:buNone/>
            </a:pPr>
            <a:r>
              <a:rPr dirty="0"/>
              <a:t>• Observations: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dirty="0"/>
              <a:t>- Neural Network consistently outperformed other models.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dirty="0"/>
              <a:t>- Laser Ablation features provided higher accuracy.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659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Rock Age Classification Using EMPA and Laser Ablation Data</vt:lpstr>
      <vt:lpstr>Introduction</vt:lpstr>
      <vt:lpstr>Dataset Overview</vt:lpstr>
      <vt:lpstr>Data Preprocessing</vt:lpstr>
      <vt:lpstr>PowerPoint Presentation</vt:lpstr>
      <vt:lpstr>PowerPoint Presentation</vt:lpstr>
      <vt:lpstr>PowerPoint Presentation</vt:lpstr>
      <vt:lpstr>PowerPoint Presentation</vt:lpstr>
      <vt:lpstr>Why Random Forest?</vt:lpstr>
      <vt:lpstr>Impact of Missing Value Handling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Hassan Abid</cp:lastModifiedBy>
  <cp:revision>9</cp:revision>
  <dcterms:created xsi:type="dcterms:W3CDTF">2013-01-27T09:14:16Z</dcterms:created>
  <dcterms:modified xsi:type="dcterms:W3CDTF">2025-01-04T00:48:38Z</dcterms:modified>
  <cp:category/>
</cp:coreProperties>
</file>