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4" r:id="rId4"/>
    <p:sldId id="275" r:id="rId5"/>
    <p:sldId id="280" r:id="rId6"/>
    <p:sldId id="273" r:id="rId7"/>
    <p:sldId id="281" r:id="rId8"/>
    <p:sldId id="282" r:id="rId9"/>
    <p:sldId id="283" r:id="rId10"/>
    <p:sldId id="287" r:id="rId11"/>
    <p:sldId id="297" r:id="rId12"/>
    <p:sldId id="285" r:id="rId13"/>
  </p:sldIdLst>
  <p:sldSz cx="12192000" cy="6858000"/>
  <p:notesSz cx="6858000" cy="9144000"/>
  <p:embeddedFontLst>
    <p:embeddedFont>
      <p:font typeface="Open Sans Light" panose="020B0604020202020204" charset="0"/>
      <p:regular r:id="rId15"/>
      <p:italic r:id="rId16"/>
    </p:embeddedFont>
    <p:embeddedFont>
      <p:font typeface="Merriweather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eko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0" autoAdjust="0"/>
    <p:restoredTop sz="94434" autoAdjust="0"/>
  </p:normalViewPr>
  <p:slideViewPr>
    <p:cSldViewPr snapToGrid="0">
      <p:cViewPr varScale="1">
        <p:scale>
          <a:sx n="109" d="100"/>
          <a:sy n="109" d="100"/>
        </p:scale>
        <p:origin x="5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7125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20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2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24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2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2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ms.iobm.edu.pk/moodle/user/view.php?id=22197&amp;course=14829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15"/>
            <a:ext cx="12192000" cy="6858001"/>
          </a:xfrm>
          <a:prstGeom prst="rect">
            <a:avLst/>
          </a:prstGeom>
          <a:noFill/>
          <a:ln w="190500" cap="sq" cmpd="sng">
            <a:solidFill>
              <a:srgbClr val="C8C6BD">
                <a:alpha val="74901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85" name="Google Shape;85;p13"/>
          <p:cNvSpPr/>
          <p:nvPr/>
        </p:nvSpPr>
        <p:spPr>
          <a:xfrm>
            <a:off x="-80130" y="2669396"/>
            <a:ext cx="5582223" cy="3706836"/>
          </a:xfrm>
          <a:prstGeom prst="ellipse">
            <a:avLst/>
          </a:prstGeom>
          <a:solidFill>
            <a:srgbClr val="D0CECE">
              <a:alpha val="46666"/>
            </a:srgbClr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CRM System AND Application</a:t>
            </a:r>
            <a:endParaRPr sz="1800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Presented </a:t>
            </a:r>
            <a:r>
              <a:rPr lang="en-US" sz="1800" dirty="0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by </a:t>
            </a:r>
            <a:endParaRPr lang="en-US" sz="1800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1800" dirty="0" smtClean="0"/>
              <a:t>Muhammad </a:t>
            </a:r>
            <a:r>
              <a:rPr lang="en-US" sz="1800" dirty="0"/>
              <a:t>Hassan 24866</a:t>
            </a: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lvl="0"/>
            <a:r>
              <a:rPr lang="en-US" sz="1800" b="1" i="0" u="none" strike="noStrike" cap="none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Presented To # Ma’am </a:t>
            </a:r>
            <a:r>
              <a:rPr lang="en-US" sz="1800" dirty="0"/>
              <a:t> </a:t>
            </a:r>
            <a:r>
              <a:rPr lang="en-US" sz="1800" dirty="0" err="1">
                <a:hlinkClick r:id="rId4"/>
              </a:rPr>
              <a:t>Urooj</a:t>
            </a:r>
            <a:r>
              <a:rPr lang="en-US" sz="1800" dirty="0">
                <a:hlinkClick r:id="rId4"/>
              </a:rPr>
              <a:t> Yousuf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endParaRPr dirty="0"/>
          </a:p>
        </p:txBody>
      </p:sp>
      <p:sp>
        <p:nvSpPr>
          <p:cNvPr id="4" name="Google Shape;84;p1"/>
          <p:cNvSpPr txBox="1">
            <a:spLocks/>
          </p:cNvSpPr>
          <p:nvPr/>
        </p:nvSpPr>
        <p:spPr>
          <a:xfrm>
            <a:off x="914400" y="3810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232323"/>
              </a:buClr>
              <a:buSzPts val="6000"/>
              <a:buFont typeface="Merriweather"/>
              <a:buNone/>
            </a:pPr>
            <a:r>
              <a:rPr lang="en-US" sz="4400" b="1" dirty="0" smtClean="0">
                <a:solidFill>
                  <a:srgbClr val="232323"/>
                </a:solidFill>
                <a:latin typeface="+mj-lt"/>
                <a:ea typeface="Merriweather"/>
                <a:cs typeface="Merriweather"/>
                <a:sym typeface="Merriweather"/>
              </a:rPr>
              <a:t>History of CRM at British Airways</a:t>
            </a:r>
            <a:endParaRPr lang="en-US" sz="4400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49" y="356839"/>
            <a:ext cx="11931502" cy="6416101"/>
          </a:xfrm>
        </p:spPr>
        <p:txBody>
          <a:bodyPr/>
          <a:lstStyle/>
          <a:p>
            <a:pPr marL="228600" lvl="0" indent="-177800">
              <a:spcBef>
                <a:spcPts val="0"/>
              </a:spcBef>
              <a:buSzPts val="2000"/>
            </a:pPr>
            <a:r>
              <a:rPr lang="en-US" sz="3200" dirty="0"/>
              <a:t>Benefits of TCRM to British Airways.</a:t>
            </a:r>
          </a:p>
          <a:p>
            <a:pPr marL="228600" lvl="0" indent="-177800">
              <a:buSzPts val="2000"/>
            </a:pPr>
            <a:endParaRPr lang="en-US" sz="3200" dirty="0" smtClean="0"/>
          </a:p>
          <a:p>
            <a:pPr marL="228600" lvl="0" indent="-177800">
              <a:buSzPts val="2000"/>
            </a:pPr>
            <a:r>
              <a:rPr lang="en-US" sz="3200" dirty="0" smtClean="0"/>
              <a:t> </a:t>
            </a:r>
            <a:r>
              <a:rPr lang="en-US" sz="3200" dirty="0"/>
              <a:t>Integrated </a:t>
            </a:r>
            <a:r>
              <a:rPr lang="en-US" sz="3200" dirty="0" smtClean="0"/>
              <a:t>Information</a:t>
            </a:r>
          </a:p>
          <a:p>
            <a:pPr marL="228600" lvl="0" indent="-177800">
              <a:buSzPts val="2000"/>
            </a:pPr>
            <a:endParaRPr lang="en-US" sz="3200" dirty="0"/>
          </a:p>
          <a:p>
            <a:pPr marL="228600" lvl="0" indent="-177800">
              <a:buSzPts val="2000"/>
            </a:pPr>
            <a:r>
              <a:rPr lang="en-US" sz="3200" dirty="0" smtClean="0"/>
              <a:t> </a:t>
            </a:r>
            <a:r>
              <a:rPr lang="en-US" sz="3200" dirty="0"/>
              <a:t>Improved Efficiency</a:t>
            </a:r>
          </a:p>
          <a:p>
            <a:pPr marL="228600" lvl="0" indent="-177800">
              <a:buSzPts val="2000"/>
            </a:pPr>
            <a:endParaRPr lang="en-US" sz="3200" dirty="0" smtClean="0"/>
          </a:p>
          <a:p>
            <a:pPr marL="228600" lvl="0" indent="-177800">
              <a:buSzPts val="2000"/>
            </a:pPr>
            <a:r>
              <a:rPr lang="en-US" sz="3200" dirty="0" smtClean="0"/>
              <a:t>Campaign Modeling </a:t>
            </a:r>
            <a:r>
              <a:rPr lang="en-US" sz="3200" dirty="0"/>
              <a:t>and Testing</a:t>
            </a:r>
          </a:p>
          <a:p>
            <a:pPr marL="228600" lvl="0" indent="-177800">
              <a:buSzPts val="2000"/>
            </a:pPr>
            <a:endParaRPr lang="en-US" sz="3200" dirty="0" smtClean="0"/>
          </a:p>
          <a:p>
            <a:pPr marL="228600" lvl="0" indent="-177800">
              <a:buSzPts val="2000"/>
            </a:pPr>
            <a:r>
              <a:rPr lang="en-US" sz="3200" dirty="0" smtClean="0"/>
              <a:t>Reduced </a:t>
            </a:r>
            <a:r>
              <a:rPr lang="en-US" sz="3200" dirty="0"/>
              <a:t>Marketing cost.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528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66" y="225617"/>
            <a:ext cx="11837927" cy="6554323"/>
          </a:xfrm>
        </p:spPr>
        <p:txBody>
          <a:bodyPr/>
          <a:lstStyle/>
          <a:p>
            <a:pPr marL="228600" lvl="0" indent="-217805">
              <a:spcBef>
                <a:spcPts val="0"/>
              </a:spcBef>
              <a:buSzPts val="2000"/>
            </a:pPr>
            <a:r>
              <a:rPr lang="en-US" dirty="0"/>
              <a:t>Moreover by using TCRM the customers mailing replies and quick service increased which enhance the reputation of British Airways.</a:t>
            </a:r>
          </a:p>
          <a:p>
            <a:pPr marL="228600" lvl="0" indent="-217805">
              <a:buSzPts val="2000"/>
            </a:pPr>
            <a:r>
              <a:rPr lang="en-US" dirty="0"/>
              <a:t>For example- Volume of Mail and Email Campaigns Before and After T-CRM Implementation</a:t>
            </a:r>
          </a:p>
          <a:p>
            <a:pPr marL="228600" lvl="0" indent="-217805">
              <a:buSzPts val="2000"/>
            </a:pPr>
            <a:r>
              <a:rPr lang="en-US" dirty="0"/>
              <a:t>Month Email 2003 Email 2002 Mail 2003 Mail 2002</a:t>
            </a:r>
          </a:p>
          <a:p>
            <a:pPr marL="228600" lvl="0" indent="-217805">
              <a:buSzPts val="2000"/>
            </a:pPr>
            <a:r>
              <a:rPr lang="en-US" dirty="0"/>
              <a:t>April 145 54 15 30</a:t>
            </a:r>
          </a:p>
          <a:p>
            <a:pPr marL="228600" lvl="0" indent="-217805">
              <a:buSzPts val="2000"/>
            </a:pPr>
            <a:r>
              <a:rPr lang="en-US" dirty="0"/>
              <a:t>May 105 43 9 13</a:t>
            </a:r>
          </a:p>
          <a:p>
            <a:pPr marL="228600" lvl="0" indent="-217805">
              <a:buSzPts val="2000"/>
            </a:pPr>
            <a:r>
              <a:rPr lang="en-US" dirty="0"/>
              <a:t>June 69 42 20 8</a:t>
            </a:r>
          </a:p>
          <a:p>
            <a:pPr marL="228600" lvl="0" indent="-217805">
              <a:buSzPts val="2000"/>
            </a:pPr>
            <a:r>
              <a:rPr lang="en-US" dirty="0"/>
              <a:t>July 90 63 22 12</a:t>
            </a:r>
          </a:p>
          <a:p>
            <a:pPr marL="228600" lvl="0" indent="-217805">
              <a:buSzPts val="2000"/>
            </a:pPr>
            <a:r>
              <a:rPr lang="en-US" dirty="0"/>
              <a:t>August 120 52 15 28</a:t>
            </a:r>
          </a:p>
          <a:p>
            <a:pPr marL="228600" lvl="0" indent="-217805">
              <a:buSzPts val="2000"/>
            </a:pPr>
            <a:r>
              <a:rPr lang="en-US" dirty="0"/>
              <a:t>September 103 34 21 24</a:t>
            </a:r>
          </a:p>
          <a:p>
            <a:pPr marL="228600" lvl="0" indent="-217805">
              <a:buSzPts val="2000"/>
            </a:pPr>
            <a:r>
              <a:rPr lang="en-US" dirty="0"/>
              <a:t>TOTALS 632 288 102 115.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721" y="35339"/>
            <a:ext cx="11831445" cy="623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177800">
              <a:lnSpc>
                <a:spcPct val="90000"/>
              </a:lnSpc>
              <a:buClr>
                <a:schemeClr val="dk1"/>
              </a:buClr>
              <a:buSzPts val="2000"/>
              <a:buChar char="•"/>
            </a:pPr>
            <a:endParaRPr lang="en-US" sz="3200" dirty="0" smtClean="0"/>
          </a:p>
          <a:p>
            <a:pPr marL="228600" lvl="0" indent="-177800">
              <a:lnSpc>
                <a:spcPct val="90000"/>
              </a:lnSpc>
              <a:buClr>
                <a:schemeClr val="dk1"/>
              </a:buClr>
              <a:buSzPts val="2000"/>
              <a:buChar char="•"/>
            </a:pPr>
            <a:r>
              <a:rPr lang="en-US" sz="3200" dirty="0" smtClean="0"/>
              <a:t>With </a:t>
            </a:r>
            <a:r>
              <a:rPr lang="en-US" sz="3200" dirty="0"/>
              <a:t>the help of TCRM the British airways able to respond customer quickly and efficiently. By using CRM the customer response increased.</a:t>
            </a:r>
          </a:p>
          <a:p>
            <a:pPr marL="228600" lvl="0">
              <a:lnSpc>
                <a:spcPct val="90000"/>
              </a:lnSpc>
            </a:pPr>
            <a:endParaRPr lang="en-US" sz="3200" dirty="0"/>
          </a:p>
          <a:p>
            <a:pPr marL="228600" lvl="0" indent="-177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3200" dirty="0"/>
              <a:t>The aim is for all Marketing communications (Servicing, Fulfillment, and Information) to Executive Club and Online Customers to be conducted using TCRM.</a:t>
            </a:r>
          </a:p>
          <a:p>
            <a:pPr marL="228600" lvl="0">
              <a:lnSpc>
                <a:spcPct val="90000"/>
              </a:lnSpc>
              <a:spcBef>
                <a:spcPts val="1000"/>
              </a:spcBef>
            </a:pPr>
            <a:endParaRPr lang="en-US" sz="3200" dirty="0"/>
          </a:p>
          <a:p>
            <a:pPr marL="228600" lvl="0" indent="-177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3200" dirty="0"/>
              <a:t>There have been over 600 campaigns to date using TCRM, addressing 4000-5000+ customer segments. As the suite of campaigns is created, it is very simple to repeat them with minimum user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79164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63902" y="95693"/>
            <a:ext cx="11637034" cy="630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6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smtClean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lang="en-US" sz="60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British Airways is world’s longest established airline (1919)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5th largest airline in the world in according to early 2000s record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45000 employees serve 40 million passengers every year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Airline industry has over capacity but slim margins 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Post 11th September attack they aimed to achieve 10% operating profit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Its 2001 initiative consolidated information across organization into Integrated Commercial Warehouse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ICW provides basis to manage TCRM</a:t>
            </a:r>
          </a:p>
          <a:p>
            <a:pPr lvl="0"/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0" y="133815"/>
            <a:ext cx="11929730" cy="657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833C0B"/>
              </a:buClr>
              <a:buSzPts val="2800"/>
            </a:pPr>
            <a:endParaRPr lang="en-US" sz="4400" b="1" dirty="0" smtClean="0"/>
          </a:p>
          <a:p>
            <a:pPr lvl="0" algn="ctr">
              <a:buClr>
                <a:srgbClr val="833C0B"/>
              </a:buClr>
              <a:buSzPts val="2800"/>
            </a:pPr>
            <a:r>
              <a:rPr lang="en-US" sz="4400" b="1" dirty="0" smtClean="0"/>
              <a:t>History </a:t>
            </a:r>
            <a:r>
              <a:rPr lang="en-US" sz="4400" b="1" dirty="0"/>
              <a:t>of CRM at British </a:t>
            </a:r>
            <a:r>
              <a:rPr lang="en-US" sz="4400" b="1" dirty="0" smtClean="0"/>
              <a:t>Airways</a:t>
            </a:r>
          </a:p>
          <a:p>
            <a:pPr lvl="0" algn="ctr">
              <a:buClr>
                <a:srgbClr val="833C0B"/>
              </a:buClr>
              <a:buSzPts val="2800"/>
            </a:pPr>
            <a:endParaRPr lang="en-US" sz="2800" b="1" dirty="0" smtClean="0">
              <a:solidFill>
                <a:schemeClr val="tx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228600" lvl="0" indent="-191135">
              <a:lnSpc>
                <a:spcPct val="90000"/>
              </a:lnSpc>
              <a:buClr>
                <a:schemeClr val="dk1"/>
              </a:buClr>
              <a:buSzPts val="2000"/>
              <a:buChar char="•"/>
            </a:pPr>
            <a:r>
              <a:rPr lang="en-US" sz="2800" dirty="0"/>
              <a:t>British Airways is one of the leading airlines company of United Kingdom which has been focusing on improving the customer relationship. </a:t>
            </a:r>
          </a:p>
          <a:p>
            <a:pPr marL="228600" lvl="0" indent="-19113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800" dirty="0"/>
              <a:t>Various methodologies to improved company's website, using telephone to communicate with passenger, live chat, direct mail and social media. </a:t>
            </a:r>
          </a:p>
          <a:p>
            <a:pPr marL="228600" lvl="0" indent="-19113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800" dirty="0"/>
              <a:t>Analysis of the websites and customer reviews about the organizational services, it was identified that majority of customers remained dissatisfied with the services delivers by British Airways. </a:t>
            </a:r>
          </a:p>
          <a:p>
            <a:pPr marL="228600" lvl="0" indent="-19113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800" dirty="0"/>
              <a:t>Further, the management has not installed and upgraded technologies and customer relationship management systems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290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966" y="133262"/>
            <a:ext cx="11887200" cy="6666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177800">
              <a:lnSpc>
                <a:spcPct val="90000"/>
              </a:lnSpc>
              <a:buClr>
                <a:schemeClr val="dk1"/>
              </a:buClr>
              <a:buSzPts val="2000"/>
              <a:buChar char="•"/>
            </a:pPr>
            <a:endParaRPr lang="en-US" sz="2200" dirty="0" smtClean="0"/>
          </a:p>
          <a:p>
            <a:pPr marL="228600" lvl="0" indent="-177800">
              <a:lnSpc>
                <a:spcPct val="90000"/>
              </a:lnSpc>
              <a:buClr>
                <a:schemeClr val="dk1"/>
              </a:buClr>
              <a:buSzPts val="2000"/>
              <a:buChar char="•"/>
            </a:pPr>
            <a:r>
              <a:rPr lang="en-US" sz="2200" dirty="0" smtClean="0"/>
              <a:t>BA’s </a:t>
            </a:r>
            <a:r>
              <a:rPr lang="en-US" sz="2200" dirty="0"/>
              <a:t>marketing group comprises regional offices that create independent marketing campaigns.</a:t>
            </a:r>
          </a:p>
          <a:p>
            <a:pPr marL="228600" lvl="0" indent="-177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200" dirty="0"/>
              <a:t>mid-1990’s at British Airways</a:t>
            </a:r>
          </a:p>
          <a:p>
            <a:pPr marL="228600" lvl="0" indent="-177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200" dirty="0"/>
              <a:t>Analyst Team using SAS and Business </a:t>
            </a:r>
            <a:r>
              <a:rPr lang="en-US" sz="2200" dirty="0" smtClean="0"/>
              <a:t>Objects</a:t>
            </a:r>
            <a:endParaRPr lang="en-US" sz="22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Char char="•"/>
            </a:pPr>
            <a:r>
              <a:rPr lang="en-US" sz="2200" b="1" dirty="0"/>
              <a:t>Implementation of Customer Data Warehouse (CDW</a:t>
            </a:r>
            <a:r>
              <a:rPr lang="en-US" sz="2200" b="1" dirty="0" smtClean="0"/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sz="2200" dirty="0"/>
          </a:p>
          <a:p>
            <a:pPr lvl="0" indent="50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200" dirty="0" smtClean="0"/>
              <a:t> </a:t>
            </a:r>
            <a:r>
              <a:rPr lang="en-US" sz="2200" b="1" dirty="0" smtClean="0"/>
              <a:t>Number </a:t>
            </a:r>
            <a:r>
              <a:rPr lang="en-US" sz="2200" b="1" dirty="0"/>
              <a:t>of issues with CDW</a:t>
            </a:r>
          </a:p>
          <a:p>
            <a:pPr marL="1600200" lvl="3" indent="-1143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</a:pPr>
            <a:endParaRPr lang="en-US" sz="2200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Char char="•"/>
            </a:pPr>
            <a:r>
              <a:rPr lang="en-US" sz="2200" b="1" dirty="0"/>
              <a:t>Complexity </a:t>
            </a:r>
          </a:p>
          <a:p>
            <a:pPr marL="1371600" lvl="3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</a:pPr>
            <a:r>
              <a:rPr lang="en-US" sz="2200" dirty="0"/>
              <a:t>The data structure was radically different to the previous system, and was not designed for analytical purposes. This made it difficult to understand and time consuming to use</a:t>
            </a:r>
            <a:r>
              <a:rPr lang="en-US" sz="2200" dirty="0" smtClean="0"/>
              <a:t>.</a:t>
            </a:r>
            <a:endParaRPr lang="en-US" sz="2200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Char char="•"/>
            </a:pPr>
            <a:r>
              <a:rPr lang="en-US" sz="2200" b="1" dirty="0"/>
              <a:t>Query Response</a:t>
            </a:r>
            <a:endParaRPr lang="en-US" sz="2200" dirty="0"/>
          </a:p>
          <a:p>
            <a:pPr marL="1371600" lvl="3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</a:pPr>
            <a:r>
              <a:rPr lang="en-US" sz="2200" dirty="0"/>
              <a:t>Queries slow and complicated and required advanced programming skills to create SQL queries for even the simplest of list generation.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Char char="•"/>
            </a:pPr>
            <a:r>
              <a:rPr lang="en-US" sz="2200" b="1" dirty="0"/>
              <a:t>Performance</a:t>
            </a:r>
            <a:r>
              <a:rPr lang="en-US" sz="2200" dirty="0"/>
              <a:t> </a:t>
            </a:r>
          </a:p>
          <a:p>
            <a:pPr marL="914400" lvl="2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r>
              <a:rPr lang="en-US" sz="2200" dirty="0"/>
              <a:t>Impacted analytical users and used as an operational data source for </a:t>
            </a:r>
            <a:r>
              <a:rPr lang="en-US" sz="2200" dirty="0" smtClean="0"/>
              <a:t>OCD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149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7990" y="312234"/>
            <a:ext cx="11696420" cy="6407543"/>
          </a:xfrm>
        </p:spPr>
        <p:txBody>
          <a:bodyPr/>
          <a:lstStyle/>
          <a:p>
            <a:pPr marL="1371600" lvl="3" indent="0">
              <a:spcBef>
                <a:spcPts val="0"/>
              </a:spcBef>
              <a:buNone/>
            </a:pPr>
            <a:endParaRPr lang="en-US" b="1" dirty="0"/>
          </a:p>
          <a:p>
            <a:pPr marL="1600200" lvl="3" indent="-228600">
              <a:spcBef>
                <a:spcPts val="0"/>
              </a:spcBef>
            </a:pPr>
            <a:r>
              <a:rPr lang="en-US" b="1" dirty="0" smtClean="0"/>
              <a:t>Training</a:t>
            </a:r>
            <a:r>
              <a:rPr lang="en-US" dirty="0"/>
              <a:t>  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sz="2000" dirty="0"/>
              <a:t>A lot of time and effort was required by contractors to train SAS users on how to access and use data.</a:t>
            </a:r>
          </a:p>
          <a:p>
            <a:pPr marL="1600200" lvl="3" indent="-228600"/>
            <a:r>
              <a:rPr lang="en-US" b="1" dirty="0"/>
              <a:t>Data Quality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sz="2000" dirty="0"/>
              <a:t>There were many questions with regard to data quality and so this undermined the analytical team’s confidence in the data.</a:t>
            </a:r>
          </a:p>
          <a:p>
            <a:pPr marL="1371600" lvl="3" indent="0">
              <a:buNone/>
            </a:pPr>
            <a:endParaRPr lang="en-US" sz="2000" dirty="0"/>
          </a:p>
          <a:p>
            <a:pPr marL="228600" lvl="0" indent="-209550">
              <a:buSzPts val="2500"/>
            </a:pPr>
            <a:r>
              <a:rPr lang="en-US" sz="2500" b="1" dirty="0"/>
              <a:t>Sophisticated campaigns were managed separately by the Analyst Teams using a combination of SAS </a:t>
            </a:r>
            <a:endParaRPr lang="en-US" sz="2500" dirty="0"/>
          </a:p>
          <a:p>
            <a:pPr marL="228600" lvl="0" indent="-209550">
              <a:buSzPts val="2500"/>
            </a:pPr>
            <a:r>
              <a:rPr lang="en-US" sz="2500" b="1" dirty="0"/>
              <a:t>Vantage was used against CDW for simple campaigns Data Quality</a:t>
            </a:r>
            <a:endParaRPr lang="en-US" sz="2500" dirty="0"/>
          </a:p>
          <a:p>
            <a:pPr marL="1143000" lvl="2" indent="-228600">
              <a:buSzPts val="2000"/>
            </a:pPr>
            <a:r>
              <a:rPr lang="en-US" dirty="0"/>
              <a:t>expensive and inadequate</a:t>
            </a:r>
          </a:p>
          <a:p>
            <a:pPr marL="1143000" lvl="2" indent="-228600">
              <a:buSzPts val="2000"/>
            </a:pPr>
            <a:r>
              <a:rPr lang="en-US" dirty="0"/>
              <a:t>Old version which takes 2-3 days to build bi-weekly query. </a:t>
            </a:r>
          </a:p>
          <a:p>
            <a:pPr marL="228600" lvl="0" indent="-209550">
              <a:buSzPts val="2500"/>
            </a:pPr>
            <a:r>
              <a:rPr lang="en-US" sz="2500" b="1" dirty="0"/>
              <a:t>Vantage solution was used to manage campaigns at two Carlson Marketing Group (CMG) </a:t>
            </a:r>
          </a:p>
          <a:p>
            <a:pPr marL="1143000" lvl="2" indent="-228600">
              <a:buSzPts val="2000"/>
            </a:pPr>
            <a:r>
              <a:rPr lang="en-US" dirty="0"/>
              <a:t>complicated and costly process involving audience selections and database pulls using Business Objects and SAS analysis.</a:t>
            </a:r>
          </a:p>
          <a:p>
            <a:pPr marL="228600" lvl="0" indent="-50800">
              <a:buSzPts val="28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67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77632" y="255180"/>
            <a:ext cx="12032852" cy="640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91135">
              <a:lnSpc>
                <a:spcPct val="90000"/>
              </a:lnSpc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11</a:t>
            </a:r>
            <a:r>
              <a:rPr lang="en-US" sz="2000" baseline="30000" dirty="0"/>
              <a:t>th</a:t>
            </a:r>
            <a:r>
              <a:rPr lang="en-US" sz="2000" dirty="0"/>
              <a:t> September 2001, drastic cost savings with external spend.</a:t>
            </a:r>
          </a:p>
          <a:p>
            <a:pPr marL="228600" lvl="0" indent="-19113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CMG operation in London had to be shut down at short notice.</a:t>
            </a:r>
          </a:p>
          <a:p>
            <a:pPr marL="228600" lvl="0" indent="-19113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interim replacement process</a:t>
            </a:r>
          </a:p>
          <a:p>
            <a:pPr marL="228600" lvl="0" indent="-19113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Produce campaigns by interim solution</a:t>
            </a:r>
          </a:p>
          <a:p>
            <a:pPr marL="228600" lvl="0" indent="-19113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support from a SAS Analyst plus IT.</a:t>
            </a:r>
          </a:p>
          <a:p>
            <a:pPr marL="228600" lvl="0" indent="-19113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Reduce the external cost simplifying the processes and the Carlson IT support costs at Minneapolis</a:t>
            </a:r>
            <a:r>
              <a:rPr lang="en-US" sz="2000" dirty="0" smtClean="0"/>
              <a:t>.</a:t>
            </a:r>
            <a:endParaRPr lang="en-US" sz="2000" dirty="0"/>
          </a:p>
          <a:p>
            <a:pPr marL="228600" lvl="0" indent="-19113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Char char="•"/>
            </a:pPr>
            <a:r>
              <a:rPr lang="en-US" sz="2800" b="1" dirty="0"/>
              <a:t>Implement Teradata CRM (TCRM) on </a:t>
            </a:r>
            <a:r>
              <a:rPr lang="en-US" sz="2800" b="1" dirty="0" smtClean="0"/>
              <a:t>ICW</a:t>
            </a:r>
            <a:endParaRPr lang="en-US" sz="2000" dirty="0"/>
          </a:p>
          <a:p>
            <a:pPr marL="685800" lvl="1" indent="-21463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Natural Step</a:t>
            </a:r>
            <a:endParaRPr lang="en-US" sz="2000" dirty="0"/>
          </a:p>
          <a:p>
            <a:pPr marL="457200" lvl="1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2000" dirty="0"/>
              <a:t>The change from CDW to ICW in terms of a relational database was not as great</a:t>
            </a:r>
          </a:p>
          <a:p>
            <a:pPr marL="685800" lvl="1" indent="-21463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Simplicity</a:t>
            </a:r>
            <a:r>
              <a:rPr lang="en-US" sz="2000" dirty="0"/>
              <a:t> </a:t>
            </a:r>
          </a:p>
          <a:p>
            <a:pPr marL="457200" lvl="1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2000" dirty="0"/>
              <a:t>Heavily influenced by the analytical requirements so it had a simpler structure (key tables are Customer and Transaction). </a:t>
            </a:r>
          </a:p>
          <a:p>
            <a:pPr marL="457200" lvl="1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2000" dirty="0"/>
              <a:t>Easily moved to ICW with in a month</a:t>
            </a:r>
          </a:p>
          <a:p>
            <a:pPr marL="685800" lvl="1" indent="-21463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Performance</a:t>
            </a:r>
            <a:endParaRPr lang="en-US" sz="2000" dirty="0"/>
          </a:p>
          <a:p>
            <a:pPr marL="457200" lvl="1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2000" dirty="0"/>
              <a:t>Speed of accessing data</a:t>
            </a:r>
          </a:p>
          <a:p>
            <a:pPr marL="457200" lvl="1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2000" dirty="0"/>
              <a:t>Complex query response times could be cut from hours to minutes, days to hours. </a:t>
            </a:r>
          </a:p>
          <a:p>
            <a:pPr marL="228600" lvl="0" indent="-6413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101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22664" y="189572"/>
            <a:ext cx="11519988" cy="6519572"/>
          </a:xfrm>
        </p:spPr>
        <p:txBody>
          <a:bodyPr/>
          <a:lstStyle/>
          <a:p>
            <a:pPr marL="685800" lvl="1" indent="-203200">
              <a:spcBef>
                <a:spcPts val="0"/>
              </a:spcBef>
              <a:buSzPts val="2000"/>
            </a:pPr>
            <a:endParaRPr lang="en-US" sz="2200" b="1" dirty="0" smtClean="0"/>
          </a:p>
          <a:p>
            <a:pPr marL="685800" lvl="1" indent="-203200">
              <a:spcBef>
                <a:spcPts val="0"/>
              </a:spcBef>
              <a:buSzPts val="2000"/>
            </a:pPr>
            <a:r>
              <a:rPr lang="en-US" sz="2200" b="1" dirty="0" smtClean="0"/>
              <a:t>Data </a:t>
            </a:r>
            <a:r>
              <a:rPr lang="en-US" sz="2200" b="1" dirty="0"/>
              <a:t>Quality</a:t>
            </a:r>
            <a:endParaRPr lang="en-US" sz="2200" dirty="0"/>
          </a:p>
          <a:p>
            <a:pPr marL="457200" lvl="1" indent="0">
              <a:buSzPts val="2400"/>
              <a:buNone/>
            </a:pPr>
            <a:r>
              <a:rPr lang="en-US" sz="2200" dirty="0"/>
              <a:t>Easier to identify quality issues and implement appropriate actions to resolve them</a:t>
            </a:r>
          </a:p>
          <a:p>
            <a:pPr marL="457200" lvl="1" indent="0">
              <a:buSzPts val="2400"/>
              <a:buNone/>
            </a:pPr>
            <a:endParaRPr lang="en-US" sz="2200" dirty="0"/>
          </a:p>
          <a:p>
            <a:pPr marL="685800" lvl="1" indent="-203200">
              <a:buSzPts val="2000"/>
            </a:pPr>
            <a:r>
              <a:rPr lang="en-US" sz="2200" b="1" dirty="0"/>
              <a:t>Training</a:t>
            </a:r>
            <a:r>
              <a:rPr lang="en-US" sz="2200" dirty="0"/>
              <a:t> </a:t>
            </a:r>
          </a:p>
          <a:p>
            <a:pPr marL="457200" lvl="1" indent="0">
              <a:buSzPts val="2400"/>
              <a:buNone/>
            </a:pPr>
            <a:r>
              <a:rPr lang="en-US" sz="2200" dirty="0"/>
              <a:t>Only 1 day of training was required</a:t>
            </a:r>
          </a:p>
          <a:p>
            <a:pPr marL="457200" lvl="1" indent="0">
              <a:buSzPts val="2400"/>
              <a:buNone/>
            </a:pPr>
            <a:r>
              <a:rPr lang="en-US" sz="2200" dirty="0"/>
              <a:t>biggest hurdle was getting logons and access</a:t>
            </a:r>
          </a:p>
          <a:p>
            <a:pPr marL="457200" lvl="1" indent="0">
              <a:buSzPts val="2400"/>
              <a:buNone/>
            </a:pPr>
            <a:endParaRPr lang="en-US" sz="2200" dirty="0"/>
          </a:p>
          <a:p>
            <a:pPr marL="685800" lvl="1" indent="-203200">
              <a:buSzPts val="2000"/>
            </a:pPr>
            <a:r>
              <a:rPr lang="en-US" sz="2200" b="1" dirty="0"/>
              <a:t>Access to data</a:t>
            </a:r>
            <a:endParaRPr lang="en-US" sz="2200" dirty="0"/>
          </a:p>
          <a:p>
            <a:pPr marL="457200" lvl="1" indent="0">
              <a:buSzPts val="2400"/>
              <a:buNone/>
            </a:pPr>
            <a:r>
              <a:rPr lang="en-US" sz="2200" dirty="0"/>
              <a:t>Already had access to ICW through bedded-in tool TCRM</a:t>
            </a:r>
          </a:p>
          <a:p>
            <a:pPr marL="457200" lvl="1" indent="0">
              <a:buSzPts val="2400"/>
              <a:buNone/>
            </a:pPr>
            <a:endParaRPr lang="en-US" sz="2200" dirty="0"/>
          </a:p>
          <a:p>
            <a:pPr marL="685800" lvl="1" indent="-203200">
              <a:buSzPts val="2000"/>
            </a:pPr>
            <a:r>
              <a:rPr lang="en-US" sz="2200" b="1" dirty="0"/>
              <a:t>Correct Tools</a:t>
            </a:r>
            <a:endParaRPr lang="en-US" sz="2200" dirty="0"/>
          </a:p>
          <a:p>
            <a:pPr marL="457200" lvl="1" indent="0">
              <a:buSzPts val="2400"/>
              <a:buNone/>
            </a:pPr>
            <a:r>
              <a:rPr lang="en-US" sz="2200" dirty="0"/>
              <a:t>By using the right analysis tools (PC SAS8) BA could avoid issues on field name length restrictions</a:t>
            </a:r>
          </a:p>
        </p:txBody>
      </p:sp>
    </p:spTree>
    <p:extLst>
      <p:ext uri="{BB962C8B-B14F-4D97-AF65-F5344CB8AC3E}">
        <p14:creationId xmlns:p14="http://schemas.microsoft.com/office/powerpoint/2010/main" val="391971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body" idx="1"/>
          </p:nvPr>
        </p:nvSpPr>
        <p:spPr>
          <a:xfrm>
            <a:off x="265814" y="148856"/>
            <a:ext cx="11087986" cy="6709143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endParaRPr lang="en-US" sz="3200" b="1" dirty="0" smtClean="0">
              <a:solidFill>
                <a:schemeClr val="tx1"/>
              </a:solidFill>
              <a:latin typeface="+mj-lt"/>
              <a:ea typeface="Open Sans Light"/>
              <a:cs typeface="Calibri" pitchFamily="34" charset="0"/>
              <a:sym typeface="Open Sans Ligh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b="1" dirty="0"/>
              <a:t>Success of British </a:t>
            </a:r>
            <a:r>
              <a:rPr lang="en-US" sz="4400" b="1" dirty="0" smtClean="0"/>
              <a:t>Airways</a:t>
            </a:r>
            <a:r>
              <a:rPr lang="en-US" sz="4400" b="1" dirty="0" smtClean="0">
                <a:solidFill>
                  <a:schemeClr val="tx1"/>
                </a:solidFill>
                <a:latin typeface="+mj-lt"/>
                <a:ea typeface="Open Sans Light"/>
                <a:cs typeface="Calibri" pitchFamily="34" charset="0"/>
                <a:sym typeface="Open Sans Light"/>
              </a:rPr>
              <a:t>:</a:t>
            </a:r>
            <a:endParaRPr lang="en-US" sz="4400" b="1" dirty="0">
              <a:solidFill>
                <a:schemeClr val="tx1"/>
              </a:solidFill>
              <a:latin typeface="+mj-lt"/>
              <a:ea typeface="Open Sans Light"/>
              <a:cs typeface="Calibri" pitchFamily="34" charset="0"/>
              <a:sym typeface="Open Sans Ligh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u="sng" dirty="0" smtClean="0">
              <a:solidFill>
                <a:schemeClr val="tx1"/>
              </a:solidFill>
              <a:latin typeface="Calibri" pitchFamily="34" charset="0"/>
              <a:ea typeface="Open Sans Light"/>
              <a:cs typeface="Calibri" pitchFamily="34" charset="0"/>
              <a:sym typeface="Open Sans Light"/>
            </a:endParaRPr>
          </a:p>
          <a:p>
            <a:pPr marL="228600" lvl="0" indent="-203200">
              <a:spcBef>
                <a:spcPts val="0"/>
              </a:spcBef>
              <a:buClr>
                <a:srgbClr val="232323"/>
              </a:buClr>
              <a:buSzPts val="2000"/>
              <a:buFont typeface="Calibri"/>
              <a:buChar char="•"/>
            </a:pPr>
            <a:r>
              <a:rPr lang="en-US" sz="2400" dirty="0">
                <a:solidFill>
                  <a:srgbClr val="232323"/>
                </a:solidFill>
              </a:rPr>
              <a:t>Within only 4 months, the company had rolled out an integrated campaign management solution to a user base in multiple locations. The modules implemented are Communication Manager and Segmentation.</a:t>
            </a:r>
          </a:p>
          <a:p>
            <a:pPr marL="228600" lvl="0" indent="0">
              <a:spcBef>
                <a:spcPts val="0"/>
              </a:spcBef>
              <a:buNone/>
            </a:pPr>
            <a:endParaRPr lang="en-US" sz="2400" dirty="0">
              <a:solidFill>
                <a:srgbClr val="232323"/>
              </a:solidFill>
            </a:endParaRPr>
          </a:p>
          <a:p>
            <a:pPr marL="228600" lvl="0" indent="-203200">
              <a:buClr>
                <a:srgbClr val="232323"/>
              </a:buClr>
              <a:buSzPts val="2000"/>
              <a:buFont typeface="Calibri"/>
              <a:buChar char="•"/>
            </a:pPr>
            <a:r>
              <a:rPr lang="en-US" sz="2400" dirty="0">
                <a:solidFill>
                  <a:srgbClr val="232323"/>
                </a:solidFill>
              </a:rPr>
              <a:t>TCRM is linked with other operational data in ICW (see below for description and benefits) such as flights cancelled, number of bags, time delays, and type of check-in (i.e. desk, kiosk, on-line, call-center).</a:t>
            </a:r>
          </a:p>
          <a:p>
            <a:pPr marL="228600" lvl="0" indent="0">
              <a:buNone/>
            </a:pPr>
            <a:endParaRPr lang="en-US" sz="2400" dirty="0">
              <a:solidFill>
                <a:srgbClr val="232323"/>
              </a:solidFill>
            </a:endParaRPr>
          </a:p>
          <a:p>
            <a:pPr marL="228600" lvl="0" indent="-203200">
              <a:buClr>
                <a:srgbClr val="232323"/>
              </a:buClr>
              <a:buSzPts val="2000"/>
              <a:buFont typeface="Calibri"/>
              <a:buChar char="•"/>
            </a:pPr>
            <a:r>
              <a:rPr lang="en-US" sz="2400" dirty="0">
                <a:solidFill>
                  <a:srgbClr val="232323"/>
                </a:solidFill>
              </a:rPr>
              <a:t>For the communication purpose British airways has shifted its operational center in four places such as British Airways Head Office London, ADP </a:t>
            </a:r>
            <a:r>
              <a:rPr lang="en-US" sz="2400" dirty="0" err="1">
                <a:solidFill>
                  <a:srgbClr val="232323"/>
                </a:solidFill>
              </a:rPr>
              <a:t>Camberley</a:t>
            </a:r>
            <a:r>
              <a:rPr lang="en-US" sz="2400" dirty="0">
                <a:solidFill>
                  <a:srgbClr val="232323"/>
                </a:solidFill>
              </a:rPr>
              <a:t> UK, BA New York and Carlson Minneapolis.</a:t>
            </a:r>
            <a:endParaRPr lang="en-US" sz="2400" dirty="0"/>
          </a:p>
          <a:p>
            <a:pPr marL="342900"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  <a:latin typeface="Calibri" pitchFamily="34" charset="0"/>
              <a:ea typeface="Open Sans Light"/>
              <a:cs typeface="Calibri" pitchFamily="34" charset="0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2455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4554" y="85062"/>
            <a:ext cx="12087445" cy="6677245"/>
          </a:xfrm>
        </p:spPr>
        <p:txBody>
          <a:bodyPr/>
          <a:lstStyle/>
          <a:p>
            <a:pPr marL="228600" lvl="0" indent="-177800">
              <a:spcBef>
                <a:spcPts val="0"/>
              </a:spcBef>
              <a:buSzPts val="2000"/>
            </a:pPr>
            <a:endParaRPr lang="en-US" sz="3200" dirty="0" smtClean="0"/>
          </a:p>
          <a:p>
            <a:pPr marL="228600" lvl="0" indent="-177800">
              <a:spcBef>
                <a:spcPts val="0"/>
              </a:spcBef>
              <a:buSzPts val="2000"/>
            </a:pPr>
            <a:r>
              <a:rPr lang="en-US" sz="3200" dirty="0" smtClean="0"/>
              <a:t>Configuration-The </a:t>
            </a:r>
            <a:r>
              <a:rPr lang="en-US" sz="3200" dirty="0"/>
              <a:t>data source for TCRM is BA’s Teradata Warehouse</a:t>
            </a:r>
            <a:r>
              <a:rPr lang="en-US" sz="3200" dirty="0" smtClean="0"/>
              <a:t>.</a:t>
            </a:r>
            <a:endParaRPr lang="en-US" sz="3200" dirty="0"/>
          </a:p>
          <a:p>
            <a:pPr marL="228600" lvl="0" indent="-177800">
              <a:buSzPts val="2000"/>
            </a:pPr>
            <a:r>
              <a:rPr lang="en-US" sz="3200" dirty="0"/>
              <a:t>This consists of an 8 Node Teradata 5250 with over 4 Terabytes of User Disc. TCRM is the largest application sitting on ICW currently. TCRM itself is supported by 2 middle tier servers and 3 test environments plus one production environment</a:t>
            </a:r>
            <a:r>
              <a:rPr lang="en-US" sz="3200" dirty="0" smtClean="0"/>
              <a:t>.</a:t>
            </a:r>
            <a:endParaRPr lang="en-US" sz="3200" dirty="0"/>
          </a:p>
          <a:p>
            <a:pPr marL="228600" lvl="0" indent="-177800">
              <a:buSzPts val="2000"/>
            </a:pPr>
            <a:r>
              <a:rPr lang="en-US" sz="3200" dirty="0"/>
              <a:t>Resources- People hired just for IT </a:t>
            </a:r>
            <a:r>
              <a:rPr lang="en-US" sz="3200" dirty="0" smtClean="0"/>
              <a:t>service</a:t>
            </a:r>
            <a:endParaRPr lang="en-US" sz="3200" dirty="0"/>
          </a:p>
          <a:p>
            <a:pPr marL="228600" lvl="0" indent="-177800">
              <a:buSzPts val="2000"/>
            </a:pPr>
            <a:r>
              <a:rPr lang="en-US" sz="3200" dirty="0"/>
              <a:t>TCRM is supported internally via a single team in the IT department which covers the day to day support and development. This team includes 3.5 IT Support and Development plus 1 Business Consultant. There are 8 Super Users/11 Operational Users, plus 10-20 Casual Users</a:t>
            </a:r>
          </a:p>
          <a:p>
            <a:pPr marL="228600" lvl="0" indent="-50800">
              <a:buSzPts val="280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07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732</Words>
  <Application>Microsoft Office PowerPoint</Application>
  <PresentationFormat>Widescreen</PresentationFormat>
  <Paragraphs>113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 Light</vt:lpstr>
      <vt:lpstr>Arial</vt:lpstr>
      <vt:lpstr>Merriweather</vt:lpstr>
      <vt:lpstr>Calibri</vt:lpstr>
      <vt:lpstr>Teko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Mutiullah Yousfani</cp:lastModifiedBy>
  <cp:revision>57</cp:revision>
  <dcterms:modified xsi:type="dcterms:W3CDTF">2022-06-09T15:32:35Z</dcterms:modified>
</cp:coreProperties>
</file>