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4" r:id="rId6"/>
    <p:sldId id="265" r:id="rId7"/>
    <p:sldId id="266" r:id="rId8"/>
    <p:sldId id="267" r:id="rId9"/>
    <p:sldId id="268" r:id="rId10"/>
    <p:sldId id="269" r:id="rId11"/>
    <p:sldId id="270" r:id="rId12"/>
    <p:sldId id="271" r:id="rId13"/>
    <p:sldId id="272" r:id="rId14"/>
    <p:sldId id="258" r:id="rId15"/>
    <p:sldId id="259" r:id="rId16"/>
    <p:sldId id="260" r:id="rId17"/>
    <p:sldId id="26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5" d="100"/>
          <a:sy n="115" d="100"/>
        </p:scale>
        <p:origin x="42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424" y="1358537"/>
            <a:ext cx="9357633" cy="4663440"/>
          </a:xfrm>
        </p:spPr>
        <p:txBody>
          <a:bodyPr>
            <a:normAutofit/>
          </a:bodyPr>
          <a:lstStyle/>
          <a:p>
            <a:pPr algn="ctr"/>
            <a:r>
              <a:rPr lang="en-US" sz="3200" b="1" dirty="0"/>
              <a:t>Corporate recruitment </a:t>
            </a:r>
            <a:r>
              <a:rPr lang="en-US" sz="3200" b="1" dirty="0" smtClean="0"/>
              <a:t>process</a:t>
            </a:r>
          </a:p>
          <a:p>
            <a:r>
              <a:rPr lang="en-US" dirty="0" smtClean="0"/>
              <a:t>Presented by</a:t>
            </a:r>
          </a:p>
          <a:p>
            <a:r>
              <a:rPr lang="en-US" dirty="0" smtClean="0"/>
              <a:t>Muhammad Hassan</a:t>
            </a:r>
          </a:p>
          <a:p>
            <a:r>
              <a:rPr lang="en-US" dirty="0"/>
              <a:t>	</a:t>
            </a:r>
            <a:r>
              <a:rPr lang="en-US" dirty="0" smtClean="0"/>
              <a:t>					ma’am </a:t>
            </a:r>
            <a:r>
              <a:rPr lang="en-US" dirty="0" err="1" smtClean="0"/>
              <a:t>bilqees</a:t>
            </a:r>
            <a:r>
              <a:rPr lang="en-US" dirty="0" smtClean="0"/>
              <a:t> </a:t>
            </a:r>
            <a:r>
              <a:rPr lang="en-US" dirty="0" err="1" smtClean="0"/>
              <a:t>ghani</a:t>
            </a:r>
            <a:r>
              <a:rPr lang="en-US" dirty="0" smtClean="0"/>
              <a:t> </a:t>
            </a:r>
            <a:endParaRPr lang="en-US" dirty="0"/>
          </a:p>
        </p:txBody>
      </p:sp>
    </p:spTree>
    <p:extLst>
      <p:ext uri="{BB962C8B-B14F-4D97-AF65-F5344CB8AC3E}">
        <p14:creationId xmlns:p14="http://schemas.microsoft.com/office/powerpoint/2010/main" val="92296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TECHNOLOGICAL SUPPORT: </a:t>
            </a:r>
            <a:endParaRPr lang="en-US" dirty="0"/>
          </a:p>
        </p:txBody>
      </p:sp>
      <p:sp>
        <p:nvSpPr>
          <p:cNvPr id="3" name="Content Placeholder 2"/>
          <p:cNvSpPr>
            <a:spLocks noGrp="1"/>
          </p:cNvSpPr>
          <p:nvPr>
            <p:ph idx="1"/>
          </p:nvPr>
        </p:nvSpPr>
        <p:spPr/>
        <p:txBody>
          <a:bodyPr/>
          <a:lstStyle/>
          <a:p>
            <a:r>
              <a:rPr lang="en-US" dirty="0"/>
              <a:t>Do they use SM ? </a:t>
            </a:r>
          </a:p>
          <a:p>
            <a:r>
              <a:rPr lang="en-US" dirty="0"/>
              <a:t>Yes, some of them to create pool </a:t>
            </a:r>
          </a:p>
          <a:p>
            <a:r>
              <a:rPr lang="en-US" dirty="0"/>
              <a:t>Best and right candidate </a:t>
            </a:r>
          </a:p>
          <a:p>
            <a:r>
              <a:rPr lang="en-US" dirty="0"/>
              <a:t>Deserving, skillful, handy </a:t>
            </a:r>
          </a:p>
          <a:p>
            <a:endParaRPr lang="en-US" dirty="0"/>
          </a:p>
        </p:txBody>
      </p:sp>
    </p:spTree>
    <p:extLst>
      <p:ext uri="{BB962C8B-B14F-4D97-AF65-F5344CB8AC3E}">
        <p14:creationId xmlns:p14="http://schemas.microsoft.com/office/powerpoint/2010/main" val="318853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rPr>
              <a:t>OTHER DEPARTMENT INVOLVEMENT</a:t>
            </a:r>
            <a:endParaRPr lang="en-US" b="1" dirty="0"/>
          </a:p>
        </p:txBody>
      </p:sp>
      <p:sp>
        <p:nvSpPr>
          <p:cNvPr id="3" name="Content Placeholder 2"/>
          <p:cNvSpPr>
            <a:spLocks noGrp="1"/>
          </p:cNvSpPr>
          <p:nvPr>
            <p:ph idx="1"/>
          </p:nvPr>
        </p:nvSpPr>
        <p:spPr/>
        <p:txBody>
          <a:bodyPr/>
          <a:lstStyle/>
          <a:p>
            <a:r>
              <a:rPr lang="en-US" dirty="0">
                <a:effectLst/>
              </a:rPr>
              <a:t>-The </a:t>
            </a:r>
            <a:r>
              <a:rPr lang="en-US" dirty="0" err="1">
                <a:effectLst/>
              </a:rPr>
              <a:t>departement</a:t>
            </a:r>
            <a:r>
              <a:rPr lang="en-US" dirty="0">
                <a:effectLst/>
              </a:rPr>
              <a:t> focuses on the </a:t>
            </a:r>
            <a:r>
              <a:rPr lang="en-US" dirty="0" err="1">
                <a:effectLst/>
              </a:rPr>
              <a:t>the</a:t>
            </a:r>
            <a:r>
              <a:rPr lang="en-US" dirty="0">
                <a:effectLst/>
              </a:rPr>
              <a:t> initial screening if the </a:t>
            </a:r>
            <a:r>
              <a:rPr lang="en-US" dirty="0" err="1">
                <a:effectLst/>
              </a:rPr>
              <a:t>candidiate</a:t>
            </a:r>
            <a:r>
              <a:rPr lang="en-US" dirty="0">
                <a:effectLst/>
              </a:rPr>
              <a:t> is applying in </a:t>
            </a:r>
            <a:r>
              <a:rPr lang="en-US" dirty="0" err="1">
                <a:effectLst/>
              </a:rPr>
              <a:t>Marketing,Accounts</a:t>
            </a:r>
            <a:r>
              <a:rPr lang="en-US" dirty="0">
                <a:effectLst/>
              </a:rPr>
              <a:t> Department with the </a:t>
            </a:r>
            <a:r>
              <a:rPr lang="en-US" dirty="0" err="1">
                <a:effectLst/>
              </a:rPr>
              <a:t>invovlement</a:t>
            </a:r>
            <a:r>
              <a:rPr lang="en-US" dirty="0">
                <a:effectLst/>
              </a:rPr>
              <a:t> of HR manager to see his </a:t>
            </a:r>
            <a:r>
              <a:rPr lang="en-US" dirty="0" err="1">
                <a:effectLst/>
              </a:rPr>
              <a:t>EthicalBehaviors</a:t>
            </a:r>
            <a:r>
              <a:rPr lang="en-US" dirty="0">
                <a:effectLst/>
              </a:rPr>
              <a:t> etc.</a:t>
            </a:r>
            <a:endParaRPr lang="en-US" dirty="0"/>
          </a:p>
        </p:txBody>
      </p:sp>
    </p:spTree>
    <p:extLst>
      <p:ext uri="{BB962C8B-B14F-4D97-AF65-F5344CB8AC3E}">
        <p14:creationId xmlns:p14="http://schemas.microsoft.com/office/powerpoint/2010/main" val="91102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rPr>
              <a:t> LOYALTY RATE REFERRAL VS AGENCIES:</a:t>
            </a:r>
            <a:endParaRPr lang="en-US" b="1" dirty="0"/>
          </a:p>
        </p:txBody>
      </p:sp>
      <p:sp>
        <p:nvSpPr>
          <p:cNvPr id="3" name="Content Placeholder 2"/>
          <p:cNvSpPr>
            <a:spLocks noGrp="1"/>
          </p:cNvSpPr>
          <p:nvPr>
            <p:ph idx="1"/>
          </p:nvPr>
        </p:nvSpPr>
        <p:spPr/>
        <p:txBody>
          <a:bodyPr/>
          <a:lstStyle/>
          <a:p>
            <a:r>
              <a:rPr lang="en-US" dirty="0">
                <a:effectLst/>
              </a:rPr>
              <a:t>According to HR person of </a:t>
            </a:r>
            <a:r>
              <a:rPr lang="en-US" dirty="0" err="1">
                <a:effectLst/>
              </a:rPr>
              <a:t>Netspace</a:t>
            </a:r>
            <a:r>
              <a:rPr lang="en-US" dirty="0">
                <a:effectLst/>
              </a:rPr>
              <a:t> ,organization have more trust on Referral employee than  employee that are hired through agency and simultaneously employee take time to develop trust if they are hired through agency rather posted on referred.</a:t>
            </a:r>
            <a:endParaRPr lang="en-US" dirty="0"/>
          </a:p>
        </p:txBody>
      </p:sp>
    </p:spTree>
    <p:extLst>
      <p:ext uri="{BB962C8B-B14F-4D97-AF65-F5344CB8AC3E}">
        <p14:creationId xmlns:p14="http://schemas.microsoft.com/office/powerpoint/2010/main" val="64371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rPr>
              <a:t>TIME TAKEN IN WHOLE PROCESS OF SELECTION:</a:t>
            </a:r>
            <a:br>
              <a:rPr lang="en-US" b="1" dirty="0">
                <a:effectLst/>
              </a:rPr>
            </a:br>
            <a:endParaRPr lang="en-US" b="1" dirty="0"/>
          </a:p>
        </p:txBody>
      </p:sp>
      <p:sp>
        <p:nvSpPr>
          <p:cNvPr id="3" name="Content Placeholder 2"/>
          <p:cNvSpPr>
            <a:spLocks noGrp="1"/>
          </p:cNvSpPr>
          <p:nvPr>
            <p:ph idx="1"/>
          </p:nvPr>
        </p:nvSpPr>
        <p:spPr/>
        <p:txBody>
          <a:bodyPr/>
          <a:lstStyle/>
          <a:p>
            <a:r>
              <a:rPr lang="en-US" dirty="0">
                <a:effectLst/>
              </a:rPr>
              <a:t>Time-to-Fill a space in the organization varies to multiple factors as it varies from position to position. For example, the market is filled with the candidates of HR, marketing, finance and accountant and as compared to these fields other fields are  less .It take 15-25 days in this process.</a:t>
            </a:r>
            <a:br>
              <a:rPr lang="en-US" dirty="0">
                <a:effectLst/>
              </a:rPr>
            </a:br>
            <a:endParaRPr lang="en-US" dirty="0"/>
          </a:p>
        </p:txBody>
      </p:sp>
    </p:spTree>
    <p:extLst>
      <p:ext uri="{BB962C8B-B14F-4D97-AF65-F5344CB8AC3E}">
        <p14:creationId xmlns:p14="http://schemas.microsoft.com/office/powerpoint/2010/main" val="229823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RECRUITMENT </a:t>
            </a:r>
            <a:r>
              <a:rPr lang="en-US" dirty="0" smtClean="0"/>
              <a:t>PROCESS</a:t>
            </a:r>
            <a:endParaRPr lang="en-US" dirty="0"/>
          </a:p>
        </p:txBody>
      </p:sp>
      <p:sp>
        <p:nvSpPr>
          <p:cNvPr id="3" name="Content Placeholder 2"/>
          <p:cNvSpPr>
            <a:spLocks noGrp="1"/>
          </p:cNvSpPr>
          <p:nvPr>
            <p:ph idx="1"/>
          </p:nvPr>
        </p:nvSpPr>
        <p:spPr/>
        <p:txBody>
          <a:bodyPr/>
          <a:lstStyle/>
          <a:p>
            <a:r>
              <a:rPr lang="en-US" dirty="0" smtClean="0"/>
              <a:t>Rescheduling of interviews</a:t>
            </a:r>
          </a:p>
          <a:p>
            <a:r>
              <a:rPr lang="en-US" dirty="0" smtClean="0"/>
              <a:t>Cancellation of interview without informing</a:t>
            </a:r>
            <a:endParaRPr lang="en-US" dirty="0"/>
          </a:p>
        </p:txBody>
      </p:sp>
    </p:spTree>
    <p:extLst>
      <p:ext uri="{BB962C8B-B14F-4D97-AF65-F5344CB8AC3E}">
        <p14:creationId xmlns:p14="http://schemas.microsoft.com/office/powerpoint/2010/main" val="262892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DURING COVID</a:t>
            </a:r>
          </a:p>
        </p:txBody>
      </p:sp>
      <p:sp>
        <p:nvSpPr>
          <p:cNvPr id="3" name="Content Placeholder 2"/>
          <p:cNvSpPr>
            <a:spLocks noGrp="1"/>
          </p:cNvSpPr>
          <p:nvPr>
            <p:ph idx="1"/>
          </p:nvPr>
        </p:nvSpPr>
        <p:spPr/>
        <p:txBody>
          <a:bodyPr/>
          <a:lstStyle/>
          <a:p>
            <a:r>
              <a:rPr lang="en-US" dirty="0"/>
              <a:t>During COVID they shifted their recruitment process from physical to </a:t>
            </a:r>
            <a:r>
              <a:rPr lang="en-US" dirty="0" err="1"/>
              <a:t>virtual.However</a:t>
            </a:r>
            <a:r>
              <a:rPr lang="en-US" dirty="0"/>
              <a:t> virtual interviews cannot be considered as success due to number of </a:t>
            </a:r>
            <a:r>
              <a:rPr lang="en-US" dirty="0" err="1"/>
              <a:t>reason.Firstly</a:t>
            </a:r>
            <a:r>
              <a:rPr lang="en-US" dirty="0"/>
              <a:t> it does not reflect one’s personality and ambition.</a:t>
            </a:r>
          </a:p>
        </p:txBody>
      </p:sp>
    </p:spTree>
    <p:extLst>
      <p:ext uri="{BB962C8B-B14F-4D97-AF65-F5344CB8AC3E}">
        <p14:creationId xmlns:p14="http://schemas.microsoft.com/office/powerpoint/2010/main" val="173148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 BY AN HR MANAGER</a:t>
            </a:r>
          </a:p>
        </p:txBody>
      </p:sp>
      <p:sp>
        <p:nvSpPr>
          <p:cNvPr id="3" name="Content Placeholder 2"/>
          <p:cNvSpPr>
            <a:spLocks noGrp="1"/>
          </p:cNvSpPr>
          <p:nvPr>
            <p:ph idx="1"/>
          </p:nvPr>
        </p:nvSpPr>
        <p:spPr/>
        <p:txBody>
          <a:bodyPr/>
          <a:lstStyle/>
          <a:p>
            <a:r>
              <a:rPr lang="en-US" dirty="0" smtClean="0"/>
              <a:t>Recruitment Strategy</a:t>
            </a:r>
          </a:p>
          <a:p>
            <a:r>
              <a:rPr lang="en-US" dirty="0" smtClean="0"/>
              <a:t>Retention</a:t>
            </a:r>
          </a:p>
          <a:p>
            <a:r>
              <a:rPr lang="en-US" dirty="0" smtClean="0"/>
              <a:t> </a:t>
            </a:r>
            <a:r>
              <a:rPr lang="en-US" dirty="0"/>
              <a:t>Dealing with employee </a:t>
            </a:r>
            <a:r>
              <a:rPr lang="en-US" dirty="0" smtClean="0"/>
              <a:t>diversity </a:t>
            </a:r>
          </a:p>
          <a:p>
            <a:r>
              <a:rPr lang="en-US" dirty="0"/>
              <a:t>Training and development</a:t>
            </a:r>
          </a:p>
          <a:p>
            <a:endParaRPr lang="en-US" dirty="0"/>
          </a:p>
          <a:p>
            <a:endParaRPr lang="en-US" dirty="0"/>
          </a:p>
        </p:txBody>
      </p:sp>
    </p:spTree>
    <p:extLst>
      <p:ext uri="{BB962C8B-B14F-4D97-AF65-F5344CB8AC3E}">
        <p14:creationId xmlns:p14="http://schemas.microsoft.com/office/powerpoint/2010/main" val="3775299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64567"/>
            <a:ext cx="9905998" cy="1478570"/>
          </a:xfrm>
        </p:spPr>
        <p:txBody>
          <a:bodyPr/>
          <a:lstStyle/>
          <a:p>
            <a:r>
              <a:rPr lang="en-US" dirty="0"/>
              <a:t>QUALITIES OF AN HR MANAGER</a:t>
            </a:r>
          </a:p>
        </p:txBody>
      </p:sp>
      <p:sp>
        <p:nvSpPr>
          <p:cNvPr id="3" name="Content Placeholder 2"/>
          <p:cNvSpPr>
            <a:spLocks noGrp="1"/>
          </p:cNvSpPr>
          <p:nvPr>
            <p:ph idx="1"/>
          </p:nvPr>
        </p:nvSpPr>
        <p:spPr/>
        <p:txBody>
          <a:bodyPr/>
          <a:lstStyle/>
          <a:p>
            <a:r>
              <a:rPr lang="en-US" dirty="0"/>
              <a:t>Communication </a:t>
            </a:r>
            <a:r>
              <a:rPr lang="en-US" dirty="0" smtClean="0"/>
              <a:t>Skills</a:t>
            </a:r>
          </a:p>
          <a:p>
            <a:r>
              <a:rPr lang="en-US" dirty="0" smtClean="0"/>
              <a:t>Good listener</a:t>
            </a:r>
          </a:p>
          <a:p>
            <a:r>
              <a:rPr lang="en-US" dirty="0" smtClean="0"/>
              <a:t>Technically Skilled</a:t>
            </a:r>
          </a:p>
          <a:p>
            <a:r>
              <a:rPr lang="en-US" dirty="0" smtClean="0"/>
              <a:t>Decision Making skill</a:t>
            </a:r>
          </a:p>
          <a:p>
            <a:endParaRPr lang="en-US" dirty="0"/>
          </a:p>
        </p:txBody>
      </p:sp>
    </p:spTree>
    <p:extLst>
      <p:ext uri="{BB962C8B-B14F-4D97-AF65-F5344CB8AC3E}">
        <p14:creationId xmlns:p14="http://schemas.microsoft.com/office/powerpoint/2010/main" val="302345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rPr>
              <a:t>Conclusion</a:t>
            </a:r>
            <a:r>
              <a:rPr lang="en-US" b="1" dirty="0">
                <a:effectLst/>
              </a:rPr>
              <a:t/>
            </a:r>
            <a:br>
              <a:rPr lang="en-US" b="1" dirty="0">
                <a:effectLst/>
              </a:rPr>
            </a:br>
            <a:endParaRPr lang="en-US" b="1" dirty="0"/>
          </a:p>
        </p:txBody>
      </p:sp>
      <p:sp>
        <p:nvSpPr>
          <p:cNvPr id="3" name="Content Placeholder 2"/>
          <p:cNvSpPr>
            <a:spLocks noGrp="1"/>
          </p:cNvSpPr>
          <p:nvPr>
            <p:ph idx="1"/>
          </p:nvPr>
        </p:nvSpPr>
        <p:spPr/>
        <p:txBody>
          <a:bodyPr/>
          <a:lstStyle/>
          <a:p>
            <a:r>
              <a:rPr lang="en-US" dirty="0">
                <a:effectLst/>
              </a:rPr>
              <a:t>-The research was conducted by us to analyze the recruitment process of the known and certified IT company name </a:t>
            </a:r>
            <a:r>
              <a:rPr lang="en-US" dirty="0" err="1">
                <a:effectLst/>
              </a:rPr>
              <a:t>NetSpace</a:t>
            </a:r>
            <a:r>
              <a:rPr lang="en-US" dirty="0">
                <a:effectLst/>
              </a:rPr>
              <a:t>.</a:t>
            </a:r>
            <a:br>
              <a:rPr lang="en-US" dirty="0">
                <a:effectLst/>
              </a:rPr>
            </a:br>
            <a:r>
              <a:rPr lang="en-US" dirty="0">
                <a:effectLst/>
              </a:rPr>
              <a:t>-The conclusion was find that the mainly focused areas while </a:t>
            </a:r>
            <a:r>
              <a:rPr lang="en-US" dirty="0" err="1">
                <a:effectLst/>
              </a:rPr>
              <a:t>recruitement</a:t>
            </a:r>
            <a:r>
              <a:rPr lang="en-US" dirty="0">
                <a:effectLst/>
              </a:rPr>
              <a:t> are </a:t>
            </a:r>
            <a:r>
              <a:rPr lang="en-US" dirty="0" err="1">
                <a:effectLst/>
              </a:rPr>
              <a:t>Recruitement,Placement,and</a:t>
            </a:r>
            <a:r>
              <a:rPr lang="en-US" dirty="0">
                <a:effectLst/>
              </a:rPr>
              <a:t> Talent Management </a:t>
            </a:r>
            <a:r>
              <a:rPr lang="en-US" dirty="0" err="1">
                <a:effectLst/>
              </a:rPr>
              <a:t>asit</a:t>
            </a:r>
            <a:r>
              <a:rPr lang="en-US" dirty="0">
                <a:effectLst/>
              </a:rPr>
              <a:t>  must needed to cover while recruitment process to avoid turn over and to achieve the goal of organization.</a:t>
            </a:r>
          </a:p>
          <a:p>
            <a:endParaRPr lang="en-US" dirty="0"/>
          </a:p>
        </p:txBody>
      </p:sp>
    </p:spTree>
    <p:extLst>
      <p:ext uri="{BB962C8B-B14F-4D97-AF65-F5344CB8AC3E}">
        <p14:creationId xmlns:p14="http://schemas.microsoft.com/office/powerpoint/2010/main" val="115856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RECOMMENDATIONS: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a:t>consider more the previous studies and grades</a:t>
            </a:r>
          </a:p>
          <a:p>
            <a:pPr>
              <a:buFont typeface="Wingdings" pitchFamily="2" charset="2"/>
              <a:buChar char="q"/>
            </a:pPr>
            <a:r>
              <a:rPr lang="en-US" dirty="0"/>
              <a:t>upgrade this cutting edge and inventive</a:t>
            </a:r>
          </a:p>
          <a:p>
            <a:pPr>
              <a:buFont typeface="Wingdings" pitchFamily="2" charset="2"/>
              <a:buChar char="q"/>
            </a:pPr>
            <a:r>
              <a:rPr lang="en-US" dirty="0"/>
              <a:t>train their employees with the lectures or previous case studies. </a:t>
            </a:r>
          </a:p>
          <a:p>
            <a:pPr>
              <a:buFont typeface="Wingdings" pitchFamily="2" charset="2"/>
              <a:buChar char="q"/>
            </a:pPr>
            <a:r>
              <a:rPr lang="en-US" dirty="0"/>
              <a:t>They don't have to adulate the representatives with cash cost if not they will become faithful to cash rather than the association.</a:t>
            </a:r>
          </a:p>
          <a:p>
            <a:pPr>
              <a:buFont typeface="Wingdings" pitchFamily="2" charset="2"/>
              <a:buChar char="q"/>
            </a:pPr>
            <a:r>
              <a:rPr lang="en-US" dirty="0"/>
              <a:t>direct the psych talk</a:t>
            </a:r>
          </a:p>
          <a:p>
            <a:endParaRPr lang="en-US" dirty="0"/>
          </a:p>
        </p:txBody>
      </p:sp>
    </p:spTree>
    <p:extLst>
      <p:ext uri="{BB962C8B-B14F-4D97-AF65-F5344CB8AC3E}">
        <p14:creationId xmlns:p14="http://schemas.microsoft.com/office/powerpoint/2010/main" val="109022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Our group has conducted a research on the software company NETPACE PVT LTD. The research was solely based on the questionnaire which we asked from HR Manager </a:t>
            </a:r>
            <a:r>
              <a:rPr lang="en-US" dirty="0" err="1"/>
              <a:t>Shahna</a:t>
            </a:r>
            <a:r>
              <a:rPr lang="en-US" dirty="0"/>
              <a:t> Aslam. We come to know in research about their methods of Recruitment, Placement, and Talent Management. Recruitment process consists of a couple of structural interview.Moreover.to select the suitable candidate manager of the concerned department and interview the candidate along with the HR member. During the pandemic they face the issue of virtual interviews as virtual interviews do not reflect one’s personality. They always want their employees to have knowledge, skills and experience in order to meet their strategic goal.</a:t>
            </a:r>
          </a:p>
        </p:txBody>
      </p:sp>
    </p:spTree>
    <p:extLst>
      <p:ext uri="{BB962C8B-B14F-4D97-AF65-F5344CB8AC3E}">
        <p14:creationId xmlns:p14="http://schemas.microsoft.com/office/powerpoint/2010/main" val="369801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q"/>
            </a:pPr>
            <a:r>
              <a:rPr lang="en-US" dirty="0"/>
              <a:t>written exam for the job where you can test</a:t>
            </a:r>
          </a:p>
          <a:p>
            <a:pPr>
              <a:buFont typeface="Wingdings" pitchFamily="2" charset="2"/>
              <a:buChar char="q"/>
            </a:pPr>
            <a:r>
              <a:rPr lang="en-US" dirty="0"/>
              <a:t>More actual meeting than to virtual and realize </a:t>
            </a:r>
          </a:p>
          <a:p>
            <a:pPr>
              <a:buFont typeface="Wingdings" pitchFamily="2" charset="2"/>
              <a:buChar char="q"/>
            </a:pPr>
            <a:r>
              <a:rPr lang="en-US" dirty="0"/>
              <a:t>Candidate punctuality, </a:t>
            </a:r>
          </a:p>
          <a:p>
            <a:pPr>
              <a:buFont typeface="Wingdings" pitchFamily="2" charset="2"/>
              <a:buChar char="q"/>
            </a:pPr>
            <a:r>
              <a:rPr lang="en-US" dirty="0"/>
              <a:t>Don’t need to rely on web based data </a:t>
            </a:r>
          </a:p>
          <a:p>
            <a:endParaRPr lang="en-US" dirty="0"/>
          </a:p>
        </p:txBody>
      </p:sp>
    </p:spTree>
    <p:extLst>
      <p:ext uri="{BB962C8B-B14F-4D97-AF65-F5344CB8AC3E}">
        <p14:creationId xmlns:p14="http://schemas.microsoft.com/office/powerpoint/2010/main" val="407523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r>
              <a:rPr lang="en-US" dirty="0">
                <a:effectLst/>
              </a:rPr>
              <a:t>-The research was conducted to </a:t>
            </a:r>
            <a:r>
              <a:rPr lang="en-US" dirty="0" err="1">
                <a:effectLst/>
              </a:rPr>
              <a:t>analuse</a:t>
            </a:r>
            <a:r>
              <a:rPr lang="en-US" dirty="0">
                <a:effectLst/>
              </a:rPr>
              <a:t> the </a:t>
            </a:r>
            <a:r>
              <a:rPr lang="en-US" dirty="0" err="1">
                <a:effectLst/>
              </a:rPr>
              <a:t>Recruitement</a:t>
            </a:r>
            <a:r>
              <a:rPr lang="en-US" dirty="0">
                <a:effectLst/>
              </a:rPr>
              <a:t> process </a:t>
            </a:r>
            <a:r>
              <a:rPr lang="en-US" dirty="0" err="1">
                <a:effectLst/>
              </a:rPr>
              <a:t>NetSpace</a:t>
            </a:r>
            <a:r>
              <a:rPr lang="en-US" dirty="0">
                <a:effectLst/>
              </a:rPr>
              <a:t>.</a:t>
            </a:r>
            <a:br>
              <a:rPr lang="en-US" dirty="0">
                <a:effectLst/>
              </a:rPr>
            </a:br>
            <a:r>
              <a:rPr lang="en-US" dirty="0">
                <a:effectLst/>
              </a:rPr>
              <a:t>-</a:t>
            </a:r>
            <a:r>
              <a:rPr lang="en-US" dirty="0" err="1">
                <a:effectLst/>
              </a:rPr>
              <a:t>NetSpace</a:t>
            </a:r>
            <a:r>
              <a:rPr lang="en-US" dirty="0">
                <a:effectLst/>
              </a:rPr>
              <a:t> is a certified ,software IT company.</a:t>
            </a:r>
            <a:br>
              <a:rPr lang="en-US" dirty="0">
                <a:effectLst/>
              </a:rPr>
            </a:br>
            <a:r>
              <a:rPr lang="en-US" dirty="0">
                <a:effectLst/>
              </a:rPr>
              <a:t>-It mainly focus on providing the services like Enterprise App Development Software, Data Analytics Digital and creative  solutions guidance.</a:t>
            </a:r>
            <a:br>
              <a:rPr lang="en-US" dirty="0">
                <a:effectLst/>
              </a:rPr>
            </a:br>
            <a:r>
              <a:rPr lang="en-US" dirty="0">
                <a:effectLst/>
              </a:rPr>
              <a:t>-</a:t>
            </a:r>
            <a:r>
              <a:rPr lang="en-US" dirty="0" err="1">
                <a:effectLst/>
              </a:rPr>
              <a:t>Netspace's</a:t>
            </a:r>
            <a:r>
              <a:rPr lang="en-US" dirty="0">
                <a:effectLst/>
              </a:rPr>
              <a:t> </a:t>
            </a:r>
            <a:r>
              <a:rPr lang="en-US" dirty="0" err="1">
                <a:effectLst/>
              </a:rPr>
              <a:t>recruitement</a:t>
            </a:r>
            <a:r>
              <a:rPr lang="en-US" dirty="0">
                <a:effectLst/>
              </a:rPr>
              <a:t> process include:</a:t>
            </a:r>
            <a:br>
              <a:rPr lang="en-US" dirty="0">
                <a:effectLst/>
              </a:rPr>
            </a:br>
            <a:r>
              <a:rPr lang="en-US" dirty="0" err="1">
                <a:effectLst/>
              </a:rPr>
              <a:t>Recruitement</a:t>
            </a:r>
            <a:r>
              <a:rPr lang="en-US" dirty="0">
                <a:effectLst/>
              </a:rPr>
              <a:t/>
            </a:r>
            <a:br>
              <a:rPr lang="en-US" dirty="0">
                <a:effectLst/>
              </a:rPr>
            </a:br>
            <a:r>
              <a:rPr lang="en-US" dirty="0">
                <a:effectLst/>
              </a:rPr>
              <a:t>Placement</a:t>
            </a:r>
            <a:br>
              <a:rPr lang="en-US" dirty="0">
                <a:effectLst/>
              </a:rPr>
            </a:br>
            <a:r>
              <a:rPr lang="en-US" dirty="0">
                <a:effectLst/>
              </a:rPr>
              <a:t>Talent </a:t>
            </a:r>
            <a:r>
              <a:rPr lang="en-US" dirty="0" err="1">
                <a:effectLst/>
              </a:rPr>
              <a:t>Mnagement</a:t>
            </a:r>
            <a:endParaRPr lang="en-US" dirty="0"/>
          </a:p>
        </p:txBody>
      </p:sp>
    </p:spTree>
    <p:extLst>
      <p:ext uri="{BB962C8B-B14F-4D97-AF65-F5344CB8AC3E}">
        <p14:creationId xmlns:p14="http://schemas.microsoft.com/office/powerpoint/2010/main" val="3057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Talent Management </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Wingdings" pitchFamily="2" charset="2"/>
              <a:buChar char="§"/>
            </a:pPr>
            <a:r>
              <a:rPr lang="en-US" dirty="0"/>
              <a:t>Actually assessing the right talent so the recruitment talent management has to pool right candidate. </a:t>
            </a:r>
          </a:p>
          <a:p>
            <a:pPr marL="457200" indent="-457200">
              <a:buFont typeface="Wingdings" pitchFamily="2" charset="2"/>
              <a:buChar char="§"/>
            </a:pPr>
            <a:r>
              <a:rPr lang="en-US" dirty="0"/>
              <a:t>Retention rate high </a:t>
            </a:r>
          </a:p>
          <a:p>
            <a:pPr marL="457200" indent="-457200">
              <a:buFont typeface="Wingdings" pitchFamily="2" charset="2"/>
              <a:buChar char="§"/>
            </a:pPr>
            <a:r>
              <a:rPr lang="en-US" dirty="0"/>
              <a:t>Motivated</a:t>
            </a:r>
          </a:p>
          <a:p>
            <a:pPr marL="457200" indent="-457200">
              <a:buFont typeface="Wingdings" pitchFamily="2" charset="2"/>
              <a:buChar char="§"/>
            </a:pPr>
            <a:r>
              <a:rPr lang="en-US" dirty="0"/>
              <a:t>Incentives, certificates, trainings &amp; etc. </a:t>
            </a:r>
          </a:p>
          <a:p>
            <a:pPr marL="457200" indent="-457200">
              <a:buFont typeface="Wingdings" pitchFamily="2" charset="2"/>
              <a:buChar char="§"/>
            </a:pPr>
            <a:r>
              <a:rPr lang="en-US" dirty="0"/>
              <a:t>Higher salaries comparative with market </a:t>
            </a:r>
          </a:p>
          <a:p>
            <a:pPr marL="457200" indent="-457200">
              <a:buFont typeface="Wingdings" pitchFamily="2" charset="2"/>
              <a:buChar char="§"/>
            </a:pPr>
            <a:r>
              <a:rPr lang="en-US" dirty="0"/>
              <a:t>Trained eventually beneficial for company. </a:t>
            </a:r>
          </a:p>
          <a:p>
            <a:endParaRPr lang="en-US" dirty="0"/>
          </a:p>
        </p:txBody>
      </p:sp>
    </p:spTree>
    <p:extLst>
      <p:ext uri="{BB962C8B-B14F-4D97-AF65-F5344CB8AC3E}">
        <p14:creationId xmlns:p14="http://schemas.microsoft.com/office/powerpoint/2010/main" val="328555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Job descriptions</a:t>
            </a:r>
            <a:endParaRPr lang="en-US" dirty="0"/>
          </a:p>
        </p:txBody>
      </p:sp>
      <p:sp>
        <p:nvSpPr>
          <p:cNvPr id="3" name="Content Placeholder 2"/>
          <p:cNvSpPr>
            <a:spLocks noGrp="1"/>
          </p:cNvSpPr>
          <p:nvPr>
            <p:ph idx="1"/>
          </p:nvPr>
        </p:nvSpPr>
        <p:spPr/>
        <p:txBody>
          <a:bodyPr/>
          <a:lstStyle/>
          <a:p>
            <a:r>
              <a:rPr lang="en-US" dirty="0"/>
              <a:t>summary of all the responsibilities, skills and qualifications.</a:t>
            </a:r>
          </a:p>
          <a:p>
            <a:r>
              <a:rPr lang="en-US" dirty="0"/>
              <a:t>suitable candidate for the job</a:t>
            </a:r>
          </a:p>
          <a:p>
            <a:r>
              <a:rPr lang="en-US" dirty="0"/>
              <a:t>work skills, obligations, errands, and obligations that are illustrated in the portrayal go about as rules for the representatives.</a:t>
            </a:r>
          </a:p>
          <a:p>
            <a:endParaRPr lang="en-US" dirty="0"/>
          </a:p>
        </p:txBody>
      </p:sp>
    </p:spTree>
    <p:extLst>
      <p:ext uri="{BB962C8B-B14F-4D97-AF65-F5344CB8AC3E}">
        <p14:creationId xmlns:p14="http://schemas.microsoft.com/office/powerpoint/2010/main" val="404810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Job analysis</a:t>
            </a:r>
            <a:endParaRPr lang="en-US" dirty="0"/>
          </a:p>
        </p:txBody>
      </p:sp>
      <p:sp>
        <p:nvSpPr>
          <p:cNvPr id="3" name="Content Placeholder 2"/>
          <p:cNvSpPr>
            <a:spLocks noGrp="1"/>
          </p:cNvSpPr>
          <p:nvPr>
            <p:ph idx="1"/>
          </p:nvPr>
        </p:nvSpPr>
        <p:spPr/>
        <p:txBody>
          <a:bodyPr/>
          <a:lstStyle/>
          <a:p>
            <a:r>
              <a:rPr lang="en-US" dirty="0"/>
              <a:t>gathering information about the requirements of a job</a:t>
            </a:r>
          </a:p>
          <a:p>
            <a:r>
              <a:rPr lang="en-US" dirty="0"/>
              <a:t>Behavior to be performed </a:t>
            </a:r>
          </a:p>
          <a:p>
            <a:r>
              <a:rPr lang="en-US" dirty="0"/>
              <a:t>managing compensation of employees</a:t>
            </a:r>
          </a:p>
          <a:p>
            <a:pPr lvl="1"/>
            <a:r>
              <a:rPr lang="en-US" dirty="0"/>
              <a:t>the risks and hazards involved in its performance,</a:t>
            </a:r>
          </a:p>
          <a:p>
            <a:pPr lvl="1"/>
            <a:r>
              <a:rPr lang="en-US" dirty="0"/>
              <a:t>salary and wage administration</a:t>
            </a:r>
          </a:p>
          <a:p>
            <a:pPr lvl="1"/>
            <a:endParaRPr lang="en-US" dirty="0"/>
          </a:p>
          <a:p>
            <a:endParaRPr lang="en-US" dirty="0"/>
          </a:p>
        </p:txBody>
      </p:sp>
    </p:spTree>
    <p:extLst>
      <p:ext uri="{BB962C8B-B14F-4D97-AF65-F5344CB8AC3E}">
        <p14:creationId xmlns:p14="http://schemas.microsoft.com/office/powerpoint/2010/main" val="208428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Job specification: </a:t>
            </a:r>
            <a:endParaRPr lang="en-US" dirty="0"/>
          </a:p>
        </p:txBody>
      </p:sp>
      <p:sp>
        <p:nvSpPr>
          <p:cNvPr id="3" name="Content Placeholder 2"/>
          <p:cNvSpPr>
            <a:spLocks noGrp="1"/>
          </p:cNvSpPr>
          <p:nvPr>
            <p:ph idx="1"/>
          </p:nvPr>
        </p:nvSpPr>
        <p:spPr/>
        <p:txBody>
          <a:bodyPr/>
          <a:lstStyle/>
          <a:p>
            <a:r>
              <a:rPr lang="en-US" dirty="0"/>
              <a:t>defines the knowledge, skills and abilities that are required</a:t>
            </a:r>
          </a:p>
          <a:p>
            <a:r>
              <a:rPr lang="en-US" dirty="0"/>
              <a:t>covers aspects like education, work-experience, managerial experience etc.</a:t>
            </a:r>
          </a:p>
          <a:p>
            <a:r>
              <a:rPr lang="en-US" dirty="0"/>
              <a:t>accomplish the goals</a:t>
            </a:r>
          </a:p>
          <a:p>
            <a:r>
              <a:rPr lang="en-US" dirty="0"/>
              <a:t>Finding right candidate &amp; for an employee Assess whether it is suitable for me or not </a:t>
            </a:r>
          </a:p>
          <a:p>
            <a:endParaRPr lang="en-US" dirty="0"/>
          </a:p>
        </p:txBody>
      </p:sp>
    </p:spTree>
    <p:extLst>
      <p:ext uri="{BB962C8B-B14F-4D97-AF65-F5344CB8AC3E}">
        <p14:creationId xmlns:p14="http://schemas.microsoft.com/office/powerpoint/2010/main" val="210766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RECRUITMENT PROCESS: </a:t>
            </a:r>
            <a:endParaRPr lang="en-US" dirty="0"/>
          </a:p>
        </p:txBody>
      </p:sp>
      <p:sp>
        <p:nvSpPr>
          <p:cNvPr id="3" name="Content Placeholder 2"/>
          <p:cNvSpPr>
            <a:spLocks noGrp="1"/>
          </p:cNvSpPr>
          <p:nvPr>
            <p:ph idx="1"/>
          </p:nvPr>
        </p:nvSpPr>
        <p:spPr/>
        <p:txBody>
          <a:bodyPr>
            <a:normAutofit fontScale="85000" lnSpcReduction="20000"/>
          </a:bodyPr>
          <a:lstStyle/>
          <a:p>
            <a:r>
              <a:rPr lang="en-US" dirty="0"/>
              <a:t>Steps;</a:t>
            </a:r>
          </a:p>
          <a:p>
            <a:pPr lvl="1"/>
            <a:r>
              <a:rPr lang="en-US" dirty="0"/>
              <a:t>If vacancy then forward to concern manager</a:t>
            </a:r>
          </a:p>
          <a:p>
            <a:pPr lvl="1"/>
            <a:r>
              <a:rPr lang="en-US" dirty="0"/>
              <a:t>Post jobs on Social media </a:t>
            </a:r>
          </a:p>
          <a:p>
            <a:pPr lvl="1"/>
            <a:r>
              <a:rPr lang="en-US" dirty="0"/>
              <a:t>HR collects info </a:t>
            </a:r>
          </a:p>
          <a:p>
            <a:pPr lvl="1"/>
            <a:r>
              <a:rPr lang="en-US" dirty="0"/>
              <a:t>Create pools </a:t>
            </a:r>
          </a:p>
          <a:p>
            <a:pPr lvl="1"/>
            <a:r>
              <a:rPr lang="en-US" dirty="0"/>
              <a:t>Interview 1</a:t>
            </a:r>
          </a:p>
          <a:p>
            <a:pPr lvl="1"/>
            <a:r>
              <a:rPr lang="en-US" dirty="0"/>
              <a:t>2</a:t>
            </a:r>
            <a:r>
              <a:rPr lang="en-US" baseline="30000" dirty="0"/>
              <a:t>nd</a:t>
            </a:r>
            <a:r>
              <a:rPr lang="en-US" dirty="0"/>
              <a:t> interview </a:t>
            </a:r>
          </a:p>
          <a:p>
            <a:pPr lvl="1"/>
            <a:r>
              <a:rPr lang="en-US" dirty="0"/>
              <a:t>If yes, then offers salary </a:t>
            </a:r>
          </a:p>
          <a:p>
            <a:pPr lvl="1"/>
            <a:r>
              <a:rPr lang="en-US" dirty="0"/>
              <a:t>Documentation and on boarding </a:t>
            </a:r>
          </a:p>
          <a:p>
            <a:pPr lvl="1"/>
            <a:r>
              <a:rPr lang="en-US" dirty="0"/>
              <a:t>Starts working after 30 days </a:t>
            </a:r>
          </a:p>
          <a:p>
            <a:endParaRPr lang="en-US" dirty="0"/>
          </a:p>
        </p:txBody>
      </p:sp>
    </p:spTree>
    <p:extLst>
      <p:ext uri="{BB962C8B-B14F-4D97-AF65-F5344CB8AC3E}">
        <p14:creationId xmlns:p14="http://schemas.microsoft.com/office/powerpoint/2010/main" val="197829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INTERVIEW GUIDE</a:t>
            </a:r>
            <a:endParaRPr lang="en-US" dirty="0"/>
          </a:p>
        </p:txBody>
      </p:sp>
      <p:sp>
        <p:nvSpPr>
          <p:cNvPr id="3" name="Content Placeholder 2"/>
          <p:cNvSpPr>
            <a:spLocks noGrp="1"/>
          </p:cNvSpPr>
          <p:nvPr>
            <p:ph idx="1"/>
          </p:nvPr>
        </p:nvSpPr>
        <p:spPr/>
        <p:txBody>
          <a:bodyPr/>
          <a:lstStyle/>
          <a:p>
            <a:r>
              <a:rPr lang="en-US" dirty="0"/>
              <a:t>Different techniques to conduct interview </a:t>
            </a:r>
          </a:p>
          <a:p>
            <a:pPr lvl="1"/>
            <a:r>
              <a:rPr lang="en-US" dirty="0"/>
              <a:t>Know what to ask for different position </a:t>
            </a:r>
          </a:p>
          <a:p>
            <a:pPr lvl="1"/>
            <a:r>
              <a:rPr lang="en-US" dirty="0"/>
              <a:t>Screening </a:t>
            </a:r>
          </a:p>
          <a:p>
            <a:r>
              <a:rPr lang="en-US" dirty="0"/>
              <a:t>Advantage </a:t>
            </a:r>
          </a:p>
          <a:p>
            <a:pPr lvl="1"/>
            <a:r>
              <a:rPr lang="en-US" dirty="0"/>
              <a:t>is helps a lot </a:t>
            </a:r>
          </a:p>
          <a:p>
            <a:pPr lvl="1"/>
            <a:r>
              <a:rPr lang="en-US" dirty="0"/>
              <a:t>Saves times</a:t>
            </a:r>
          </a:p>
          <a:p>
            <a:pPr lvl="1"/>
            <a:r>
              <a:rPr lang="en-US" dirty="0"/>
              <a:t>Relevant and accuracy </a:t>
            </a:r>
          </a:p>
          <a:p>
            <a:pPr lvl="1"/>
            <a:endParaRPr lang="en-US" dirty="0"/>
          </a:p>
          <a:p>
            <a:pPr lvl="1"/>
            <a:endParaRPr lang="en-US" dirty="0"/>
          </a:p>
          <a:p>
            <a:endParaRPr lang="en-US" dirty="0"/>
          </a:p>
        </p:txBody>
      </p:sp>
    </p:spTree>
    <p:extLst>
      <p:ext uri="{BB962C8B-B14F-4D97-AF65-F5344CB8AC3E}">
        <p14:creationId xmlns:p14="http://schemas.microsoft.com/office/powerpoint/2010/main" val="2674933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18</TotalTime>
  <Words>707</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Tw Cen MT</vt:lpstr>
      <vt:lpstr>Wingdings</vt:lpstr>
      <vt:lpstr>Circuit</vt:lpstr>
      <vt:lpstr>PowerPoint Presentation</vt:lpstr>
      <vt:lpstr>abstract</vt:lpstr>
      <vt:lpstr>introduction</vt:lpstr>
      <vt:lpstr>Talent Management </vt:lpstr>
      <vt:lpstr>Job descriptions</vt:lpstr>
      <vt:lpstr>Job analysis</vt:lpstr>
      <vt:lpstr>Job specification: </vt:lpstr>
      <vt:lpstr>RECRUITMENT PROCESS: </vt:lpstr>
      <vt:lpstr>INTERVIEW GUIDE</vt:lpstr>
      <vt:lpstr>TECHNOLOGICAL SUPPORT: </vt:lpstr>
      <vt:lpstr>OTHER DEPARTMENT INVOLVEMENT</vt:lpstr>
      <vt:lpstr> LOYALTY RATE REFERRAL VS AGENCIES:</vt:lpstr>
      <vt:lpstr>TIME TAKEN IN WHOLE PROCESS OF SELECTION: </vt:lpstr>
      <vt:lpstr>CHALLENGES OF RECRUITMENT PROCESS</vt:lpstr>
      <vt:lpstr>CHALLENGES DURING COVID</vt:lpstr>
      <vt:lpstr>CHALLENGES FACED BY AN HR MANAGER</vt:lpstr>
      <vt:lpstr>QUALITIES OF AN HR MANAGER</vt:lpstr>
      <vt:lpstr>Conclusion </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recruitment process</dc:title>
  <dc:creator>AZAN</dc:creator>
  <cp:lastModifiedBy>Mutiullah Yousfani</cp:lastModifiedBy>
  <cp:revision>6</cp:revision>
  <dcterms:created xsi:type="dcterms:W3CDTF">2021-12-13T17:31:05Z</dcterms:created>
  <dcterms:modified xsi:type="dcterms:W3CDTF">2022-06-09T15:28:47Z</dcterms:modified>
</cp:coreProperties>
</file>