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59" r:id="rId4"/>
    <p:sldId id="266" r:id="rId5"/>
    <p:sldId id="267" r:id="rId6"/>
    <p:sldId id="260" r:id="rId7"/>
    <p:sldId id="268" r:id="rId8"/>
    <p:sldId id="263" r:id="rId9"/>
    <p:sldId id="261" r:id="rId10"/>
    <p:sldId id="271" r:id="rId11"/>
    <p:sldId id="270" r:id="rId12"/>
    <p:sldId id="269" r:id="rId13"/>
    <p:sldId id="273" r:id="rId14"/>
    <p:sldId id="282" r:id="rId15"/>
    <p:sldId id="272" r:id="rId16"/>
    <p:sldId id="278" r:id="rId17"/>
    <p:sldId id="277" r:id="rId18"/>
    <p:sldId id="279" r:id="rId19"/>
    <p:sldId id="281" r:id="rId20"/>
    <p:sldId id="275" r:id="rId21"/>
    <p:sldId id="276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112-B5DE-4763-8A91-B41EDF16FB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24CF-A05D-4D77-A8F0-7A689033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3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112-B5DE-4763-8A91-B41EDF16FB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24CF-A05D-4D77-A8F0-7A689033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7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112-B5DE-4763-8A91-B41EDF16FB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24CF-A05D-4D77-A8F0-7A6890339D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91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112-B5DE-4763-8A91-B41EDF16FB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24CF-A05D-4D77-A8F0-7A689033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04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112-B5DE-4763-8A91-B41EDF16FB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24CF-A05D-4D77-A8F0-7A6890339D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345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112-B5DE-4763-8A91-B41EDF16FB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24CF-A05D-4D77-A8F0-7A689033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40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112-B5DE-4763-8A91-B41EDF16FB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24CF-A05D-4D77-A8F0-7A689033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6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112-B5DE-4763-8A91-B41EDF16FB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24CF-A05D-4D77-A8F0-7A689033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7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112-B5DE-4763-8A91-B41EDF16FB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24CF-A05D-4D77-A8F0-7A689033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112-B5DE-4763-8A91-B41EDF16FB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24CF-A05D-4D77-A8F0-7A689033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4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112-B5DE-4763-8A91-B41EDF16FB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24CF-A05D-4D77-A8F0-7A689033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6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112-B5DE-4763-8A91-B41EDF16FB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24CF-A05D-4D77-A8F0-7A689033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7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112-B5DE-4763-8A91-B41EDF16FB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24CF-A05D-4D77-A8F0-7A689033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9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112-B5DE-4763-8A91-B41EDF16FB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24CF-A05D-4D77-A8F0-7A689033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112-B5DE-4763-8A91-B41EDF16FB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24CF-A05D-4D77-A8F0-7A689033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2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112-B5DE-4763-8A91-B41EDF16FB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24CF-A05D-4D77-A8F0-7A689033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3112-B5DE-4763-8A91-B41EDF16FB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0D24CF-A05D-4D77-A8F0-7A689033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g"/><Relationship Id="rId7" Type="http://schemas.openxmlformats.org/officeDocument/2006/relationships/image" Target="../media/image1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g"/><Relationship Id="rId9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7C15-BF13-4BBB-81D4-89206C628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Brand Management Presentation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93FA0-1D27-4917-901A-FB7765301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563031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Mohammad </a:t>
            </a:r>
            <a:r>
              <a:rPr lang="en-US" dirty="0"/>
              <a:t>Hassan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9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936D-5069-49E0-AE3B-E2FEFC92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Brand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08360-DEFF-4A08-AA07-193FE6DA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Reason to believe</a:t>
            </a:r>
          </a:p>
          <a:p>
            <a:pPr lvl="1"/>
            <a:r>
              <a:rPr lang="en-US" dirty="0"/>
              <a:t>The team at </a:t>
            </a:r>
            <a:r>
              <a:rPr lang="en-US" dirty="0" err="1"/>
              <a:t>Kisaan</a:t>
            </a:r>
            <a:r>
              <a:rPr lang="en-US" dirty="0"/>
              <a:t>-Hub has an already established network in rural and urban markets</a:t>
            </a:r>
          </a:p>
          <a:p>
            <a:pPr lvl="1"/>
            <a:r>
              <a:rPr lang="en-US" dirty="0"/>
              <a:t>Prior experience with farming</a:t>
            </a:r>
          </a:p>
          <a:p>
            <a:pPr lvl="1"/>
            <a:r>
              <a:rPr lang="en-US" dirty="0"/>
              <a:t>The brand uses technology and modern methods to ensure effective decision making at every stage</a:t>
            </a:r>
          </a:p>
          <a:p>
            <a:pPr lvl="1"/>
            <a:r>
              <a:rPr lang="en-US" dirty="0"/>
              <a:t>Established partnerships with government and non-government organizations relevant to farming</a:t>
            </a:r>
          </a:p>
          <a:p>
            <a:r>
              <a:rPr lang="en-US" dirty="0"/>
              <a:t>Why </a:t>
            </a:r>
            <a:r>
              <a:rPr lang="en-US" dirty="0" err="1"/>
              <a:t>Kisaan</a:t>
            </a:r>
            <a:r>
              <a:rPr lang="en-US" dirty="0"/>
              <a:t>-Hub</a:t>
            </a:r>
          </a:p>
          <a:p>
            <a:pPr lvl="1"/>
            <a:r>
              <a:rPr lang="en-US" dirty="0"/>
              <a:t>First brand committed to solving the market and </a:t>
            </a:r>
            <a:r>
              <a:rPr lang="en-US" dirty="0" err="1"/>
              <a:t>arthi</a:t>
            </a:r>
            <a:r>
              <a:rPr lang="en-US" dirty="0"/>
              <a:t> issues of farmers</a:t>
            </a:r>
          </a:p>
          <a:p>
            <a:pPr lvl="1"/>
            <a:r>
              <a:rPr lang="en-US" dirty="0"/>
              <a:t>Solutions to all kinds of problems – reduced profits, poor supplies, post-harvest certainty</a:t>
            </a:r>
          </a:p>
        </p:txBody>
      </p:sp>
    </p:spTree>
    <p:extLst>
      <p:ext uri="{BB962C8B-B14F-4D97-AF65-F5344CB8AC3E}">
        <p14:creationId xmlns:p14="http://schemas.microsoft.com/office/powerpoint/2010/main" val="45174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486-4728-4059-8BB0-F3D3ADF0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Transformer: Traditional Value Chain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FEF49-2204-4D0F-BD1B-98FF5DB7D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71" y="1475063"/>
            <a:ext cx="5714999" cy="47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4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C43B-7AB5-4740-A0B8-FDCC76F5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Transformer: The </a:t>
            </a:r>
            <a:r>
              <a:rPr lang="en-US" dirty="0" err="1"/>
              <a:t>Kisaan</a:t>
            </a:r>
            <a:r>
              <a:rPr lang="en-US" dirty="0"/>
              <a:t>-Hub Value Chain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7E168-8D02-4A6E-84AD-AD91508E5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591" y="4896402"/>
            <a:ext cx="1966914" cy="1961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558424-4193-4DF4-AAF6-C538CB34B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05" y="4669296"/>
            <a:ext cx="1966914" cy="1966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D638BA-C446-40A2-ABD8-CEFEE3B20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45" y="1995791"/>
            <a:ext cx="1966914" cy="24166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BB243E-C9CE-453F-840B-F1D53E2A0F16}"/>
              </a:ext>
            </a:extLst>
          </p:cNvPr>
          <p:cNvCxnSpPr>
            <a:cxnSpLocks/>
            <a:stCxn id="11" idx="3"/>
            <a:endCxn id="38" idx="1"/>
          </p:cNvCxnSpPr>
          <p:nvPr/>
        </p:nvCxnSpPr>
        <p:spPr>
          <a:xfrm>
            <a:off x="2576659" y="3204134"/>
            <a:ext cx="15407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D0189F-F136-4E3E-BDBA-357E7004CA56}"/>
              </a:ext>
            </a:extLst>
          </p:cNvPr>
          <p:cNvCxnSpPr>
            <a:cxnSpLocks/>
          </p:cNvCxnSpPr>
          <p:nvPr/>
        </p:nvCxnSpPr>
        <p:spPr>
          <a:xfrm>
            <a:off x="7143528" y="1721223"/>
            <a:ext cx="0" cy="2971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2CB083-A26E-4AAD-8B36-16AEBAE78C21}"/>
              </a:ext>
            </a:extLst>
          </p:cNvPr>
          <p:cNvCxnSpPr/>
          <p:nvPr/>
        </p:nvCxnSpPr>
        <p:spPr>
          <a:xfrm>
            <a:off x="7143528" y="1721223"/>
            <a:ext cx="994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FD141A-CC5F-4F63-9FA1-9716A5482B91}"/>
              </a:ext>
            </a:extLst>
          </p:cNvPr>
          <p:cNvCxnSpPr/>
          <p:nvPr/>
        </p:nvCxnSpPr>
        <p:spPr>
          <a:xfrm>
            <a:off x="7143528" y="2613212"/>
            <a:ext cx="994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46B756-2D3A-4EFA-82D5-C1B0AA946FB1}"/>
              </a:ext>
            </a:extLst>
          </p:cNvPr>
          <p:cNvCxnSpPr/>
          <p:nvPr/>
        </p:nvCxnSpPr>
        <p:spPr>
          <a:xfrm>
            <a:off x="7143528" y="3666564"/>
            <a:ext cx="994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CA0407-1971-4531-8B29-B2F359C4B421}"/>
              </a:ext>
            </a:extLst>
          </p:cNvPr>
          <p:cNvCxnSpPr/>
          <p:nvPr/>
        </p:nvCxnSpPr>
        <p:spPr>
          <a:xfrm>
            <a:off x="7143528" y="4693024"/>
            <a:ext cx="994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B2723530-2191-44C1-A223-D80D92E074D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000" y="3143906"/>
            <a:ext cx="1548999" cy="10812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E37ACC-DF45-472F-8D60-1BC0CDCFF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354" y="2206952"/>
            <a:ext cx="1188293" cy="83978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A42D9B0-29C4-48C9-BA02-D17F49ACC87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354" y="1270000"/>
            <a:ext cx="1220612" cy="8397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9EC8DCE-5E7C-428A-8C8A-4C73D19097E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354" y="4322277"/>
            <a:ext cx="1262830" cy="84139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CFB96C8-28CC-4F58-85A4-6921C7DCBE47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37" y="2311544"/>
            <a:ext cx="1778032" cy="178518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F915E2-2C62-4115-9818-5A2DAD2299DC}"/>
              </a:ext>
            </a:extLst>
          </p:cNvPr>
          <p:cNvCxnSpPr>
            <a:cxnSpLocks/>
          </p:cNvCxnSpPr>
          <p:nvPr/>
        </p:nvCxnSpPr>
        <p:spPr>
          <a:xfrm>
            <a:off x="5895469" y="3204134"/>
            <a:ext cx="1248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9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126E-9EA9-45A2-8A0A-D346CBF5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FD8A-71FD-48F8-9842-5D6F4602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507"/>
            <a:ext cx="8596668" cy="47718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Brand Essence – Sustainability, Growth, and Empowerment.</a:t>
            </a:r>
          </a:p>
          <a:p>
            <a:r>
              <a:rPr lang="en-US" dirty="0"/>
              <a:t>Brand Mantra – Agriculture For All.</a:t>
            </a:r>
          </a:p>
          <a:p>
            <a:r>
              <a:rPr lang="en-US" dirty="0"/>
              <a:t>Visual Style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Colors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White – signifying honesty, sincerity, reliability, and security.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Green – signifying nature, health, success, and growth.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Style attributes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Classic, Mature, Masculine, Sophisticated, Economical, and Organic.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F5D63-ECAF-464E-8049-7D32AAACAC5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57" y="2849732"/>
            <a:ext cx="1153897" cy="115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67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D3C4-BD4A-46D7-B586-7234E5C0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Fictional </a:t>
            </a:r>
            <a:r>
              <a:rPr lang="en-US" dirty="0" err="1"/>
              <a:t>Representation:Good</a:t>
            </a:r>
            <a:r>
              <a:rPr lang="en-US" dirty="0"/>
              <a:t> Guys VS Bad Guys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2946-3CCD-4124-934D-EDD498DD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4376691"/>
            <a:ext cx="8706363" cy="1664671"/>
          </a:xfrm>
        </p:spPr>
        <p:txBody>
          <a:bodyPr>
            <a:normAutofit/>
          </a:bodyPr>
          <a:lstStyle/>
          <a:p>
            <a:r>
              <a:rPr lang="en-US" dirty="0"/>
              <a:t>Fictional representation of what our brand personifies.</a:t>
            </a:r>
          </a:p>
          <a:p>
            <a:r>
              <a:rPr lang="en-US" dirty="0" err="1"/>
              <a:t>KisaanHub</a:t>
            </a:r>
            <a:r>
              <a:rPr lang="en-US" dirty="0"/>
              <a:t> – Protagonist.</a:t>
            </a:r>
          </a:p>
          <a:p>
            <a:r>
              <a:rPr lang="en-US" dirty="0"/>
              <a:t>The villagers – Farmers; our target audience.</a:t>
            </a:r>
          </a:p>
          <a:p>
            <a:r>
              <a:rPr lang="en-US" dirty="0"/>
              <a:t>The British – Middlemen – </a:t>
            </a:r>
            <a:r>
              <a:rPr lang="en-US" dirty="0" err="1"/>
              <a:t>Arthis</a:t>
            </a:r>
            <a:r>
              <a:rPr lang="en-US" dirty="0"/>
              <a:t> – who exploit the </a:t>
            </a:r>
            <a:r>
              <a:rPr lang="en-US" dirty="0" err="1"/>
              <a:t>the</a:t>
            </a:r>
            <a:r>
              <a:rPr lang="en-US" dirty="0"/>
              <a:t> villagers – farmers.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EAFE98-17DD-4279-A3BE-3DEDC6F4B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78477"/>
            <a:ext cx="3814768" cy="25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20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B18A-9260-4209-BF6D-DD390970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Personality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8250-4C95-4249-934C-686D6BE21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Industry Meetup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Sincere and honest person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Altruistic nature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Socially conscious and responsible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CSR oriented organization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Goals are to uplift agriculture industry and help farmers grow</a:t>
            </a:r>
          </a:p>
          <a:p>
            <a:r>
              <a:rPr lang="en-US" dirty="0"/>
              <a:t>This not That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Modern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Sincere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Serious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Competent</a:t>
            </a:r>
          </a:p>
        </p:txBody>
      </p:sp>
    </p:spTree>
    <p:extLst>
      <p:ext uri="{BB962C8B-B14F-4D97-AF65-F5344CB8AC3E}">
        <p14:creationId xmlns:p14="http://schemas.microsoft.com/office/powerpoint/2010/main" val="356242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DEFD-9243-434F-83C3-C14B739E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Meetup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99253-BD9C-4E73-ABBC-4750C562E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22" y="1270000"/>
            <a:ext cx="4226874" cy="2787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D07C24-22D2-46F7-8570-1DCDD58265ED}"/>
              </a:ext>
            </a:extLst>
          </p:cNvPr>
          <p:cNvSpPr txBox="1"/>
          <p:nvPr/>
        </p:nvSpPr>
        <p:spPr>
          <a:xfrm>
            <a:off x="815721" y="4188936"/>
            <a:ext cx="67302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Syed Babar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Founder of Packages Ltd., </a:t>
            </a:r>
            <a:r>
              <a:rPr lang="en-US" dirty="0" err="1"/>
              <a:t>MilkPak</a:t>
            </a:r>
            <a:r>
              <a:rPr lang="en-US" dirty="0"/>
              <a:t> Ltd., and LUMS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Philanthropist.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an agriculture background family.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his initial fortunes from agriculture.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act as an inspiration to our customers and target audience that with the right decisions and guidance they too achieve all their dreams.</a:t>
            </a:r>
          </a:p>
        </p:txBody>
      </p:sp>
    </p:spTree>
    <p:extLst>
      <p:ext uri="{BB962C8B-B14F-4D97-AF65-F5344CB8AC3E}">
        <p14:creationId xmlns:p14="http://schemas.microsoft.com/office/powerpoint/2010/main" val="3350247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2DB7-B0DD-454B-83A8-965AF493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and </a:t>
            </a:r>
            <a:r>
              <a:rPr lang="en-US"/>
              <a:t>Marketing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91D4-3D58-493C-859C-EEBBAE9C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Pricing Strategy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10% commission on profits instead of revenues for </a:t>
            </a:r>
            <a:r>
              <a:rPr lang="en-US" dirty="0" err="1"/>
              <a:t>KisaanHub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Bigger emphasis on building long-term relationships during first 2 years rather than profitability of the brand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KisaanFund</a:t>
            </a:r>
            <a:r>
              <a:rPr lang="en-US" dirty="0"/>
              <a:t> – 5% commission on profits, 30% to investor until paid back, and 65% to farmer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KisaanSupply</a:t>
            </a:r>
            <a:r>
              <a:rPr lang="en-US" dirty="0"/>
              <a:t> – Wholesale storage and transportation costs + 5-10% markup based on volume</a:t>
            </a:r>
          </a:p>
          <a:p>
            <a:r>
              <a:rPr lang="en-US" dirty="0"/>
              <a:t>Marketing Strategy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Supply chain strategy – work in liaison with National Logistics Company and Pakistan Post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60% marketing budget allocated to sales force personnel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20% marketing budget allocated to print media using features in local language newspapers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20% marketing budget allocated to electronic media – TV, Social media, and radio </a:t>
            </a:r>
            <a:r>
              <a:rPr lang="en-US" dirty="0" err="1"/>
              <a:t>etc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TV is watched by almost everyone at home, bus stops, etc.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Social media has become increasingly popular in small towns and villages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Radio is an inexpensive medium, has penetration in villages, listened by commuters, and can be easily translated.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Future sponsoring of agriculture trade shows and local sports festivals 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47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3B04-6D75-4521-A483-1F711F87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B805-6028-4CCF-B05F-B387754EC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farmers POV – Much needed service, would solve almost all problems for smallholders as well as large scale farmers.</a:t>
            </a:r>
          </a:p>
          <a:p>
            <a:r>
              <a:rPr lang="en-US" dirty="0"/>
              <a:t>Local retailers POV – Seemed happy that they could get lenient rates from direct distribution rather than the rates offered by </a:t>
            </a:r>
            <a:r>
              <a:rPr lang="en-US" dirty="0" err="1"/>
              <a:t>Arthi’s</a:t>
            </a:r>
            <a:r>
              <a:rPr lang="en-US" dirty="0"/>
              <a:t>.</a:t>
            </a:r>
          </a:p>
          <a:p>
            <a:r>
              <a:rPr lang="en-US" dirty="0" err="1"/>
              <a:t>Agrinomist</a:t>
            </a:r>
            <a:r>
              <a:rPr lang="en-US" dirty="0"/>
              <a:t> POV – Would be beneficial for the economy as a whole. The brand could potentially uplift the agriculture industry and rural community.</a:t>
            </a:r>
          </a:p>
          <a:p>
            <a:r>
              <a:rPr lang="en-US" dirty="0"/>
              <a:t>Marketer’s POV – Appreciated the idea and the conviction. Skeptical about the success potential because of lack of education and the power currently held by the </a:t>
            </a:r>
            <a:r>
              <a:rPr lang="en-US" dirty="0" err="1"/>
              <a:t>Arthi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Gained their trust and convinced them by highlighting our personal experience with the industry and the market, and telling them about our strategic partners; government agencies.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15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40E-CBCB-464F-AE8A-8F61F302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1C6D-CD21-49E9-889D-86C91A5F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Why we look up to?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Similar brand personality; sincerity, competence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Similar vision; health and sustainability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Strong CSR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if Nestle acquires or invests in </a:t>
            </a:r>
            <a:r>
              <a:rPr lang="en-US" dirty="0" err="1"/>
              <a:t>KisaanHub</a:t>
            </a:r>
            <a:r>
              <a:rPr lang="en-US" dirty="0"/>
              <a:t>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Access to huge amounts of monetary funds and powerhouse backing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Huge supply chain network can be accessed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Access to existing suppliers, distributors, and business partners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Nestle’s storage facilities can be used to provide warehousing and cold storage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Global outreach</a:t>
            </a:r>
          </a:p>
        </p:txBody>
      </p:sp>
    </p:spTree>
    <p:extLst>
      <p:ext uri="{BB962C8B-B14F-4D97-AF65-F5344CB8AC3E}">
        <p14:creationId xmlns:p14="http://schemas.microsoft.com/office/powerpoint/2010/main" val="224882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3345-E7FC-41D6-835C-7C6A26C2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Agriculture in Pakistan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D231-334C-40BC-BD23-0EF75C502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47.09% of total land is agriculture land – 363,000 sq.km (2018)</a:t>
            </a:r>
          </a:p>
          <a:p>
            <a:r>
              <a:rPr lang="en-US" dirty="0"/>
              <a:t>Contributes to 18.9% of GDP</a:t>
            </a:r>
          </a:p>
          <a:p>
            <a:r>
              <a:rPr lang="en-US" dirty="0"/>
              <a:t>Responsible for 42.3% of total employment</a:t>
            </a:r>
          </a:p>
          <a:p>
            <a:r>
              <a:rPr lang="en-US" dirty="0"/>
              <a:t>Important source of FDI</a:t>
            </a:r>
          </a:p>
          <a:p>
            <a:r>
              <a:rPr lang="en-US" dirty="0"/>
              <a:t>Includes major exports</a:t>
            </a:r>
          </a:p>
          <a:p>
            <a:r>
              <a:rPr lang="en-US" dirty="0"/>
              <a:t>Stimulates growth in other sectors – fertilizer industry, manufacturing etc.</a:t>
            </a:r>
          </a:p>
          <a:p>
            <a:r>
              <a:rPr lang="en-US" dirty="0"/>
              <a:t>64.05% of total female employment</a:t>
            </a:r>
          </a:p>
          <a:p>
            <a:r>
              <a:rPr lang="en-US" dirty="0"/>
              <a:t>Increasing demand for agriculture products – 2.0% population growth annually</a:t>
            </a:r>
          </a:p>
        </p:txBody>
      </p:sp>
    </p:spTree>
    <p:extLst>
      <p:ext uri="{BB962C8B-B14F-4D97-AF65-F5344CB8AC3E}">
        <p14:creationId xmlns:p14="http://schemas.microsoft.com/office/powerpoint/2010/main" val="604643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1114-8C77-45B2-A359-E81D9016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1B9A-11A6-4132-8A7D-B1203A01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Aim to grow operations and add further services to the business.</a:t>
            </a:r>
          </a:p>
          <a:p>
            <a:r>
              <a:rPr lang="en-US" dirty="0"/>
              <a:t>Partnership with international firms to import machinery and </a:t>
            </a:r>
            <a:r>
              <a:rPr lang="en-US" dirty="0" err="1"/>
              <a:t>agri</a:t>
            </a:r>
            <a:r>
              <a:rPr lang="en-US" dirty="0"/>
              <a:t> products.</a:t>
            </a:r>
          </a:p>
          <a:p>
            <a:r>
              <a:rPr lang="en-US" dirty="0" err="1"/>
              <a:t>KisaanHub</a:t>
            </a:r>
            <a:r>
              <a:rPr lang="en-US" dirty="0"/>
              <a:t> Consultancy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Agriculture experts providing training and guidance to small holders.</a:t>
            </a:r>
          </a:p>
          <a:p>
            <a:r>
              <a:rPr lang="en-US" dirty="0"/>
              <a:t>Strategic partnerships with Netherland’s agriculture industry to bring in insight.</a:t>
            </a:r>
          </a:p>
          <a:p>
            <a:r>
              <a:rPr lang="en-US" dirty="0" err="1"/>
              <a:t>KisaanFund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Lending platform to bring local and foreign direct investment.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Solution to farmers’ financing problems.</a:t>
            </a:r>
          </a:p>
          <a:p>
            <a:r>
              <a:rPr lang="en-US" dirty="0" err="1"/>
              <a:t>KisaanSupply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Supply chain infrastructure.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E-warehousing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B2B and B2C distribution and supply of harvest and products.</a:t>
            </a:r>
          </a:p>
          <a:p>
            <a:r>
              <a:rPr lang="en-US" dirty="0"/>
              <a:t>Making </a:t>
            </a:r>
            <a:r>
              <a:rPr lang="en-US" dirty="0" err="1"/>
              <a:t>KisaanHub</a:t>
            </a:r>
            <a:r>
              <a:rPr lang="en-US" dirty="0"/>
              <a:t> app-based in future considering education levels.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86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976484-2BA2-4218-B780-EFEDEB978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242">
            <a:off x="7282890" y="1410180"/>
            <a:ext cx="3214450" cy="5212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41690A-9225-42BF-9404-9A35D876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Page News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8CCC7-CE32-4A4A-A0E3-0B2974398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83" y="1313186"/>
            <a:ext cx="3989927" cy="5158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D1C2C4-BD0D-445F-9BD7-777E86F8A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6051">
            <a:off x="94695" y="2166151"/>
            <a:ext cx="3381985" cy="420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09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17A7-33D9-4DCA-BF05-290AA6FF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980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CE7A2C2-5CDA-47C0-8A66-5860A136C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6" y="3429000"/>
            <a:ext cx="5440337" cy="324852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DCA880-10CD-4236-A6F2-C41F00E80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049" y="180473"/>
            <a:ext cx="5440818" cy="32485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805D89-43C3-44CE-9898-36649B14A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049" y="3429000"/>
            <a:ext cx="5440725" cy="3248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EE7D15-FC36-4D8C-96ED-96225B89B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0" y="180473"/>
            <a:ext cx="5440723" cy="32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9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BDD6-7981-4127-BC7E-2EE089F8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Problems faced by the Agriculture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7BB4-5B62-4EC2-9C5D-B868AE11A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Neglected due to political economy – 22 families</a:t>
            </a:r>
          </a:p>
          <a:p>
            <a:r>
              <a:rPr lang="en-US" dirty="0"/>
              <a:t>Lack of irrigation facilities – 28% of cultivable land is irrigated</a:t>
            </a:r>
          </a:p>
          <a:p>
            <a:r>
              <a:rPr lang="en-US" dirty="0"/>
              <a:t>poor crop yields – outdated farming, obsolete technology, poor quality seeds</a:t>
            </a:r>
          </a:p>
          <a:p>
            <a:r>
              <a:rPr lang="en-US" dirty="0"/>
              <a:t>Poor Post-Harvest Infrastructure – lack of cold storage, silos, etc.</a:t>
            </a:r>
          </a:p>
          <a:p>
            <a:r>
              <a:rPr lang="en-US" dirty="0"/>
              <a:t>Underdeveloped and unregulated markets</a:t>
            </a:r>
          </a:p>
          <a:p>
            <a:r>
              <a:rPr lang="en-US" dirty="0"/>
              <a:t>Lack of access to markets</a:t>
            </a:r>
          </a:p>
          <a:p>
            <a:r>
              <a:rPr lang="en-US" dirty="0"/>
              <a:t>Liquidity crisis resulting in middleman (</a:t>
            </a:r>
            <a:r>
              <a:rPr lang="en-US" dirty="0" err="1"/>
              <a:t>Arthi</a:t>
            </a:r>
            <a:r>
              <a:rPr lang="en-US" dirty="0"/>
              <a:t>) power</a:t>
            </a:r>
          </a:p>
        </p:txBody>
      </p:sp>
    </p:spTree>
    <p:extLst>
      <p:ext uri="{BB962C8B-B14F-4D97-AF65-F5344CB8AC3E}">
        <p14:creationId xmlns:p14="http://schemas.microsoft.com/office/powerpoint/2010/main" val="56431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4C49-D22F-4582-8042-5E468284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 Access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AAAC6-808D-4AD0-864F-E12422FE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r>
              <a:rPr lang="en-US" dirty="0"/>
              <a:t>Most of the agriculture industry is rural but market is urban/semi-urban.</a:t>
            </a:r>
          </a:p>
          <a:p>
            <a:r>
              <a:rPr lang="en-US" dirty="0"/>
              <a:t>A huge and complex Value Chain.</a:t>
            </a:r>
          </a:p>
          <a:p>
            <a:r>
              <a:rPr lang="en-US" dirty="0"/>
              <a:t>Farmers lack resources to commute to markets.</a:t>
            </a:r>
          </a:p>
          <a:p>
            <a:r>
              <a:rPr lang="en-US" dirty="0"/>
              <a:t>Farmers lack knowledge to negotiate with markets.</a:t>
            </a:r>
          </a:p>
          <a:p>
            <a:r>
              <a:rPr lang="en-US" dirty="0"/>
              <a:t>This leads to </a:t>
            </a:r>
            <a:r>
              <a:rPr lang="en-US" dirty="0" err="1"/>
              <a:t>Arthi</a:t>
            </a:r>
            <a:r>
              <a:rPr lang="en-US" dirty="0"/>
              <a:t> power.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66ACA-A255-4DFB-B53A-4D1DD23F2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0713"/>
            <a:ext cx="5418666" cy="387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0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7883-974D-44CD-B48A-31E70C00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Middleman (</a:t>
            </a:r>
            <a:r>
              <a:rPr lang="en-US" dirty="0" err="1"/>
              <a:t>Arthi</a:t>
            </a:r>
            <a:r>
              <a:rPr lang="en-US" dirty="0"/>
              <a:t>)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C717D-05AE-43EF-9D4A-AC5D4D91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Arthi’s</a:t>
            </a:r>
            <a:r>
              <a:rPr lang="en-US" dirty="0"/>
              <a:t> are loan sharks as well as commission agents</a:t>
            </a:r>
          </a:p>
          <a:p>
            <a:r>
              <a:rPr lang="en-US" dirty="0"/>
              <a:t>Sell agriculture supplies to farmers at 33.33% mark-up on credit</a:t>
            </a:r>
          </a:p>
          <a:p>
            <a:r>
              <a:rPr lang="en-US" dirty="0"/>
              <a:t>Give loans to farmers at 50% interest</a:t>
            </a:r>
          </a:p>
          <a:p>
            <a:r>
              <a:rPr lang="en-US" dirty="0"/>
              <a:t>Purchase harvest from farmer at lower-than-market rates</a:t>
            </a:r>
          </a:p>
          <a:p>
            <a:r>
              <a:rPr lang="en-US" dirty="0"/>
              <a:t>Sell harvest to market/consumer at market rate</a:t>
            </a:r>
          </a:p>
          <a:p>
            <a:r>
              <a:rPr lang="en-US" dirty="0"/>
              <a:t>Farmers get 40% of retail price, </a:t>
            </a:r>
            <a:r>
              <a:rPr lang="en-US" dirty="0" err="1"/>
              <a:t>Arthi’s</a:t>
            </a:r>
            <a:r>
              <a:rPr lang="en-US" dirty="0"/>
              <a:t> get 43%, remaining 17% include expenses such as transportation etc. usually paid by the </a:t>
            </a:r>
            <a:r>
              <a:rPr lang="en-US" dirty="0" err="1"/>
              <a:t>Arthi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9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78AA-A4D8-4EBE-8877-94287CCE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Middleman (</a:t>
            </a:r>
            <a:r>
              <a:rPr lang="en-US" dirty="0" err="1"/>
              <a:t>Arthi</a:t>
            </a:r>
            <a:r>
              <a:rPr lang="en-US" dirty="0"/>
              <a:t>) Crisis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E568B-3D6E-4764-AA1C-661CD8187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893002" cy="50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5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E111-3625-46F8-B109-E01A4A8A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654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KISAAN-HUB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A4FDF-96FE-453F-BD7B-04F305E8A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56" y="1299329"/>
            <a:ext cx="4242288" cy="42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8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D2A8-9104-47A7-9B9F-3638E4CE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Brand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E166-2017-4CDD-A5DD-05AB6E42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 Promise – To improve the welfare of farmers and work towards creating a sustainable agriculture ecosystem.</a:t>
            </a:r>
          </a:p>
          <a:p>
            <a:r>
              <a:rPr lang="en-US" dirty="0"/>
              <a:t>Tagline – Half the input, twice the output!</a:t>
            </a:r>
          </a:p>
          <a:p>
            <a:r>
              <a:rPr lang="en-US" dirty="0"/>
              <a:t>How: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Disrupting the inefficient and unfair supply chain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A better and less exploitative alternative to the </a:t>
            </a:r>
            <a:r>
              <a:rPr lang="en-US" dirty="0" err="1"/>
              <a:t>Arthi</a:t>
            </a: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Connecting the farmers with the right buyers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Distributing the harvest to B2B and B2C buyers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Building an infrastructure/network for market access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One stop solution to all the problems of a farmer – technology, paperwork, etc.</a:t>
            </a:r>
          </a:p>
        </p:txBody>
      </p:sp>
    </p:spTree>
    <p:extLst>
      <p:ext uri="{BB962C8B-B14F-4D97-AF65-F5344CB8AC3E}">
        <p14:creationId xmlns:p14="http://schemas.microsoft.com/office/powerpoint/2010/main" val="4380473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637</TotalTime>
  <Words>1120</Words>
  <Application>Microsoft Office PowerPoint</Application>
  <PresentationFormat>Widescreen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Trebuchet MS</vt:lpstr>
      <vt:lpstr>Wingdings 3</vt:lpstr>
      <vt:lpstr>Facet</vt:lpstr>
      <vt:lpstr>Brand Management Presentation</vt:lpstr>
      <vt:lpstr>Agriculture in Pakistan</vt:lpstr>
      <vt:lpstr>PowerPoint Presentation</vt:lpstr>
      <vt:lpstr>Overall Problems faced by the Agriculture Industry</vt:lpstr>
      <vt:lpstr>The Market Access Crisis</vt:lpstr>
      <vt:lpstr>The Middleman (Arthi) Crisis</vt:lpstr>
      <vt:lpstr>The Middleman (Arthi) Crisis</vt:lpstr>
      <vt:lpstr>KISAAN-HUB  </vt:lpstr>
      <vt:lpstr>About the Brand</vt:lpstr>
      <vt:lpstr>About the Brand</vt:lpstr>
      <vt:lpstr>Transformer: Traditional Value Chain</vt:lpstr>
      <vt:lpstr>Transformer: The Kisaan-Hub Value Chain</vt:lpstr>
      <vt:lpstr>Brand Identity</vt:lpstr>
      <vt:lpstr>Fictional Representation:Good Guys VS Bad Guys </vt:lpstr>
      <vt:lpstr>Brand Personality</vt:lpstr>
      <vt:lpstr>Industry Meetup</vt:lpstr>
      <vt:lpstr>Pricing and Marketing Strategy</vt:lpstr>
      <vt:lpstr>Feedback</vt:lpstr>
      <vt:lpstr>The Spin</vt:lpstr>
      <vt:lpstr>Future Strategy</vt:lpstr>
      <vt:lpstr>Front Page News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Dero</dc:creator>
  <cp:lastModifiedBy>Mutiullah Yousfani</cp:lastModifiedBy>
  <cp:revision>23</cp:revision>
  <dcterms:created xsi:type="dcterms:W3CDTF">2022-04-08T23:29:53Z</dcterms:created>
  <dcterms:modified xsi:type="dcterms:W3CDTF">2022-06-09T15:11:41Z</dcterms:modified>
</cp:coreProperties>
</file>