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Open Sans Extra Bold" charset="1" panose="020B0906030804020204"/>
      <p:regular r:id="rId15"/>
    </p:embeddedFont>
    <p:embeddedFont>
      <p:font typeface="Poppins" charset="1" panose="00000500000000000000"/>
      <p:regular r:id="rId16"/>
    </p:embeddedFont>
    <p:embeddedFont>
      <p:font typeface="Poppins Bold" charset="1" panose="000008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30168" y="7522582"/>
            <a:ext cx="14099416" cy="1409941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91331" y="3616745"/>
            <a:ext cx="15867969" cy="2289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99"/>
              </a:lnSpc>
            </a:pPr>
            <a:r>
              <a:rPr lang="en-US" sz="4356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PENERAPAN ALGORITMA MACHINE LEARNING UNTUK DETEKSI ANOMALI DALAM AUDIT SISTEM INFORMASI</a:t>
            </a:r>
          </a:p>
          <a:p>
            <a:pPr algn="l">
              <a:lnSpc>
                <a:spcPts val="6099"/>
              </a:lnSpc>
              <a:spcBef>
                <a:spcPct val="0"/>
              </a:spcBef>
            </a:pPr>
            <a:r>
              <a:rPr lang="en-US" sz="4356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DI LINGKUNGAN UNIVERSITAS ISLAM DARUL ULUM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420234" y="-1717598"/>
            <a:ext cx="3735531" cy="373553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47857" y="-643475"/>
            <a:ext cx="1286950" cy="128695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929195" y="8389571"/>
            <a:ext cx="3735531" cy="373553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8757394" y="7522582"/>
            <a:ext cx="8779632" cy="1733977"/>
          </a:xfrm>
          <a:custGeom>
            <a:avLst/>
            <a:gdLst/>
            <a:ahLst/>
            <a:cxnLst/>
            <a:rect r="r" b="b" t="t" l="l"/>
            <a:pathLst>
              <a:path h="1733977" w="8779632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391331" y="6631448"/>
            <a:ext cx="7366063" cy="501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5"/>
              </a:lnSpc>
              <a:spcBef>
                <a:spcPct val="0"/>
              </a:spcBef>
            </a:pPr>
            <a:r>
              <a:rPr lang="en-US" sz="2753" spc="-55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Muhammad Izzudin Farhans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391331" y="1028700"/>
            <a:ext cx="1904936" cy="1862977"/>
          </a:xfrm>
          <a:custGeom>
            <a:avLst/>
            <a:gdLst/>
            <a:ahLst/>
            <a:cxnLst/>
            <a:rect r="r" b="b" t="t" l="l"/>
            <a:pathLst>
              <a:path h="1862977" w="1904936">
                <a:moveTo>
                  <a:pt x="0" y="0"/>
                </a:moveTo>
                <a:lnTo>
                  <a:pt x="1904936" y="0"/>
                </a:lnTo>
                <a:lnTo>
                  <a:pt x="1904936" y="1862977"/>
                </a:lnTo>
                <a:lnTo>
                  <a:pt x="0" y="18629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23887" y="-2346523"/>
            <a:ext cx="4693046" cy="469304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233340" y="2141475"/>
            <a:ext cx="7019697" cy="10556306"/>
            <a:chOff x="0" y="0"/>
            <a:chExt cx="660400" cy="9931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993118"/>
            </a:xfrm>
            <a:custGeom>
              <a:avLst/>
              <a:gdLst/>
              <a:ahLst/>
              <a:cxnLst/>
              <a:rect r="r" b="b" t="t" l="l"/>
              <a:pathLst>
                <a:path h="993118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3787978"/>
            <a:ext cx="13508383" cy="4474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23"/>
              </a:lnSpc>
            </a:pPr>
            <a:r>
              <a:rPr lang="en-US" sz="4230" spc="-84" b="true">
                <a:solidFill>
                  <a:srgbClr val="051D40"/>
                </a:solidFill>
                <a:latin typeface="Poppins Bold"/>
                <a:ea typeface="Poppins Bold"/>
                <a:cs typeface="Poppins Bold"/>
                <a:sym typeface="Poppins Bold"/>
              </a:rPr>
              <a:t>Permasalahan Utama:</a:t>
            </a:r>
          </a:p>
          <a:p>
            <a:pPr algn="l" marL="0" indent="0" lvl="0">
              <a:lnSpc>
                <a:spcPts val="5923"/>
              </a:lnSpc>
              <a:spcBef>
                <a:spcPct val="0"/>
              </a:spcBef>
            </a:pPr>
            <a:r>
              <a:rPr lang="en-US" sz="4230" spc="-84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Bagaimana algoritma machine learning dapat diterapkan secara efektif untuk mendeteksi anomali dalam audit sistem informasi di lingkungan Universitas Islam Darul Ulum sehingga dapat meningkatkan keamanan dan integritas data?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83050" y="449526"/>
            <a:ext cx="12709385" cy="2452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sz="47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Formulasi atau perumusan permasalahan untuk menjawab Research Gap dari penelitian terdahulu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346523" y="-2346523"/>
            <a:ext cx="4693046" cy="469304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566255" y="2346523"/>
            <a:ext cx="7019697" cy="10556306"/>
            <a:chOff x="0" y="0"/>
            <a:chExt cx="660400" cy="9931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993118"/>
            </a:xfrm>
            <a:custGeom>
              <a:avLst/>
              <a:gdLst/>
              <a:ahLst/>
              <a:cxnLst/>
              <a:rect r="r" b="b" t="t" l="l"/>
              <a:pathLst>
                <a:path h="993118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346523" y="1060601"/>
            <a:ext cx="13508383" cy="8197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23"/>
              </a:lnSpc>
            </a:pPr>
            <a:r>
              <a:rPr lang="en-US" sz="4230" spc="-84" b="true">
                <a:solidFill>
                  <a:srgbClr val="051D40"/>
                </a:solidFill>
                <a:latin typeface="Poppins Bold"/>
                <a:ea typeface="Poppins Bold"/>
                <a:cs typeface="Poppins Bold"/>
                <a:sym typeface="Poppins Bold"/>
              </a:rPr>
              <a:t>Permasalahan Khusus:</a:t>
            </a:r>
          </a:p>
          <a:p>
            <a:pPr algn="l" marL="762332" indent="-381166" lvl="1">
              <a:lnSpc>
                <a:spcPts val="4943"/>
              </a:lnSpc>
              <a:buFont typeface="Arial"/>
              <a:buChar char="•"/>
            </a:pPr>
            <a:r>
              <a:rPr lang="en-US" sz="3530" spc="-7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Algoritma machine learning mana yang paling tepat untuk diterapkan dalam konteks deteksi anomali pada sistem informasi UNISDA, dengan mempertimbangkan jenis data dan karakteristik serangan yang mungkin terjadi?</a:t>
            </a:r>
          </a:p>
          <a:p>
            <a:pPr algn="l" marL="762332" indent="-381166" lvl="1">
              <a:lnSpc>
                <a:spcPts val="4943"/>
              </a:lnSpc>
              <a:buFont typeface="Arial"/>
              <a:buChar char="•"/>
            </a:pPr>
            <a:r>
              <a:rPr lang="en-US" sz="3530" spc="-7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Bagaimana cara mengevaluasi kinerja model machine learning yang telah dikembangkan dalam mendeteksi berbagai jenis anomali, seperti serangan intrusi, akses tidak sah, dan perubahan data yang tidak wajar?</a:t>
            </a:r>
          </a:p>
          <a:p>
            <a:pPr algn="l" marL="762332" indent="-381166" lvl="1">
              <a:lnSpc>
                <a:spcPts val="4943"/>
              </a:lnSpc>
              <a:buFont typeface="Arial"/>
              <a:buChar char="•"/>
            </a:pPr>
            <a:r>
              <a:rPr lang="en-US" sz="3530" spc="-7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Faktor-faktor apa saja yang mempengaruhi akurasi dan efisiensi model machine learning dalam mendeteksi anomali pada sistem informasi UNISDA?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15309" y="-139000"/>
            <a:ext cx="3964281" cy="10917809"/>
            <a:chOff x="0" y="0"/>
            <a:chExt cx="1044090" cy="2875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4090" cy="2875472"/>
            </a:xfrm>
            <a:custGeom>
              <a:avLst/>
              <a:gdLst/>
              <a:ahLst/>
              <a:cxnLst/>
              <a:rect r="r" b="b" t="t" l="l"/>
              <a:pathLst>
                <a:path h="2875472" w="1044090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867766" y="-1614217"/>
            <a:ext cx="3735531" cy="373553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867766" y="1535062"/>
            <a:ext cx="13508383" cy="7445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23"/>
              </a:lnSpc>
            </a:pPr>
          </a:p>
          <a:p>
            <a:pPr algn="l" marL="913458" indent="-456729" lvl="1">
              <a:lnSpc>
                <a:spcPts val="5923"/>
              </a:lnSpc>
              <a:buFont typeface="Arial"/>
              <a:buChar char="•"/>
            </a:pPr>
            <a:r>
              <a:rPr lang="en-US" b="true" sz="4230" spc="-84">
                <a:solidFill>
                  <a:srgbClr val="051D40"/>
                </a:solidFill>
                <a:latin typeface="Poppins Bold"/>
                <a:ea typeface="Poppins Bold"/>
                <a:cs typeface="Poppins Bold"/>
                <a:sym typeface="Poppins Bold"/>
              </a:rPr>
              <a:t>Penelitian Terdahulu: </a:t>
            </a:r>
            <a:r>
              <a:rPr lang="en-US" sz="4230" spc="-84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Mayoritas penelitian terdahulu fokus pada deteksi anomali dalam jaringan komputer secara umum, belum spesifik pada audit sistem informasi di lingkungan pendidikan seperti UNISDA.</a:t>
            </a:r>
          </a:p>
          <a:p>
            <a:pPr algn="l" marL="913458" indent="-456729" lvl="1">
              <a:lnSpc>
                <a:spcPts val="5923"/>
              </a:lnSpc>
              <a:buFont typeface="Arial"/>
              <a:buChar char="•"/>
            </a:pPr>
            <a:r>
              <a:rPr lang="en-US" b="true" sz="4230" spc="-84">
                <a:solidFill>
                  <a:srgbClr val="051D40"/>
                </a:solidFill>
                <a:latin typeface="Poppins Bold"/>
                <a:ea typeface="Poppins Bold"/>
                <a:cs typeface="Poppins Bold"/>
                <a:sym typeface="Poppins Bold"/>
              </a:rPr>
              <a:t>Jenis Data:</a:t>
            </a:r>
            <a:r>
              <a:rPr lang="en-US" sz="4230" spc="-84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Penelitian ini perlu mempertimbangkan jenis data yang spesifik pada sistem informasi UNISDA, seperti data akademik, keuangan, dan administrasi.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45608" y="863869"/>
            <a:ext cx="4752698" cy="795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sz="470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Research Gap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15309" y="-139000"/>
            <a:ext cx="3964281" cy="10917809"/>
            <a:chOff x="0" y="0"/>
            <a:chExt cx="1044090" cy="2875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4090" cy="2875472"/>
            </a:xfrm>
            <a:custGeom>
              <a:avLst/>
              <a:gdLst/>
              <a:ahLst/>
              <a:cxnLst/>
              <a:rect r="r" b="b" t="t" l="l"/>
              <a:pathLst>
                <a:path h="2875472" w="1044090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867766" y="-1614217"/>
            <a:ext cx="3735531" cy="373553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867766" y="1535062"/>
            <a:ext cx="13508383" cy="5959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13458" indent="-456729" lvl="1">
              <a:lnSpc>
                <a:spcPts val="5923"/>
              </a:lnSpc>
              <a:buFont typeface="Arial"/>
              <a:buChar char="•"/>
            </a:pPr>
            <a:r>
              <a:rPr lang="en-US" b="true" sz="4230" spc="-84">
                <a:solidFill>
                  <a:srgbClr val="051D40"/>
                </a:solidFill>
                <a:latin typeface="Poppins Bold"/>
                <a:ea typeface="Poppins Bold"/>
                <a:cs typeface="Poppins Bold"/>
                <a:sym typeface="Poppins Bold"/>
              </a:rPr>
              <a:t>Algoritma</a:t>
            </a:r>
            <a:r>
              <a:rPr lang="en-US" sz="4230" spc="-84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: Perlu dilakukan perbandingan kinerja berbagai algoritma machine learning untuk menemukan algoritma yang paling cocok dengan karakteristik data UNISDA.</a:t>
            </a:r>
          </a:p>
          <a:p>
            <a:pPr algn="l" marL="913458" indent="-456729" lvl="1">
              <a:lnSpc>
                <a:spcPts val="5923"/>
              </a:lnSpc>
              <a:buFont typeface="Arial"/>
              <a:buChar char="•"/>
            </a:pPr>
            <a:r>
              <a:rPr lang="en-US" b="true" sz="4230" spc="-84">
                <a:solidFill>
                  <a:srgbClr val="051D40"/>
                </a:solidFill>
                <a:latin typeface="Poppins Bold"/>
                <a:ea typeface="Poppins Bold"/>
                <a:cs typeface="Poppins Bold"/>
                <a:sym typeface="Poppins Bold"/>
              </a:rPr>
              <a:t>Evaluasi</a:t>
            </a:r>
            <a:r>
              <a:rPr lang="en-US" sz="4230" spc="-84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: Perlu dikembangkan metrik evaluasi yang komprehensif untuk mengukur kinerja model machine learning dalam mendeteksi berbagai jenis anomali.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8990215" y="810330"/>
            <a:ext cx="8541900" cy="8666340"/>
          </a:xfrm>
          <a:custGeom>
            <a:avLst/>
            <a:gdLst/>
            <a:ahLst/>
            <a:cxnLst/>
            <a:rect r="r" b="b" t="t" l="l"/>
            <a:pathLst>
              <a:path h="8666340" w="8541900">
                <a:moveTo>
                  <a:pt x="0" y="0"/>
                </a:moveTo>
                <a:lnTo>
                  <a:pt x="8541901" y="0"/>
                </a:lnTo>
                <a:lnTo>
                  <a:pt x="8541901" y="8666340"/>
                </a:lnTo>
                <a:lnTo>
                  <a:pt x="0" y="8666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2832861" y="810330"/>
            <a:ext cx="8541900" cy="8666340"/>
          </a:xfrm>
          <a:custGeom>
            <a:avLst/>
            <a:gdLst/>
            <a:ahLst/>
            <a:cxnLst/>
            <a:rect r="r" b="b" t="t" l="l"/>
            <a:pathLst>
              <a:path h="8666340" w="8541900">
                <a:moveTo>
                  <a:pt x="0" y="0"/>
                </a:moveTo>
                <a:lnTo>
                  <a:pt x="8541900" y="0"/>
                </a:lnTo>
                <a:lnTo>
                  <a:pt x="8541900" y="8666340"/>
                </a:lnTo>
                <a:lnTo>
                  <a:pt x="0" y="8666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137763" y="1581843"/>
            <a:ext cx="14587294" cy="8336475"/>
          </a:xfrm>
          <a:custGeom>
            <a:avLst/>
            <a:gdLst/>
            <a:ahLst/>
            <a:cxnLst/>
            <a:rect r="r" b="b" t="t" l="l"/>
            <a:pathLst>
              <a:path h="8336475" w="14587294">
                <a:moveTo>
                  <a:pt x="0" y="0"/>
                </a:moveTo>
                <a:lnTo>
                  <a:pt x="14587294" y="0"/>
                </a:lnTo>
                <a:lnTo>
                  <a:pt x="14587294" y="8336475"/>
                </a:lnTo>
                <a:lnTo>
                  <a:pt x="0" y="83364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4080" b="-21197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103811" y="432178"/>
            <a:ext cx="4669330" cy="795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sz="4700">
                <a:solidFill>
                  <a:srgbClr val="FDFDFD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Mind Mapping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15309" y="-139000"/>
            <a:ext cx="3964281" cy="10917809"/>
            <a:chOff x="0" y="0"/>
            <a:chExt cx="1044090" cy="2875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4090" cy="2875472"/>
            </a:xfrm>
            <a:custGeom>
              <a:avLst/>
              <a:gdLst/>
              <a:ahLst/>
              <a:cxnLst/>
              <a:rect r="r" b="b" t="t" l="l"/>
              <a:pathLst>
                <a:path h="2875472" w="1044090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867766" y="-1614217"/>
            <a:ext cx="3735531" cy="373553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867766" y="1091958"/>
            <a:ext cx="13508383" cy="7979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3"/>
              </a:lnSpc>
            </a:pPr>
            <a:r>
              <a:rPr lang="en-US" b="true" sz="4230" spc="-84">
                <a:solidFill>
                  <a:srgbClr val="051D40"/>
                </a:solidFill>
                <a:latin typeface="Poppins Bold"/>
                <a:ea typeface="Poppins Bold"/>
                <a:cs typeface="Poppins Bold"/>
                <a:sym typeface="Poppins Bold"/>
              </a:rPr>
              <a:t>Metode yg diusulkan dan Rencana Metrik Pengujian yg digunakan</a:t>
            </a:r>
          </a:p>
          <a:p>
            <a:pPr algn="ctr">
              <a:lnSpc>
                <a:spcPts val="5923"/>
              </a:lnSpc>
            </a:pPr>
          </a:p>
          <a:p>
            <a:pPr algn="l">
              <a:lnSpc>
                <a:spcPts val="3823"/>
              </a:lnSpc>
            </a:pPr>
            <a:r>
              <a:rPr lang="en-US" sz="2730" spc="-54" b="true">
                <a:solidFill>
                  <a:srgbClr val="051D40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  <a:r>
              <a:rPr lang="en-US" sz="2730" spc="-54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. Systematic Literature Review (SLR):</a:t>
            </a:r>
          </a:p>
          <a:p>
            <a:pPr algn="l" marL="1179232" indent="-393077" lvl="2">
              <a:lnSpc>
                <a:spcPts val="3823"/>
              </a:lnSpc>
              <a:buFont typeface="Arial"/>
              <a:buChar char="⚬"/>
            </a:pPr>
            <a:r>
              <a:rPr lang="en-US" sz="2730" spc="-54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Menyusun data dari jurnal nasional dan internasional yang relevan.</a:t>
            </a:r>
          </a:p>
          <a:p>
            <a:pPr algn="l" marL="1179232" indent="-393077" lvl="2">
              <a:lnSpc>
                <a:spcPts val="3823"/>
              </a:lnSpc>
              <a:buFont typeface="Arial"/>
              <a:buChar char="⚬"/>
            </a:pPr>
            <a:r>
              <a:rPr lang="en-US" sz="2730" spc="-54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Fokus pada metode machine learning dalam deteksi anomali dan tata kelola berbasis COBIT 5.</a:t>
            </a:r>
          </a:p>
          <a:p>
            <a:pPr algn="l" marL="1179232" indent="-393077" lvl="2">
              <a:lnSpc>
                <a:spcPts val="3823"/>
              </a:lnSpc>
              <a:buFont typeface="Arial"/>
              <a:buChar char="⚬"/>
            </a:pPr>
            <a:r>
              <a:rPr lang="en-US" sz="2730" spc="-54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Tahapan SLR: pencarian jurnal, evaluasi kualitas, ekstraksi data, dan analisis sintesis.</a:t>
            </a:r>
          </a:p>
          <a:p>
            <a:pPr algn="l">
              <a:lnSpc>
                <a:spcPts val="3823"/>
              </a:lnSpc>
            </a:pPr>
            <a:r>
              <a:rPr lang="en-US" sz="2730" spc="-54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2.   Eksperimen Algoritma Machine Learning:</a:t>
            </a:r>
          </a:p>
          <a:p>
            <a:pPr algn="l" marL="1179232" indent="-393077" lvl="2">
              <a:lnSpc>
                <a:spcPts val="3823"/>
              </a:lnSpc>
              <a:buFont typeface="Arial"/>
              <a:buChar char="⚬"/>
            </a:pPr>
            <a:r>
              <a:rPr lang="en-US" sz="2730" spc="-54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Dataset: Data riwayat dari sistem audit Universitas (jika tersedia) atau dataset open-source untuk deteksi anomali.</a:t>
            </a:r>
          </a:p>
          <a:p>
            <a:pPr algn="l" marL="1179232" indent="-393077" lvl="2">
              <a:lnSpc>
                <a:spcPts val="3823"/>
              </a:lnSpc>
              <a:buFont typeface="Arial"/>
              <a:buChar char="⚬"/>
            </a:pPr>
            <a:r>
              <a:rPr lang="en-US" sz="2730" spc="-54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Algoritma: Supervised Learning: Random Forest, SVM</a:t>
            </a:r>
          </a:p>
          <a:p>
            <a:pPr algn="l" marL="1179232" indent="-393077" lvl="2">
              <a:lnSpc>
                <a:spcPts val="3823"/>
              </a:lnSpc>
              <a:buFont typeface="Arial"/>
              <a:buChar char="⚬"/>
            </a:pPr>
            <a:r>
              <a:rPr lang="en-US" sz="2730" spc="-54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Unsupervised Learning: DBSCAN, K-Means</a:t>
            </a:r>
          </a:p>
          <a:p>
            <a:pPr algn="l" marL="1179232" indent="-393077" lvl="2">
              <a:lnSpc>
                <a:spcPts val="3823"/>
              </a:lnSpc>
              <a:buFont typeface="Arial"/>
              <a:buChar char="⚬"/>
            </a:pPr>
            <a:r>
              <a:rPr lang="en-US" sz="2730" spc="-54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Ensemble Models: Bagging, Boosting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17814" y="-315404"/>
            <a:ext cx="3964281" cy="10917809"/>
            <a:chOff x="0" y="0"/>
            <a:chExt cx="1044090" cy="2875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4090" cy="2875472"/>
            </a:xfrm>
            <a:custGeom>
              <a:avLst/>
              <a:gdLst/>
              <a:ahLst/>
              <a:cxnLst/>
              <a:rect r="r" b="b" t="t" l="l"/>
              <a:pathLst>
                <a:path h="2875472" w="1044090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41233" y="1747241"/>
            <a:ext cx="6760246" cy="67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8"/>
              </a:lnSpc>
              <a:spcBef>
                <a:spcPct val="0"/>
              </a:spcBef>
            </a:pPr>
            <a:r>
              <a:rPr lang="en-US" sz="3920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Rencana Metrik Pengujian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867766" y="-1614217"/>
            <a:ext cx="3735531" cy="373553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5400000">
            <a:off x="2912435" y="3472452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796731" y="447246"/>
            <a:ext cx="5972616" cy="9392508"/>
          </a:xfrm>
          <a:custGeom>
            <a:avLst/>
            <a:gdLst/>
            <a:ahLst/>
            <a:cxnLst/>
            <a:rect r="r" b="b" t="t" l="l"/>
            <a:pathLst>
              <a:path h="9392508" w="5972616">
                <a:moveTo>
                  <a:pt x="0" y="0"/>
                </a:moveTo>
                <a:lnTo>
                  <a:pt x="5972616" y="0"/>
                </a:lnTo>
                <a:lnTo>
                  <a:pt x="5972616" y="9392508"/>
                </a:lnTo>
                <a:lnTo>
                  <a:pt x="0" y="93925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87" t="0" r="-2387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663160" y="3397227"/>
            <a:ext cx="7447631" cy="102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Akurasi (Accuracy): Seberapa baik model mendeteksi anomali vs. non-anomali.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5400000">
            <a:off x="2912435" y="4656521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663160" y="4581296"/>
            <a:ext cx="7755526" cy="102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Precision: Kemampuan model menghindari false positive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5400000">
            <a:off x="2912435" y="5754403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663160" y="5679178"/>
            <a:ext cx="7963505" cy="102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Recall: Kemampuan mendeteksi semua kasus anomali yang benar.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5400000">
            <a:off x="2912435" y="6852286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663160" y="6777060"/>
            <a:ext cx="7755526" cy="1527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F1-Score: Kombinasi dari precision dan recall.</a:t>
            </a:r>
          </a:p>
          <a:p>
            <a:pPr algn="l">
              <a:lnSpc>
                <a:spcPts val="3995"/>
              </a:lnSpc>
              <a:spcBef>
                <a:spcPct val="0"/>
              </a:spcBef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5400000">
            <a:off x="2912435" y="8010923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663160" y="7935697"/>
            <a:ext cx="7755526" cy="102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ROC-AUC Curve: Evaluasi performa model secara keseluruhan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77572" y="3372009"/>
            <a:ext cx="8819592" cy="1771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4510"/>
              </a:lnSpc>
              <a:spcBef>
                <a:spcPct val="0"/>
              </a:spcBef>
            </a:pPr>
            <a:r>
              <a:rPr lang="en-US" sz="10364">
                <a:solidFill>
                  <a:srgbClr val="051D4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THANK YOU!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2398912" y="0"/>
            <a:ext cx="5889088" cy="756959"/>
            <a:chOff x="0" y="0"/>
            <a:chExt cx="1551036" cy="19936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51036" cy="199364"/>
            </a:xfrm>
            <a:custGeom>
              <a:avLst/>
              <a:gdLst/>
              <a:ahLst/>
              <a:cxnLst/>
              <a:rect r="r" b="b" t="t" l="l"/>
              <a:pathLst>
                <a:path h="199364" w="1551036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398912" y="9530041"/>
            <a:ext cx="5889088" cy="756959"/>
            <a:chOff x="0" y="0"/>
            <a:chExt cx="1551036" cy="1993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51036" cy="199364"/>
            </a:xfrm>
            <a:custGeom>
              <a:avLst/>
              <a:gdLst/>
              <a:ahLst/>
              <a:cxnLst/>
              <a:rect r="r" b="b" t="t" l="l"/>
              <a:pathLst>
                <a:path h="199364" w="1551036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4925441" y="3609788"/>
            <a:ext cx="9392643" cy="9529477"/>
          </a:xfrm>
          <a:custGeom>
            <a:avLst/>
            <a:gdLst/>
            <a:ahLst/>
            <a:cxnLst/>
            <a:rect r="r" b="b" t="t" l="l"/>
            <a:pathLst>
              <a:path h="9529477" w="9392643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DAGYbxOxU-Y</dc:identifier>
  <dcterms:modified xsi:type="dcterms:W3CDTF">2011-08-01T06:04:30Z</dcterms:modified>
  <cp:revision>1</cp:revision>
  <dc:title>Technology Pitch Deck</dc:title>
</cp:coreProperties>
</file>