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2.svg" ContentType="image/svg+xml"/>
  <Override PartName="/ppt/media/image5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3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820" r:id="rId12"/>
    <p:sldId id="268" r:id="rId13"/>
    <p:sldId id="821" r:id="rId14"/>
    <p:sldId id="822" r:id="rId15"/>
    <p:sldId id="8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2A2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277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2A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090" y="1035685"/>
            <a:ext cx="7920355" cy="256667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Confusion Matrix &amp; Performance Measurement Metrics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224" y="3602038"/>
            <a:ext cx="8955024" cy="1153160"/>
          </a:xfrm>
        </p:spPr>
        <p:txBody>
          <a:bodyPr>
            <a:noAutofit/>
          </a:bodyPr>
          <a:lstStyle/>
          <a:p>
            <a:pPr algn="l"/>
            <a:r>
              <a:rPr lang="en-US" altLang="en-GB" sz="28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By: Muhammad Javed</a:t>
            </a:r>
            <a:endParaRPr lang="en-US" altLang="en-GB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158240" y="5331778"/>
            <a:ext cx="2828544" cy="719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24 May, 2024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62283" y="0"/>
            <a:ext cx="3611690" cy="36116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201420" y="3827145"/>
            <a:ext cx="2576195" cy="18789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20000"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Based on the various performance metrics, we can characterize a classifier.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7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We do it in terms of TPR, FPR, Precision and Recall  and Accuracy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600" b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Case 1: Perfect Classifier</a:t>
                </a:r>
                <a:endParaRPr lang="en-IN" sz="1600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IN" sz="1600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When every instance is </a:t>
                </a:r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correctly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classified, it is called the </a:t>
                </a:r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perfect classifier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 In this case, </a:t>
                </a:r>
                <a:r>
                  <a:rPr lang="en-IN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TP = P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IN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TN = N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and CM is </a:t>
                </a: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600" dirty="0"/>
              </a:p>
              <a:p>
                <a:pPr marL="393065" lvl="1" indent="0">
                  <a:buNone/>
                </a:pPr>
                <a:r>
                  <a:rPr lang="en-IN" sz="16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TPR</a:t>
                </a:r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TP/(TP+FN)=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𝑃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𝑃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  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=1</a:t>
                </a:r>
                <a:endPara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sz="16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FPR</a:t>
                </a:r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0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𝑁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=0</a:t>
                </a:r>
                <a:endPara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sz="16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Precision</a:t>
                </a:r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𝑃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𝑃</m:t>
                        </m:r>
                      </m:den>
                    </m:f>
                    <m:r>
                      <a:rPr lang="en-IN" sz="1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1</a:t>
                </a:r>
                <a:endPara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sz="16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IN" sz="16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IN" sz="16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Score</a:t>
                </a:r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2</m:t>
                        </m:r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×</m:t>
                        </m:r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1</m:t>
                        </m:r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1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  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 1</a:t>
                </a:r>
                <a:endPara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sz="16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Accuracy</a:t>
                </a:r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𝑃</m:t>
                        </m:r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𝑁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𝑃</m:t>
                        </m:r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IN" sz="1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= 1</a:t>
                </a: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04"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770952" y="401054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30"/>
                <a:gridCol w="795376"/>
                <a:gridCol w="901654"/>
                <a:gridCol w="901654"/>
              </a:tblGrid>
              <a:tr h="312579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Predicted Class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12579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 rowSpan="2">
                  <a:txBody>
                    <a:bodyPr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Actual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class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92">
                <a:tc v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9645" y="264160"/>
            <a:ext cx="6819265" cy="586740"/>
          </a:xfrm>
        </p:spPr>
        <p:txBody>
          <a:bodyPr>
            <a:normAutofit fontScale="90000"/>
          </a:bodyPr>
          <a:p>
            <a:pPr algn="ctr"/>
            <a:r>
              <a:rPr lang="en-US" sz="26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with Performance Measurement Metrics</a:t>
            </a:r>
            <a:endParaRPr lang="en-US" sz="266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s 3"/>
              <p:cNvSpPr/>
              <p:nvPr/>
            </p:nvSpPr>
            <p:spPr>
              <a:xfrm>
                <a:off x="2413635" y="3065145"/>
                <a:ext cx="3019425" cy="222186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TPR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0</m:t>
                        </m:r>
                      </m:num>
                      <m:den>
                        <m:r>
                          <a:rPr lang="en-IN" i="1">
                            <a:latin typeface="Cambria Math" panose="02040503050406030204"/>
                          </a:rPr>
                          <m:t>𝑃</m:t>
                        </m:r>
                      </m:den>
                    </m:f>
                    <m:r>
                      <a:rPr lang="en-US" b="0" i="0" smtClean="0">
                        <a:latin typeface="Cambria Math" panose="02040503050406030204"/>
                      </a:rPr>
                      <m:t> 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=0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FPR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Precision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  <m:r>
                      <a:rPr lang="en-IN" i="1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0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Score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Not applicable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as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Recall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+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Precision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0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0</m:t>
                        </m:r>
                      </m:num>
                      <m:den>
                        <m:r>
                          <a:rPr lang="en-IN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= 0</a:t>
                </a:r>
                <a:endParaRPr lang="en-GB" altLang="en-US"/>
              </a:p>
            </p:txBody>
          </p:sp>
        </mc:Choice>
        <mc:Fallback>
          <p:sp>
            <p:nvSpPr>
              <p:cNvPr id="4" name="Rectang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35" y="3065145"/>
                <a:ext cx="3019425" cy="2221865"/>
              </a:xfrm>
              <a:prstGeom prst="rect">
                <a:avLst/>
              </a:prstGeom>
              <a:blipFill rotWithShape="1">
                <a:blip r:embed="rId1"/>
                <a:stretch>
                  <a:fillRect l="-210" t="-286" r="-210" b="-286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040"/>
            <a:ext cx="10819130" cy="1560195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2: Worst Classifier</a:t>
            </a:r>
            <a:endParaRPr lang="en-IN" sz="1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IN" sz="1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065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every instance is </a:t>
            </a:r>
            <a:r>
              <a:rPr lang="en-IN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wrongly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classified, it is called the </a:t>
            </a:r>
            <a:r>
              <a:rPr lang="en-IN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worst classifier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In this case,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TP = 0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TN = 0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the CM is 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19474" y="342929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/>
                <a:gridCol w="795310"/>
                <a:gridCol w="901654"/>
                <a:gridCol w="901654"/>
              </a:tblGrid>
              <a:tr h="312579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Predicted Class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12579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 rowSpan="2">
                  <a:txBody>
                    <a:bodyPr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Actual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class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92">
                <a:tc v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9645" y="264160"/>
            <a:ext cx="6819265" cy="586740"/>
          </a:xfrm>
        </p:spPr>
        <p:txBody>
          <a:bodyPr>
            <a:normAutofit fontScale="90000"/>
          </a:bodyPr>
          <a:p>
            <a:pPr algn="ctr"/>
            <a:r>
              <a:rPr lang="en-US" sz="26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with Performance Measurement Metrics</a:t>
            </a:r>
            <a:endParaRPr lang="en-US" sz="266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s 3"/>
              <p:cNvSpPr/>
              <p:nvPr/>
            </p:nvSpPr>
            <p:spPr>
              <a:xfrm>
                <a:off x="2413635" y="3065145"/>
                <a:ext cx="3019425" cy="222186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TPR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𝑃</m:t>
                        </m:r>
                      </m:num>
                      <m:den>
                        <m:r>
                          <a:rPr lang="en-IN" i="1">
                            <a:latin typeface="Cambria Math" panose="02040503050406030204"/>
                          </a:rPr>
                          <m:t>𝑃</m:t>
                        </m:r>
                      </m:den>
                    </m:f>
                    <m:r>
                      <a:rPr lang="en-US" b="0" i="0" smtClean="0">
                        <a:latin typeface="Cambria Math" panose="02040503050406030204"/>
                      </a:rPr>
                      <m:t> 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 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FPR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1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Precision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  <m:r>
                      <a:rPr lang="en-IN" i="1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Score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/>
                      </a:rPr>
                      <m:t> 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𝑃</m:t>
                        </m:r>
                      </m:num>
                      <m:den>
                        <m:r>
                          <a:rPr lang="en-IN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= 0</a:t>
                </a:r>
                <a:endParaRPr lang="en-GB" altLang="en-US"/>
              </a:p>
            </p:txBody>
          </p:sp>
        </mc:Choice>
        <mc:Fallback>
          <p:sp>
            <p:nvSpPr>
              <p:cNvPr id="4" name="Rectang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35" y="3065145"/>
                <a:ext cx="3019425" cy="2221865"/>
              </a:xfrm>
              <a:prstGeom prst="rect">
                <a:avLst/>
              </a:prstGeom>
              <a:blipFill rotWithShape="1">
                <a:blip r:embed="rId1"/>
                <a:stretch>
                  <a:fillRect l="-210" t="-286" r="-210" b="-286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040"/>
            <a:ext cx="10819130" cy="1560195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3: Ultra-Liberal Classifier</a:t>
            </a:r>
            <a:endParaRPr lang="en-IN" sz="1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IN" sz="1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065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classifier always predicts the + class correctly. Here, the False Negative (FN) and True Negative (TN) are zero. The CM is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390924" y="3259119"/>
          <a:ext cx="3372114" cy="1496695"/>
        </p:xfrm>
        <a:graphic>
          <a:graphicData uri="http://schemas.openxmlformats.org/drawingml/2006/table">
            <a:tbl>
              <a:tblPr firstRow="1" firstCol="1" bandRow="1"/>
              <a:tblGrid>
                <a:gridCol w="773496"/>
                <a:gridCol w="795310"/>
                <a:gridCol w="901654"/>
                <a:gridCol w="901654"/>
              </a:tblGrid>
              <a:tr h="312579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Predicted Class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13055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 rowSpan="2">
                  <a:txBody>
                    <a:bodyPr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Actual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class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92">
                <a:tc v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9645" y="264160"/>
            <a:ext cx="6819265" cy="586740"/>
          </a:xfrm>
        </p:spPr>
        <p:txBody>
          <a:bodyPr>
            <a:normAutofit fontScale="90000"/>
          </a:bodyPr>
          <a:p>
            <a:pPr algn="ctr"/>
            <a:r>
              <a:rPr lang="en-US" sz="26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with Performance Measurement Metrics</a:t>
            </a:r>
            <a:endParaRPr lang="en-US" sz="266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s 3"/>
              <p:cNvSpPr/>
              <p:nvPr/>
            </p:nvSpPr>
            <p:spPr>
              <a:xfrm>
                <a:off x="1544955" y="2769235"/>
                <a:ext cx="3682365" cy="326961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TPR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0</m:t>
                        </m:r>
                      </m:num>
                      <m:den>
                        <m:r>
                          <a:rPr lang="en-IN" i="1">
                            <a:latin typeface="Cambria Math" panose="02040503050406030204"/>
                          </a:rPr>
                          <m:t>𝑃</m:t>
                        </m:r>
                      </m:den>
                    </m:f>
                    <m:r>
                      <a:rPr lang="en-US" b="0" i="0" smtClean="0">
                        <a:latin typeface="Cambria Math" panose="02040503050406030204"/>
                      </a:rPr>
                      <m:t> 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 0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FPR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0</m:t>
                        </m:r>
                      </m:num>
                      <m:den>
                        <m:r>
                          <a:rPr lang="en-IN" i="1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0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Precision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/>
                      </a:rPr>
                      <m:t>Not</m:t>
                    </m:r>
                    <m:r>
                      <a:rPr lang="en-US" b="0" i="0" smtClean="0">
                        <a:latin typeface="Cambria Math" panose="02040503050406030204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/>
                      </a:rPr>
                      <m:t>applicable</m:t>
                    </m:r>
                  </m:oMath>
                </a14:m>
                <a:endParaRPr lang="en-US" b="0" i="0" dirty="0">
                  <a:latin typeface="Cambria Math" panose="02040503050406030204"/>
                </a:endParaRPr>
              </a:p>
              <a:p>
                <a:pPr marL="393065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         (as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+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0)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Score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/>
                      </a:rPr>
                      <m:t>Not</m:t>
                    </m:r>
                    <m:r>
                      <a:rPr lang="en-US">
                        <a:latin typeface="Cambria Math" panose="02040503050406030204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/>
                      </a:rPr>
                      <m:t>applicable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latin typeface="Cambria Math" panose="02040503050406030204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= 0</a:t>
                </a:r>
                <a:endParaRPr lang="en-GB" altLang="en-US"/>
              </a:p>
            </p:txBody>
          </p:sp>
        </mc:Choice>
        <mc:Fallback>
          <p:sp>
            <p:nvSpPr>
              <p:cNvPr id="4" name="Rectang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55" y="2769235"/>
                <a:ext cx="3682365" cy="3269615"/>
              </a:xfrm>
              <a:prstGeom prst="rect">
                <a:avLst/>
              </a:prstGeom>
              <a:blipFill rotWithShape="1">
                <a:blip r:embed="rId1"/>
                <a:stretch>
                  <a:fillRect l="-172" t="-194" r="-172" b="-194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040"/>
            <a:ext cx="10819130" cy="1560195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4: Ultra-Conservative Classifier</a:t>
            </a:r>
            <a:endParaRPr lang="en-IN" sz="1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IN" sz="1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065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classifier always predicts the - class correctly. Here, the False Negative (FN) and True Negative (TN) are zero. The CM is 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22674" y="342929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30"/>
                <a:gridCol w="795376"/>
                <a:gridCol w="901654"/>
                <a:gridCol w="901654"/>
              </a:tblGrid>
              <a:tr h="312579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Predicted Class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12579"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 rowSpan="2">
                  <a:txBody>
                    <a:bodyPr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Actual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class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92">
                <a:tc v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</a:t>
                      </a:r>
                      <a:endParaRPr lang="en-IN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</a:t>
                      </a:r>
                      <a:endParaRPr lang="en-IN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9645" y="264160"/>
            <a:ext cx="6819265" cy="586740"/>
          </a:xfrm>
        </p:spPr>
        <p:txBody>
          <a:bodyPr>
            <a:normAutofit fontScale="90000"/>
          </a:bodyPr>
          <a:p>
            <a:pPr algn="ctr"/>
            <a:r>
              <a:rPr lang="en-US" sz="26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with Performance Measurement Metrics</a:t>
            </a:r>
            <a:endParaRPr lang="en-US" sz="266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confusion matrix for a two classes (+, -) is shown below.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are four quadrants in the confusion matrix, which are symbolized as below.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65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True Positive 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(TP: f</a:t>
            </a:r>
            <a:r>
              <a:rPr lang="en-US" sz="2665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: The number of instances that were positive (+) and correctly classified as positive (+).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65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False Negative 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(FN: f</a:t>
            </a:r>
            <a:r>
              <a:rPr lang="en-US" sz="2665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+-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): The number of instances that were positive (+) and incorrectly classified as negative (-). 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65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False Positive 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(FP: f</a:t>
            </a:r>
            <a:r>
              <a:rPr lang="en-US" sz="2665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-+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):  The number of instances that were negative (-) and incorrectly classified as (+). 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65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True Negative 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(TN: f--): The number of instances that were negative (-) and correctly classified as (-).</a:t>
            </a:r>
            <a:endParaRPr 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65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00" y="2295622"/>
            <a:ext cx="4410075" cy="1133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02" y="2295621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638" y="1115567"/>
            <a:ext cx="8425339" cy="928072"/>
          </a:xfrm>
        </p:spPr>
        <p:txBody>
          <a:bodyPr>
            <a:normAutofit/>
          </a:bodyPr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idx="1"/>
          </p:nvPr>
        </p:nvSpPr>
        <p:spPr>
          <a:xfrm>
            <a:off x="210820" y="1261110"/>
            <a:ext cx="15000605" cy="529844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6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Confusion Matrix</a:t>
            </a:r>
            <a:endParaRPr lang="en-GB" sz="2665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80" b="1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Note: </a:t>
            </a:r>
            <a:endParaRPr lang="en-US" sz="1780" b="1" dirty="0">
              <a:solidFill>
                <a:srgbClr val="0B5E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8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178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TP (f</a:t>
            </a:r>
            <a:r>
              <a:rPr lang="en-US" sz="178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+ FN (f</a:t>
            </a:r>
            <a:r>
              <a:rPr lang="en-US" sz="178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+-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065" lvl="1" indent="0">
              <a:buNone/>
            </a:pP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=  is the total number of positive instances.</a:t>
            </a:r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8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178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FP(f</a:t>
            </a:r>
            <a:r>
              <a:rPr lang="en-US" sz="178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-+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+ </a:t>
            </a:r>
            <a:r>
              <a:rPr lang="en-US" sz="178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Tn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(f</a:t>
            </a:r>
            <a:r>
              <a:rPr lang="en-US" sz="178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--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=  is the total number of negative instances.</a:t>
            </a:r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8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sz="178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178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sz="178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178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065" lvl="1" indent="0">
              <a:buNone/>
            </a:pP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=  is the total number of instances.</a:t>
            </a:r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(TP + TN) denotes the number of correct classification </a:t>
            </a:r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(FP + FN) denotes the number of errors in classification.</a:t>
            </a:r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sz="17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a perfect classifier, FP = FN = 0</a:t>
            </a:r>
            <a:endParaRPr lang="en-GB" sz="178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7" name="Graphic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pic>
        <p:nvPicPr>
          <p:cNvPr id="6" name="Graphic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7252" y="1519722"/>
            <a:ext cx="2039974" cy="51442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06370" y="1514475"/>
            <a:ext cx="8394065" cy="3166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rgbClr val="0B5ED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example, </a:t>
            </a:r>
            <a:endParaRPr lang="en-US" dirty="0">
              <a:solidFill>
                <a:srgbClr val="0B5E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B5E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B5E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B5E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065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93065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93065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93065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Calculate the performance evaluation metrics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phic 1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4" y="153305"/>
            <a:ext cx="1443969" cy="828208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97" y="1514474"/>
            <a:ext cx="2039974" cy="514428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7463" y="2114372"/>
          <a:ext cx="7735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00"/>
                <a:gridCol w="2572942"/>
                <a:gridCol w="2572942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en-IN" dirty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IN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(TP)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(FN)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IN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(FP)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 (TN)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4730" y="2067560"/>
                <a:ext cx="10161905" cy="316484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Accuracy:</a:t>
                </a:r>
                <a:endParaRPr lang="en-US" sz="24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1100" b="1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It is  defined as the fraction of the number of examples that are correctly classified by the classifier  to the total number of instances.</a:t>
                </a:r>
                <a:endParaRPr lang="en-US" sz="1600" b="0" i="1" dirty="0">
                  <a:latin typeface="Cambria Math" panose="02040503050406030204"/>
                </a:endParaRPr>
              </a:p>
              <a:p>
                <a:pPr marL="0" indent="0" algn="ctr">
                  <a:buNone/>
                </a:pPr>
                <a:r>
                  <a:rPr lang="en-IN" sz="1600" dirty="0">
                    <a:sym typeface="+mn-ea"/>
                  </a:rPr>
                  <a:t>Accuracy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/>
                          </a:rPr>
                          <m:t>𝑇𝑃</m:t>
                        </m:r>
                        <m:r>
                          <a:rPr lang="en-IN" sz="1600" b="0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IN" sz="1600" b="0" i="1" smtClean="0">
                            <a:latin typeface="Cambria Math" panose="02040503050406030204"/>
                          </a:rPr>
                          <m:t>𝑇𝑁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/>
                          </a:rPr>
                          <m:t>𝑇𝑃</m:t>
                        </m:r>
                        <m:r>
                          <a:rPr lang="en-IN" sz="1600" b="0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IN" sz="1600" b="0" i="1" smtClean="0">
                            <a:latin typeface="Cambria Math" panose="02040503050406030204"/>
                          </a:rPr>
                          <m:t>𝐹𝑃</m:t>
                        </m:r>
                        <m:r>
                          <a:rPr lang="en-IN" sz="1600" b="0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IN" sz="1600" b="0" i="1" smtClean="0">
                            <a:latin typeface="Cambria Math" panose="02040503050406030204"/>
                          </a:rPr>
                          <m:t>𝐹𝑁</m:t>
                        </m:r>
                        <m:r>
                          <a:rPr lang="en-IN" sz="1600" b="0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IN" sz="1600" b="0" i="1" smtClean="0">
                            <a:latin typeface="Cambria Math" panose="02040503050406030204"/>
                          </a:rPr>
                          <m:t>𝑇𝑁</m:t>
                        </m:r>
                      </m:den>
                    </m:f>
                  </m:oMath>
                </a14:m>
                <a:endParaRPr lang="en-US" sz="1600" b="0" i="1" dirty="0">
                  <a:latin typeface="Cambria Math" panose="02040503050406030204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6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730" y="2067560"/>
                <a:ext cx="10161905" cy="31648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7055" y="1351915"/>
                <a:ext cx="11382375" cy="484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Performance Evaluation Metrics:</a:t>
                </a:r>
                <a:endParaRPr lang="en-US" sz="1200" b="1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We now define a number of metrics for the measurement of a classifier.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In our discussion, we shall make the assumptions that there are only two classes: + (positive) and – (negative)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3065" lvl="1" indent="0"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		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True Positive Rate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TPR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It is defined as the fraction of the positive examples predicted correctly by the classifier.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			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/>
                      </a:rPr>
                      <m:t>𝑇𝑃𝑅</m:t>
                    </m:r>
                    <m:r>
                      <a:rPr lang="en-IN" sz="1600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latin typeface="Cambria Math" panose="02040503050406030204"/>
                          </a:rPr>
                          <m:t>𝑇𝑃</m:t>
                        </m:r>
                      </m:num>
                      <m:den>
                        <m:r>
                          <a:rPr lang="en-IN" sz="1600" b="0" i="1" smtClean="0">
                            <a:latin typeface="Cambria Math" panose="02040503050406030204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dirty="0" smtClean="0">
                            <a:latin typeface="Cambria Math" panose="02040503050406030204"/>
                          </a:rPr>
                          <m:t>𝑇𝑃</m:t>
                        </m:r>
                      </m:num>
                      <m:den>
                        <m:r>
                          <a:rPr lang="en-IN" sz="1600" b="0" i="1" dirty="0" smtClean="0">
                            <a:latin typeface="Cambria Math" panose="02040503050406030204"/>
                          </a:rPr>
                          <m:t>𝑇𝑃</m:t>
                        </m:r>
                        <m:r>
                          <a:rPr lang="en-IN" sz="1600" b="0" i="1" dirty="0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IN" sz="1600" b="0" i="1" dirty="0" smtClean="0">
                            <a:latin typeface="Cambria Math" panose="02040503050406030204"/>
                          </a:rPr>
                          <m:t>𝐹𝑁</m:t>
                        </m:r>
                      </m:den>
                    </m:f>
                    <m:r>
                      <a:rPr lang="en-IN" sz="1600" b="0" i="1" dirty="0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IN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b>
                            <m:r>
                              <a:rPr lang="en-IN" sz="1600" b="0" i="1" dirty="0" smtClean="0">
                                <a:latin typeface="Cambria Math" panose="02040503050406030204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b>
                            <m:r>
                              <a:rPr lang="en-IN" sz="1600" b="0" i="1" dirty="0" smtClean="0">
                                <a:latin typeface="Cambria Math" panose="02040503050406030204"/>
                              </a:rPr>
                              <m:t>++</m:t>
                            </m:r>
                          </m:sub>
                        </m:sSub>
                        <m:r>
                          <a:rPr lang="en-IN" sz="1600" b="0" i="1" dirty="0" smtClean="0">
                            <a:latin typeface="Cambria Math" panose="02040503050406030204"/>
                          </a:rPr>
                          <m:t>+</m:t>
                        </m:r>
                        <m:sSub>
                          <m:sSubPr>
                            <m:ctrlP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b>
                            <m:r>
                              <a:rPr lang="en-IN" sz="1600" b="0" i="1" dirty="0" smtClean="0">
                                <a:latin typeface="Cambria Math" panose="02040503050406030204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1600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This metrics is also known as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Recall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Sensitivity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or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Hit rate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sz="1600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False Positive Rate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FPR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It is defined as the fraction of negative examples classified as positive class by the classifier.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/>
                        </a:rPr>
                        <m:t>𝐹𝑃𝑅</m:t>
                      </m:r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𝐹𝑃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𝑁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𝐹𝑃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𝐹𝑃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𝑇𝑁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en-US" sz="1600" b="0" i="1" baseline="-25000" smtClean="0">
                              <a:latin typeface="Cambria Math" panose="02040503050406030204"/>
                            </a:rPr>
                            <m:t>−+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en-US" sz="1600" i="1" baseline="-25000">
                              <a:latin typeface="Cambria Math" panose="02040503050406030204"/>
                            </a:rPr>
                            <m:t>−+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7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" y="1351915"/>
                <a:ext cx="11382375" cy="48425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28700" y="1569720"/>
                <a:ext cx="10133965" cy="419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Performance Evaluation Metrics:</a:t>
                </a:r>
                <a:endParaRPr lang="en-IN" sz="24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200" b="1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False Negative Rate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FNR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It is defined as the fraction of positive examples classified as a negative class by the classifier.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/>
                        </a:rPr>
                        <m:t>𝐹𝑁𝑅</m:t>
                      </m:r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𝐹𝑁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𝑃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𝐹𝑁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𝑇𝑃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𝐹𝑁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True Negative Rate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TNR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It is defined as the fraction of negative examples classified correctly by the classifier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sz="1600" b="0" i="1" dirty="0">
                  <a:latin typeface="Cambria Math" panose="0204050305040603020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/>
                        </a:rPr>
                        <m:t>𝑇𝑁𝑅</m:t>
                      </m:r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𝑇𝑁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𝑁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𝑇𝑁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𝑇𝑁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𝐹𝑃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en-US" sz="1600" i="1" baseline="-25000">
                              <a:latin typeface="Cambria Math" panose="02040503050406030204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This metric is also known as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Specificity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569720"/>
                <a:ext cx="10133965" cy="41986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6" name="Graphic 25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199" y="1971675"/>
                <a:ext cx="10515599" cy="2397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Performance Evaluation Metrics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Both, </a:t>
                </a:r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Precision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and </a:t>
                </a:r>
                <a:r>
                  <a:rPr lang="en-IN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Recall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are defined by </a:t>
                </a: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/>
                        </a:rPr>
                        <m:t>𝑃𝑟𝑒𝑐𝑖𝑠𝑖𝑜𝑛</m:t>
                      </m:r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𝑇𝑃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𝑇𝑃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/>
                        </a:rPr>
                        <m:t>𝑅𝑒𝑐𝑎𝑙𝑙</m:t>
                      </m:r>
                      <m:r>
                        <a:rPr lang="en-IN" sz="16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𝑇𝑃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𝑇𝑃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IN" sz="1600" b="0" i="1" smtClean="0">
                              <a:latin typeface="Cambria Math" panose="02040503050406030204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IN" sz="1600" dirty="0"/>
              </a:p>
              <a:p>
                <a:pPr marL="0" lvl="1" indent="0">
                  <a:buNone/>
                </a:pPr>
                <a:endParaRPr lang="en-US" sz="16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71675"/>
                <a:ext cx="10515599" cy="2397125"/>
              </a:xfrm>
              <a:prstGeom prst="rect">
                <a:avLst/>
              </a:prstGeom>
              <a:blipFill rotWithShape="1">
                <a:blip r:embed="rId1"/>
                <a:stretch>
                  <a:fillRect l="-6" r="6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phic 15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199" y="1971675"/>
                <a:ext cx="10515599" cy="3913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Performance Evaluation Metrics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1600" b="1" baseline="-250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Score </a:t>
                </a:r>
                <a:r>
                  <a:rPr lang="en-US" sz="1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1600" b="1" baseline="-250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1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):  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Recall (</a:t>
                </a:r>
                <a:r>
                  <a:rPr lang="en-US" sz="16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 and Precision (</a:t>
                </a:r>
                <a:r>
                  <a:rPr lang="en-US" sz="16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  are two widely used metrics employed in analysis..</a:t>
                </a:r>
                <a:endPara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>
                  <a:buClr>
                    <a:srgbClr val="0BD0D9"/>
                  </a:buClr>
                </a:pPr>
                <a:endPara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1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It is defined in terms of  (</a:t>
                </a:r>
                <a:r>
                  <a:rPr lang="en-US" sz="16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or Recall) and (</a:t>
                </a:r>
                <a:r>
                  <a:rPr lang="en-US" sz="16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or Precision) as follows.   </a:t>
                </a:r>
                <a:endPara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>
                  <a:buClr>
                    <a:srgbClr val="0BD0D9"/>
                  </a:buClr>
                </a:pPr>
                <a:endPara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𝐹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IN" sz="1600" b="0" i="1" smtClean="0">
                          <a:solidFill>
                            <a:prstClr val="black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den>
                      </m:f>
                      <m:r>
                        <a:rPr lang="en-IN" sz="1600" b="0" i="1" smtClean="0">
                          <a:solidFill>
                            <a:prstClr val="black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𝑇𝑃</m:t>
                          </m:r>
                        </m:num>
                        <m:den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𝑇𝑃</m:t>
                          </m:r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𝐹𝑃</m:t>
                          </m:r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IN" sz="1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1600" b="1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Note</a:t>
                </a:r>
                <a:endParaRPr lang="en-US" sz="1600" b="1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>
                  <a:buClr>
                    <a:srgbClr val="0BD0D9"/>
                  </a:buClr>
                </a:pPr>
                <a:endPara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1600" baseline="-250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1600" dirty="0">
                    <a:solidFill>
                      <a:srgbClr val="0B5ED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represents the harmonic mean between recall and precision</a:t>
                </a:r>
                <a:endParaRPr lang="en-US" sz="16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>
                  <a:buClr>
                    <a:srgbClr val="0BD0D9"/>
                  </a:buClr>
                </a:pPr>
                <a:endParaRPr lang="en-US" sz="16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High value of F</a:t>
                </a:r>
                <a:r>
                  <a:rPr lang="en-US" sz="16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score ensures that both Precision and Recall are reasonably high.</a:t>
                </a:r>
                <a:endParaRPr lang="en-IN" sz="1600" dirty="0">
                  <a:solidFill>
                    <a:srgbClr val="0B5ED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IN" sz="1600" dirty="0"/>
              </a:p>
              <a:p>
                <a:pPr marL="0" lvl="1" indent="0">
                  <a:buNone/>
                </a:pPr>
                <a:endParaRPr lang="en-US" sz="16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71675"/>
                <a:ext cx="10515599" cy="3913505"/>
              </a:xfrm>
              <a:prstGeom prst="rect">
                <a:avLst/>
              </a:prstGeom>
              <a:blipFill rotWithShape="1">
                <a:blip r:embed="rId1"/>
                <a:stretch>
                  <a:fillRect l="-6" r="6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phic 15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5063</Words>
  <Application>WPS Presentation</Application>
  <PresentationFormat>Widescreen</PresentationFormat>
  <Paragraphs>366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Bahnschrift</vt:lpstr>
      <vt:lpstr>Cambria Math</vt:lpstr>
      <vt:lpstr>Cambria Math</vt:lpstr>
      <vt:lpstr>Calibri</vt:lpstr>
      <vt:lpstr>Times New Roman</vt:lpstr>
      <vt:lpstr>Microsoft YaHei</vt:lpstr>
      <vt:lpstr>Arial Unicode MS</vt:lpstr>
      <vt:lpstr>Calibri Light</vt:lpstr>
      <vt:lpstr>Office Theme</vt:lpstr>
      <vt:lpstr>1_Office Theme</vt:lpstr>
      <vt:lpstr>Confusion Matrix &amp; Performance Measurement Metrics</vt:lpstr>
      <vt:lpstr>Confusion Matrix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Sultana</dc:creator>
  <cp:lastModifiedBy>Hammad Alvi</cp:lastModifiedBy>
  <cp:revision>19</cp:revision>
  <dcterms:created xsi:type="dcterms:W3CDTF">2024-06-21T09:49:00Z</dcterms:created>
  <dcterms:modified xsi:type="dcterms:W3CDTF">2025-01-08T16:59:38Z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793ADB271EF24B29ADAFB63B17E6DF53_13</vt:lpwstr>
  </property>
  <property fmtid="{D5CDD505-2E9C-101B-9397-08002B2CF9AE}" pid="3" name="KSOProductBuildVer">
    <vt:lpwstr>2057-12.2.0.18639</vt:lpwstr>
  </property>
</Properties>
</file>