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91" r:id="rId2"/>
    <p:sldId id="257" r:id="rId3"/>
    <p:sldId id="276" r:id="rId4"/>
    <p:sldId id="277" r:id="rId5"/>
    <p:sldId id="278" r:id="rId6"/>
    <p:sldId id="279" r:id="rId7"/>
    <p:sldId id="280" r:id="rId8"/>
    <p:sldId id="281" r:id="rId9"/>
    <p:sldId id="264" r:id="rId10"/>
    <p:sldId id="282" r:id="rId11"/>
    <p:sldId id="283" r:id="rId12"/>
    <p:sldId id="284" r:id="rId13"/>
    <p:sldId id="285" r:id="rId14"/>
    <p:sldId id="286" r:id="rId15"/>
    <p:sldId id="270" r:id="rId16"/>
    <p:sldId id="287" r:id="rId17"/>
    <p:sldId id="288" r:id="rId18"/>
    <p:sldId id="289" r:id="rId19"/>
    <p:sldId id="290"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6D7761-D348-4623-A518-9958B7F2250C}" type="datetimeFigureOut">
              <a:rPr lang="en-US" smtClean="0"/>
              <a:t>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50E1E-D3B0-41F1-88EE-6DE42EC70DFF}" type="slidenum">
              <a:rPr lang="en-US" smtClean="0"/>
              <a:t>‹#›</a:t>
            </a:fld>
            <a:endParaRPr lang="en-US"/>
          </a:p>
        </p:txBody>
      </p:sp>
    </p:spTree>
    <p:extLst>
      <p:ext uri="{BB962C8B-B14F-4D97-AF65-F5344CB8AC3E}">
        <p14:creationId xmlns:p14="http://schemas.microsoft.com/office/powerpoint/2010/main" val="518003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B7CF49-97B2-4914-8293-F2B3F5C30E9F}"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5E12A-212F-4984-8D5F-1107EA75BA35}" type="slidenum">
              <a:rPr lang="en-US" smtClean="0"/>
              <a:t>‹#›</a:t>
            </a:fld>
            <a:endParaRPr lang="en-US"/>
          </a:p>
        </p:txBody>
      </p:sp>
    </p:spTree>
    <p:extLst>
      <p:ext uri="{BB962C8B-B14F-4D97-AF65-F5344CB8AC3E}">
        <p14:creationId xmlns:p14="http://schemas.microsoft.com/office/powerpoint/2010/main" val="2702030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B7CF49-97B2-4914-8293-F2B3F5C30E9F}"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5E12A-212F-4984-8D5F-1107EA75BA35}" type="slidenum">
              <a:rPr lang="en-US" smtClean="0"/>
              <a:t>‹#›</a:t>
            </a:fld>
            <a:endParaRPr lang="en-US"/>
          </a:p>
        </p:txBody>
      </p:sp>
    </p:spTree>
    <p:extLst>
      <p:ext uri="{BB962C8B-B14F-4D97-AF65-F5344CB8AC3E}">
        <p14:creationId xmlns:p14="http://schemas.microsoft.com/office/powerpoint/2010/main" val="2656809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B7CF49-97B2-4914-8293-F2B3F5C30E9F}"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5E12A-212F-4984-8D5F-1107EA75BA35}" type="slidenum">
              <a:rPr lang="en-US" smtClean="0"/>
              <a:t>‹#›</a:t>
            </a:fld>
            <a:endParaRPr lang="en-US"/>
          </a:p>
        </p:txBody>
      </p:sp>
    </p:spTree>
    <p:extLst>
      <p:ext uri="{BB962C8B-B14F-4D97-AF65-F5344CB8AC3E}">
        <p14:creationId xmlns:p14="http://schemas.microsoft.com/office/powerpoint/2010/main" val="719522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B7CF49-97B2-4914-8293-F2B3F5C30E9F}"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5E12A-212F-4984-8D5F-1107EA75BA35}" type="slidenum">
              <a:rPr lang="en-US" smtClean="0"/>
              <a:t>‹#›</a:t>
            </a:fld>
            <a:endParaRPr lang="en-US"/>
          </a:p>
        </p:txBody>
      </p:sp>
    </p:spTree>
    <p:extLst>
      <p:ext uri="{BB962C8B-B14F-4D97-AF65-F5344CB8AC3E}">
        <p14:creationId xmlns:p14="http://schemas.microsoft.com/office/powerpoint/2010/main" val="1591487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B7CF49-97B2-4914-8293-F2B3F5C30E9F}"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5E12A-212F-4984-8D5F-1107EA75BA35}" type="slidenum">
              <a:rPr lang="en-US" smtClean="0"/>
              <a:t>‹#›</a:t>
            </a:fld>
            <a:endParaRPr lang="en-US"/>
          </a:p>
        </p:txBody>
      </p:sp>
    </p:spTree>
    <p:extLst>
      <p:ext uri="{BB962C8B-B14F-4D97-AF65-F5344CB8AC3E}">
        <p14:creationId xmlns:p14="http://schemas.microsoft.com/office/powerpoint/2010/main" val="2998847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B7CF49-97B2-4914-8293-F2B3F5C30E9F}" type="datetimeFigureOut">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25E12A-212F-4984-8D5F-1107EA75BA35}" type="slidenum">
              <a:rPr lang="en-US" smtClean="0"/>
              <a:t>‹#›</a:t>
            </a:fld>
            <a:endParaRPr lang="en-US"/>
          </a:p>
        </p:txBody>
      </p:sp>
    </p:spTree>
    <p:extLst>
      <p:ext uri="{BB962C8B-B14F-4D97-AF65-F5344CB8AC3E}">
        <p14:creationId xmlns:p14="http://schemas.microsoft.com/office/powerpoint/2010/main" val="1312228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B7CF49-97B2-4914-8293-F2B3F5C30E9F}" type="datetimeFigureOut">
              <a:rPr lang="en-US" smtClean="0"/>
              <a:t>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25E12A-212F-4984-8D5F-1107EA75BA35}" type="slidenum">
              <a:rPr lang="en-US" smtClean="0"/>
              <a:t>‹#›</a:t>
            </a:fld>
            <a:endParaRPr lang="en-US"/>
          </a:p>
        </p:txBody>
      </p:sp>
    </p:spTree>
    <p:extLst>
      <p:ext uri="{BB962C8B-B14F-4D97-AF65-F5344CB8AC3E}">
        <p14:creationId xmlns:p14="http://schemas.microsoft.com/office/powerpoint/2010/main" val="1071637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B7CF49-97B2-4914-8293-F2B3F5C30E9F}" type="datetimeFigureOut">
              <a:rPr lang="en-US" smtClean="0"/>
              <a:t>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25E12A-212F-4984-8D5F-1107EA75BA35}" type="slidenum">
              <a:rPr lang="en-US" smtClean="0"/>
              <a:t>‹#›</a:t>
            </a:fld>
            <a:endParaRPr lang="en-US"/>
          </a:p>
        </p:txBody>
      </p:sp>
    </p:spTree>
    <p:extLst>
      <p:ext uri="{BB962C8B-B14F-4D97-AF65-F5344CB8AC3E}">
        <p14:creationId xmlns:p14="http://schemas.microsoft.com/office/powerpoint/2010/main" val="1193686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B7CF49-97B2-4914-8293-F2B3F5C30E9F}" type="datetimeFigureOut">
              <a:rPr lang="en-US" smtClean="0"/>
              <a:t>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25E12A-212F-4984-8D5F-1107EA75BA35}" type="slidenum">
              <a:rPr lang="en-US" smtClean="0"/>
              <a:t>‹#›</a:t>
            </a:fld>
            <a:endParaRPr lang="en-US"/>
          </a:p>
        </p:txBody>
      </p:sp>
    </p:spTree>
    <p:extLst>
      <p:ext uri="{BB962C8B-B14F-4D97-AF65-F5344CB8AC3E}">
        <p14:creationId xmlns:p14="http://schemas.microsoft.com/office/powerpoint/2010/main" val="3643181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B7CF49-97B2-4914-8293-F2B3F5C30E9F}" type="datetimeFigureOut">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25E12A-212F-4984-8D5F-1107EA75BA35}" type="slidenum">
              <a:rPr lang="en-US" smtClean="0"/>
              <a:t>‹#›</a:t>
            </a:fld>
            <a:endParaRPr lang="en-US"/>
          </a:p>
        </p:txBody>
      </p:sp>
    </p:spTree>
    <p:extLst>
      <p:ext uri="{BB962C8B-B14F-4D97-AF65-F5344CB8AC3E}">
        <p14:creationId xmlns:p14="http://schemas.microsoft.com/office/powerpoint/2010/main" val="549577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B7CF49-97B2-4914-8293-F2B3F5C30E9F}" type="datetimeFigureOut">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25E12A-212F-4984-8D5F-1107EA75BA35}" type="slidenum">
              <a:rPr lang="en-US" smtClean="0"/>
              <a:t>‹#›</a:t>
            </a:fld>
            <a:endParaRPr lang="en-US"/>
          </a:p>
        </p:txBody>
      </p:sp>
    </p:spTree>
    <p:extLst>
      <p:ext uri="{BB962C8B-B14F-4D97-AF65-F5344CB8AC3E}">
        <p14:creationId xmlns:p14="http://schemas.microsoft.com/office/powerpoint/2010/main" val="2786920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B7CF49-97B2-4914-8293-F2B3F5C30E9F}" type="datetimeFigureOut">
              <a:rPr lang="en-US" smtClean="0"/>
              <a:t>1/7/2025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25E12A-212F-4984-8D5F-1107EA75BA35}" type="slidenum">
              <a:rPr lang="en-US" smtClean="0"/>
              <a:t>‹#›</a:t>
            </a:fld>
            <a:endParaRPr lang="en-US"/>
          </a:p>
        </p:txBody>
      </p:sp>
    </p:spTree>
    <p:extLst>
      <p:ext uri="{BB962C8B-B14F-4D97-AF65-F5344CB8AC3E}">
        <p14:creationId xmlns:p14="http://schemas.microsoft.com/office/powerpoint/2010/main" val="1159587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8" Type="http://schemas.openxmlformats.org/officeDocument/2006/relationships/hyperlink" Target="https://www.geeksforgeeks.org/types-of-regression-techniques/"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8" Type="http://schemas.openxmlformats.org/officeDocument/2006/relationships/hyperlink" Target="https://www.geeksforgeeks.org/top-6-machine-learning-algorithms-for-classification/"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8" Type="http://schemas.openxmlformats.org/officeDocument/2006/relationships/hyperlink" Target="https://www.geeksforgeeks.org/clustering-in-machine-learning/"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slides/_rels/slide18.xml.rels><?xml version="1.0" encoding="UTF-8" standalone="yes"?>
<Relationships xmlns="http://schemas.openxmlformats.org/package/2006/relationships"><Relationship Id="rId8" Type="http://schemas.openxmlformats.org/officeDocument/2006/relationships/hyperlink" Target="https://www.geeksforgeeks.org/association-rule/"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8" Type="http://schemas.openxmlformats.org/officeDocument/2006/relationships/hyperlink" Target="https://www.geeksforgeeks.org/machine-learning-algorithms/"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EF21E1-2D98-4671-AEAF-A201BC9C40D1}"/>
              </a:ext>
            </a:extLst>
          </p:cNvPr>
          <p:cNvSpPr/>
          <p:nvPr/>
        </p:nvSpPr>
        <p:spPr>
          <a:xfrm>
            <a:off x="0" y="0"/>
            <a:ext cx="12192000" cy="6858000"/>
          </a:xfrm>
          <a:prstGeom prst="rect">
            <a:avLst/>
          </a:prstGeom>
          <a:solidFill>
            <a:srgbClr val="D32A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5946CD5F-621C-4899-B8C5-417BE3F1ECD0}"/>
              </a:ext>
            </a:extLst>
          </p:cNvPr>
          <p:cNvSpPr>
            <a:spLocks noGrp="1"/>
          </p:cNvSpPr>
          <p:nvPr>
            <p:ph type="ctrTitle"/>
          </p:nvPr>
        </p:nvSpPr>
        <p:spPr>
          <a:xfrm>
            <a:off x="532685" y="2852420"/>
            <a:ext cx="11126629" cy="1153160"/>
          </a:xfrm>
        </p:spPr>
        <p:txBody>
          <a:bodyPr>
            <a:normAutofit/>
          </a:bodyPr>
          <a:lstStyle/>
          <a:p>
            <a:r>
              <a:rPr lang="en-GB" sz="6000" b="1" dirty="0" smtClean="0">
                <a:solidFill>
                  <a:schemeClr val="bg1"/>
                </a:solidFill>
                <a:latin typeface="Bahnschrift" panose="020B0502040204020203" pitchFamily="34" charset="0"/>
              </a:rPr>
              <a:t>Natural Language Processing</a:t>
            </a:r>
            <a:endParaRPr lang="en-GB" dirty="0"/>
          </a:p>
        </p:txBody>
      </p:sp>
      <p:pic>
        <p:nvPicPr>
          <p:cNvPr id="10" name="Graphic 9">
            <a:extLst>
              <a:ext uri="{FF2B5EF4-FFF2-40B4-BE49-F238E27FC236}">
                <a16:creationId xmlns:a16="http://schemas.microsoft.com/office/drawing/2014/main" id="{1C869FE1-C1C4-48A8-AA9E-99CAE025BEAF}"/>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8362283" y="0"/>
            <a:ext cx="3611690" cy="3611690"/>
          </a:xfrm>
          <a:prstGeom prst="rect">
            <a:avLst/>
          </a:prstGeom>
        </p:spPr>
      </p:pic>
    </p:spTree>
    <p:extLst>
      <p:ext uri="{BB962C8B-B14F-4D97-AF65-F5344CB8AC3E}">
        <p14:creationId xmlns:p14="http://schemas.microsoft.com/office/powerpoint/2010/main" val="1645730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AEFE420-0C07-4D1B-9094-F2C452FF1011}"/>
              </a:ext>
            </a:extLst>
          </p:cNvPr>
          <p:cNvGrpSpPr/>
          <p:nvPr/>
        </p:nvGrpSpPr>
        <p:grpSpPr>
          <a:xfrm>
            <a:off x="0" y="-71120"/>
            <a:ext cx="12749348" cy="1115736"/>
            <a:chOff x="0" y="0"/>
            <a:chExt cx="12749348" cy="1115736"/>
          </a:xfrm>
        </p:grpSpPr>
        <p:sp>
          <p:nvSpPr>
            <p:cNvPr id="5" name="Rectangle 4">
              <a:extLst>
                <a:ext uri="{FF2B5EF4-FFF2-40B4-BE49-F238E27FC236}">
                  <a16:creationId xmlns:a16="http://schemas.microsoft.com/office/drawing/2014/main" id="{6FBB4837-678E-4FCE-A1B7-2AE1B9432890}"/>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6" name="Picture 5">
              <a:extLst>
                <a:ext uri="{FF2B5EF4-FFF2-40B4-BE49-F238E27FC236}">
                  <a16:creationId xmlns:a16="http://schemas.microsoft.com/office/drawing/2014/main" id="{D279BBF0-3F01-4944-AF8F-73A34B5B9C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7" name="TextBox 6">
              <a:extLst>
                <a:ext uri="{FF2B5EF4-FFF2-40B4-BE49-F238E27FC236}">
                  <a16:creationId xmlns:a16="http://schemas.microsoft.com/office/drawing/2014/main" id="{650112A7-3B60-423A-8682-3EC1CCAA7ABE}"/>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8" name="Graphic 11">
              <a:extLst>
                <a:ext uri="{FF2B5EF4-FFF2-40B4-BE49-F238E27FC236}">
                  <a16:creationId xmlns:a16="http://schemas.microsoft.com/office/drawing/2014/main" id="{75FFEA7F-8809-458D-BE80-99F7CFB965CA}"/>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906056" y="403986"/>
              <a:ext cx="261610" cy="261610"/>
            </a:xfrm>
            <a:prstGeom prst="rect">
              <a:avLst/>
            </a:prstGeom>
          </p:spPr>
        </p:pic>
        <p:sp>
          <p:nvSpPr>
            <p:cNvPr id="9" name="TextBox 8">
              <a:extLst>
                <a:ext uri="{FF2B5EF4-FFF2-40B4-BE49-F238E27FC236}">
                  <a16:creationId xmlns:a16="http://schemas.microsoft.com/office/drawing/2014/main" id="{B3F075CD-8CB0-4BD0-B756-BA559BF9DF2D}"/>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0" name="Graphic 13">
              <a:extLst>
                <a:ext uri="{FF2B5EF4-FFF2-40B4-BE49-F238E27FC236}">
                  <a16:creationId xmlns:a16="http://schemas.microsoft.com/office/drawing/2014/main" id="{ACED766F-A0E3-4D45-8A6E-86CCFAFA5D96}"/>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0591033" y="741997"/>
              <a:ext cx="171450" cy="171450"/>
            </a:xfrm>
            <a:prstGeom prst="rect">
              <a:avLst/>
            </a:prstGeom>
          </p:spPr>
        </p:pic>
        <p:pic>
          <p:nvPicPr>
            <p:cNvPr id="11" name="Picture 10">
              <a:extLst>
                <a:ext uri="{FF2B5EF4-FFF2-40B4-BE49-F238E27FC236}">
                  <a16:creationId xmlns:a16="http://schemas.microsoft.com/office/drawing/2014/main" id="{F83660F3-45D1-4CA0-BE2A-E7E6C1B794A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3" name="Content Placeholder 2"/>
          <p:cNvSpPr>
            <a:spLocks noGrp="1"/>
          </p:cNvSpPr>
          <p:nvPr>
            <p:ph idx="1"/>
          </p:nvPr>
        </p:nvSpPr>
        <p:spPr/>
        <p:txBody>
          <a:bodyPr>
            <a:normAutofit/>
          </a:bodyPr>
          <a:lstStyle/>
          <a:p>
            <a:pPr fontAlgn="base"/>
            <a:r>
              <a:rPr lang="en-US" dirty="0"/>
              <a:t>Supervised learning involves training a machine from labeled data.</a:t>
            </a:r>
          </a:p>
          <a:p>
            <a:pPr fontAlgn="base"/>
            <a:r>
              <a:rPr lang="en-US" dirty="0"/>
              <a:t>Labeled data consists of examples with the correct answer or classification.</a:t>
            </a:r>
          </a:p>
          <a:p>
            <a:pPr fontAlgn="base"/>
            <a:r>
              <a:rPr lang="en-US" dirty="0"/>
              <a:t>The machine learns the relationship between inputs (fruit images) and outputs (fruit labels).</a:t>
            </a:r>
          </a:p>
          <a:p>
            <a:pPr fontAlgn="base"/>
            <a:r>
              <a:rPr lang="en-US" dirty="0"/>
              <a:t>The trained machine can then make predictions on new, unlabeled data.</a:t>
            </a:r>
          </a:p>
          <a:p>
            <a:pPr marL="0" indent="0">
              <a:buNone/>
            </a:pPr>
            <a:endParaRPr lang="en-US" dirty="0"/>
          </a:p>
        </p:txBody>
      </p:sp>
      <p:sp>
        <p:nvSpPr>
          <p:cNvPr id="14" name="Title 1"/>
          <p:cNvSpPr>
            <a:spLocks noGrp="1"/>
          </p:cNvSpPr>
          <p:nvPr>
            <p:ph type="title"/>
          </p:nvPr>
        </p:nvSpPr>
        <p:spPr>
          <a:xfrm>
            <a:off x="1862608" y="320045"/>
            <a:ext cx="8295430" cy="593402"/>
          </a:xfrm>
        </p:spPr>
        <p:txBody>
          <a:bodyPr>
            <a:normAutofit fontScale="90000"/>
          </a:bodyPr>
          <a:lstStyle/>
          <a:p>
            <a:pPr algn="ctr"/>
            <a:r>
              <a:rPr lang="en-US" b="1" dirty="0" smtClean="0">
                <a:solidFill>
                  <a:schemeClr val="bg1"/>
                </a:solidFill>
              </a:rPr>
              <a:t>Key Points</a:t>
            </a:r>
            <a:endParaRPr lang="en-US" dirty="0">
              <a:solidFill>
                <a:schemeClr val="bg1"/>
              </a:solidFill>
            </a:endParaRPr>
          </a:p>
        </p:txBody>
      </p:sp>
    </p:spTree>
    <p:extLst>
      <p:ext uri="{BB962C8B-B14F-4D97-AF65-F5344CB8AC3E}">
        <p14:creationId xmlns:p14="http://schemas.microsoft.com/office/powerpoint/2010/main" val="418394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AEFE420-0C07-4D1B-9094-F2C452FF1011}"/>
              </a:ext>
            </a:extLst>
          </p:cNvPr>
          <p:cNvGrpSpPr/>
          <p:nvPr/>
        </p:nvGrpSpPr>
        <p:grpSpPr>
          <a:xfrm>
            <a:off x="0" y="-71120"/>
            <a:ext cx="12749348" cy="1115736"/>
            <a:chOff x="0" y="0"/>
            <a:chExt cx="12749348" cy="1115736"/>
          </a:xfrm>
        </p:grpSpPr>
        <p:sp>
          <p:nvSpPr>
            <p:cNvPr id="5" name="Rectangle 4">
              <a:extLst>
                <a:ext uri="{FF2B5EF4-FFF2-40B4-BE49-F238E27FC236}">
                  <a16:creationId xmlns:a16="http://schemas.microsoft.com/office/drawing/2014/main" id="{6FBB4837-678E-4FCE-A1B7-2AE1B9432890}"/>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6" name="Picture 5">
              <a:extLst>
                <a:ext uri="{FF2B5EF4-FFF2-40B4-BE49-F238E27FC236}">
                  <a16:creationId xmlns:a16="http://schemas.microsoft.com/office/drawing/2014/main" id="{D279BBF0-3F01-4944-AF8F-73A34B5B9C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7" name="TextBox 6">
              <a:extLst>
                <a:ext uri="{FF2B5EF4-FFF2-40B4-BE49-F238E27FC236}">
                  <a16:creationId xmlns:a16="http://schemas.microsoft.com/office/drawing/2014/main" id="{650112A7-3B60-423A-8682-3EC1CCAA7ABE}"/>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8" name="Graphic 11">
              <a:extLst>
                <a:ext uri="{FF2B5EF4-FFF2-40B4-BE49-F238E27FC236}">
                  <a16:creationId xmlns:a16="http://schemas.microsoft.com/office/drawing/2014/main" id="{75FFEA7F-8809-458D-BE80-99F7CFB965CA}"/>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906056" y="403986"/>
              <a:ext cx="261610" cy="261610"/>
            </a:xfrm>
            <a:prstGeom prst="rect">
              <a:avLst/>
            </a:prstGeom>
          </p:spPr>
        </p:pic>
        <p:sp>
          <p:nvSpPr>
            <p:cNvPr id="9" name="TextBox 8">
              <a:extLst>
                <a:ext uri="{FF2B5EF4-FFF2-40B4-BE49-F238E27FC236}">
                  <a16:creationId xmlns:a16="http://schemas.microsoft.com/office/drawing/2014/main" id="{B3F075CD-8CB0-4BD0-B756-BA559BF9DF2D}"/>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0" name="Graphic 13">
              <a:extLst>
                <a:ext uri="{FF2B5EF4-FFF2-40B4-BE49-F238E27FC236}">
                  <a16:creationId xmlns:a16="http://schemas.microsoft.com/office/drawing/2014/main" id="{ACED766F-A0E3-4D45-8A6E-86CCFAFA5D96}"/>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0591033" y="741997"/>
              <a:ext cx="171450" cy="171450"/>
            </a:xfrm>
            <a:prstGeom prst="rect">
              <a:avLst/>
            </a:prstGeom>
          </p:spPr>
        </p:pic>
        <p:pic>
          <p:nvPicPr>
            <p:cNvPr id="11" name="Picture 10">
              <a:extLst>
                <a:ext uri="{FF2B5EF4-FFF2-40B4-BE49-F238E27FC236}">
                  <a16:creationId xmlns:a16="http://schemas.microsoft.com/office/drawing/2014/main" id="{F83660F3-45D1-4CA0-BE2A-E7E6C1B794A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3" name="Content Placeholder 2"/>
          <p:cNvSpPr>
            <a:spLocks noGrp="1"/>
          </p:cNvSpPr>
          <p:nvPr>
            <p:ph idx="1"/>
          </p:nvPr>
        </p:nvSpPr>
        <p:spPr/>
        <p:txBody>
          <a:bodyPr>
            <a:normAutofit fontScale="92500" lnSpcReduction="20000"/>
          </a:bodyPr>
          <a:lstStyle/>
          <a:p>
            <a:pPr marL="0" indent="0" fontAlgn="base">
              <a:buNone/>
            </a:pPr>
            <a:r>
              <a:rPr lang="en-US" b="1" dirty="0"/>
              <a:t>1- Regression</a:t>
            </a:r>
          </a:p>
          <a:p>
            <a:pPr marL="0" indent="0" fontAlgn="base">
              <a:buNone/>
            </a:pPr>
            <a:r>
              <a:rPr lang="en-US" dirty="0"/>
              <a:t>Regression is a type of supervised learning that is used to predict continuous values, such as house prices, stock prices, or customer churn. Regression algorithms learn a function that maps from the input features to the output value.</a:t>
            </a:r>
          </a:p>
          <a:p>
            <a:pPr marL="0" indent="0" fontAlgn="base">
              <a:buNone/>
            </a:pPr>
            <a:r>
              <a:rPr lang="en-US" dirty="0"/>
              <a:t>Some common </a:t>
            </a:r>
            <a:r>
              <a:rPr lang="en-US" u="sng" dirty="0">
                <a:hlinkClick r:id="rId8"/>
              </a:rPr>
              <a:t>regression algorithms</a:t>
            </a:r>
            <a:r>
              <a:rPr lang="en-US" dirty="0"/>
              <a:t> include:</a:t>
            </a:r>
          </a:p>
          <a:p>
            <a:pPr fontAlgn="base"/>
            <a:r>
              <a:rPr lang="en-US" dirty="0"/>
              <a:t>Linear Regression</a:t>
            </a:r>
          </a:p>
          <a:p>
            <a:pPr fontAlgn="base"/>
            <a:r>
              <a:rPr lang="en-US" dirty="0"/>
              <a:t>Polynomial Regression</a:t>
            </a:r>
          </a:p>
          <a:p>
            <a:pPr fontAlgn="base"/>
            <a:r>
              <a:rPr lang="en-US" dirty="0"/>
              <a:t>Support Vector Machine Regression</a:t>
            </a:r>
          </a:p>
          <a:p>
            <a:pPr fontAlgn="base"/>
            <a:r>
              <a:rPr lang="en-US" dirty="0"/>
              <a:t>Decision Tree Regression</a:t>
            </a:r>
          </a:p>
          <a:p>
            <a:pPr fontAlgn="base"/>
            <a:r>
              <a:rPr lang="en-US" dirty="0"/>
              <a:t>Random Forest Regression</a:t>
            </a:r>
          </a:p>
          <a:p>
            <a:endParaRPr lang="en-US" dirty="0"/>
          </a:p>
        </p:txBody>
      </p:sp>
      <p:sp>
        <p:nvSpPr>
          <p:cNvPr id="14" name="Title 1"/>
          <p:cNvSpPr>
            <a:spLocks noGrp="1"/>
          </p:cNvSpPr>
          <p:nvPr>
            <p:ph type="title"/>
          </p:nvPr>
        </p:nvSpPr>
        <p:spPr>
          <a:xfrm>
            <a:off x="1862608" y="320045"/>
            <a:ext cx="8295430" cy="593402"/>
          </a:xfrm>
        </p:spPr>
        <p:txBody>
          <a:bodyPr>
            <a:normAutofit fontScale="90000"/>
          </a:bodyPr>
          <a:lstStyle/>
          <a:p>
            <a:pPr algn="ctr"/>
            <a:r>
              <a:rPr lang="en-US" b="1" dirty="0" smtClean="0">
                <a:solidFill>
                  <a:schemeClr val="bg1"/>
                </a:solidFill>
              </a:rPr>
              <a:t>Types of Supervised Learning</a:t>
            </a:r>
            <a:endParaRPr lang="en-US" dirty="0">
              <a:solidFill>
                <a:schemeClr val="bg1"/>
              </a:solidFill>
            </a:endParaRPr>
          </a:p>
        </p:txBody>
      </p:sp>
    </p:spTree>
    <p:extLst>
      <p:ext uri="{BB962C8B-B14F-4D97-AF65-F5344CB8AC3E}">
        <p14:creationId xmlns:p14="http://schemas.microsoft.com/office/powerpoint/2010/main" val="1335013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AEFE420-0C07-4D1B-9094-F2C452FF1011}"/>
              </a:ext>
            </a:extLst>
          </p:cNvPr>
          <p:cNvGrpSpPr/>
          <p:nvPr/>
        </p:nvGrpSpPr>
        <p:grpSpPr>
          <a:xfrm>
            <a:off x="0" y="-71120"/>
            <a:ext cx="12749348" cy="1115736"/>
            <a:chOff x="0" y="0"/>
            <a:chExt cx="12749348" cy="1115736"/>
          </a:xfrm>
        </p:grpSpPr>
        <p:sp>
          <p:nvSpPr>
            <p:cNvPr id="5" name="Rectangle 4">
              <a:extLst>
                <a:ext uri="{FF2B5EF4-FFF2-40B4-BE49-F238E27FC236}">
                  <a16:creationId xmlns:a16="http://schemas.microsoft.com/office/drawing/2014/main" id="{6FBB4837-678E-4FCE-A1B7-2AE1B9432890}"/>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6" name="Picture 5">
              <a:extLst>
                <a:ext uri="{FF2B5EF4-FFF2-40B4-BE49-F238E27FC236}">
                  <a16:creationId xmlns:a16="http://schemas.microsoft.com/office/drawing/2014/main" id="{D279BBF0-3F01-4944-AF8F-73A34B5B9C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7" name="TextBox 6">
              <a:extLst>
                <a:ext uri="{FF2B5EF4-FFF2-40B4-BE49-F238E27FC236}">
                  <a16:creationId xmlns:a16="http://schemas.microsoft.com/office/drawing/2014/main" id="{650112A7-3B60-423A-8682-3EC1CCAA7ABE}"/>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8" name="Graphic 11">
              <a:extLst>
                <a:ext uri="{FF2B5EF4-FFF2-40B4-BE49-F238E27FC236}">
                  <a16:creationId xmlns:a16="http://schemas.microsoft.com/office/drawing/2014/main" id="{75FFEA7F-8809-458D-BE80-99F7CFB965CA}"/>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906056" y="403986"/>
              <a:ext cx="261610" cy="261610"/>
            </a:xfrm>
            <a:prstGeom prst="rect">
              <a:avLst/>
            </a:prstGeom>
          </p:spPr>
        </p:pic>
        <p:sp>
          <p:nvSpPr>
            <p:cNvPr id="9" name="TextBox 8">
              <a:extLst>
                <a:ext uri="{FF2B5EF4-FFF2-40B4-BE49-F238E27FC236}">
                  <a16:creationId xmlns:a16="http://schemas.microsoft.com/office/drawing/2014/main" id="{B3F075CD-8CB0-4BD0-B756-BA559BF9DF2D}"/>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0" name="Graphic 13">
              <a:extLst>
                <a:ext uri="{FF2B5EF4-FFF2-40B4-BE49-F238E27FC236}">
                  <a16:creationId xmlns:a16="http://schemas.microsoft.com/office/drawing/2014/main" id="{ACED766F-A0E3-4D45-8A6E-86CCFAFA5D96}"/>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0591033" y="741997"/>
              <a:ext cx="171450" cy="171450"/>
            </a:xfrm>
            <a:prstGeom prst="rect">
              <a:avLst/>
            </a:prstGeom>
          </p:spPr>
        </p:pic>
        <p:pic>
          <p:nvPicPr>
            <p:cNvPr id="11" name="Picture 10">
              <a:extLst>
                <a:ext uri="{FF2B5EF4-FFF2-40B4-BE49-F238E27FC236}">
                  <a16:creationId xmlns:a16="http://schemas.microsoft.com/office/drawing/2014/main" id="{F83660F3-45D1-4CA0-BE2A-E7E6C1B794A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3" name="Content Placeholder 2"/>
          <p:cNvSpPr>
            <a:spLocks noGrp="1"/>
          </p:cNvSpPr>
          <p:nvPr>
            <p:ph idx="1"/>
          </p:nvPr>
        </p:nvSpPr>
        <p:spPr/>
        <p:txBody>
          <a:bodyPr>
            <a:normAutofit fontScale="92500" lnSpcReduction="20000"/>
          </a:bodyPr>
          <a:lstStyle/>
          <a:p>
            <a:pPr marL="0" indent="0" fontAlgn="base">
              <a:buNone/>
            </a:pPr>
            <a:r>
              <a:rPr lang="en-US" b="1" dirty="0"/>
              <a:t>2- Classification</a:t>
            </a:r>
          </a:p>
          <a:p>
            <a:pPr marL="0" indent="0" algn="just" fontAlgn="base">
              <a:buNone/>
            </a:pPr>
            <a:r>
              <a:rPr lang="en-US" dirty="0"/>
              <a:t>Classification is a type of supervised learning that is used to predict categorical values, such as whether a customer will churn or not, whether an email is spam or not, or whether a medical image shows a tumor or not. Classification algorithms learn a function that maps from the input features to a probability distribution over the output classes.</a:t>
            </a:r>
          </a:p>
          <a:p>
            <a:pPr marL="0" indent="0" fontAlgn="base">
              <a:buNone/>
            </a:pPr>
            <a:r>
              <a:rPr lang="en-US" dirty="0"/>
              <a:t>Some common</a:t>
            </a:r>
            <a:r>
              <a:rPr lang="en-US" u="sng" dirty="0">
                <a:hlinkClick r:id="rId8"/>
              </a:rPr>
              <a:t> classification algorithms</a:t>
            </a:r>
            <a:r>
              <a:rPr lang="en-US" dirty="0"/>
              <a:t> include:</a:t>
            </a:r>
          </a:p>
          <a:p>
            <a:pPr fontAlgn="base"/>
            <a:r>
              <a:rPr lang="en-US" dirty="0"/>
              <a:t>Logistic Regression</a:t>
            </a:r>
          </a:p>
          <a:p>
            <a:pPr fontAlgn="base"/>
            <a:r>
              <a:rPr lang="en-US" dirty="0"/>
              <a:t>Support Vector Machines</a:t>
            </a:r>
          </a:p>
          <a:p>
            <a:pPr fontAlgn="base"/>
            <a:r>
              <a:rPr lang="en-US" dirty="0"/>
              <a:t>Decision Trees</a:t>
            </a:r>
          </a:p>
          <a:p>
            <a:pPr fontAlgn="base"/>
            <a:r>
              <a:rPr lang="en-US" dirty="0"/>
              <a:t>Random Forests</a:t>
            </a:r>
          </a:p>
          <a:p>
            <a:pPr fontAlgn="base"/>
            <a:r>
              <a:rPr lang="en-US" dirty="0"/>
              <a:t>Naive </a:t>
            </a:r>
            <a:r>
              <a:rPr lang="en-US" dirty="0" err="1"/>
              <a:t>Baye</a:t>
            </a:r>
            <a:endParaRPr lang="en-US" dirty="0"/>
          </a:p>
          <a:p>
            <a:pPr marL="0" indent="0">
              <a:buNone/>
            </a:pPr>
            <a:endParaRPr lang="en-US" dirty="0"/>
          </a:p>
        </p:txBody>
      </p:sp>
      <p:sp>
        <p:nvSpPr>
          <p:cNvPr id="14" name="Title 1"/>
          <p:cNvSpPr>
            <a:spLocks noGrp="1"/>
          </p:cNvSpPr>
          <p:nvPr>
            <p:ph type="title"/>
          </p:nvPr>
        </p:nvSpPr>
        <p:spPr>
          <a:xfrm>
            <a:off x="1862608" y="320045"/>
            <a:ext cx="8295430" cy="593402"/>
          </a:xfrm>
        </p:spPr>
        <p:txBody>
          <a:bodyPr>
            <a:normAutofit fontScale="90000"/>
          </a:bodyPr>
          <a:lstStyle/>
          <a:p>
            <a:pPr algn="ctr"/>
            <a:r>
              <a:rPr lang="en-US" b="1" dirty="0" smtClean="0">
                <a:solidFill>
                  <a:schemeClr val="bg1"/>
                </a:solidFill>
              </a:rPr>
              <a:t>Types of Supervised Learning</a:t>
            </a:r>
            <a:endParaRPr lang="en-US" dirty="0">
              <a:solidFill>
                <a:schemeClr val="bg1"/>
              </a:solidFill>
            </a:endParaRPr>
          </a:p>
        </p:txBody>
      </p:sp>
    </p:spTree>
    <p:extLst>
      <p:ext uri="{BB962C8B-B14F-4D97-AF65-F5344CB8AC3E}">
        <p14:creationId xmlns:p14="http://schemas.microsoft.com/office/powerpoint/2010/main" val="2308220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AEFE420-0C07-4D1B-9094-F2C452FF1011}"/>
              </a:ext>
            </a:extLst>
          </p:cNvPr>
          <p:cNvGrpSpPr/>
          <p:nvPr/>
        </p:nvGrpSpPr>
        <p:grpSpPr>
          <a:xfrm>
            <a:off x="0" y="-71120"/>
            <a:ext cx="12749348" cy="1115736"/>
            <a:chOff x="0" y="0"/>
            <a:chExt cx="12749348" cy="1115736"/>
          </a:xfrm>
        </p:grpSpPr>
        <p:sp>
          <p:nvSpPr>
            <p:cNvPr id="5" name="Rectangle 4">
              <a:extLst>
                <a:ext uri="{FF2B5EF4-FFF2-40B4-BE49-F238E27FC236}">
                  <a16:creationId xmlns:a16="http://schemas.microsoft.com/office/drawing/2014/main" id="{6FBB4837-678E-4FCE-A1B7-2AE1B9432890}"/>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6" name="Picture 5">
              <a:extLst>
                <a:ext uri="{FF2B5EF4-FFF2-40B4-BE49-F238E27FC236}">
                  <a16:creationId xmlns:a16="http://schemas.microsoft.com/office/drawing/2014/main" id="{D279BBF0-3F01-4944-AF8F-73A34B5B9C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7" name="TextBox 6">
              <a:extLst>
                <a:ext uri="{FF2B5EF4-FFF2-40B4-BE49-F238E27FC236}">
                  <a16:creationId xmlns:a16="http://schemas.microsoft.com/office/drawing/2014/main" id="{650112A7-3B60-423A-8682-3EC1CCAA7ABE}"/>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8" name="Graphic 11">
              <a:extLst>
                <a:ext uri="{FF2B5EF4-FFF2-40B4-BE49-F238E27FC236}">
                  <a16:creationId xmlns:a16="http://schemas.microsoft.com/office/drawing/2014/main" id="{75FFEA7F-8809-458D-BE80-99F7CFB965CA}"/>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906056" y="403986"/>
              <a:ext cx="261610" cy="261610"/>
            </a:xfrm>
            <a:prstGeom prst="rect">
              <a:avLst/>
            </a:prstGeom>
          </p:spPr>
        </p:pic>
        <p:sp>
          <p:nvSpPr>
            <p:cNvPr id="9" name="TextBox 8">
              <a:extLst>
                <a:ext uri="{FF2B5EF4-FFF2-40B4-BE49-F238E27FC236}">
                  <a16:creationId xmlns:a16="http://schemas.microsoft.com/office/drawing/2014/main" id="{B3F075CD-8CB0-4BD0-B756-BA559BF9DF2D}"/>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0" name="Graphic 13">
              <a:extLst>
                <a:ext uri="{FF2B5EF4-FFF2-40B4-BE49-F238E27FC236}">
                  <a16:creationId xmlns:a16="http://schemas.microsoft.com/office/drawing/2014/main" id="{ACED766F-A0E3-4D45-8A6E-86CCFAFA5D96}"/>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0591033" y="741997"/>
              <a:ext cx="171450" cy="171450"/>
            </a:xfrm>
            <a:prstGeom prst="rect">
              <a:avLst/>
            </a:prstGeom>
          </p:spPr>
        </p:pic>
        <p:pic>
          <p:nvPicPr>
            <p:cNvPr id="11" name="Picture 10">
              <a:extLst>
                <a:ext uri="{FF2B5EF4-FFF2-40B4-BE49-F238E27FC236}">
                  <a16:creationId xmlns:a16="http://schemas.microsoft.com/office/drawing/2014/main" id="{F83660F3-45D1-4CA0-BE2A-E7E6C1B794A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3" name="Content Placeholder 2"/>
          <p:cNvSpPr>
            <a:spLocks noGrp="1"/>
          </p:cNvSpPr>
          <p:nvPr>
            <p:ph idx="1"/>
          </p:nvPr>
        </p:nvSpPr>
        <p:spPr/>
        <p:txBody>
          <a:bodyPr>
            <a:normAutofit fontScale="77500" lnSpcReduction="20000"/>
          </a:bodyPr>
          <a:lstStyle/>
          <a:p>
            <a:pPr fontAlgn="base"/>
            <a:r>
              <a:rPr lang="en-US" b="1" dirty="0"/>
              <a:t>Spam filtering:</a:t>
            </a:r>
            <a:r>
              <a:rPr lang="en-US" dirty="0"/>
              <a:t> Supervised learning algorithms can be trained to identify and classify spam emails based on their content, helping users avoid unwanted messages.</a:t>
            </a:r>
          </a:p>
          <a:p>
            <a:pPr fontAlgn="base"/>
            <a:r>
              <a:rPr lang="en-US" b="1" dirty="0"/>
              <a:t>Image classification:</a:t>
            </a:r>
            <a:r>
              <a:rPr lang="en-US" dirty="0"/>
              <a:t> Supervised learning can automatically classify images into different categories, such as animals, objects, or scenes, facilitating tasks like image search, content moderation, and image-based product recommendations.</a:t>
            </a:r>
          </a:p>
          <a:p>
            <a:pPr fontAlgn="base"/>
            <a:r>
              <a:rPr lang="en-US" b="1" dirty="0"/>
              <a:t>Medical diagnosis:</a:t>
            </a:r>
            <a:r>
              <a:rPr lang="en-US" dirty="0"/>
              <a:t> Supervised learning can assist in medical diagnosis by analyzing patient data, such as medical images, test results, and patient history, to identify patterns that suggest specific diseases or conditions.</a:t>
            </a:r>
          </a:p>
          <a:p>
            <a:pPr fontAlgn="base"/>
            <a:r>
              <a:rPr lang="en-US" b="1" dirty="0"/>
              <a:t>Fraud detection:</a:t>
            </a:r>
            <a:r>
              <a:rPr lang="en-US" dirty="0"/>
              <a:t> Supervised learning models can analyze financial transactions and identify patterns that indicate fraudulent activity, helping financial institutions prevent fraud and protect their customers.</a:t>
            </a:r>
          </a:p>
          <a:p>
            <a:pPr fontAlgn="base"/>
            <a:r>
              <a:rPr lang="en-US" b="1" dirty="0"/>
              <a:t>Natural language processing (NLP):</a:t>
            </a:r>
            <a:r>
              <a:rPr lang="en-US" dirty="0"/>
              <a:t> Supervised learning plays a crucial role in NLP tasks, including sentiment analysis, machine translation, and text summarization, enabling machines to understand and process human language effectively</a:t>
            </a:r>
          </a:p>
          <a:p>
            <a:pPr marL="0" indent="0">
              <a:buNone/>
            </a:pPr>
            <a:endParaRPr lang="en-US" dirty="0"/>
          </a:p>
        </p:txBody>
      </p:sp>
      <p:sp>
        <p:nvSpPr>
          <p:cNvPr id="14" name="Title 1"/>
          <p:cNvSpPr>
            <a:spLocks noGrp="1"/>
          </p:cNvSpPr>
          <p:nvPr>
            <p:ph type="title"/>
          </p:nvPr>
        </p:nvSpPr>
        <p:spPr>
          <a:xfrm>
            <a:off x="1862608" y="320045"/>
            <a:ext cx="8295430" cy="593402"/>
          </a:xfrm>
        </p:spPr>
        <p:txBody>
          <a:bodyPr>
            <a:normAutofit fontScale="90000"/>
          </a:bodyPr>
          <a:lstStyle/>
          <a:p>
            <a:pPr algn="ctr"/>
            <a:r>
              <a:rPr lang="en-US" b="1" dirty="0" smtClean="0">
                <a:solidFill>
                  <a:schemeClr val="bg1"/>
                </a:solidFill>
              </a:rPr>
              <a:t>Applications of Supervised Learning</a:t>
            </a:r>
            <a:endParaRPr lang="en-US" dirty="0">
              <a:solidFill>
                <a:schemeClr val="bg1"/>
              </a:solidFill>
            </a:endParaRPr>
          </a:p>
        </p:txBody>
      </p:sp>
    </p:spTree>
    <p:extLst>
      <p:ext uri="{BB962C8B-B14F-4D97-AF65-F5344CB8AC3E}">
        <p14:creationId xmlns:p14="http://schemas.microsoft.com/office/powerpoint/2010/main" val="4041079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AEFE420-0C07-4D1B-9094-F2C452FF1011}"/>
              </a:ext>
            </a:extLst>
          </p:cNvPr>
          <p:cNvGrpSpPr/>
          <p:nvPr/>
        </p:nvGrpSpPr>
        <p:grpSpPr>
          <a:xfrm>
            <a:off x="0" y="-71120"/>
            <a:ext cx="12749348" cy="1115736"/>
            <a:chOff x="0" y="0"/>
            <a:chExt cx="12749348" cy="1115736"/>
          </a:xfrm>
        </p:grpSpPr>
        <p:sp>
          <p:nvSpPr>
            <p:cNvPr id="5" name="Rectangle 4">
              <a:extLst>
                <a:ext uri="{FF2B5EF4-FFF2-40B4-BE49-F238E27FC236}">
                  <a16:creationId xmlns:a16="http://schemas.microsoft.com/office/drawing/2014/main" id="{6FBB4837-678E-4FCE-A1B7-2AE1B9432890}"/>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6" name="Picture 5">
              <a:extLst>
                <a:ext uri="{FF2B5EF4-FFF2-40B4-BE49-F238E27FC236}">
                  <a16:creationId xmlns:a16="http://schemas.microsoft.com/office/drawing/2014/main" id="{D279BBF0-3F01-4944-AF8F-73A34B5B9C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7" name="TextBox 6">
              <a:extLst>
                <a:ext uri="{FF2B5EF4-FFF2-40B4-BE49-F238E27FC236}">
                  <a16:creationId xmlns:a16="http://schemas.microsoft.com/office/drawing/2014/main" id="{650112A7-3B60-423A-8682-3EC1CCAA7ABE}"/>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8" name="Graphic 11">
              <a:extLst>
                <a:ext uri="{FF2B5EF4-FFF2-40B4-BE49-F238E27FC236}">
                  <a16:creationId xmlns:a16="http://schemas.microsoft.com/office/drawing/2014/main" id="{75FFEA7F-8809-458D-BE80-99F7CFB965CA}"/>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906056" y="403986"/>
              <a:ext cx="261610" cy="261610"/>
            </a:xfrm>
            <a:prstGeom prst="rect">
              <a:avLst/>
            </a:prstGeom>
          </p:spPr>
        </p:pic>
        <p:sp>
          <p:nvSpPr>
            <p:cNvPr id="9" name="TextBox 8">
              <a:extLst>
                <a:ext uri="{FF2B5EF4-FFF2-40B4-BE49-F238E27FC236}">
                  <a16:creationId xmlns:a16="http://schemas.microsoft.com/office/drawing/2014/main" id="{B3F075CD-8CB0-4BD0-B756-BA559BF9DF2D}"/>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0" name="Graphic 13">
              <a:extLst>
                <a:ext uri="{FF2B5EF4-FFF2-40B4-BE49-F238E27FC236}">
                  <a16:creationId xmlns:a16="http://schemas.microsoft.com/office/drawing/2014/main" id="{ACED766F-A0E3-4D45-8A6E-86CCFAFA5D96}"/>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0591033" y="741997"/>
              <a:ext cx="171450" cy="171450"/>
            </a:xfrm>
            <a:prstGeom prst="rect">
              <a:avLst/>
            </a:prstGeom>
          </p:spPr>
        </p:pic>
        <p:pic>
          <p:nvPicPr>
            <p:cNvPr id="11" name="Picture 10">
              <a:extLst>
                <a:ext uri="{FF2B5EF4-FFF2-40B4-BE49-F238E27FC236}">
                  <a16:creationId xmlns:a16="http://schemas.microsoft.com/office/drawing/2014/main" id="{F83660F3-45D1-4CA0-BE2A-E7E6C1B794A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3" name="Content Placeholder 2"/>
          <p:cNvSpPr>
            <a:spLocks noGrp="1"/>
          </p:cNvSpPr>
          <p:nvPr>
            <p:ph idx="1"/>
          </p:nvPr>
        </p:nvSpPr>
        <p:spPr/>
        <p:txBody>
          <a:bodyPr>
            <a:normAutofit/>
          </a:bodyPr>
          <a:lstStyle/>
          <a:p>
            <a:pPr algn="just" fontAlgn="base"/>
            <a:r>
              <a:rPr lang="en-US" dirty="0"/>
              <a:t>Unsupervised learning is a type of machine learning that learns from unlabeled data. This means that the data does not have any pre-existing labels or categories. The goal of unsupervised learning is to discover patterns and relationships in the data without any explicit guidance.</a:t>
            </a:r>
          </a:p>
          <a:p>
            <a:pPr algn="just" fontAlgn="base"/>
            <a:r>
              <a:rPr lang="en-US" dirty="0"/>
              <a:t>Unsupervised learning is the training of a machine using information that is neither classified nor labeled and allowing the algorithm to act on that information without guidance. Here the task of the machine is to group unsorted information according to similarities, patterns, and differences without any prior training of data.</a:t>
            </a:r>
          </a:p>
          <a:p>
            <a:endParaRPr lang="en-US" dirty="0"/>
          </a:p>
        </p:txBody>
      </p:sp>
      <p:sp>
        <p:nvSpPr>
          <p:cNvPr id="14" name="Title 1"/>
          <p:cNvSpPr>
            <a:spLocks noGrp="1"/>
          </p:cNvSpPr>
          <p:nvPr>
            <p:ph type="title"/>
          </p:nvPr>
        </p:nvSpPr>
        <p:spPr>
          <a:xfrm>
            <a:off x="1862608" y="320045"/>
            <a:ext cx="8295430" cy="593402"/>
          </a:xfrm>
        </p:spPr>
        <p:txBody>
          <a:bodyPr>
            <a:normAutofit fontScale="90000"/>
          </a:bodyPr>
          <a:lstStyle/>
          <a:p>
            <a:pPr algn="ctr"/>
            <a:r>
              <a:rPr lang="en-US" b="1" dirty="0" smtClean="0">
                <a:solidFill>
                  <a:schemeClr val="bg1"/>
                </a:solidFill>
              </a:rPr>
              <a:t>Unsupervised Learning</a:t>
            </a:r>
            <a:endParaRPr lang="en-US" dirty="0">
              <a:solidFill>
                <a:schemeClr val="bg1"/>
              </a:solidFill>
            </a:endParaRPr>
          </a:p>
        </p:txBody>
      </p:sp>
    </p:spTree>
    <p:extLst>
      <p:ext uri="{BB962C8B-B14F-4D97-AF65-F5344CB8AC3E}">
        <p14:creationId xmlns:p14="http://schemas.microsoft.com/office/powerpoint/2010/main" val="3846549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Light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1" y="365125"/>
            <a:ext cx="10892882" cy="5407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668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AEFE420-0C07-4D1B-9094-F2C452FF1011}"/>
              </a:ext>
            </a:extLst>
          </p:cNvPr>
          <p:cNvGrpSpPr/>
          <p:nvPr/>
        </p:nvGrpSpPr>
        <p:grpSpPr>
          <a:xfrm>
            <a:off x="0" y="-71120"/>
            <a:ext cx="12749348" cy="1115736"/>
            <a:chOff x="0" y="0"/>
            <a:chExt cx="12749348" cy="1115736"/>
          </a:xfrm>
        </p:grpSpPr>
        <p:sp>
          <p:nvSpPr>
            <p:cNvPr id="5" name="Rectangle 4">
              <a:extLst>
                <a:ext uri="{FF2B5EF4-FFF2-40B4-BE49-F238E27FC236}">
                  <a16:creationId xmlns:a16="http://schemas.microsoft.com/office/drawing/2014/main" id="{6FBB4837-678E-4FCE-A1B7-2AE1B9432890}"/>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6" name="Picture 5">
              <a:extLst>
                <a:ext uri="{FF2B5EF4-FFF2-40B4-BE49-F238E27FC236}">
                  <a16:creationId xmlns:a16="http://schemas.microsoft.com/office/drawing/2014/main" id="{D279BBF0-3F01-4944-AF8F-73A34B5B9C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7" name="TextBox 6">
              <a:extLst>
                <a:ext uri="{FF2B5EF4-FFF2-40B4-BE49-F238E27FC236}">
                  <a16:creationId xmlns:a16="http://schemas.microsoft.com/office/drawing/2014/main" id="{650112A7-3B60-423A-8682-3EC1CCAA7ABE}"/>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8" name="Graphic 11">
              <a:extLst>
                <a:ext uri="{FF2B5EF4-FFF2-40B4-BE49-F238E27FC236}">
                  <a16:creationId xmlns:a16="http://schemas.microsoft.com/office/drawing/2014/main" id="{75FFEA7F-8809-458D-BE80-99F7CFB965CA}"/>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906056" y="403986"/>
              <a:ext cx="261610" cy="261610"/>
            </a:xfrm>
            <a:prstGeom prst="rect">
              <a:avLst/>
            </a:prstGeom>
          </p:spPr>
        </p:pic>
        <p:sp>
          <p:nvSpPr>
            <p:cNvPr id="9" name="TextBox 8">
              <a:extLst>
                <a:ext uri="{FF2B5EF4-FFF2-40B4-BE49-F238E27FC236}">
                  <a16:creationId xmlns:a16="http://schemas.microsoft.com/office/drawing/2014/main" id="{B3F075CD-8CB0-4BD0-B756-BA559BF9DF2D}"/>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0" name="Graphic 13">
              <a:extLst>
                <a:ext uri="{FF2B5EF4-FFF2-40B4-BE49-F238E27FC236}">
                  <a16:creationId xmlns:a16="http://schemas.microsoft.com/office/drawing/2014/main" id="{ACED766F-A0E3-4D45-8A6E-86CCFAFA5D96}"/>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0591033" y="741997"/>
              <a:ext cx="171450" cy="171450"/>
            </a:xfrm>
            <a:prstGeom prst="rect">
              <a:avLst/>
            </a:prstGeom>
          </p:spPr>
        </p:pic>
        <p:pic>
          <p:nvPicPr>
            <p:cNvPr id="11" name="Picture 10">
              <a:extLst>
                <a:ext uri="{FF2B5EF4-FFF2-40B4-BE49-F238E27FC236}">
                  <a16:creationId xmlns:a16="http://schemas.microsoft.com/office/drawing/2014/main" id="{F83660F3-45D1-4CA0-BE2A-E7E6C1B794A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3" name="Content Placeholder 2"/>
          <p:cNvSpPr>
            <a:spLocks noGrp="1"/>
          </p:cNvSpPr>
          <p:nvPr>
            <p:ph idx="1"/>
          </p:nvPr>
        </p:nvSpPr>
        <p:spPr/>
        <p:txBody>
          <a:bodyPr>
            <a:normAutofit/>
          </a:bodyPr>
          <a:lstStyle/>
          <a:p>
            <a:pPr fontAlgn="base"/>
            <a:r>
              <a:rPr lang="en-US" dirty="0"/>
              <a:t>Unsupervised learning allows the model to discover patterns and relationships in unlabeled data.</a:t>
            </a:r>
          </a:p>
          <a:p>
            <a:pPr fontAlgn="base"/>
            <a:r>
              <a:rPr lang="en-US" dirty="0"/>
              <a:t>Clustering algorithms group similar data points together based on their inherent characteristics.</a:t>
            </a:r>
          </a:p>
          <a:p>
            <a:pPr fontAlgn="base"/>
            <a:r>
              <a:rPr lang="en-US" dirty="0"/>
              <a:t>Feature extraction captures essential information from the data, enabling the model to make meaningful distinctions.</a:t>
            </a:r>
          </a:p>
          <a:p>
            <a:endParaRPr lang="en-US" dirty="0"/>
          </a:p>
        </p:txBody>
      </p:sp>
      <p:sp>
        <p:nvSpPr>
          <p:cNvPr id="14" name="Title 1"/>
          <p:cNvSpPr>
            <a:spLocks noGrp="1"/>
          </p:cNvSpPr>
          <p:nvPr>
            <p:ph type="title"/>
          </p:nvPr>
        </p:nvSpPr>
        <p:spPr>
          <a:xfrm>
            <a:off x="1862608" y="320045"/>
            <a:ext cx="8295430" cy="593402"/>
          </a:xfrm>
        </p:spPr>
        <p:txBody>
          <a:bodyPr>
            <a:normAutofit fontScale="90000"/>
          </a:bodyPr>
          <a:lstStyle/>
          <a:p>
            <a:pPr algn="ctr"/>
            <a:r>
              <a:rPr lang="en-US" b="1" dirty="0" smtClean="0">
                <a:solidFill>
                  <a:schemeClr val="bg1"/>
                </a:solidFill>
              </a:rPr>
              <a:t>Key Points</a:t>
            </a:r>
            <a:endParaRPr lang="en-US" dirty="0">
              <a:solidFill>
                <a:schemeClr val="bg1"/>
              </a:solidFill>
            </a:endParaRPr>
          </a:p>
        </p:txBody>
      </p:sp>
    </p:spTree>
    <p:extLst>
      <p:ext uri="{BB962C8B-B14F-4D97-AF65-F5344CB8AC3E}">
        <p14:creationId xmlns:p14="http://schemas.microsoft.com/office/powerpoint/2010/main" val="3022349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AEFE420-0C07-4D1B-9094-F2C452FF1011}"/>
              </a:ext>
            </a:extLst>
          </p:cNvPr>
          <p:cNvGrpSpPr/>
          <p:nvPr/>
        </p:nvGrpSpPr>
        <p:grpSpPr>
          <a:xfrm>
            <a:off x="0" y="-71120"/>
            <a:ext cx="12749348" cy="1115736"/>
            <a:chOff x="0" y="0"/>
            <a:chExt cx="12749348" cy="1115736"/>
          </a:xfrm>
        </p:grpSpPr>
        <p:sp>
          <p:nvSpPr>
            <p:cNvPr id="5" name="Rectangle 4">
              <a:extLst>
                <a:ext uri="{FF2B5EF4-FFF2-40B4-BE49-F238E27FC236}">
                  <a16:creationId xmlns:a16="http://schemas.microsoft.com/office/drawing/2014/main" id="{6FBB4837-678E-4FCE-A1B7-2AE1B9432890}"/>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6" name="Picture 5">
              <a:extLst>
                <a:ext uri="{FF2B5EF4-FFF2-40B4-BE49-F238E27FC236}">
                  <a16:creationId xmlns:a16="http://schemas.microsoft.com/office/drawing/2014/main" id="{D279BBF0-3F01-4944-AF8F-73A34B5B9C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7" name="TextBox 6">
              <a:extLst>
                <a:ext uri="{FF2B5EF4-FFF2-40B4-BE49-F238E27FC236}">
                  <a16:creationId xmlns:a16="http://schemas.microsoft.com/office/drawing/2014/main" id="{650112A7-3B60-423A-8682-3EC1CCAA7ABE}"/>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8" name="Graphic 11">
              <a:extLst>
                <a:ext uri="{FF2B5EF4-FFF2-40B4-BE49-F238E27FC236}">
                  <a16:creationId xmlns:a16="http://schemas.microsoft.com/office/drawing/2014/main" id="{75FFEA7F-8809-458D-BE80-99F7CFB965CA}"/>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906056" y="403986"/>
              <a:ext cx="261610" cy="261610"/>
            </a:xfrm>
            <a:prstGeom prst="rect">
              <a:avLst/>
            </a:prstGeom>
          </p:spPr>
        </p:pic>
        <p:sp>
          <p:nvSpPr>
            <p:cNvPr id="9" name="TextBox 8">
              <a:extLst>
                <a:ext uri="{FF2B5EF4-FFF2-40B4-BE49-F238E27FC236}">
                  <a16:creationId xmlns:a16="http://schemas.microsoft.com/office/drawing/2014/main" id="{B3F075CD-8CB0-4BD0-B756-BA559BF9DF2D}"/>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0" name="Graphic 13">
              <a:extLst>
                <a:ext uri="{FF2B5EF4-FFF2-40B4-BE49-F238E27FC236}">
                  <a16:creationId xmlns:a16="http://schemas.microsoft.com/office/drawing/2014/main" id="{ACED766F-A0E3-4D45-8A6E-86CCFAFA5D96}"/>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0591033" y="741997"/>
              <a:ext cx="171450" cy="171450"/>
            </a:xfrm>
            <a:prstGeom prst="rect">
              <a:avLst/>
            </a:prstGeom>
          </p:spPr>
        </p:pic>
        <p:pic>
          <p:nvPicPr>
            <p:cNvPr id="11" name="Picture 10">
              <a:extLst>
                <a:ext uri="{FF2B5EF4-FFF2-40B4-BE49-F238E27FC236}">
                  <a16:creationId xmlns:a16="http://schemas.microsoft.com/office/drawing/2014/main" id="{F83660F3-45D1-4CA0-BE2A-E7E6C1B794A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3" name="Content Placeholder 2"/>
          <p:cNvSpPr>
            <a:spLocks noGrp="1"/>
          </p:cNvSpPr>
          <p:nvPr>
            <p:ph idx="1"/>
          </p:nvPr>
        </p:nvSpPr>
        <p:spPr/>
        <p:txBody>
          <a:bodyPr>
            <a:normAutofit/>
          </a:bodyPr>
          <a:lstStyle/>
          <a:p>
            <a:pPr marL="0" indent="0" fontAlgn="base">
              <a:buNone/>
            </a:pPr>
            <a:r>
              <a:rPr lang="en-US" b="1" dirty="0"/>
              <a:t>Clustering</a:t>
            </a:r>
          </a:p>
          <a:p>
            <a:pPr marL="0" indent="0" fontAlgn="base">
              <a:buNone/>
            </a:pPr>
            <a:r>
              <a:rPr lang="en-US" dirty="0"/>
              <a:t>Clustering is a type of unsupervised learning that is used to group similar data points together. </a:t>
            </a:r>
            <a:r>
              <a:rPr lang="en-US" u="sng" dirty="0">
                <a:hlinkClick r:id="rId8"/>
              </a:rPr>
              <a:t>Clustering algorithms</a:t>
            </a:r>
            <a:r>
              <a:rPr lang="en-US" dirty="0"/>
              <a:t> work by iteratively moving data points closer to their cluster centers and further away from data points in other clusters.</a:t>
            </a:r>
          </a:p>
          <a:p>
            <a:pPr fontAlgn="base"/>
            <a:r>
              <a:rPr lang="en-US" dirty="0"/>
              <a:t>Exclusive (partitioning)</a:t>
            </a:r>
          </a:p>
          <a:p>
            <a:pPr fontAlgn="base"/>
            <a:r>
              <a:rPr lang="en-US" dirty="0"/>
              <a:t>Agglomerative</a:t>
            </a:r>
          </a:p>
          <a:p>
            <a:pPr fontAlgn="base"/>
            <a:r>
              <a:rPr lang="en-US" dirty="0"/>
              <a:t>Overlapping</a:t>
            </a:r>
          </a:p>
          <a:p>
            <a:pPr fontAlgn="base"/>
            <a:r>
              <a:rPr lang="en-US" dirty="0"/>
              <a:t>Probabilistic</a:t>
            </a:r>
          </a:p>
          <a:p>
            <a:endParaRPr lang="en-US" dirty="0"/>
          </a:p>
        </p:txBody>
      </p:sp>
      <p:sp>
        <p:nvSpPr>
          <p:cNvPr id="14" name="Title 1"/>
          <p:cNvSpPr>
            <a:spLocks noGrp="1"/>
          </p:cNvSpPr>
          <p:nvPr>
            <p:ph type="title"/>
          </p:nvPr>
        </p:nvSpPr>
        <p:spPr>
          <a:xfrm>
            <a:off x="1862608" y="320045"/>
            <a:ext cx="8295430" cy="593402"/>
          </a:xfrm>
        </p:spPr>
        <p:txBody>
          <a:bodyPr>
            <a:normAutofit fontScale="90000"/>
          </a:bodyPr>
          <a:lstStyle/>
          <a:p>
            <a:pPr algn="ctr"/>
            <a:r>
              <a:rPr lang="en-US" b="1" dirty="0" smtClean="0">
                <a:solidFill>
                  <a:schemeClr val="bg1"/>
                </a:solidFill>
              </a:rPr>
              <a:t>Types of Unsupervised Learning</a:t>
            </a:r>
            <a:endParaRPr lang="en-US" dirty="0">
              <a:solidFill>
                <a:schemeClr val="bg1"/>
              </a:solidFill>
            </a:endParaRPr>
          </a:p>
        </p:txBody>
      </p:sp>
    </p:spTree>
    <p:extLst>
      <p:ext uri="{BB962C8B-B14F-4D97-AF65-F5344CB8AC3E}">
        <p14:creationId xmlns:p14="http://schemas.microsoft.com/office/powerpoint/2010/main" val="2233416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AEFE420-0C07-4D1B-9094-F2C452FF1011}"/>
              </a:ext>
            </a:extLst>
          </p:cNvPr>
          <p:cNvGrpSpPr/>
          <p:nvPr/>
        </p:nvGrpSpPr>
        <p:grpSpPr>
          <a:xfrm>
            <a:off x="0" y="-71120"/>
            <a:ext cx="12749348" cy="1115736"/>
            <a:chOff x="0" y="0"/>
            <a:chExt cx="12749348" cy="1115736"/>
          </a:xfrm>
        </p:grpSpPr>
        <p:sp>
          <p:nvSpPr>
            <p:cNvPr id="5" name="Rectangle 4">
              <a:extLst>
                <a:ext uri="{FF2B5EF4-FFF2-40B4-BE49-F238E27FC236}">
                  <a16:creationId xmlns:a16="http://schemas.microsoft.com/office/drawing/2014/main" id="{6FBB4837-678E-4FCE-A1B7-2AE1B9432890}"/>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6" name="Picture 5">
              <a:extLst>
                <a:ext uri="{FF2B5EF4-FFF2-40B4-BE49-F238E27FC236}">
                  <a16:creationId xmlns:a16="http://schemas.microsoft.com/office/drawing/2014/main" id="{D279BBF0-3F01-4944-AF8F-73A34B5B9C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7" name="TextBox 6">
              <a:extLst>
                <a:ext uri="{FF2B5EF4-FFF2-40B4-BE49-F238E27FC236}">
                  <a16:creationId xmlns:a16="http://schemas.microsoft.com/office/drawing/2014/main" id="{650112A7-3B60-423A-8682-3EC1CCAA7ABE}"/>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8" name="Graphic 11">
              <a:extLst>
                <a:ext uri="{FF2B5EF4-FFF2-40B4-BE49-F238E27FC236}">
                  <a16:creationId xmlns:a16="http://schemas.microsoft.com/office/drawing/2014/main" id="{75FFEA7F-8809-458D-BE80-99F7CFB965CA}"/>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906056" y="403986"/>
              <a:ext cx="261610" cy="261610"/>
            </a:xfrm>
            <a:prstGeom prst="rect">
              <a:avLst/>
            </a:prstGeom>
          </p:spPr>
        </p:pic>
        <p:sp>
          <p:nvSpPr>
            <p:cNvPr id="9" name="TextBox 8">
              <a:extLst>
                <a:ext uri="{FF2B5EF4-FFF2-40B4-BE49-F238E27FC236}">
                  <a16:creationId xmlns:a16="http://schemas.microsoft.com/office/drawing/2014/main" id="{B3F075CD-8CB0-4BD0-B756-BA559BF9DF2D}"/>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0" name="Graphic 13">
              <a:extLst>
                <a:ext uri="{FF2B5EF4-FFF2-40B4-BE49-F238E27FC236}">
                  <a16:creationId xmlns:a16="http://schemas.microsoft.com/office/drawing/2014/main" id="{ACED766F-A0E3-4D45-8A6E-86CCFAFA5D96}"/>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0591033" y="741997"/>
              <a:ext cx="171450" cy="171450"/>
            </a:xfrm>
            <a:prstGeom prst="rect">
              <a:avLst/>
            </a:prstGeom>
          </p:spPr>
        </p:pic>
        <p:pic>
          <p:nvPicPr>
            <p:cNvPr id="11" name="Picture 10">
              <a:extLst>
                <a:ext uri="{FF2B5EF4-FFF2-40B4-BE49-F238E27FC236}">
                  <a16:creationId xmlns:a16="http://schemas.microsoft.com/office/drawing/2014/main" id="{F83660F3-45D1-4CA0-BE2A-E7E6C1B794A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3" name="Content Placeholder 2"/>
          <p:cNvSpPr>
            <a:spLocks noGrp="1"/>
          </p:cNvSpPr>
          <p:nvPr>
            <p:ph idx="1"/>
          </p:nvPr>
        </p:nvSpPr>
        <p:spPr/>
        <p:txBody>
          <a:bodyPr>
            <a:normAutofit/>
          </a:bodyPr>
          <a:lstStyle/>
          <a:p>
            <a:pPr marL="0" indent="0" fontAlgn="base">
              <a:buNone/>
            </a:pPr>
            <a:r>
              <a:rPr lang="en-US" b="1" dirty="0"/>
              <a:t>Association rule learning</a:t>
            </a:r>
          </a:p>
          <a:p>
            <a:pPr marL="0" indent="0" fontAlgn="base">
              <a:buNone/>
            </a:pPr>
            <a:r>
              <a:rPr lang="en-US" dirty="0"/>
              <a:t>Association rule learning is a type of unsupervised learning that is used to identify patterns in a data. </a:t>
            </a:r>
            <a:r>
              <a:rPr lang="en-US" u="sng" dirty="0">
                <a:hlinkClick r:id="rId8"/>
              </a:rPr>
              <a:t>Association rule </a:t>
            </a:r>
            <a:r>
              <a:rPr lang="en-US" dirty="0"/>
              <a:t>learning algorithms work by finding relationships between different items in a dataset.</a:t>
            </a:r>
          </a:p>
          <a:p>
            <a:pPr marL="0" indent="0" fontAlgn="base">
              <a:buNone/>
            </a:pPr>
            <a:r>
              <a:rPr lang="en-US" dirty="0"/>
              <a:t>Some common association rule learning algorithms include:</a:t>
            </a:r>
          </a:p>
          <a:p>
            <a:pPr fontAlgn="base"/>
            <a:r>
              <a:rPr lang="en-US" dirty="0" err="1"/>
              <a:t>Apriori</a:t>
            </a:r>
            <a:r>
              <a:rPr lang="en-US" dirty="0"/>
              <a:t> Algorithm</a:t>
            </a:r>
          </a:p>
          <a:p>
            <a:pPr fontAlgn="base"/>
            <a:r>
              <a:rPr lang="en-US" dirty="0" err="1"/>
              <a:t>Eclat</a:t>
            </a:r>
            <a:r>
              <a:rPr lang="en-US" dirty="0"/>
              <a:t> Algorithm</a:t>
            </a:r>
          </a:p>
          <a:p>
            <a:pPr fontAlgn="base"/>
            <a:r>
              <a:rPr lang="en-US" dirty="0"/>
              <a:t>FP-Growth Algorithm</a:t>
            </a:r>
          </a:p>
          <a:p>
            <a:endParaRPr lang="en-US" dirty="0"/>
          </a:p>
        </p:txBody>
      </p:sp>
      <p:sp>
        <p:nvSpPr>
          <p:cNvPr id="14" name="Title 1"/>
          <p:cNvSpPr>
            <a:spLocks noGrp="1"/>
          </p:cNvSpPr>
          <p:nvPr>
            <p:ph type="title"/>
          </p:nvPr>
        </p:nvSpPr>
        <p:spPr>
          <a:xfrm>
            <a:off x="1862608" y="320045"/>
            <a:ext cx="8295430" cy="593402"/>
          </a:xfrm>
        </p:spPr>
        <p:txBody>
          <a:bodyPr>
            <a:normAutofit fontScale="90000"/>
          </a:bodyPr>
          <a:lstStyle/>
          <a:p>
            <a:pPr algn="ctr"/>
            <a:r>
              <a:rPr lang="en-US" b="1" dirty="0" smtClean="0">
                <a:solidFill>
                  <a:schemeClr val="bg1"/>
                </a:solidFill>
              </a:rPr>
              <a:t>Types of Unsupervised Learning</a:t>
            </a:r>
            <a:endParaRPr lang="en-US" dirty="0">
              <a:solidFill>
                <a:schemeClr val="bg1"/>
              </a:solidFill>
            </a:endParaRPr>
          </a:p>
        </p:txBody>
      </p:sp>
    </p:spTree>
    <p:extLst>
      <p:ext uri="{BB962C8B-B14F-4D97-AF65-F5344CB8AC3E}">
        <p14:creationId xmlns:p14="http://schemas.microsoft.com/office/powerpoint/2010/main" val="2621345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AEFE420-0C07-4D1B-9094-F2C452FF1011}"/>
              </a:ext>
            </a:extLst>
          </p:cNvPr>
          <p:cNvGrpSpPr/>
          <p:nvPr/>
        </p:nvGrpSpPr>
        <p:grpSpPr>
          <a:xfrm>
            <a:off x="0" y="-71120"/>
            <a:ext cx="12749348" cy="1115736"/>
            <a:chOff x="0" y="0"/>
            <a:chExt cx="12749348" cy="1115736"/>
          </a:xfrm>
        </p:grpSpPr>
        <p:sp>
          <p:nvSpPr>
            <p:cNvPr id="5" name="Rectangle 4">
              <a:extLst>
                <a:ext uri="{FF2B5EF4-FFF2-40B4-BE49-F238E27FC236}">
                  <a16:creationId xmlns:a16="http://schemas.microsoft.com/office/drawing/2014/main" id="{6FBB4837-678E-4FCE-A1B7-2AE1B9432890}"/>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6" name="Picture 5">
              <a:extLst>
                <a:ext uri="{FF2B5EF4-FFF2-40B4-BE49-F238E27FC236}">
                  <a16:creationId xmlns:a16="http://schemas.microsoft.com/office/drawing/2014/main" id="{D279BBF0-3F01-4944-AF8F-73A34B5B9C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7" name="TextBox 6">
              <a:extLst>
                <a:ext uri="{FF2B5EF4-FFF2-40B4-BE49-F238E27FC236}">
                  <a16:creationId xmlns:a16="http://schemas.microsoft.com/office/drawing/2014/main" id="{650112A7-3B60-423A-8682-3EC1CCAA7ABE}"/>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8" name="Graphic 11">
              <a:extLst>
                <a:ext uri="{FF2B5EF4-FFF2-40B4-BE49-F238E27FC236}">
                  <a16:creationId xmlns:a16="http://schemas.microsoft.com/office/drawing/2014/main" id="{75FFEA7F-8809-458D-BE80-99F7CFB965CA}"/>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906056" y="403986"/>
              <a:ext cx="261610" cy="261610"/>
            </a:xfrm>
            <a:prstGeom prst="rect">
              <a:avLst/>
            </a:prstGeom>
          </p:spPr>
        </p:pic>
        <p:sp>
          <p:nvSpPr>
            <p:cNvPr id="9" name="TextBox 8">
              <a:extLst>
                <a:ext uri="{FF2B5EF4-FFF2-40B4-BE49-F238E27FC236}">
                  <a16:creationId xmlns:a16="http://schemas.microsoft.com/office/drawing/2014/main" id="{B3F075CD-8CB0-4BD0-B756-BA559BF9DF2D}"/>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0" name="Graphic 13">
              <a:extLst>
                <a:ext uri="{FF2B5EF4-FFF2-40B4-BE49-F238E27FC236}">
                  <a16:creationId xmlns:a16="http://schemas.microsoft.com/office/drawing/2014/main" id="{ACED766F-A0E3-4D45-8A6E-86CCFAFA5D96}"/>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0591033" y="741997"/>
              <a:ext cx="171450" cy="171450"/>
            </a:xfrm>
            <a:prstGeom prst="rect">
              <a:avLst/>
            </a:prstGeom>
          </p:spPr>
        </p:pic>
        <p:pic>
          <p:nvPicPr>
            <p:cNvPr id="11" name="Picture 10">
              <a:extLst>
                <a:ext uri="{FF2B5EF4-FFF2-40B4-BE49-F238E27FC236}">
                  <a16:creationId xmlns:a16="http://schemas.microsoft.com/office/drawing/2014/main" id="{F83660F3-45D1-4CA0-BE2A-E7E6C1B794A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3" name="Content Placeholder 2"/>
          <p:cNvSpPr>
            <a:spLocks noGrp="1"/>
          </p:cNvSpPr>
          <p:nvPr>
            <p:ph idx="1"/>
          </p:nvPr>
        </p:nvSpPr>
        <p:spPr/>
        <p:txBody>
          <a:bodyPr>
            <a:normAutofit fontScale="77500" lnSpcReduction="20000"/>
          </a:bodyPr>
          <a:lstStyle/>
          <a:p>
            <a:pPr fontAlgn="base"/>
            <a:r>
              <a:rPr lang="en-US" b="1" dirty="0"/>
              <a:t>Anomaly detection: </a:t>
            </a:r>
            <a:r>
              <a:rPr lang="en-US" dirty="0"/>
              <a:t>Unsupervised learning can identify unusual patterns or deviations from normal behavior in data, enabling the detection of fraud, intrusion, or system failures.</a:t>
            </a:r>
          </a:p>
          <a:p>
            <a:pPr fontAlgn="base"/>
            <a:r>
              <a:rPr lang="en-US" b="1" dirty="0"/>
              <a:t>Scientific discovery: </a:t>
            </a:r>
            <a:r>
              <a:rPr lang="en-US" dirty="0"/>
              <a:t>Unsupervised learning can uncover hidden relationships and patterns in scientific data, leading to new hypotheses and insights in various scientific fields.</a:t>
            </a:r>
          </a:p>
          <a:p>
            <a:pPr fontAlgn="base"/>
            <a:r>
              <a:rPr lang="en-US" b="1" dirty="0"/>
              <a:t>Recommendation systems: </a:t>
            </a:r>
            <a:r>
              <a:rPr lang="en-US" dirty="0"/>
              <a:t>Unsupervised learning can identify patterns and similarities in user behavior and preferences to recommend products, movies, or music that align with their interests.</a:t>
            </a:r>
          </a:p>
          <a:p>
            <a:pPr fontAlgn="base"/>
            <a:r>
              <a:rPr lang="en-US" b="1" dirty="0"/>
              <a:t>Customer segmentation: </a:t>
            </a:r>
            <a:r>
              <a:rPr lang="en-US" dirty="0"/>
              <a:t>Unsupervised learning can identify groups of customers with similar characteristics, allowing businesses to target marketing campaigns and improve customer service more effectively.</a:t>
            </a:r>
          </a:p>
          <a:p>
            <a:pPr fontAlgn="base"/>
            <a:r>
              <a:rPr lang="en-US" b="1" dirty="0"/>
              <a:t>Image analysis</a:t>
            </a:r>
            <a:r>
              <a:rPr lang="en-US" dirty="0"/>
              <a:t>: Unsupervised learning can group images based on their content, facilitating tasks such as image classification, object detection, and image retrieval.</a:t>
            </a:r>
          </a:p>
          <a:p>
            <a:pPr marL="0" indent="0">
              <a:buNone/>
            </a:pPr>
            <a:endParaRPr lang="en-US" dirty="0"/>
          </a:p>
        </p:txBody>
      </p:sp>
      <p:sp>
        <p:nvSpPr>
          <p:cNvPr id="14" name="Title 1"/>
          <p:cNvSpPr>
            <a:spLocks noGrp="1"/>
          </p:cNvSpPr>
          <p:nvPr>
            <p:ph type="title"/>
          </p:nvPr>
        </p:nvSpPr>
        <p:spPr>
          <a:xfrm>
            <a:off x="1862608" y="320045"/>
            <a:ext cx="8295430" cy="593402"/>
          </a:xfrm>
        </p:spPr>
        <p:txBody>
          <a:bodyPr>
            <a:normAutofit fontScale="90000"/>
          </a:bodyPr>
          <a:lstStyle/>
          <a:p>
            <a:pPr algn="ctr"/>
            <a:r>
              <a:rPr lang="en-US" b="1" dirty="0" smtClean="0">
                <a:solidFill>
                  <a:schemeClr val="bg1"/>
                </a:solidFill>
              </a:rPr>
              <a:t>Applications of Unsupervised Learning</a:t>
            </a:r>
            <a:endParaRPr lang="en-US" dirty="0">
              <a:solidFill>
                <a:schemeClr val="bg1"/>
              </a:solidFill>
            </a:endParaRPr>
          </a:p>
        </p:txBody>
      </p:sp>
    </p:spTree>
    <p:extLst>
      <p:ext uri="{BB962C8B-B14F-4D97-AF65-F5344CB8AC3E}">
        <p14:creationId xmlns:p14="http://schemas.microsoft.com/office/powerpoint/2010/main" val="2854972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AEFE420-0C07-4D1B-9094-F2C452FF1011}"/>
              </a:ext>
            </a:extLst>
          </p:cNvPr>
          <p:cNvGrpSpPr/>
          <p:nvPr/>
        </p:nvGrpSpPr>
        <p:grpSpPr>
          <a:xfrm>
            <a:off x="0" y="0"/>
            <a:ext cx="12749348" cy="1115736"/>
            <a:chOff x="0" y="0"/>
            <a:chExt cx="12749348" cy="1115736"/>
          </a:xfrm>
        </p:grpSpPr>
        <p:sp>
          <p:nvSpPr>
            <p:cNvPr id="5" name="Rectangle 4">
              <a:extLst>
                <a:ext uri="{FF2B5EF4-FFF2-40B4-BE49-F238E27FC236}">
                  <a16:creationId xmlns:a16="http://schemas.microsoft.com/office/drawing/2014/main" id="{6FBB4837-678E-4FCE-A1B7-2AE1B9432890}"/>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6" name="Picture 5">
              <a:extLst>
                <a:ext uri="{FF2B5EF4-FFF2-40B4-BE49-F238E27FC236}">
                  <a16:creationId xmlns:a16="http://schemas.microsoft.com/office/drawing/2014/main" id="{D279BBF0-3F01-4944-AF8F-73A34B5B9C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7" name="TextBox 6">
              <a:extLst>
                <a:ext uri="{FF2B5EF4-FFF2-40B4-BE49-F238E27FC236}">
                  <a16:creationId xmlns:a16="http://schemas.microsoft.com/office/drawing/2014/main" id="{650112A7-3B60-423A-8682-3EC1CCAA7ABE}"/>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8" name="Graphic 11">
              <a:extLst>
                <a:ext uri="{FF2B5EF4-FFF2-40B4-BE49-F238E27FC236}">
                  <a16:creationId xmlns:a16="http://schemas.microsoft.com/office/drawing/2014/main" id="{75FFEA7F-8809-458D-BE80-99F7CFB965CA}"/>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906056" y="403986"/>
              <a:ext cx="261610" cy="261610"/>
            </a:xfrm>
            <a:prstGeom prst="rect">
              <a:avLst/>
            </a:prstGeom>
          </p:spPr>
        </p:pic>
        <p:sp>
          <p:nvSpPr>
            <p:cNvPr id="9" name="TextBox 8">
              <a:extLst>
                <a:ext uri="{FF2B5EF4-FFF2-40B4-BE49-F238E27FC236}">
                  <a16:creationId xmlns:a16="http://schemas.microsoft.com/office/drawing/2014/main" id="{B3F075CD-8CB0-4BD0-B756-BA559BF9DF2D}"/>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0" name="Graphic 13">
              <a:extLst>
                <a:ext uri="{FF2B5EF4-FFF2-40B4-BE49-F238E27FC236}">
                  <a16:creationId xmlns:a16="http://schemas.microsoft.com/office/drawing/2014/main" id="{ACED766F-A0E3-4D45-8A6E-86CCFAFA5D96}"/>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0591033" y="741997"/>
              <a:ext cx="171450" cy="171450"/>
            </a:xfrm>
            <a:prstGeom prst="rect">
              <a:avLst/>
            </a:prstGeom>
          </p:spPr>
        </p:pic>
        <p:pic>
          <p:nvPicPr>
            <p:cNvPr id="11" name="Picture 10">
              <a:extLst>
                <a:ext uri="{FF2B5EF4-FFF2-40B4-BE49-F238E27FC236}">
                  <a16:creationId xmlns:a16="http://schemas.microsoft.com/office/drawing/2014/main" id="{F83660F3-45D1-4CA0-BE2A-E7E6C1B794A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2" name="Title 1"/>
          <p:cNvSpPr>
            <a:spLocks noGrp="1"/>
          </p:cNvSpPr>
          <p:nvPr>
            <p:ph type="title"/>
          </p:nvPr>
        </p:nvSpPr>
        <p:spPr>
          <a:xfrm>
            <a:off x="4559300" y="261166"/>
            <a:ext cx="3073400" cy="593402"/>
          </a:xfrm>
        </p:spPr>
        <p:txBody>
          <a:bodyPr>
            <a:normAutofit fontScale="90000"/>
          </a:bodyPr>
          <a:lstStyle/>
          <a:p>
            <a:r>
              <a:rPr lang="en-US" dirty="0" smtClean="0">
                <a:solidFill>
                  <a:schemeClr val="bg1"/>
                </a:solidFill>
              </a:rPr>
              <a:t>introduction</a:t>
            </a:r>
            <a:endParaRPr lang="en-US" dirty="0">
              <a:solidFill>
                <a:schemeClr val="bg1"/>
              </a:solidFill>
            </a:endParaRPr>
          </a:p>
        </p:txBody>
      </p:sp>
      <p:sp>
        <p:nvSpPr>
          <p:cNvPr id="3" name="Content Placeholder 2"/>
          <p:cNvSpPr>
            <a:spLocks noGrp="1"/>
          </p:cNvSpPr>
          <p:nvPr>
            <p:ph idx="1"/>
          </p:nvPr>
        </p:nvSpPr>
        <p:spPr/>
        <p:txBody>
          <a:bodyPr/>
          <a:lstStyle/>
          <a:p>
            <a:r>
              <a:rPr lang="en-US" dirty="0"/>
              <a:t>NLP stands for Natural Language Processing. It is a subfield of artificial intelligence (AI) and linguistics that focuses on the interaction between computers and human language. NLP is concerned with enabling machines to understand, interpret, and generate human language in a valuable way. This field is at the intersection of computer science, artificial intelligence, and linguistics.</a:t>
            </a:r>
          </a:p>
        </p:txBody>
      </p:sp>
    </p:spTree>
    <p:extLst>
      <p:ext uri="{BB962C8B-B14F-4D97-AF65-F5344CB8AC3E}">
        <p14:creationId xmlns:p14="http://schemas.microsoft.com/office/powerpoint/2010/main" val="2787032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the difference between labelled and unlabeled data? | Kagg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9072" y="1690687"/>
            <a:ext cx="10905894" cy="4576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121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AEFE420-0C07-4D1B-9094-F2C452FF1011}"/>
              </a:ext>
            </a:extLst>
          </p:cNvPr>
          <p:cNvGrpSpPr/>
          <p:nvPr/>
        </p:nvGrpSpPr>
        <p:grpSpPr>
          <a:xfrm>
            <a:off x="0" y="0"/>
            <a:ext cx="12749348" cy="1115736"/>
            <a:chOff x="0" y="0"/>
            <a:chExt cx="12749348" cy="1115736"/>
          </a:xfrm>
        </p:grpSpPr>
        <p:sp>
          <p:nvSpPr>
            <p:cNvPr id="5" name="Rectangle 4">
              <a:extLst>
                <a:ext uri="{FF2B5EF4-FFF2-40B4-BE49-F238E27FC236}">
                  <a16:creationId xmlns:a16="http://schemas.microsoft.com/office/drawing/2014/main" id="{6FBB4837-678E-4FCE-A1B7-2AE1B9432890}"/>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6" name="Picture 5">
              <a:extLst>
                <a:ext uri="{FF2B5EF4-FFF2-40B4-BE49-F238E27FC236}">
                  <a16:creationId xmlns:a16="http://schemas.microsoft.com/office/drawing/2014/main" id="{D279BBF0-3F01-4944-AF8F-73A34B5B9C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7" name="TextBox 6">
              <a:extLst>
                <a:ext uri="{FF2B5EF4-FFF2-40B4-BE49-F238E27FC236}">
                  <a16:creationId xmlns:a16="http://schemas.microsoft.com/office/drawing/2014/main" id="{650112A7-3B60-423A-8682-3EC1CCAA7ABE}"/>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8" name="Graphic 11">
              <a:extLst>
                <a:ext uri="{FF2B5EF4-FFF2-40B4-BE49-F238E27FC236}">
                  <a16:creationId xmlns:a16="http://schemas.microsoft.com/office/drawing/2014/main" id="{75FFEA7F-8809-458D-BE80-99F7CFB965CA}"/>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906056" y="403986"/>
              <a:ext cx="261610" cy="261610"/>
            </a:xfrm>
            <a:prstGeom prst="rect">
              <a:avLst/>
            </a:prstGeom>
          </p:spPr>
        </p:pic>
        <p:sp>
          <p:nvSpPr>
            <p:cNvPr id="9" name="TextBox 8">
              <a:extLst>
                <a:ext uri="{FF2B5EF4-FFF2-40B4-BE49-F238E27FC236}">
                  <a16:creationId xmlns:a16="http://schemas.microsoft.com/office/drawing/2014/main" id="{B3F075CD-8CB0-4BD0-B756-BA559BF9DF2D}"/>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0" name="Graphic 13">
              <a:extLst>
                <a:ext uri="{FF2B5EF4-FFF2-40B4-BE49-F238E27FC236}">
                  <a16:creationId xmlns:a16="http://schemas.microsoft.com/office/drawing/2014/main" id="{ACED766F-A0E3-4D45-8A6E-86CCFAFA5D96}"/>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0591033" y="741997"/>
              <a:ext cx="171450" cy="171450"/>
            </a:xfrm>
            <a:prstGeom prst="rect">
              <a:avLst/>
            </a:prstGeom>
          </p:spPr>
        </p:pic>
        <p:pic>
          <p:nvPicPr>
            <p:cNvPr id="11" name="Picture 10">
              <a:extLst>
                <a:ext uri="{FF2B5EF4-FFF2-40B4-BE49-F238E27FC236}">
                  <a16:creationId xmlns:a16="http://schemas.microsoft.com/office/drawing/2014/main" id="{F83660F3-45D1-4CA0-BE2A-E7E6C1B794A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2" name="Title 1"/>
          <p:cNvSpPr>
            <a:spLocks noGrp="1"/>
          </p:cNvSpPr>
          <p:nvPr>
            <p:ph type="title"/>
          </p:nvPr>
        </p:nvSpPr>
        <p:spPr>
          <a:xfrm>
            <a:off x="4559300" y="261166"/>
            <a:ext cx="3073400" cy="593402"/>
          </a:xfrm>
        </p:spPr>
        <p:txBody>
          <a:bodyPr>
            <a:normAutofit fontScale="90000"/>
          </a:bodyPr>
          <a:lstStyle/>
          <a:p>
            <a:pPr algn="ctr"/>
            <a:r>
              <a:rPr lang="en-US" dirty="0" smtClean="0">
                <a:solidFill>
                  <a:schemeClr val="bg1"/>
                </a:solidFill>
              </a:rPr>
              <a:t>Tasks</a:t>
            </a:r>
            <a:endParaRPr lang="en-US" dirty="0">
              <a:solidFill>
                <a:schemeClr val="bg1"/>
              </a:solidFill>
            </a:endParaRPr>
          </a:p>
        </p:txBody>
      </p:sp>
      <p:sp>
        <p:nvSpPr>
          <p:cNvPr id="3" name="Content Placeholder 2"/>
          <p:cNvSpPr>
            <a:spLocks noGrp="1"/>
          </p:cNvSpPr>
          <p:nvPr>
            <p:ph idx="1"/>
          </p:nvPr>
        </p:nvSpPr>
        <p:spPr/>
        <p:txBody>
          <a:bodyPr/>
          <a:lstStyle/>
          <a:p>
            <a:r>
              <a:rPr lang="en-US" dirty="0"/>
              <a:t>NLP involves a wide range of tasks and applications, including but not limited to:</a:t>
            </a:r>
          </a:p>
          <a:p>
            <a:r>
              <a:rPr lang="en-US" b="1" dirty="0"/>
              <a:t>Text Classification:</a:t>
            </a:r>
            <a:r>
              <a:rPr lang="en-US" dirty="0"/>
              <a:t> Categorizing text into predefined categories or labels (e.g., spam detection, sentiment analysis).</a:t>
            </a:r>
          </a:p>
          <a:p>
            <a:r>
              <a:rPr lang="en-US" b="1" dirty="0"/>
              <a:t>Named Entity Recognition (NER):</a:t>
            </a:r>
            <a:r>
              <a:rPr lang="en-US" dirty="0"/>
              <a:t> Identifying and categorizing entities like names of people, places, organizations, and dates in text.</a:t>
            </a:r>
          </a:p>
          <a:p>
            <a:r>
              <a:rPr lang="en-US" b="1" dirty="0"/>
              <a:t>Part-of-Speech Tagging (POS):</a:t>
            </a:r>
            <a:r>
              <a:rPr lang="en-US" dirty="0"/>
              <a:t> Labeling words in a sentence with their grammatical parts of speech (e.g., nouns, verbs, adjectives).</a:t>
            </a:r>
          </a:p>
          <a:p>
            <a:endParaRPr lang="en-US" dirty="0"/>
          </a:p>
        </p:txBody>
      </p:sp>
    </p:spTree>
    <p:extLst>
      <p:ext uri="{BB962C8B-B14F-4D97-AF65-F5344CB8AC3E}">
        <p14:creationId xmlns:p14="http://schemas.microsoft.com/office/powerpoint/2010/main" val="1792439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AEFE420-0C07-4D1B-9094-F2C452FF1011}"/>
              </a:ext>
            </a:extLst>
          </p:cNvPr>
          <p:cNvGrpSpPr/>
          <p:nvPr/>
        </p:nvGrpSpPr>
        <p:grpSpPr>
          <a:xfrm>
            <a:off x="0" y="0"/>
            <a:ext cx="12749348" cy="1115736"/>
            <a:chOff x="0" y="0"/>
            <a:chExt cx="12749348" cy="1115736"/>
          </a:xfrm>
        </p:grpSpPr>
        <p:sp>
          <p:nvSpPr>
            <p:cNvPr id="5" name="Rectangle 4">
              <a:extLst>
                <a:ext uri="{FF2B5EF4-FFF2-40B4-BE49-F238E27FC236}">
                  <a16:creationId xmlns:a16="http://schemas.microsoft.com/office/drawing/2014/main" id="{6FBB4837-678E-4FCE-A1B7-2AE1B9432890}"/>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6" name="Picture 5">
              <a:extLst>
                <a:ext uri="{FF2B5EF4-FFF2-40B4-BE49-F238E27FC236}">
                  <a16:creationId xmlns:a16="http://schemas.microsoft.com/office/drawing/2014/main" id="{D279BBF0-3F01-4944-AF8F-73A34B5B9C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7" name="TextBox 6">
              <a:extLst>
                <a:ext uri="{FF2B5EF4-FFF2-40B4-BE49-F238E27FC236}">
                  <a16:creationId xmlns:a16="http://schemas.microsoft.com/office/drawing/2014/main" id="{650112A7-3B60-423A-8682-3EC1CCAA7ABE}"/>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8" name="Graphic 11">
              <a:extLst>
                <a:ext uri="{FF2B5EF4-FFF2-40B4-BE49-F238E27FC236}">
                  <a16:creationId xmlns:a16="http://schemas.microsoft.com/office/drawing/2014/main" id="{75FFEA7F-8809-458D-BE80-99F7CFB965CA}"/>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906056" y="403986"/>
              <a:ext cx="261610" cy="261610"/>
            </a:xfrm>
            <a:prstGeom prst="rect">
              <a:avLst/>
            </a:prstGeom>
          </p:spPr>
        </p:pic>
        <p:sp>
          <p:nvSpPr>
            <p:cNvPr id="9" name="TextBox 8">
              <a:extLst>
                <a:ext uri="{FF2B5EF4-FFF2-40B4-BE49-F238E27FC236}">
                  <a16:creationId xmlns:a16="http://schemas.microsoft.com/office/drawing/2014/main" id="{B3F075CD-8CB0-4BD0-B756-BA559BF9DF2D}"/>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0" name="Graphic 13">
              <a:extLst>
                <a:ext uri="{FF2B5EF4-FFF2-40B4-BE49-F238E27FC236}">
                  <a16:creationId xmlns:a16="http://schemas.microsoft.com/office/drawing/2014/main" id="{ACED766F-A0E3-4D45-8A6E-86CCFAFA5D96}"/>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0591033" y="741997"/>
              <a:ext cx="171450" cy="171450"/>
            </a:xfrm>
            <a:prstGeom prst="rect">
              <a:avLst/>
            </a:prstGeom>
          </p:spPr>
        </p:pic>
        <p:pic>
          <p:nvPicPr>
            <p:cNvPr id="11" name="Picture 10">
              <a:extLst>
                <a:ext uri="{FF2B5EF4-FFF2-40B4-BE49-F238E27FC236}">
                  <a16:creationId xmlns:a16="http://schemas.microsoft.com/office/drawing/2014/main" id="{F83660F3-45D1-4CA0-BE2A-E7E6C1B794A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2" name="Title 1"/>
          <p:cNvSpPr>
            <a:spLocks noGrp="1"/>
          </p:cNvSpPr>
          <p:nvPr>
            <p:ph type="title"/>
          </p:nvPr>
        </p:nvSpPr>
        <p:spPr>
          <a:xfrm>
            <a:off x="4559300" y="261166"/>
            <a:ext cx="3073400" cy="593402"/>
          </a:xfrm>
        </p:spPr>
        <p:txBody>
          <a:bodyPr>
            <a:normAutofit fontScale="90000"/>
          </a:bodyPr>
          <a:lstStyle/>
          <a:p>
            <a:pPr algn="ctr"/>
            <a:r>
              <a:rPr lang="en-US" dirty="0" smtClean="0">
                <a:solidFill>
                  <a:schemeClr val="bg1"/>
                </a:solidFill>
              </a:rPr>
              <a:t>Tasks</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US" b="1" dirty="0"/>
              <a:t>Machine Translation:</a:t>
            </a:r>
            <a:r>
              <a:rPr lang="en-US" dirty="0"/>
              <a:t> Translating text from one language to another (e.g., Google Translate).</a:t>
            </a:r>
          </a:p>
          <a:p>
            <a:r>
              <a:rPr lang="en-US" b="1" dirty="0"/>
              <a:t>Text Generation:</a:t>
            </a:r>
            <a:r>
              <a:rPr lang="en-US" dirty="0"/>
              <a:t> Creating human-like text, which can be used for </a:t>
            </a:r>
            <a:r>
              <a:rPr lang="en-US" dirty="0" err="1"/>
              <a:t>chatbots</a:t>
            </a:r>
            <a:r>
              <a:rPr lang="en-US" dirty="0"/>
              <a:t>, content generation, and more.</a:t>
            </a:r>
          </a:p>
          <a:p>
            <a:r>
              <a:rPr lang="en-US" b="1" dirty="0"/>
              <a:t>Question Answering:</a:t>
            </a:r>
            <a:r>
              <a:rPr lang="en-US" dirty="0"/>
              <a:t> Building systems that can answer questions posed in natural language based on a given text or dataset.</a:t>
            </a:r>
          </a:p>
          <a:p>
            <a:r>
              <a:rPr lang="en-US" b="1" dirty="0"/>
              <a:t>Speech Recognition and Synthesis:</a:t>
            </a:r>
            <a:r>
              <a:rPr lang="en-US" dirty="0"/>
              <a:t> Converting spoken language into written text (Speech-to-Text) and vice versa (Text-to-Speech).</a:t>
            </a:r>
          </a:p>
          <a:p>
            <a:pPr marL="0" indent="0">
              <a:buNone/>
            </a:pPr>
            <a:endParaRPr lang="en-US" dirty="0"/>
          </a:p>
        </p:txBody>
      </p:sp>
    </p:spTree>
    <p:extLst>
      <p:ext uri="{BB962C8B-B14F-4D97-AF65-F5344CB8AC3E}">
        <p14:creationId xmlns:p14="http://schemas.microsoft.com/office/powerpoint/2010/main" val="2614108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AEFE420-0C07-4D1B-9094-F2C452FF1011}"/>
              </a:ext>
            </a:extLst>
          </p:cNvPr>
          <p:cNvGrpSpPr/>
          <p:nvPr/>
        </p:nvGrpSpPr>
        <p:grpSpPr>
          <a:xfrm>
            <a:off x="0" y="0"/>
            <a:ext cx="12749348" cy="1115736"/>
            <a:chOff x="0" y="0"/>
            <a:chExt cx="12749348" cy="1115736"/>
          </a:xfrm>
        </p:grpSpPr>
        <p:sp>
          <p:nvSpPr>
            <p:cNvPr id="5" name="Rectangle 4">
              <a:extLst>
                <a:ext uri="{FF2B5EF4-FFF2-40B4-BE49-F238E27FC236}">
                  <a16:creationId xmlns:a16="http://schemas.microsoft.com/office/drawing/2014/main" id="{6FBB4837-678E-4FCE-A1B7-2AE1B9432890}"/>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6" name="Picture 5">
              <a:extLst>
                <a:ext uri="{FF2B5EF4-FFF2-40B4-BE49-F238E27FC236}">
                  <a16:creationId xmlns:a16="http://schemas.microsoft.com/office/drawing/2014/main" id="{D279BBF0-3F01-4944-AF8F-73A34B5B9C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7" name="TextBox 6">
              <a:extLst>
                <a:ext uri="{FF2B5EF4-FFF2-40B4-BE49-F238E27FC236}">
                  <a16:creationId xmlns:a16="http://schemas.microsoft.com/office/drawing/2014/main" id="{650112A7-3B60-423A-8682-3EC1CCAA7ABE}"/>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8" name="Graphic 11">
              <a:extLst>
                <a:ext uri="{FF2B5EF4-FFF2-40B4-BE49-F238E27FC236}">
                  <a16:creationId xmlns:a16="http://schemas.microsoft.com/office/drawing/2014/main" id="{75FFEA7F-8809-458D-BE80-99F7CFB965CA}"/>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906056" y="403986"/>
              <a:ext cx="261610" cy="261610"/>
            </a:xfrm>
            <a:prstGeom prst="rect">
              <a:avLst/>
            </a:prstGeom>
          </p:spPr>
        </p:pic>
        <p:sp>
          <p:nvSpPr>
            <p:cNvPr id="9" name="TextBox 8">
              <a:extLst>
                <a:ext uri="{FF2B5EF4-FFF2-40B4-BE49-F238E27FC236}">
                  <a16:creationId xmlns:a16="http://schemas.microsoft.com/office/drawing/2014/main" id="{B3F075CD-8CB0-4BD0-B756-BA559BF9DF2D}"/>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0" name="Graphic 13">
              <a:extLst>
                <a:ext uri="{FF2B5EF4-FFF2-40B4-BE49-F238E27FC236}">
                  <a16:creationId xmlns:a16="http://schemas.microsoft.com/office/drawing/2014/main" id="{ACED766F-A0E3-4D45-8A6E-86CCFAFA5D96}"/>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0591033" y="741997"/>
              <a:ext cx="171450" cy="171450"/>
            </a:xfrm>
            <a:prstGeom prst="rect">
              <a:avLst/>
            </a:prstGeom>
          </p:spPr>
        </p:pic>
        <p:pic>
          <p:nvPicPr>
            <p:cNvPr id="11" name="Picture 10">
              <a:extLst>
                <a:ext uri="{FF2B5EF4-FFF2-40B4-BE49-F238E27FC236}">
                  <a16:creationId xmlns:a16="http://schemas.microsoft.com/office/drawing/2014/main" id="{F83660F3-45D1-4CA0-BE2A-E7E6C1B794A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2" name="Title 1"/>
          <p:cNvSpPr>
            <a:spLocks noGrp="1"/>
          </p:cNvSpPr>
          <p:nvPr>
            <p:ph type="title"/>
          </p:nvPr>
        </p:nvSpPr>
        <p:spPr>
          <a:xfrm>
            <a:off x="4559300" y="261166"/>
            <a:ext cx="3073400" cy="593402"/>
          </a:xfrm>
        </p:spPr>
        <p:txBody>
          <a:bodyPr>
            <a:normAutofit fontScale="90000"/>
          </a:bodyPr>
          <a:lstStyle/>
          <a:p>
            <a:pPr algn="ctr"/>
            <a:r>
              <a:rPr lang="en-US" dirty="0" smtClean="0">
                <a:solidFill>
                  <a:schemeClr val="bg1"/>
                </a:solidFill>
              </a:rPr>
              <a:t>Tasks</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US" b="1" dirty="0"/>
              <a:t>Text Summarization:</a:t>
            </a:r>
            <a:r>
              <a:rPr lang="en-US" dirty="0"/>
              <a:t> Creating concise and coherent summaries of longer texts or documents.</a:t>
            </a:r>
          </a:p>
          <a:p>
            <a:r>
              <a:rPr lang="en-US" b="1" dirty="0"/>
              <a:t>Language Modeling:</a:t>
            </a:r>
            <a:r>
              <a:rPr lang="en-US" dirty="0"/>
              <a:t> Building models that can predict the next word or phrase in a sentence.</a:t>
            </a:r>
          </a:p>
          <a:p>
            <a:r>
              <a:rPr lang="en-US" b="1" dirty="0" err="1"/>
              <a:t>Chatbots</a:t>
            </a:r>
            <a:r>
              <a:rPr lang="en-US" b="1" dirty="0"/>
              <a:t> and Virtual Assistants:</a:t>
            </a:r>
            <a:r>
              <a:rPr lang="en-US" dirty="0"/>
              <a:t> Developing conversational agents that can interact with users in natural language, like Siri, Alexa, or </a:t>
            </a:r>
            <a:r>
              <a:rPr lang="en-US" dirty="0" err="1"/>
              <a:t>chatbots</a:t>
            </a:r>
            <a:r>
              <a:rPr lang="en-US" dirty="0"/>
              <a:t> for customer service.</a:t>
            </a:r>
          </a:p>
          <a:p>
            <a:r>
              <a:rPr lang="en-US" b="1" dirty="0"/>
              <a:t>Information Retrieval:</a:t>
            </a:r>
            <a:r>
              <a:rPr lang="en-US" dirty="0"/>
              <a:t> Finding relevant documents or information from a large corpus in response to a user's query, which underlies search engines.</a:t>
            </a:r>
          </a:p>
          <a:p>
            <a:endParaRPr lang="en-US" dirty="0"/>
          </a:p>
        </p:txBody>
      </p:sp>
    </p:spTree>
    <p:extLst>
      <p:ext uri="{BB962C8B-B14F-4D97-AF65-F5344CB8AC3E}">
        <p14:creationId xmlns:p14="http://schemas.microsoft.com/office/powerpoint/2010/main" val="3039119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AEFE420-0C07-4D1B-9094-F2C452FF1011}"/>
              </a:ext>
            </a:extLst>
          </p:cNvPr>
          <p:cNvGrpSpPr/>
          <p:nvPr/>
        </p:nvGrpSpPr>
        <p:grpSpPr>
          <a:xfrm>
            <a:off x="0" y="0"/>
            <a:ext cx="12749348" cy="1115736"/>
            <a:chOff x="0" y="0"/>
            <a:chExt cx="12749348" cy="1115736"/>
          </a:xfrm>
        </p:grpSpPr>
        <p:sp>
          <p:nvSpPr>
            <p:cNvPr id="5" name="Rectangle 4">
              <a:extLst>
                <a:ext uri="{FF2B5EF4-FFF2-40B4-BE49-F238E27FC236}">
                  <a16:creationId xmlns:a16="http://schemas.microsoft.com/office/drawing/2014/main" id="{6FBB4837-678E-4FCE-A1B7-2AE1B9432890}"/>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6" name="Picture 5">
              <a:extLst>
                <a:ext uri="{FF2B5EF4-FFF2-40B4-BE49-F238E27FC236}">
                  <a16:creationId xmlns:a16="http://schemas.microsoft.com/office/drawing/2014/main" id="{D279BBF0-3F01-4944-AF8F-73A34B5B9C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7" name="TextBox 6">
              <a:extLst>
                <a:ext uri="{FF2B5EF4-FFF2-40B4-BE49-F238E27FC236}">
                  <a16:creationId xmlns:a16="http://schemas.microsoft.com/office/drawing/2014/main" id="{650112A7-3B60-423A-8682-3EC1CCAA7ABE}"/>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8" name="Graphic 11">
              <a:extLst>
                <a:ext uri="{FF2B5EF4-FFF2-40B4-BE49-F238E27FC236}">
                  <a16:creationId xmlns:a16="http://schemas.microsoft.com/office/drawing/2014/main" id="{75FFEA7F-8809-458D-BE80-99F7CFB965CA}"/>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906056" y="403986"/>
              <a:ext cx="261610" cy="261610"/>
            </a:xfrm>
            <a:prstGeom prst="rect">
              <a:avLst/>
            </a:prstGeom>
          </p:spPr>
        </p:pic>
        <p:sp>
          <p:nvSpPr>
            <p:cNvPr id="9" name="TextBox 8">
              <a:extLst>
                <a:ext uri="{FF2B5EF4-FFF2-40B4-BE49-F238E27FC236}">
                  <a16:creationId xmlns:a16="http://schemas.microsoft.com/office/drawing/2014/main" id="{B3F075CD-8CB0-4BD0-B756-BA559BF9DF2D}"/>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0" name="Graphic 13">
              <a:extLst>
                <a:ext uri="{FF2B5EF4-FFF2-40B4-BE49-F238E27FC236}">
                  <a16:creationId xmlns:a16="http://schemas.microsoft.com/office/drawing/2014/main" id="{ACED766F-A0E3-4D45-8A6E-86CCFAFA5D96}"/>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0591033" y="741997"/>
              <a:ext cx="171450" cy="171450"/>
            </a:xfrm>
            <a:prstGeom prst="rect">
              <a:avLst/>
            </a:prstGeom>
          </p:spPr>
        </p:pic>
        <p:pic>
          <p:nvPicPr>
            <p:cNvPr id="11" name="Picture 10">
              <a:extLst>
                <a:ext uri="{FF2B5EF4-FFF2-40B4-BE49-F238E27FC236}">
                  <a16:creationId xmlns:a16="http://schemas.microsoft.com/office/drawing/2014/main" id="{F83660F3-45D1-4CA0-BE2A-E7E6C1B794A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2" name="Title 1"/>
          <p:cNvSpPr>
            <a:spLocks noGrp="1"/>
          </p:cNvSpPr>
          <p:nvPr>
            <p:ph type="title"/>
          </p:nvPr>
        </p:nvSpPr>
        <p:spPr>
          <a:xfrm>
            <a:off x="4559300" y="261166"/>
            <a:ext cx="3073400" cy="593402"/>
          </a:xfrm>
        </p:spPr>
        <p:txBody>
          <a:bodyPr>
            <a:normAutofit fontScale="90000"/>
          </a:bodyPr>
          <a:lstStyle/>
          <a:p>
            <a:pPr algn="ctr"/>
            <a:r>
              <a:rPr lang="en-US" dirty="0" smtClean="0">
                <a:solidFill>
                  <a:schemeClr val="bg1"/>
                </a:solidFill>
              </a:rPr>
              <a:t>Tasks</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US" dirty="0"/>
              <a:t>NLP relies on a combination of linguistics, machine learning, and deep learning techniques to process, analyze, and generate human language. In recent years, the field has seen significant advancements, particularly with the advent of large pre-trained language models like GPT-3 and BERT, which have substantially improved the performance of various NLP tasks.</a:t>
            </a:r>
          </a:p>
          <a:p>
            <a:endParaRPr lang="en-US" dirty="0"/>
          </a:p>
        </p:txBody>
      </p:sp>
    </p:spTree>
    <p:extLst>
      <p:ext uri="{BB962C8B-B14F-4D97-AF65-F5344CB8AC3E}">
        <p14:creationId xmlns:p14="http://schemas.microsoft.com/office/powerpoint/2010/main" val="1281067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AEFE420-0C07-4D1B-9094-F2C452FF1011}"/>
              </a:ext>
            </a:extLst>
          </p:cNvPr>
          <p:cNvGrpSpPr/>
          <p:nvPr/>
        </p:nvGrpSpPr>
        <p:grpSpPr>
          <a:xfrm>
            <a:off x="0" y="0"/>
            <a:ext cx="12749348" cy="1115736"/>
            <a:chOff x="0" y="0"/>
            <a:chExt cx="12749348" cy="1115736"/>
          </a:xfrm>
        </p:grpSpPr>
        <p:sp>
          <p:nvSpPr>
            <p:cNvPr id="5" name="Rectangle 4">
              <a:extLst>
                <a:ext uri="{FF2B5EF4-FFF2-40B4-BE49-F238E27FC236}">
                  <a16:creationId xmlns:a16="http://schemas.microsoft.com/office/drawing/2014/main" id="{6FBB4837-678E-4FCE-A1B7-2AE1B9432890}"/>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6" name="Picture 5">
              <a:extLst>
                <a:ext uri="{FF2B5EF4-FFF2-40B4-BE49-F238E27FC236}">
                  <a16:creationId xmlns:a16="http://schemas.microsoft.com/office/drawing/2014/main" id="{D279BBF0-3F01-4944-AF8F-73A34B5B9C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7" name="TextBox 6">
              <a:extLst>
                <a:ext uri="{FF2B5EF4-FFF2-40B4-BE49-F238E27FC236}">
                  <a16:creationId xmlns:a16="http://schemas.microsoft.com/office/drawing/2014/main" id="{650112A7-3B60-423A-8682-3EC1CCAA7ABE}"/>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8" name="Graphic 11">
              <a:extLst>
                <a:ext uri="{FF2B5EF4-FFF2-40B4-BE49-F238E27FC236}">
                  <a16:creationId xmlns:a16="http://schemas.microsoft.com/office/drawing/2014/main" id="{75FFEA7F-8809-458D-BE80-99F7CFB965CA}"/>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906056" y="403986"/>
              <a:ext cx="261610" cy="261610"/>
            </a:xfrm>
            <a:prstGeom prst="rect">
              <a:avLst/>
            </a:prstGeom>
          </p:spPr>
        </p:pic>
        <p:sp>
          <p:nvSpPr>
            <p:cNvPr id="9" name="TextBox 8">
              <a:extLst>
                <a:ext uri="{FF2B5EF4-FFF2-40B4-BE49-F238E27FC236}">
                  <a16:creationId xmlns:a16="http://schemas.microsoft.com/office/drawing/2014/main" id="{B3F075CD-8CB0-4BD0-B756-BA559BF9DF2D}"/>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0" name="Graphic 13">
              <a:extLst>
                <a:ext uri="{FF2B5EF4-FFF2-40B4-BE49-F238E27FC236}">
                  <a16:creationId xmlns:a16="http://schemas.microsoft.com/office/drawing/2014/main" id="{ACED766F-A0E3-4D45-8A6E-86CCFAFA5D96}"/>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0591033" y="741997"/>
              <a:ext cx="171450" cy="171450"/>
            </a:xfrm>
            <a:prstGeom prst="rect">
              <a:avLst/>
            </a:prstGeom>
          </p:spPr>
        </p:pic>
        <p:pic>
          <p:nvPicPr>
            <p:cNvPr id="11" name="Picture 10">
              <a:extLst>
                <a:ext uri="{FF2B5EF4-FFF2-40B4-BE49-F238E27FC236}">
                  <a16:creationId xmlns:a16="http://schemas.microsoft.com/office/drawing/2014/main" id="{F83660F3-45D1-4CA0-BE2A-E7E6C1B794A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2" name="Title 1"/>
          <p:cNvSpPr>
            <a:spLocks noGrp="1"/>
          </p:cNvSpPr>
          <p:nvPr>
            <p:ph type="title"/>
          </p:nvPr>
        </p:nvSpPr>
        <p:spPr>
          <a:xfrm>
            <a:off x="4559300" y="261166"/>
            <a:ext cx="3073400" cy="593402"/>
          </a:xfrm>
        </p:spPr>
        <p:txBody>
          <a:bodyPr>
            <a:normAutofit fontScale="90000"/>
          </a:bodyPr>
          <a:lstStyle/>
          <a:p>
            <a:pPr algn="ctr"/>
            <a:r>
              <a:rPr lang="en-US" dirty="0" smtClean="0">
                <a:solidFill>
                  <a:schemeClr val="bg1"/>
                </a:solidFill>
              </a:rPr>
              <a:t>Tasks</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US" dirty="0"/>
              <a:t>NLP has a wide range of applications across industries, including healthcare, finance, customer service, e-commerce, content generation, and more. It plays a crucial role in making human-computer interactions more natural and accessible.</a:t>
            </a:r>
          </a:p>
          <a:p>
            <a:endParaRPr lang="en-US" dirty="0"/>
          </a:p>
        </p:txBody>
      </p:sp>
    </p:spTree>
    <p:extLst>
      <p:ext uri="{BB962C8B-B14F-4D97-AF65-F5344CB8AC3E}">
        <p14:creationId xmlns:p14="http://schemas.microsoft.com/office/powerpoint/2010/main" val="2418621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AEFE420-0C07-4D1B-9094-F2C452FF1011}"/>
              </a:ext>
            </a:extLst>
          </p:cNvPr>
          <p:cNvGrpSpPr/>
          <p:nvPr/>
        </p:nvGrpSpPr>
        <p:grpSpPr>
          <a:xfrm>
            <a:off x="0" y="-71120"/>
            <a:ext cx="12749348" cy="1115736"/>
            <a:chOff x="0" y="0"/>
            <a:chExt cx="12749348" cy="1115736"/>
          </a:xfrm>
        </p:grpSpPr>
        <p:sp>
          <p:nvSpPr>
            <p:cNvPr id="5" name="Rectangle 4">
              <a:extLst>
                <a:ext uri="{FF2B5EF4-FFF2-40B4-BE49-F238E27FC236}">
                  <a16:creationId xmlns:a16="http://schemas.microsoft.com/office/drawing/2014/main" id="{6FBB4837-678E-4FCE-A1B7-2AE1B9432890}"/>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6" name="Picture 5">
              <a:extLst>
                <a:ext uri="{FF2B5EF4-FFF2-40B4-BE49-F238E27FC236}">
                  <a16:creationId xmlns:a16="http://schemas.microsoft.com/office/drawing/2014/main" id="{D279BBF0-3F01-4944-AF8F-73A34B5B9C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7" name="TextBox 6">
              <a:extLst>
                <a:ext uri="{FF2B5EF4-FFF2-40B4-BE49-F238E27FC236}">
                  <a16:creationId xmlns:a16="http://schemas.microsoft.com/office/drawing/2014/main" id="{650112A7-3B60-423A-8682-3EC1CCAA7ABE}"/>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8" name="Graphic 11">
              <a:extLst>
                <a:ext uri="{FF2B5EF4-FFF2-40B4-BE49-F238E27FC236}">
                  <a16:creationId xmlns:a16="http://schemas.microsoft.com/office/drawing/2014/main" id="{75FFEA7F-8809-458D-BE80-99F7CFB965CA}"/>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906056" y="403986"/>
              <a:ext cx="261610" cy="261610"/>
            </a:xfrm>
            <a:prstGeom prst="rect">
              <a:avLst/>
            </a:prstGeom>
          </p:spPr>
        </p:pic>
        <p:sp>
          <p:nvSpPr>
            <p:cNvPr id="9" name="TextBox 8">
              <a:extLst>
                <a:ext uri="{FF2B5EF4-FFF2-40B4-BE49-F238E27FC236}">
                  <a16:creationId xmlns:a16="http://schemas.microsoft.com/office/drawing/2014/main" id="{B3F075CD-8CB0-4BD0-B756-BA559BF9DF2D}"/>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0" name="Graphic 13">
              <a:extLst>
                <a:ext uri="{FF2B5EF4-FFF2-40B4-BE49-F238E27FC236}">
                  <a16:creationId xmlns:a16="http://schemas.microsoft.com/office/drawing/2014/main" id="{ACED766F-A0E3-4D45-8A6E-86CCFAFA5D96}"/>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0591033" y="741997"/>
              <a:ext cx="171450" cy="171450"/>
            </a:xfrm>
            <a:prstGeom prst="rect">
              <a:avLst/>
            </a:prstGeom>
          </p:spPr>
        </p:pic>
        <p:pic>
          <p:nvPicPr>
            <p:cNvPr id="11" name="Picture 10">
              <a:extLst>
                <a:ext uri="{FF2B5EF4-FFF2-40B4-BE49-F238E27FC236}">
                  <a16:creationId xmlns:a16="http://schemas.microsoft.com/office/drawing/2014/main" id="{F83660F3-45D1-4CA0-BE2A-E7E6C1B794A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3" name="Content Placeholder 2"/>
          <p:cNvSpPr>
            <a:spLocks noGrp="1"/>
          </p:cNvSpPr>
          <p:nvPr>
            <p:ph idx="1"/>
          </p:nvPr>
        </p:nvSpPr>
        <p:spPr/>
        <p:txBody>
          <a:bodyPr>
            <a:normAutofit/>
          </a:bodyPr>
          <a:lstStyle/>
          <a:p>
            <a:pPr fontAlgn="base"/>
            <a:r>
              <a:rPr lang="en-US" b="1" dirty="0"/>
              <a:t>Supervised learning</a:t>
            </a:r>
            <a:endParaRPr lang="en-US" dirty="0"/>
          </a:p>
          <a:p>
            <a:pPr fontAlgn="base"/>
            <a:r>
              <a:rPr lang="en-US" dirty="0"/>
              <a:t>Supervised learning is a type of </a:t>
            </a:r>
            <a:r>
              <a:rPr lang="en-US" u="sng" dirty="0">
                <a:hlinkClick r:id="rId8"/>
              </a:rPr>
              <a:t>machine learning algorithm</a:t>
            </a:r>
            <a:r>
              <a:rPr lang="en-US" dirty="0"/>
              <a:t> that learns from labeled data. Labeled data is data that has been tagged with a correct answer or classification.</a:t>
            </a:r>
          </a:p>
          <a:p>
            <a:pPr fontAlgn="base"/>
            <a:r>
              <a:rPr lang="en-US" dirty="0"/>
              <a:t>Supervised learning, as the name indicates, has the presence of a supervisor as a teacher. Supervised learning is when we teach or train the machine using data that is well-labelled. Which means some data is already tagged with the correct answer. </a:t>
            </a:r>
          </a:p>
          <a:p>
            <a:pPr marL="0" indent="0">
              <a:buNone/>
            </a:pPr>
            <a:endParaRPr lang="en-US" dirty="0"/>
          </a:p>
        </p:txBody>
      </p:sp>
      <p:sp>
        <p:nvSpPr>
          <p:cNvPr id="14" name="Title 1"/>
          <p:cNvSpPr>
            <a:spLocks noGrp="1"/>
          </p:cNvSpPr>
          <p:nvPr>
            <p:ph type="title"/>
          </p:nvPr>
        </p:nvSpPr>
        <p:spPr>
          <a:xfrm>
            <a:off x="1862608" y="320045"/>
            <a:ext cx="8295430" cy="593402"/>
          </a:xfrm>
        </p:spPr>
        <p:txBody>
          <a:bodyPr>
            <a:normAutofit fontScale="90000"/>
          </a:bodyPr>
          <a:lstStyle/>
          <a:p>
            <a:pPr algn="ctr"/>
            <a:r>
              <a:rPr lang="en-US" b="1" dirty="0">
                <a:solidFill>
                  <a:schemeClr val="bg1"/>
                </a:solidFill>
              </a:rPr>
              <a:t>Supervised and Unsupervised learning</a:t>
            </a:r>
            <a:endParaRPr lang="en-US" dirty="0">
              <a:solidFill>
                <a:schemeClr val="bg1"/>
              </a:solidFill>
            </a:endParaRPr>
          </a:p>
        </p:txBody>
      </p:sp>
    </p:spTree>
    <p:extLst>
      <p:ext uri="{BB962C8B-B14F-4D97-AF65-F5344CB8AC3E}">
        <p14:creationId xmlns:p14="http://schemas.microsoft.com/office/powerpoint/2010/main" val="1613338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Light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8283" y="546410"/>
            <a:ext cx="10437541" cy="5630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546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1518</Words>
  <Application>Microsoft Office PowerPoint</Application>
  <PresentationFormat>Widescreen</PresentationFormat>
  <Paragraphs>114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Bahnschrift</vt:lpstr>
      <vt:lpstr>Calibri</vt:lpstr>
      <vt:lpstr>Calibri Light</vt:lpstr>
      <vt:lpstr>Office Theme</vt:lpstr>
      <vt:lpstr>Natural Language Processing</vt:lpstr>
      <vt:lpstr>introduction</vt:lpstr>
      <vt:lpstr>Tasks</vt:lpstr>
      <vt:lpstr>Tasks</vt:lpstr>
      <vt:lpstr>Tasks</vt:lpstr>
      <vt:lpstr>Tasks</vt:lpstr>
      <vt:lpstr>Tasks</vt:lpstr>
      <vt:lpstr>Supervised and Unsupervised learning</vt:lpstr>
      <vt:lpstr>PowerPoint Presentation</vt:lpstr>
      <vt:lpstr>Key Points</vt:lpstr>
      <vt:lpstr>Types of Supervised Learning</vt:lpstr>
      <vt:lpstr>Types of Supervised Learning</vt:lpstr>
      <vt:lpstr>Applications of Supervised Learning</vt:lpstr>
      <vt:lpstr>Unsupervised Learning</vt:lpstr>
      <vt:lpstr>PowerPoint Presentation</vt:lpstr>
      <vt:lpstr>Key Points</vt:lpstr>
      <vt:lpstr>Types of Unsupervised Learning</vt:lpstr>
      <vt:lpstr>Types of Unsupervised Learning</vt:lpstr>
      <vt:lpstr>Applications of Unsupervised Learning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dc:title>
  <dc:creator>Ms Amna</dc:creator>
  <cp:lastModifiedBy>Daniyal Khizar</cp:lastModifiedBy>
  <cp:revision>36</cp:revision>
  <dcterms:created xsi:type="dcterms:W3CDTF">2023-10-25T05:51:44Z</dcterms:created>
  <dcterms:modified xsi:type="dcterms:W3CDTF">2025-01-07T09:51:32Z</dcterms:modified>
</cp:coreProperties>
</file>