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61" r:id="rId3"/>
    <p:sldId id="274" r:id="rId4"/>
    <p:sldId id="275" r:id="rId5"/>
    <p:sldId id="276" r:id="rId6"/>
    <p:sldId id="277" r:id="rId7"/>
    <p:sldId id="278" r:id="rId8"/>
    <p:sldId id="279" r:id="rId9"/>
    <p:sldId id="280" r:id="rId10"/>
    <p:sldId id="281" r:id="rId11"/>
    <p:sldId id="282" r:id="rId12"/>
    <p:sldId id="283" r:id="rId13"/>
    <p:sldId id="284" r:id="rId14"/>
    <p:sldId id="285" r:id="rId1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2A2A"/>
    <a:srgbClr val="C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304D-9FBF-4B4D-AB5C-790149BB4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000C0F5D-325B-4660-8632-EBB9EC084D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3FBC7CD5-CB98-4F1C-8F4E-14A8F9EE1811}"/>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5" name="Footer Placeholder 4">
            <a:extLst>
              <a:ext uri="{FF2B5EF4-FFF2-40B4-BE49-F238E27FC236}">
                <a16:creationId xmlns:a16="http://schemas.microsoft.com/office/drawing/2014/main" id="{9DA69AAB-D032-4740-999C-6FECB3BEC83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1F2CE2C-3FF8-4ED5-9A0F-6E35B87E8B6F}"/>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168321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B165-E271-4702-AC6D-63BC723EAB6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555CA41-5CBD-4E65-95AA-B3EFB8BD3B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19ACED0-31DD-4C4F-B63A-02250626EB2F}"/>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5" name="Footer Placeholder 4">
            <a:extLst>
              <a:ext uri="{FF2B5EF4-FFF2-40B4-BE49-F238E27FC236}">
                <a16:creationId xmlns:a16="http://schemas.microsoft.com/office/drawing/2014/main" id="{A995553D-FD7D-4432-BC5C-F78462D738A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1E46CDF-12B4-4900-A154-E219D22E95BB}"/>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5763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29BF1E-BE8B-4353-B936-AE8071F91C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DB322873-176A-4EA9-9941-DC9941F475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D35E231-43A9-48DA-833A-A8750A6CA7EC}"/>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5" name="Footer Placeholder 4">
            <a:extLst>
              <a:ext uri="{FF2B5EF4-FFF2-40B4-BE49-F238E27FC236}">
                <a16:creationId xmlns:a16="http://schemas.microsoft.com/office/drawing/2014/main" id="{00B07A8C-6932-4260-BAAA-DBE1B12880F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AFE6F17-3B9F-4C75-98BF-F79F5D018AEB}"/>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4210841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1BF5-D802-48A8-8681-E64C843E462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D563E54-C420-46A7-95A3-D26D99CE9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9E21E6C-72DA-4925-94EE-0D245623B79C}"/>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5" name="Footer Placeholder 4">
            <a:extLst>
              <a:ext uri="{FF2B5EF4-FFF2-40B4-BE49-F238E27FC236}">
                <a16:creationId xmlns:a16="http://schemas.microsoft.com/office/drawing/2014/main" id="{E316D8A9-019D-413B-8A1E-F14D6EE3561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050099F-8C38-444A-A7F8-21336A623DAA}"/>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317596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3EB3-C47B-49A1-BB67-347B61A6D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1CE9B96-3C04-415D-86F4-32630CB36F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7AA9B9-E771-49B5-9E2D-06EAF24C17E6}"/>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5" name="Footer Placeholder 4">
            <a:extLst>
              <a:ext uri="{FF2B5EF4-FFF2-40B4-BE49-F238E27FC236}">
                <a16:creationId xmlns:a16="http://schemas.microsoft.com/office/drawing/2014/main" id="{5AE7F1A7-FFC1-4BDE-908E-7A849372FAF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BE47FAB-5890-41CE-8DA9-CB5788221706}"/>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34649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8E66-B67C-4351-89B6-A169553C061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C791AA4-B785-4E02-B612-05E57B25A9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410E598-0767-477D-B9E8-2BCCF5C511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86D8C23-6B26-4B19-BEEB-7AEFC2A18F66}"/>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6" name="Footer Placeholder 5">
            <a:extLst>
              <a:ext uri="{FF2B5EF4-FFF2-40B4-BE49-F238E27FC236}">
                <a16:creationId xmlns:a16="http://schemas.microsoft.com/office/drawing/2014/main" id="{E8CB8FE9-ABD0-4AA5-986C-BC29ECC4F01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47F8042-F61C-495E-8C35-E7989AA7EE9D}"/>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256197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1205-E47B-4E88-8DFD-1C6071B7AD7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C64C0F1-91A6-4158-8855-0C7208370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AB615B-6DBF-4632-94D0-3791085A6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B7CB3133-8FE9-4883-B870-D642C1DF03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8078B5-E153-4D81-A163-C758FDB897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D5D200C8-3958-4AE2-85B4-16A6511DDDE9}"/>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8" name="Footer Placeholder 7">
            <a:extLst>
              <a:ext uri="{FF2B5EF4-FFF2-40B4-BE49-F238E27FC236}">
                <a16:creationId xmlns:a16="http://schemas.microsoft.com/office/drawing/2014/main" id="{6A253149-4D4C-46D5-8100-4A3D9F41B00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65B7D50A-B373-419E-9BDA-973DC1118760}"/>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227662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C455-2666-47C6-BF3E-44EE0A2900AC}"/>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2BCDB8A3-54C9-4DF0-AF58-847CC781E947}"/>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4" name="Footer Placeholder 3">
            <a:extLst>
              <a:ext uri="{FF2B5EF4-FFF2-40B4-BE49-F238E27FC236}">
                <a16:creationId xmlns:a16="http://schemas.microsoft.com/office/drawing/2014/main" id="{CB3A80F5-1CBF-45BD-A6AD-6BE98C141DE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7E03123-314A-4412-8618-E5C45344E1D4}"/>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3214327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C5179-D82F-40FA-BF21-7AA507CE0823}"/>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3" name="Footer Placeholder 2">
            <a:extLst>
              <a:ext uri="{FF2B5EF4-FFF2-40B4-BE49-F238E27FC236}">
                <a16:creationId xmlns:a16="http://schemas.microsoft.com/office/drawing/2014/main" id="{C1CC15DB-F842-49C3-B55B-A16E3884385C}"/>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38FDBBF2-4194-4BEA-AC76-A5704F3BBC05}"/>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314022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8F8C-D3DE-403C-AF37-746C3367B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8DF2B9D-4546-43D6-91C9-FFB86CF4E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BF656608-3C52-495D-A214-A55C36D00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8E0AF-DD29-4C26-82C8-ACF8330BE670}"/>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6" name="Footer Placeholder 5">
            <a:extLst>
              <a:ext uri="{FF2B5EF4-FFF2-40B4-BE49-F238E27FC236}">
                <a16:creationId xmlns:a16="http://schemas.microsoft.com/office/drawing/2014/main" id="{5BC35345-7A18-4D42-9681-50058B9D5D5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CB22563-5A9D-4035-99DC-A96787B7BEA2}"/>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422126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83F7-E36A-48E5-8DCA-087E21BBE4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22A8EBF-99DA-4706-BCCE-9EBA54596A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24EF8FC-B1A6-401C-9069-13842D8C8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A73258-FD4E-43EE-BF6C-3DADDEA90459}"/>
              </a:ext>
            </a:extLst>
          </p:cNvPr>
          <p:cNvSpPr>
            <a:spLocks noGrp="1"/>
          </p:cNvSpPr>
          <p:nvPr>
            <p:ph type="dt" sz="half" idx="10"/>
          </p:nvPr>
        </p:nvSpPr>
        <p:spPr/>
        <p:txBody>
          <a:bodyPr/>
          <a:lstStyle/>
          <a:p>
            <a:fld id="{3237A82C-AEEE-48DB-A866-3B1CA0AC9D5D}" type="datetimeFigureOut">
              <a:rPr lang="en-PK" smtClean="0"/>
              <a:t>07/01/2025</a:t>
            </a:fld>
            <a:endParaRPr lang="en-PK"/>
          </a:p>
        </p:txBody>
      </p:sp>
      <p:sp>
        <p:nvSpPr>
          <p:cNvPr id="6" name="Footer Placeholder 5">
            <a:extLst>
              <a:ext uri="{FF2B5EF4-FFF2-40B4-BE49-F238E27FC236}">
                <a16:creationId xmlns:a16="http://schemas.microsoft.com/office/drawing/2014/main" id="{170AB588-D788-4246-8BC5-FC3FB748507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7FFFD2F-0AC3-4390-8990-6C3DDE5525F5}"/>
              </a:ext>
            </a:extLst>
          </p:cNvPr>
          <p:cNvSpPr>
            <a:spLocks noGrp="1"/>
          </p:cNvSpPr>
          <p:nvPr>
            <p:ph type="sldNum" sz="quarter" idx="12"/>
          </p:nvPr>
        </p:nvSpPr>
        <p:spPr/>
        <p:txBody>
          <a:bodyPr/>
          <a:lstStyle/>
          <a:p>
            <a:fld id="{6EB9F7D7-3C9C-4146-9FA1-B77DEB44278D}" type="slidenum">
              <a:rPr lang="en-PK" smtClean="0"/>
              <a:t>‹#›</a:t>
            </a:fld>
            <a:endParaRPr lang="en-PK"/>
          </a:p>
        </p:txBody>
      </p:sp>
    </p:spTree>
    <p:extLst>
      <p:ext uri="{BB962C8B-B14F-4D97-AF65-F5344CB8AC3E}">
        <p14:creationId xmlns:p14="http://schemas.microsoft.com/office/powerpoint/2010/main" val="916293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39B51-54CA-49F5-8966-F46D83C422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519CFAA-AD75-4697-91AC-85CEC6C6B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4127230-2512-4F28-A281-14854D1474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7A82C-AEEE-48DB-A866-3B1CA0AC9D5D}" type="datetimeFigureOut">
              <a:rPr lang="en-PK" smtClean="0"/>
              <a:t>07/01/2025</a:t>
            </a:fld>
            <a:endParaRPr lang="en-PK"/>
          </a:p>
        </p:txBody>
      </p:sp>
      <p:sp>
        <p:nvSpPr>
          <p:cNvPr id="5" name="Footer Placeholder 4">
            <a:extLst>
              <a:ext uri="{FF2B5EF4-FFF2-40B4-BE49-F238E27FC236}">
                <a16:creationId xmlns:a16="http://schemas.microsoft.com/office/drawing/2014/main" id="{4FD06234-7A7A-4EED-8F6D-3D8EBC2D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AA549BF4-1286-4C31-9FB5-ED9DDFE1E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9F7D7-3C9C-4146-9FA1-B77DEB44278D}" type="slidenum">
              <a:rPr lang="en-PK" smtClean="0"/>
              <a:t>‹#›</a:t>
            </a:fld>
            <a:endParaRPr lang="en-PK"/>
          </a:p>
        </p:txBody>
      </p:sp>
    </p:spTree>
    <p:extLst>
      <p:ext uri="{BB962C8B-B14F-4D97-AF65-F5344CB8AC3E}">
        <p14:creationId xmlns:p14="http://schemas.microsoft.com/office/powerpoint/2010/main" val="4013388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geeksforgeeks.org/python-remove-punctuation-from-string/" TargetMode="External"/><Relationship Id="rId7" Type="http://schemas.openxmlformats.org/officeDocument/2006/relationships/image" Target="../media/image4.png"/><Relationship Id="rId2" Type="http://schemas.openxmlformats.org/officeDocument/2006/relationships/hyperlink" Target="https://www.geeksforgeeks.org/introduction-to-nltk-tokenization-stemming-lemmatization-pos-tagging/" TargetMode="Externa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geeksforgeeks.org/named-entity-recognition/" TargetMode="External"/><Relationship Id="rId7" Type="http://schemas.openxmlformats.org/officeDocument/2006/relationships/image" Target="../media/image4.png"/><Relationship Id="rId2" Type="http://schemas.openxmlformats.org/officeDocument/2006/relationships/hyperlink" Target="https://www.geeksforgeeks.org/nlp-part-of-speech-default-tagging/" TargetMode="Externa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 Id="rId9" Type="http://schemas.openxmlformats.org/officeDocument/2006/relationships/image" Target="../media/image10.jpe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 Id="rId9" Type="http://schemas.openxmlformats.org/officeDocument/2006/relationships/image" Target="../media/image12.jpe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hyperlink" Target="https://www.geeksforgeeks.org/natural-language-processing-nlp-tutorial/"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geeksforgeeks.org/how-to-extract-text-from-images-with-python/" TargetMode="External"/><Relationship Id="rId7" Type="http://schemas.openxmlformats.org/officeDocument/2006/relationships/image" Target="../media/image5.svg"/><Relationship Id="rId2" Type="http://schemas.openxmlformats.org/officeDocument/2006/relationships/hyperlink" Target="https://www.geeksforgeeks.org/python-web-scraping-tutoria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geeksforgeeks.org/extract-text-from-pdf-file-using-python/" TargetMode="External"/><Relationship Id="rId9"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geeksforgeeks.org/python-regex/" TargetMode="External"/><Relationship Id="rId7" Type="http://schemas.openxmlformats.org/officeDocument/2006/relationships/image" Target="../media/image5.svg"/><Relationship Id="rId2" Type="http://schemas.openxmlformats.org/officeDocument/2006/relationships/hyperlink" Target="https://www.geeksforgeeks.org/unicode_literals-in-python/"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www.geeksforgeeks.org/spelling-checker-in-python/" TargetMode="External"/><Relationship Id="rId9" Type="http://schemas.openxmlformats.org/officeDocument/2006/relationships/image" Target="../media/image7.sv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7.svg"/><Relationship Id="rId2" Type="http://schemas.openxmlformats.org/officeDocument/2006/relationships/hyperlink" Target="https://www.geeksforgeeks.org/nlp-how-tokenizing-text-sentence-words-works/"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hyperlink" Target="https://www.geeksforgeeks.org/removing-stop-words-nltk-python/" TargetMode="External"/><Relationship Id="rId7" Type="http://schemas.openxmlformats.org/officeDocument/2006/relationships/image" Target="../media/image4.png"/><Relationship Id="rId2" Type="http://schemas.openxmlformats.org/officeDocument/2006/relationships/hyperlink" Target="https://www.geeksforgeeks.org/python-string-lower/" TargetMode="Externa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EF21E1-2D98-4671-AEAF-A201BC9C40D1}"/>
              </a:ext>
            </a:extLst>
          </p:cNvPr>
          <p:cNvSpPr/>
          <p:nvPr/>
        </p:nvSpPr>
        <p:spPr>
          <a:xfrm>
            <a:off x="0" y="0"/>
            <a:ext cx="12192000" cy="6858000"/>
          </a:xfrm>
          <a:prstGeom prst="rect">
            <a:avLst/>
          </a:prstGeom>
          <a:solidFill>
            <a:srgbClr val="D32A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5946CD5F-621C-4899-B8C5-417BE3F1ECD0}"/>
              </a:ext>
            </a:extLst>
          </p:cNvPr>
          <p:cNvSpPr>
            <a:spLocks noGrp="1"/>
          </p:cNvSpPr>
          <p:nvPr>
            <p:ph type="ctrTitle"/>
          </p:nvPr>
        </p:nvSpPr>
        <p:spPr>
          <a:xfrm>
            <a:off x="3710484" y="2852420"/>
            <a:ext cx="4771031" cy="1153160"/>
          </a:xfrm>
        </p:spPr>
        <p:txBody>
          <a:bodyPr>
            <a:normAutofit/>
          </a:bodyPr>
          <a:lstStyle/>
          <a:p>
            <a:r>
              <a:rPr lang="en-GB" sz="6000" b="1" dirty="0" smtClean="0">
                <a:solidFill>
                  <a:schemeClr val="bg1"/>
                </a:solidFill>
                <a:latin typeface="Bahnschrift" panose="020B0502040204020203" pitchFamily="34" charset="0"/>
              </a:rPr>
              <a:t>NLP Pipeline</a:t>
            </a:r>
            <a:endParaRPr lang="en-GB" dirty="0"/>
          </a:p>
        </p:txBody>
      </p:sp>
      <p:pic>
        <p:nvPicPr>
          <p:cNvPr id="10" name="Graphic 9">
            <a:extLst>
              <a:ext uri="{FF2B5EF4-FFF2-40B4-BE49-F238E27FC236}">
                <a16:creationId xmlns:a16="http://schemas.microsoft.com/office/drawing/2014/main" id="{1C869FE1-C1C4-48A8-AA9E-99CAE025BEA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362283" y="-28281"/>
            <a:ext cx="3611690" cy="3611690"/>
          </a:xfrm>
          <a:prstGeom prst="rect">
            <a:avLst/>
          </a:prstGeom>
        </p:spPr>
      </p:pic>
    </p:spTree>
    <p:extLst>
      <p:ext uri="{BB962C8B-B14F-4D97-AF65-F5344CB8AC3E}">
        <p14:creationId xmlns:p14="http://schemas.microsoft.com/office/powerpoint/2010/main" val="52479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9163-209C-4AAC-9D0B-A21627686F3E}"/>
              </a:ext>
            </a:extLst>
          </p:cNvPr>
          <p:cNvSpPr>
            <a:spLocks noGrp="1"/>
          </p:cNvSpPr>
          <p:nvPr>
            <p:ph idx="1"/>
          </p:nvPr>
        </p:nvSpPr>
        <p:spPr/>
        <p:txBody>
          <a:bodyPr>
            <a:normAutofit/>
          </a:bodyPr>
          <a:lstStyle/>
          <a:p>
            <a:pPr algn="just" fontAlgn="base"/>
            <a:r>
              <a:rPr lang="en-US" sz="2400" b="1" u="sng" dirty="0">
                <a:solidFill>
                  <a:srgbClr val="273239"/>
                </a:solidFill>
                <a:latin typeface="Nunito" pitchFamily="2" charset="0"/>
                <a:hlinkClick r:id="rId2"/>
              </a:rPr>
              <a:t>Stemming or lemmatization</a:t>
            </a:r>
            <a:r>
              <a:rPr lang="en-US" sz="2400" b="1" dirty="0">
                <a:solidFill>
                  <a:srgbClr val="273239"/>
                </a:solidFill>
                <a:latin typeface="Nunito" pitchFamily="2" charset="0"/>
              </a:rPr>
              <a:t>:</a:t>
            </a:r>
            <a:r>
              <a:rPr lang="en-US" sz="2400" dirty="0">
                <a:solidFill>
                  <a:srgbClr val="273239"/>
                </a:solidFill>
                <a:latin typeface="Nunito" pitchFamily="2" charset="0"/>
              </a:rPr>
              <a:t> Stemming and lemmatization are used to reduce words to their base form, which can help reduce the vocabulary size and simplify the text. Stemming involves stripping the suffixes from words to get their stem, whereas lemmatization involves reducing words to their base form based on their part of speech. This step is commonly used in various NLP tasks such as text classification, information retrieval, and topic modeling.</a:t>
            </a:r>
          </a:p>
          <a:p>
            <a:pPr algn="just" fontAlgn="base"/>
            <a:r>
              <a:rPr lang="en-US" sz="2400" b="1" u="sng" dirty="0">
                <a:solidFill>
                  <a:srgbClr val="273239"/>
                </a:solidFill>
                <a:latin typeface="Nunito" pitchFamily="2" charset="0"/>
                <a:hlinkClick r:id="rId3"/>
              </a:rPr>
              <a:t>Removing digit/punctuation</a:t>
            </a:r>
            <a:r>
              <a:rPr lang="en-US" sz="2400" b="1" dirty="0">
                <a:solidFill>
                  <a:srgbClr val="273239"/>
                </a:solidFill>
                <a:latin typeface="Nunito" pitchFamily="2" charset="0"/>
              </a:rPr>
              <a:t>:</a:t>
            </a:r>
            <a:r>
              <a:rPr lang="en-US" sz="2400" dirty="0">
                <a:solidFill>
                  <a:srgbClr val="273239"/>
                </a:solidFill>
                <a:latin typeface="Nunito" pitchFamily="2" charset="0"/>
              </a:rPr>
              <a:t> This step is used to remove digits and punctuation from the text. This is useful in various NLP tasks such as text classification, sentiment analysis, and topic modeling.</a:t>
            </a:r>
          </a:p>
          <a:p>
            <a:pPr fontAlgn="base"/>
            <a:endParaRPr lang="en-US" sz="1800" dirty="0">
              <a:solidFill>
                <a:srgbClr val="273239"/>
              </a:solidFill>
              <a:latin typeface="Nunito" pitchFamily="2" charset="0"/>
            </a:endParaRPr>
          </a:p>
        </p:txBody>
      </p:sp>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732074" cy="666750"/>
          </a:xfrm>
        </p:spPr>
        <p:txBody>
          <a:bodyPr>
            <a:normAutofit fontScale="90000"/>
          </a:bodyPr>
          <a:lstStyle/>
          <a:p>
            <a:pPr algn="ctr"/>
            <a:r>
              <a:rPr lang="en-US" dirty="0" smtClean="0">
                <a:solidFill>
                  <a:schemeClr val="bg1"/>
                </a:solidFill>
              </a:rPr>
              <a:t>3. Text Preprocessing</a:t>
            </a:r>
            <a:endParaRPr lang="en-US" dirty="0">
              <a:solidFill>
                <a:schemeClr val="bg1"/>
              </a:solidFill>
            </a:endParaRPr>
          </a:p>
        </p:txBody>
      </p:sp>
    </p:spTree>
    <p:extLst>
      <p:ext uri="{BB962C8B-B14F-4D97-AF65-F5344CB8AC3E}">
        <p14:creationId xmlns:p14="http://schemas.microsoft.com/office/powerpoint/2010/main" val="1138346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9163-209C-4AAC-9D0B-A21627686F3E}"/>
              </a:ext>
            </a:extLst>
          </p:cNvPr>
          <p:cNvSpPr>
            <a:spLocks noGrp="1"/>
          </p:cNvSpPr>
          <p:nvPr>
            <p:ph idx="1"/>
          </p:nvPr>
        </p:nvSpPr>
        <p:spPr/>
        <p:txBody>
          <a:bodyPr>
            <a:normAutofit/>
          </a:bodyPr>
          <a:lstStyle/>
          <a:p>
            <a:pPr algn="just" fontAlgn="base"/>
            <a:r>
              <a:rPr lang="en-US" sz="2400" b="1" u="sng" dirty="0">
                <a:solidFill>
                  <a:srgbClr val="273239"/>
                </a:solidFill>
                <a:latin typeface="Nunito" pitchFamily="2" charset="0"/>
                <a:hlinkClick r:id="rId2"/>
              </a:rPr>
              <a:t>POS tagging</a:t>
            </a:r>
            <a:r>
              <a:rPr lang="en-US" sz="2400" b="1" dirty="0">
                <a:solidFill>
                  <a:srgbClr val="273239"/>
                </a:solidFill>
                <a:latin typeface="Nunito" pitchFamily="2" charset="0"/>
              </a:rPr>
              <a:t>:</a:t>
            </a:r>
            <a:r>
              <a:rPr lang="en-US" sz="2400" dirty="0">
                <a:solidFill>
                  <a:srgbClr val="273239"/>
                </a:solidFill>
                <a:latin typeface="Nunito" pitchFamily="2" charset="0"/>
              </a:rPr>
              <a:t> POS tagging involves assigning a part of speech tag to each word in a text. This step is commonly used in various NLP tasks such as named entity recognition, sentiment analysis, and machine translation.</a:t>
            </a:r>
          </a:p>
          <a:p>
            <a:pPr algn="just" fontAlgn="base"/>
            <a:r>
              <a:rPr lang="en-US" sz="2400" b="1" u="sng" dirty="0">
                <a:solidFill>
                  <a:srgbClr val="273239"/>
                </a:solidFill>
                <a:latin typeface="Nunito" pitchFamily="2" charset="0"/>
                <a:hlinkClick r:id="rId3"/>
              </a:rPr>
              <a:t>Named Entity Recognition (NER)</a:t>
            </a:r>
            <a:r>
              <a:rPr lang="en-US" sz="2400" b="1" dirty="0">
                <a:solidFill>
                  <a:srgbClr val="273239"/>
                </a:solidFill>
                <a:latin typeface="Nunito" pitchFamily="2" charset="0"/>
              </a:rPr>
              <a:t>:</a:t>
            </a:r>
            <a:r>
              <a:rPr lang="en-US" sz="2400" dirty="0">
                <a:solidFill>
                  <a:srgbClr val="273239"/>
                </a:solidFill>
                <a:latin typeface="Nunito" pitchFamily="2" charset="0"/>
              </a:rPr>
              <a:t> NER involves identifying and classifying named entities in text, such as people, organizations, and locations. This step is commonly used in various NLP tasks such as information extraction, machine translation, and question-answering</a:t>
            </a:r>
          </a:p>
          <a:p>
            <a:pPr fontAlgn="base"/>
            <a:endParaRPr lang="en-US" sz="1800" dirty="0">
              <a:solidFill>
                <a:srgbClr val="273239"/>
              </a:solidFill>
              <a:latin typeface="Nunito" pitchFamily="2" charset="0"/>
            </a:endParaRPr>
          </a:p>
        </p:txBody>
      </p:sp>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732074" cy="666750"/>
          </a:xfrm>
        </p:spPr>
        <p:txBody>
          <a:bodyPr>
            <a:normAutofit fontScale="90000"/>
          </a:bodyPr>
          <a:lstStyle/>
          <a:p>
            <a:pPr algn="ctr"/>
            <a:r>
              <a:rPr lang="en-US" dirty="0" smtClean="0">
                <a:solidFill>
                  <a:schemeClr val="bg1"/>
                </a:solidFill>
              </a:rPr>
              <a:t>3. Text Preprocessing</a:t>
            </a:r>
            <a:endParaRPr lang="en-US" dirty="0">
              <a:solidFill>
                <a:schemeClr val="bg1"/>
              </a:solidFill>
            </a:endParaRPr>
          </a:p>
        </p:txBody>
      </p:sp>
    </p:spTree>
    <p:extLst>
      <p:ext uri="{BB962C8B-B14F-4D97-AF65-F5344CB8AC3E}">
        <p14:creationId xmlns:p14="http://schemas.microsoft.com/office/powerpoint/2010/main" val="402459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732074" cy="666750"/>
          </a:xfrm>
        </p:spPr>
        <p:txBody>
          <a:bodyPr>
            <a:normAutofit fontScale="90000"/>
          </a:bodyPr>
          <a:lstStyle/>
          <a:p>
            <a:pPr algn="ctr"/>
            <a:r>
              <a:rPr lang="en-US" dirty="0" smtClean="0">
                <a:solidFill>
                  <a:schemeClr val="bg1"/>
                </a:solidFill>
              </a:rPr>
              <a:t>3. Text Preprocessing</a:t>
            </a:r>
            <a:endParaRPr lang="en-US" dirty="0">
              <a:solidFill>
                <a:schemeClr val="bg1"/>
              </a:solidFill>
            </a:endParaRPr>
          </a:p>
        </p:txBody>
      </p:sp>
      <p:sp>
        <p:nvSpPr>
          <p:cNvPr id="17" name="Slide Number Placeholder 1"/>
          <p:cNvSpPr>
            <a:spLocks noGrp="1"/>
          </p:cNvSpPr>
          <p:nvPr>
            <p:ph type="sldNum" sz="quarter" idx="12"/>
          </p:nvPr>
        </p:nvSpPr>
        <p:spPr>
          <a:xfrm>
            <a:off x="7570479" y="7201671"/>
            <a:ext cx="2398117" cy="365125"/>
          </a:xfrm>
        </p:spPr>
        <p:txBody>
          <a:bodyPr/>
          <a:lstStyle/>
          <a:p>
            <a:pPr>
              <a:defRPr/>
            </a:pPr>
            <a:fld id="{A8884024-2933-4F96-A168-0D8EC128C174}" type="slidenum">
              <a:rPr lang="en-GB" smtClean="0"/>
              <a:pPr>
                <a:defRPr/>
              </a:pPr>
              <a:t>12</a:t>
            </a:fld>
            <a:endParaRPr lang="en-GB"/>
          </a:p>
        </p:txBody>
      </p:sp>
      <p:sp>
        <p:nvSpPr>
          <p:cNvPr id="18" name="AutoShape 2" descr="blob:https://web.whatsapp.com/23e08ff5-60e6-4121-b6ee-c3e769cd8391"/>
          <p:cNvSpPr>
            <a:spLocks noChangeAspect="1" noChangeArrowheads="1"/>
          </p:cNvSpPr>
          <p:nvPr/>
        </p:nvSpPr>
        <p:spPr bwMode="auto">
          <a:xfrm>
            <a:off x="1172855" y="700858"/>
            <a:ext cx="342588"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7279" y="1302521"/>
            <a:ext cx="10106349" cy="5181600"/>
          </a:xfrm>
          <a:prstGeom prst="rect">
            <a:avLst/>
          </a:prstGeom>
        </p:spPr>
      </p:pic>
    </p:spTree>
    <p:extLst>
      <p:ext uri="{BB962C8B-B14F-4D97-AF65-F5344CB8AC3E}">
        <p14:creationId xmlns:p14="http://schemas.microsoft.com/office/powerpoint/2010/main" val="1559088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732074" cy="666750"/>
          </a:xfrm>
        </p:spPr>
        <p:txBody>
          <a:bodyPr>
            <a:normAutofit fontScale="90000"/>
          </a:bodyPr>
          <a:lstStyle/>
          <a:p>
            <a:pPr algn="ctr"/>
            <a:r>
              <a:rPr lang="en-US" dirty="0" smtClean="0">
                <a:solidFill>
                  <a:schemeClr val="bg1"/>
                </a:solidFill>
              </a:rPr>
              <a:t>3. Text Preprocessing</a:t>
            </a:r>
            <a:endParaRPr lang="en-US" dirty="0">
              <a:solidFill>
                <a:schemeClr val="bg1"/>
              </a:solidFill>
            </a:endParaRPr>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000" y="1107748"/>
            <a:ext cx="9144000" cy="2414588"/>
          </a:xfrm>
          <a:prstGeom prst="rect">
            <a:avLst/>
          </a:prstGeom>
        </p:spPr>
      </p:pic>
      <p:pic>
        <p:nvPicPr>
          <p:cNvPr id="18" name="Picture 1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78311" y="3136769"/>
            <a:ext cx="9012722" cy="3505201"/>
          </a:xfrm>
          <a:prstGeom prst="rect">
            <a:avLst/>
          </a:prstGeom>
        </p:spPr>
      </p:pic>
    </p:spTree>
    <p:extLst>
      <p:ext uri="{BB962C8B-B14F-4D97-AF65-F5344CB8AC3E}">
        <p14:creationId xmlns:p14="http://schemas.microsoft.com/office/powerpoint/2010/main" val="138535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732074" cy="666750"/>
          </a:xfrm>
        </p:spPr>
        <p:txBody>
          <a:bodyPr>
            <a:normAutofit fontScale="90000"/>
          </a:bodyPr>
          <a:lstStyle/>
          <a:p>
            <a:pPr algn="ctr"/>
            <a:r>
              <a:rPr lang="en-US" dirty="0" smtClean="0">
                <a:solidFill>
                  <a:schemeClr val="bg1"/>
                </a:solidFill>
              </a:rPr>
              <a:t>3. Text Preprocessing</a:t>
            </a:r>
            <a:endParaRPr lang="en-US" dirty="0">
              <a:solidFill>
                <a:schemeClr val="bg1"/>
              </a:solidFill>
            </a:endParaRPr>
          </a:p>
        </p:txBody>
      </p:sp>
      <p:pic>
        <p:nvPicPr>
          <p:cNvPr id="17" name="Picture 2" descr="https://miro.medium.com/v2/resize:fit:700/1*7GhryFFoYPPqkznhGuWa8A.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1326697"/>
            <a:ext cx="7772400" cy="26003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difference between Stemming and lemmatization_11zon.web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2386" y="3927022"/>
            <a:ext cx="6787227"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33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9163-209C-4AAC-9D0B-A21627686F3E}"/>
              </a:ext>
            </a:extLst>
          </p:cNvPr>
          <p:cNvSpPr>
            <a:spLocks noGrp="1"/>
          </p:cNvSpPr>
          <p:nvPr>
            <p:ph idx="1"/>
          </p:nvPr>
        </p:nvSpPr>
        <p:spPr/>
        <p:txBody>
          <a:bodyPr>
            <a:normAutofit lnSpcReduction="10000"/>
          </a:bodyPr>
          <a:lstStyle/>
          <a:p>
            <a:pPr algn="just" fontAlgn="base"/>
            <a:r>
              <a:rPr lang="en-US" sz="2400" dirty="0">
                <a:solidFill>
                  <a:srgbClr val="273239"/>
                </a:solidFill>
                <a:latin typeface="Nunito" panose="020F0502020204030204" pitchFamily="2" charset="0"/>
              </a:rPr>
              <a:t>In </a:t>
            </a:r>
            <a:r>
              <a:rPr lang="en-US" sz="2400" u="sng" dirty="0">
                <a:solidFill>
                  <a:srgbClr val="273239"/>
                </a:solidFill>
                <a:latin typeface="Nunito" panose="020F0502020204030204" pitchFamily="2" charset="0"/>
                <a:hlinkClick r:id="rId2"/>
              </a:rPr>
              <a:t>NLP</a:t>
            </a:r>
            <a:r>
              <a:rPr lang="en-US" sz="2400" dirty="0">
                <a:solidFill>
                  <a:srgbClr val="273239"/>
                </a:solidFill>
                <a:latin typeface="Nunito" panose="020F0502020204030204" pitchFamily="2" charset="0"/>
              </a:rPr>
              <a:t> we need to perform some extra processing steps. The region is very simple that machines don’t understand the text. Here our biggest problem is How to make the text understandable for machines. Some of the most common problems we face while performing NLP tasks are mentioned below.</a:t>
            </a:r>
          </a:p>
          <a:p>
            <a:pPr fontAlgn="base">
              <a:buFont typeface="+mj-lt"/>
              <a:buAutoNum type="arabicPeriod"/>
            </a:pPr>
            <a:r>
              <a:rPr lang="en-US" sz="2400" dirty="0">
                <a:solidFill>
                  <a:srgbClr val="273239"/>
                </a:solidFill>
                <a:latin typeface="Nunito" panose="020F0502020204030204" pitchFamily="2" charset="0"/>
              </a:rPr>
              <a:t>Data Acquisition</a:t>
            </a:r>
          </a:p>
          <a:p>
            <a:pPr fontAlgn="base">
              <a:buFont typeface="+mj-lt"/>
              <a:buAutoNum type="arabicPeriod"/>
            </a:pPr>
            <a:r>
              <a:rPr lang="en-US" sz="2400" dirty="0">
                <a:solidFill>
                  <a:srgbClr val="273239"/>
                </a:solidFill>
                <a:latin typeface="Nunito" panose="020F0502020204030204" pitchFamily="2" charset="0"/>
              </a:rPr>
              <a:t>Text Cleaning</a:t>
            </a:r>
          </a:p>
          <a:p>
            <a:pPr fontAlgn="base">
              <a:buFont typeface="+mj-lt"/>
              <a:buAutoNum type="arabicPeriod"/>
            </a:pPr>
            <a:r>
              <a:rPr lang="en-US" sz="2400" dirty="0">
                <a:solidFill>
                  <a:srgbClr val="273239"/>
                </a:solidFill>
                <a:latin typeface="Nunito" panose="020F0502020204030204" pitchFamily="2" charset="0"/>
              </a:rPr>
              <a:t>Text Preprocessing</a:t>
            </a:r>
          </a:p>
          <a:p>
            <a:pPr fontAlgn="base">
              <a:buFont typeface="+mj-lt"/>
              <a:buAutoNum type="arabicPeriod"/>
            </a:pPr>
            <a:r>
              <a:rPr lang="en-US" sz="2400" dirty="0">
                <a:solidFill>
                  <a:srgbClr val="273239"/>
                </a:solidFill>
                <a:latin typeface="Nunito" panose="020F0502020204030204" pitchFamily="2" charset="0"/>
              </a:rPr>
              <a:t>Feature Engineering</a:t>
            </a:r>
          </a:p>
          <a:p>
            <a:pPr fontAlgn="base">
              <a:buFont typeface="+mj-lt"/>
              <a:buAutoNum type="arabicPeriod"/>
            </a:pPr>
            <a:r>
              <a:rPr lang="en-US" sz="2400" dirty="0">
                <a:solidFill>
                  <a:srgbClr val="273239"/>
                </a:solidFill>
                <a:latin typeface="Nunito" panose="020F0502020204030204" pitchFamily="2" charset="0"/>
              </a:rPr>
              <a:t>Model Building</a:t>
            </a:r>
          </a:p>
          <a:p>
            <a:pPr fontAlgn="base">
              <a:buFont typeface="+mj-lt"/>
              <a:buAutoNum type="arabicPeriod"/>
            </a:pPr>
            <a:r>
              <a:rPr lang="en-US" sz="2400" dirty="0">
                <a:solidFill>
                  <a:srgbClr val="273239"/>
                </a:solidFill>
                <a:latin typeface="Nunito" panose="020F0502020204030204" pitchFamily="2" charset="0"/>
              </a:rPr>
              <a:t>Evaluation</a:t>
            </a:r>
          </a:p>
          <a:p>
            <a:pPr fontAlgn="base">
              <a:buFont typeface="+mj-lt"/>
              <a:buAutoNum type="arabicPeriod"/>
            </a:pPr>
            <a:r>
              <a:rPr lang="en-US" sz="2400" dirty="0">
                <a:solidFill>
                  <a:srgbClr val="273239"/>
                </a:solidFill>
                <a:latin typeface="Nunito" panose="020F0502020204030204" pitchFamily="2" charset="0"/>
              </a:rPr>
              <a:t>Deployment</a:t>
            </a:r>
          </a:p>
          <a:p>
            <a:pPr eaLnBrk="0" hangingPunct="0">
              <a:lnSpc>
                <a:spcPct val="125000"/>
              </a:lnSpc>
              <a:spcBef>
                <a:spcPct val="20000"/>
              </a:spcBef>
            </a:pPr>
            <a:endParaRPr lang="en-US" sz="2400" dirty="0">
              <a:solidFill>
                <a:srgbClr val="000000"/>
              </a:solidFill>
              <a:latin typeface="Calibri" pitchFamily="34" charset="0"/>
            </a:endParaRPr>
          </a:p>
        </p:txBody>
      </p:sp>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280555" cy="666750"/>
          </a:xfrm>
        </p:spPr>
        <p:txBody>
          <a:bodyPr>
            <a:normAutofit fontScale="90000"/>
          </a:bodyPr>
          <a:lstStyle/>
          <a:p>
            <a:pPr algn="ctr"/>
            <a:r>
              <a:rPr lang="en-US" dirty="0" smtClean="0">
                <a:solidFill>
                  <a:schemeClr val="bg1"/>
                </a:solidFill>
              </a:rPr>
              <a:t>NLP Pipeline</a:t>
            </a:r>
            <a:endParaRPr lang="en-US" dirty="0">
              <a:solidFill>
                <a:schemeClr val="bg1"/>
              </a:solidFill>
            </a:endParaRPr>
          </a:p>
        </p:txBody>
      </p:sp>
    </p:spTree>
    <p:extLst>
      <p:ext uri="{BB962C8B-B14F-4D97-AF65-F5344CB8AC3E}">
        <p14:creationId xmlns:p14="http://schemas.microsoft.com/office/powerpoint/2010/main" val="777974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280555" cy="666750"/>
          </a:xfrm>
        </p:spPr>
        <p:txBody>
          <a:bodyPr>
            <a:normAutofit fontScale="90000"/>
          </a:bodyPr>
          <a:lstStyle/>
          <a:p>
            <a:pPr algn="ctr"/>
            <a:r>
              <a:rPr lang="en-US" dirty="0" smtClean="0">
                <a:solidFill>
                  <a:schemeClr val="bg1"/>
                </a:solidFill>
              </a:rPr>
              <a:t>NLP Pipeline</a:t>
            </a:r>
            <a:endParaRPr lang="en-US" dirty="0">
              <a:solidFill>
                <a:schemeClr val="bg1"/>
              </a:solidFill>
            </a:endParaRPr>
          </a:p>
        </p:txBody>
      </p:sp>
      <p:pic>
        <p:nvPicPr>
          <p:cNvPr id="17" name="Picture 4" descr="NLP Pipelin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0700" y="2165211"/>
            <a:ext cx="8610600" cy="360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95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9163-209C-4AAC-9D0B-A21627686F3E}"/>
              </a:ext>
            </a:extLst>
          </p:cNvPr>
          <p:cNvSpPr>
            <a:spLocks noGrp="1"/>
          </p:cNvSpPr>
          <p:nvPr>
            <p:ph idx="1"/>
          </p:nvPr>
        </p:nvSpPr>
        <p:spPr/>
        <p:txBody>
          <a:bodyPr>
            <a:normAutofit/>
          </a:bodyPr>
          <a:lstStyle/>
          <a:p>
            <a:pPr algn="just" eaLnBrk="0" hangingPunct="0">
              <a:lnSpc>
                <a:spcPct val="125000"/>
              </a:lnSpc>
              <a:spcBef>
                <a:spcPct val="20000"/>
              </a:spcBef>
            </a:pPr>
            <a:r>
              <a:rPr lang="en-US" sz="2400" dirty="0">
                <a:solidFill>
                  <a:srgbClr val="273239"/>
                </a:solidFill>
                <a:latin typeface="Nunito" pitchFamily="2" charset="0"/>
              </a:rPr>
              <a:t>For building the machine learning model we need data related to our problem statements, Sometimes we have our data and Sometimes we have to find it. Text data is available on websites, in emails, in social media, in form of pdf, and many more. But the challenge is. Is it in a machine-readable format? if in the machine-readable format then will it be relevant to our problem? So, First thing we need to understand our problem or task then we should search for data. Here we will see some of the ways of collecting data if it is not available in our local machine or database.</a:t>
            </a:r>
            <a:endParaRPr lang="en-US" sz="2400" dirty="0">
              <a:solidFill>
                <a:srgbClr val="000000"/>
              </a:solidFill>
              <a:latin typeface="Calibri" pitchFamily="34" charset="0"/>
            </a:endParaRPr>
          </a:p>
        </p:txBody>
      </p:sp>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280555" cy="666750"/>
          </a:xfrm>
        </p:spPr>
        <p:txBody>
          <a:bodyPr>
            <a:normAutofit fontScale="90000"/>
          </a:bodyPr>
          <a:lstStyle/>
          <a:p>
            <a:pPr algn="ctr"/>
            <a:r>
              <a:rPr lang="en-US" dirty="0" smtClean="0">
                <a:solidFill>
                  <a:schemeClr val="bg1"/>
                </a:solidFill>
              </a:rPr>
              <a:t>1. Data Acquisition</a:t>
            </a:r>
            <a:endParaRPr lang="en-US" dirty="0">
              <a:solidFill>
                <a:schemeClr val="bg1"/>
              </a:solidFill>
            </a:endParaRPr>
          </a:p>
        </p:txBody>
      </p:sp>
    </p:spTree>
    <p:extLst>
      <p:ext uri="{BB962C8B-B14F-4D97-AF65-F5344CB8AC3E}">
        <p14:creationId xmlns:p14="http://schemas.microsoft.com/office/powerpoint/2010/main" val="76995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9163-209C-4AAC-9D0B-A21627686F3E}"/>
              </a:ext>
            </a:extLst>
          </p:cNvPr>
          <p:cNvSpPr>
            <a:spLocks noGrp="1"/>
          </p:cNvSpPr>
          <p:nvPr>
            <p:ph idx="1"/>
          </p:nvPr>
        </p:nvSpPr>
        <p:spPr/>
        <p:txBody>
          <a:bodyPr>
            <a:normAutofit/>
          </a:bodyPr>
          <a:lstStyle/>
          <a:p>
            <a:pPr marL="342900" indent="-342900" algn="just" fontAlgn="base">
              <a:buFont typeface="Wingdings" panose="05000000000000000000" pitchFamily="2" charset="2"/>
              <a:buChar char="§"/>
            </a:pPr>
            <a:r>
              <a:rPr lang="en-US" sz="2400" b="1" dirty="0">
                <a:solidFill>
                  <a:srgbClr val="273239"/>
                </a:solidFill>
                <a:latin typeface="Nunito" pitchFamily="2" charset="0"/>
              </a:rPr>
              <a:t>Public Dataset:</a:t>
            </a:r>
            <a:r>
              <a:rPr lang="en-US" sz="2400" dirty="0">
                <a:solidFill>
                  <a:srgbClr val="273239"/>
                </a:solidFill>
                <a:latin typeface="Nunito" pitchFamily="2" charset="0"/>
              </a:rPr>
              <a:t>  We can search for publicly available data as per our problem statement. </a:t>
            </a:r>
          </a:p>
          <a:p>
            <a:pPr marL="342900" indent="-342900" algn="just" fontAlgn="base">
              <a:buFont typeface="Wingdings" panose="05000000000000000000" pitchFamily="2" charset="2"/>
              <a:buChar char="§"/>
            </a:pPr>
            <a:r>
              <a:rPr lang="en-US" sz="2400" b="1" u="sng" dirty="0">
                <a:solidFill>
                  <a:srgbClr val="273239"/>
                </a:solidFill>
                <a:latin typeface="Nunito" pitchFamily="2" charset="0"/>
                <a:hlinkClick r:id="rId2"/>
              </a:rPr>
              <a:t>Web Scrapping:</a:t>
            </a:r>
            <a:r>
              <a:rPr lang="en-US" sz="2400" dirty="0">
                <a:solidFill>
                  <a:srgbClr val="273239"/>
                </a:solidFill>
                <a:latin typeface="Nunito" pitchFamily="2" charset="0"/>
              </a:rPr>
              <a:t> Web Scrapping is a technique to scrap data from a website. For this, we can use Beautiful Soup to scrape the text data from the web page. </a:t>
            </a:r>
          </a:p>
          <a:p>
            <a:pPr marL="342900" indent="-342900" algn="just" fontAlgn="base">
              <a:buFont typeface="Wingdings" panose="05000000000000000000" pitchFamily="2" charset="2"/>
              <a:buChar char="§"/>
            </a:pPr>
            <a:r>
              <a:rPr lang="en-US" sz="2400" b="1" u="sng" dirty="0">
                <a:solidFill>
                  <a:srgbClr val="273239"/>
                </a:solidFill>
                <a:latin typeface="Nunito" pitchFamily="2" charset="0"/>
                <a:hlinkClick r:id="rId3"/>
              </a:rPr>
              <a:t>Image to Text</a:t>
            </a:r>
            <a:r>
              <a:rPr lang="en-US" sz="2400" dirty="0">
                <a:solidFill>
                  <a:srgbClr val="273239"/>
                </a:solidFill>
                <a:latin typeface="Nunito" pitchFamily="2" charset="0"/>
              </a:rPr>
              <a:t>:  We can also scrap the data from the image files with the help of  Optical character recognition (OCR). There is a library Tesseract that uses OCR to convert image to text data.</a:t>
            </a:r>
          </a:p>
          <a:p>
            <a:pPr marL="342900" indent="-342900" algn="just" fontAlgn="base">
              <a:buFont typeface="Wingdings" panose="05000000000000000000" pitchFamily="2" charset="2"/>
              <a:buChar char="§"/>
            </a:pPr>
            <a:r>
              <a:rPr lang="en-US" sz="2400" b="1" u="sng" dirty="0">
                <a:solidFill>
                  <a:srgbClr val="273239"/>
                </a:solidFill>
                <a:latin typeface="Nunito" pitchFamily="2" charset="0"/>
                <a:hlinkClick r:id="rId4"/>
              </a:rPr>
              <a:t>pdf to Text</a:t>
            </a:r>
            <a:r>
              <a:rPr lang="en-US" sz="2400" dirty="0">
                <a:solidFill>
                  <a:srgbClr val="273239"/>
                </a:solidFill>
                <a:latin typeface="Nunito" pitchFamily="2" charset="0"/>
              </a:rPr>
              <a:t>:  We have multiple Python packages to convert the data into text. With the PyPDF2 library, pdf data can be extracted in the .text file.</a:t>
            </a:r>
          </a:p>
          <a:p>
            <a:pPr algn="just" eaLnBrk="0" hangingPunct="0">
              <a:lnSpc>
                <a:spcPct val="125000"/>
              </a:lnSpc>
              <a:spcBef>
                <a:spcPct val="20000"/>
              </a:spcBef>
            </a:pPr>
            <a:endParaRPr lang="en-US" sz="2400" dirty="0">
              <a:solidFill>
                <a:srgbClr val="000000"/>
              </a:solidFill>
              <a:latin typeface="Calibri" pitchFamily="34" charset="0"/>
            </a:endParaRPr>
          </a:p>
        </p:txBody>
      </p:sp>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280555" cy="666750"/>
          </a:xfrm>
        </p:spPr>
        <p:txBody>
          <a:bodyPr>
            <a:normAutofit fontScale="90000"/>
          </a:bodyPr>
          <a:lstStyle/>
          <a:p>
            <a:pPr algn="ctr"/>
            <a:r>
              <a:rPr lang="en-US" dirty="0" smtClean="0">
                <a:solidFill>
                  <a:schemeClr val="bg1"/>
                </a:solidFill>
              </a:rPr>
              <a:t>1. Data Acquisition</a:t>
            </a:r>
            <a:endParaRPr lang="en-US" dirty="0">
              <a:solidFill>
                <a:schemeClr val="bg1"/>
              </a:solidFill>
            </a:endParaRPr>
          </a:p>
        </p:txBody>
      </p:sp>
    </p:spTree>
    <p:extLst>
      <p:ext uri="{BB962C8B-B14F-4D97-AF65-F5344CB8AC3E}">
        <p14:creationId xmlns:p14="http://schemas.microsoft.com/office/powerpoint/2010/main" val="304552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9163-209C-4AAC-9D0B-A21627686F3E}"/>
              </a:ext>
            </a:extLst>
          </p:cNvPr>
          <p:cNvSpPr>
            <a:spLocks noGrp="1"/>
          </p:cNvSpPr>
          <p:nvPr>
            <p:ph idx="1"/>
          </p:nvPr>
        </p:nvSpPr>
        <p:spPr/>
        <p:txBody>
          <a:bodyPr>
            <a:normAutofit/>
          </a:bodyPr>
          <a:lstStyle/>
          <a:p>
            <a:pPr marL="342900" indent="-342900" algn="just" fontAlgn="base">
              <a:buFont typeface="Wingdings" panose="05000000000000000000" pitchFamily="2" charset="2"/>
              <a:buChar char="§"/>
            </a:pPr>
            <a:r>
              <a:rPr lang="en-US" sz="2400" b="1" u="sng" dirty="0">
                <a:latin typeface="Nunito" pitchFamily="2" charset="0"/>
                <a:hlinkClick r:id="rId2"/>
              </a:rPr>
              <a:t>Unicode Normalization</a:t>
            </a:r>
            <a:r>
              <a:rPr lang="en-US" sz="2400" b="1" dirty="0">
                <a:solidFill>
                  <a:srgbClr val="273239"/>
                </a:solidFill>
                <a:latin typeface="Nunito" pitchFamily="2" charset="0"/>
              </a:rPr>
              <a:t>:</a:t>
            </a:r>
            <a:r>
              <a:rPr lang="en-US" sz="2400" dirty="0">
                <a:solidFill>
                  <a:srgbClr val="273239"/>
                </a:solidFill>
                <a:latin typeface="Nunito" pitchFamily="2" charset="0"/>
              </a:rPr>
              <a:t> if text data may contain symbols, </a:t>
            </a:r>
            <a:r>
              <a:rPr lang="en-US" sz="2400" dirty="0" err="1">
                <a:solidFill>
                  <a:srgbClr val="273239"/>
                </a:solidFill>
                <a:latin typeface="Nunito" pitchFamily="2" charset="0"/>
              </a:rPr>
              <a:t>emojis</a:t>
            </a:r>
            <a:r>
              <a:rPr lang="en-US" sz="2400" dirty="0">
                <a:solidFill>
                  <a:srgbClr val="273239"/>
                </a:solidFill>
                <a:latin typeface="Nunito" pitchFamily="2" charset="0"/>
              </a:rPr>
              <a:t>, graphic characters, or special characters. Either we can remove these characters or we can convert this to machine-readable text. </a:t>
            </a:r>
          </a:p>
          <a:p>
            <a:pPr marL="342900" indent="-342900" algn="just" fontAlgn="base">
              <a:buFont typeface="Wingdings" panose="05000000000000000000" pitchFamily="2" charset="2"/>
              <a:buChar char="§"/>
            </a:pPr>
            <a:r>
              <a:rPr lang="en-US" sz="2400" b="1" u="sng" dirty="0">
                <a:solidFill>
                  <a:srgbClr val="273239"/>
                </a:solidFill>
                <a:latin typeface="Nunito" pitchFamily="2" charset="0"/>
                <a:hlinkClick r:id="rId3"/>
              </a:rPr>
              <a:t>Regex or Regular Expression</a:t>
            </a:r>
            <a:r>
              <a:rPr lang="en-US" sz="2400" b="1" dirty="0">
                <a:solidFill>
                  <a:srgbClr val="273239"/>
                </a:solidFill>
                <a:latin typeface="Nunito" pitchFamily="2" charset="0"/>
              </a:rPr>
              <a:t>: </a:t>
            </a:r>
            <a:r>
              <a:rPr lang="en-US" sz="2400" dirty="0">
                <a:solidFill>
                  <a:srgbClr val="273239"/>
                </a:solidFill>
                <a:latin typeface="Nunito" pitchFamily="2" charset="0"/>
              </a:rPr>
              <a:t>Regular Expression is the tool that is used for searching the string of specific patterns.  Suppose our data contain phone number, email-Id, and URL. we can find such text using the regular expression. After that either we can keep or remove such text patterns as per requirements.</a:t>
            </a:r>
          </a:p>
          <a:p>
            <a:pPr marL="342900" indent="-342900" algn="just" fontAlgn="base">
              <a:buFont typeface="Wingdings" panose="05000000000000000000" pitchFamily="2" charset="2"/>
              <a:buChar char="§"/>
            </a:pPr>
            <a:r>
              <a:rPr lang="en-US" sz="2400" b="1" u="sng" dirty="0">
                <a:solidFill>
                  <a:srgbClr val="273239"/>
                </a:solidFill>
                <a:latin typeface="Nunito" pitchFamily="2" charset="0"/>
                <a:hlinkClick r:id="rId4"/>
              </a:rPr>
              <a:t>Spelling corrections</a:t>
            </a:r>
            <a:r>
              <a:rPr lang="en-US" sz="2400" b="1" dirty="0">
                <a:solidFill>
                  <a:srgbClr val="273239"/>
                </a:solidFill>
                <a:latin typeface="Nunito" pitchFamily="2" charset="0"/>
              </a:rPr>
              <a:t>: </a:t>
            </a:r>
            <a:r>
              <a:rPr lang="en-US" sz="2400" dirty="0">
                <a:solidFill>
                  <a:srgbClr val="273239"/>
                </a:solidFill>
                <a:latin typeface="Nunito" pitchFamily="2" charset="0"/>
              </a:rPr>
              <a:t> When our data is extracted from social media. Spelling mistakes are very common in that case. To overcome this problem we can create a corpus or dictionary of the most common mistype words and replace these common mistakes with the correct word.</a:t>
            </a:r>
          </a:p>
          <a:p>
            <a:pPr algn="just" fontAlgn="base"/>
            <a:endParaRPr lang="en-US" dirty="0">
              <a:solidFill>
                <a:srgbClr val="273239"/>
              </a:solidFill>
              <a:latin typeface="Nunito" pitchFamily="2" charset="0"/>
            </a:endParaRPr>
          </a:p>
          <a:p>
            <a:pPr algn="just" eaLnBrk="0" hangingPunct="0">
              <a:lnSpc>
                <a:spcPct val="125000"/>
              </a:lnSpc>
              <a:spcBef>
                <a:spcPct val="20000"/>
              </a:spcBef>
            </a:pPr>
            <a:endParaRPr lang="en-US" dirty="0">
              <a:solidFill>
                <a:srgbClr val="000000"/>
              </a:solidFill>
              <a:latin typeface="Calibri" pitchFamily="34" charset="0"/>
            </a:endParaRPr>
          </a:p>
        </p:txBody>
      </p:sp>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280555" cy="666750"/>
          </a:xfrm>
        </p:spPr>
        <p:txBody>
          <a:bodyPr>
            <a:normAutofit fontScale="90000"/>
          </a:bodyPr>
          <a:lstStyle/>
          <a:p>
            <a:pPr algn="ctr"/>
            <a:r>
              <a:rPr lang="en-US" dirty="0">
                <a:solidFill>
                  <a:schemeClr val="bg1"/>
                </a:solidFill>
              </a:rPr>
              <a:t>2</a:t>
            </a:r>
            <a:r>
              <a:rPr lang="en-US" dirty="0" smtClean="0">
                <a:solidFill>
                  <a:schemeClr val="bg1"/>
                </a:solidFill>
              </a:rPr>
              <a:t>. Text Cleaning</a:t>
            </a:r>
            <a:endParaRPr lang="en-US" dirty="0">
              <a:solidFill>
                <a:schemeClr val="bg1"/>
              </a:solidFill>
            </a:endParaRPr>
          </a:p>
        </p:txBody>
      </p:sp>
    </p:spTree>
    <p:extLst>
      <p:ext uri="{BB962C8B-B14F-4D97-AF65-F5344CB8AC3E}">
        <p14:creationId xmlns:p14="http://schemas.microsoft.com/office/powerpoint/2010/main" val="2229452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9163-209C-4AAC-9D0B-A21627686F3E}"/>
              </a:ext>
            </a:extLst>
          </p:cNvPr>
          <p:cNvSpPr>
            <a:spLocks noGrp="1"/>
          </p:cNvSpPr>
          <p:nvPr>
            <p:ph idx="1"/>
          </p:nvPr>
        </p:nvSpPr>
        <p:spPr/>
        <p:txBody>
          <a:bodyPr>
            <a:normAutofit/>
          </a:bodyPr>
          <a:lstStyle/>
          <a:p>
            <a:pPr algn="just" fontAlgn="base"/>
            <a:r>
              <a:rPr lang="en-US" sz="2400" dirty="0">
                <a:solidFill>
                  <a:srgbClr val="242424"/>
                </a:solidFill>
                <a:latin typeface="source-serif-pro"/>
              </a:rPr>
              <a:t>Text preprocessing refers to a series of techniques used to clean, transform and prepare raw textual data into a format that is suitable for NLP or ML tasks. The goal of text preprocessing is to enhance the quality and usability of the text data for subsequent analysis or modeling.</a:t>
            </a:r>
          </a:p>
          <a:p>
            <a:pPr algn="just"/>
            <a:r>
              <a:rPr lang="en-US" sz="2400" b="1" u="sng" dirty="0">
                <a:solidFill>
                  <a:srgbClr val="273239"/>
                </a:solidFill>
                <a:latin typeface="Nunito" pitchFamily="2" charset="0"/>
                <a:hlinkClick r:id="rId2"/>
              </a:rPr>
              <a:t>Tokenization</a:t>
            </a:r>
            <a:r>
              <a:rPr lang="en-US" sz="2400" b="1" dirty="0">
                <a:solidFill>
                  <a:srgbClr val="273239"/>
                </a:solidFill>
                <a:latin typeface="Nunito" pitchFamily="2" charset="0"/>
              </a:rPr>
              <a:t>:</a:t>
            </a:r>
            <a:r>
              <a:rPr lang="en-US" sz="2400" dirty="0">
                <a:solidFill>
                  <a:srgbClr val="273239"/>
                </a:solidFill>
                <a:latin typeface="Nunito" pitchFamily="2" charset="0"/>
              </a:rPr>
              <a:t> Tokenization is the process of segmenting the text into a list of tokens. In the case of sentence tokenization, the token will be sentenced and in the case of word tokenization, it will be the word. It is a good idea to first complete sentence tokenization and then word tokenization, here output will be the list of lists. Tokenization is performed in each &amp; every NLP pipeline.</a:t>
            </a:r>
          </a:p>
          <a:p>
            <a:pPr algn="just" fontAlgn="base"/>
            <a:endParaRPr lang="en-US" sz="2400" dirty="0">
              <a:solidFill>
                <a:srgbClr val="273239"/>
              </a:solidFill>
              <a:latin typeface="Nunito" pitchFamily="2" charset="0"/>
            </a:endParaRPr>
          </a:p>
          <a:p>
            <a:pPr algn="just" eaLnBrk="0" hangingPunct="0">
              <a:lnSpc>
                <a:spcPct val="125000"/>
              </a:lnSpc>
              <a:spcBef>
                <a:spcPct val="20000"/>
              </a:spcBef>
            </a:pPr>
            <a:endParaRPr lang="en-US" sz="2400" dirty="0">
              <a:solidFill>
                <a:srgbClr val="000000"/>
              </a:solidFill>
              <a:latin typeface="Calibri" pitchFamily="34" charset="0"/>
            </a:endParaRPr>
          </a:p>
        </p:txBody>
      </p:sp>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732074" cy="666750"/>
          </a:xfrm>
        </p:spPr>
        <p:txBody>
          <a:bodyPr>
            <a:normAutofit fontScale="90000"/>
          </a:bodyPr>
          <a:lstStyle/>
          <a:p>
            <a:pPr algn="ctr"/>
            <a:r>
              <a:rPr lang="en-US" dirty="0" smtClean="0">
                <a:solidFill>
                  <a:schemeClr val="bg1"/>
                </a:solidFill>
              </a:rPr>
              <a:t>3. Text Preprocessing</a:t>
            </a:r>
            <a:endParaRPr lang="en-US" dirty="0">
              <a:solidFill>
                <a:schemeClr val="bg1"/>
              </a:solidFill>
            </a:endParaRPr>
          </a:p>
        </p:txBody>
      </p:sp>
    </p:spTree>
    <p:extLst>
      <p:ext uri="{BB962C8B-B14F-4D97-AF65-F5344CB8AC3E}">
        <p14:creationId xmlns:p14="http://schemas.microsoft.com/office/powerpoint/2010/main" val="386077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732074" cy="666750"/>
          </a:xfrm>
        </p:spPr>
        <p:txBody>
          <a:bodyPr>
            <a:normAutofit fontScale="90000"/>
          </a:bodyPr>
          <a:lstStyle/>
          <a:p>
            <a:pPr algn="ctr"/>
            <a:r>
              <a:rPr lang="en-US" dirty="0" smtClean="0">
                <a:solidFill>
                  <a:schemeClr val="bg1"/>
                </a:solidFill>
              </a:rPr>
              <a:t>3. Text Preprocessing</a:t>
            </a:r>
            <a:endParaRPr lang="en-US" dirty="0">
              <a:solidFill>
                <a:schemeClr val="bg1"/>
              </a:solidFill>
            </a:endParaRPr>
          </a:p>
        </p:txBody>
      </p:sp>
      <p:pic>
        <p:nvPicPr>
          <p:cNvPr id="17" name="Picture 16">
            <a:extLst>
              <a:ext uri="{FF2B5EF4-FFF2-40B4-BE49-F238E27FC236}">
                <a16:creationId xmlns:a16="http://schemas.microsoft.com/office/drawing/2014/main" id="{7611C997-01DE-A666-7654-54E60330AE62}"/>
              </a:ext>
            </a:extLst>
          </p:cNvPr>
          <p:cNvPicPr>
            <a:picLocks noChangeAspect="1"/>
          </p:cNvPicPr>
          <p:nvPr/>
        </p:nvPicPr>
        <p:blipFill>
          <a:blip r:embed="rId8"/>
          <a:stretch>
            <a:fillRect/>
          </a:stretch>
        </p:blipFill>
        <p:spPr>
          <a:xfrm>
            <a:off x="-42071" y="1078027"/>
            <a:ext cx="12234071" cy="5779973"/>
          </a:xfrm>
          <a:prstGeom prst="rect">
            <a:avLst/>
          </a:prstGeom>
        </p:spPr>
      </p:pic>
    </p:spTree>
    <p:extLst>
      <p:ext uri="{BB962C8B-B14F-4D97-AF65-F5344CB8AC3E}">
        <p14:creationId xmlns:p14="http://schemas.microsoft.com/office/powerpoint/2010/main" val="269947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9163-209C-4AAC-9D0B-A21627686F3E}"/>
              </a:ext>
            </a:extLst>
          </p:cNvPr>
          <p:cNvSpPr>
            <a:spLocks noGrp="1"/>
          </p:cNvSpPr>
          <p:nvPr>
            <p:ph idx="1"/>
          </p:nvPr>
        </p:nvSpPr>
        <p:spPr/>
        <p:txBody>
          <a:bodyPr>
            <a:normAutofit/>
          </a:bodyPr>
          <a:lstStyle/>
          <a:p>
            <a:pPr fontAlgn="base"/>
            <a:r>
              <a:rPr lang="en-US" sz="2400" b="1" u="sng" dirty="0">
                <a:solidFill>
                  <a:srgbClr val="273239"/>
                </a:solidFill>
                <a:latin typeface="Nunito" pitchFamily="2" charset="0"/>
                <a:hlinkClick r:id="rId2"/>
              </a:rPr>
              <a:t>Lowercasing</a:t>
            </a:r>
            <a:r>
              <a:rPr lang="en-US" sz="2400" b="1" dirty="0">
                <a:solidFill>
                  <a:srgbClr val="273239"/>
                </a:solidFill>
                <a:latin typeface="Nunito" pitchFamily="2" charset="0"/>
              </a:rPr>
              <a:t>:</a:t>
            </a:r>
            <a:r>
              <a:rPr lang="en-US" sz="2400" dirty="0">
                <a:solidFill>
                  <a:srgbClr val="273239"/>
                </a:solidFill>
                <a:latin typeface="Nunito" pitchFamily="2" charset="0"/>
              </a:rPr>
              <a:t> This step is used to convert all the text to lowercase letters. This is useful in various NLP tasks such as text classification, information retrieval, and sentiment analysis.</a:t>
            </a:r>
          </a:p>
          <a:p>
            <a:pPr fontAlgn="base"/>
            <a:r>
              <a:rPr lang="en-US" sz="2400" b="1" u="sng" dirty="0">
                <a:solidFill>
                  <a:srgbClr val="273239"/>
                </a:solidFill>
                <a:latin typeface="Nunito" pitchFamily="2" charset="0"/>
                <a:hlinkClick r:id="rId3"/>
              </a:rPr>
              <a:t>Stop word removal</a:t>
            </a:r>
            <a:r>
              <a:rPr lang="en-US" sz="2400" b="1" dirty="0">
                <a:solidFill>
                  <a:srgbClr val="273239"/>
                </a:solidFill>
                <a:latin typeface="Nunito" pitchFamily="2" charset="0"/>
              </a:rPr>
              <a:t>: </a:t>
            </a:r>
            <a:r>
              <a:rPr lang="en-US" sz="2400" dirty="0">
                <a:solidFill>
                  <a:srgbClr val="273239"/>
                </a:solidFill>
                <a:latin typeface="Nunito" pitchFamily="2" charset="0"/>
              </a:rPr>
              <a:t>Stop words are commonly occurring words in a language such as “the”, “and”, “a”, etc. They are usually removed from the text during preprocessing because they do not carry much meaning and can cause noise in the data. This step is used in various NLP tasks such as text classification, information retrieval, and topic modeling.</a:t>
            </a:r>
          </a:p>
          <a:p>
            <a:pPr algn="just" fontAlgn="base"/>
            <a:endParaRPr lang="en-US" sz="2400" dirty="0">
              <a:solidFill>
                <a:srgbClr val="273239"/>
              </a:solidFill>
              <a:latin typeface="Nunito" pitchFamily="2" charset="0"/>
            </a:endParaRPr>
          </a:p>
          <a:p>
            <a:pPr algn="just" eaLnBrk="0" hangingPunct="0">
              <a:lnSpc>
                <a:spcPct val="125000"/>
              </a:lnSpc>
              <a:spcBef>
                <a:spcPct val="20000"/>
              </a:spcBef>
            </a:pPr>
            <a:endParaRPr lang="en-US" sz="2400" dirty="0">
              <a:solidFill>
                <a:srgbClr val="000000"/>
              </a:solidFill>
              <a:latin typeface="Calibri" pitchFamily="34" charset="0"/>
            </a:endParaRPr>
          </a:p>
        </p:txBody>
      </p:sp>
      <p:grpSp>
        <p:nvGrpSpPr>
          <p:cNvPr id="8" name="Group 7">
            <a:extLst>
              <a:ext uri="{FF2B5EF4-FFF2-40B4-BE49-F238E27FC236}">
                <a16:creationId xmlns:a16="http://schemas.microsoft.com/office/drawing/2014/main" id="{3DB829FF-4C37-46B6-B4E2-5F205C614DC1}"/>
              </a:ext>
            </a:extLst>
          </p:cNvPr>
          <p:cNvGrpSpPr/>
          <p:nvPr/>
        </p:nvGrpSpPr>
        <p:grpSpPr>
          <a:xfrm>
            <a:off x="0" y="-37707"/>
            <a:ext cx="12749348" cy="1115736"/>
            <a:chOff x="0" y="0"/>
            <a:chExt cx="12749348" cy="1115736"/>
          </a:xfrm>
        </p:grpSpPr>
        <p:sp>
          <p:nvSpPr>
            <p:cNvPr id="9" name="Rectangle 8">
              <a:extLst>
                <a:ext uri="{FF2B5EF4-FFF2-40B4-BE49-F238E27FC236}">
                  <a16:creationId xmlns:a16="http://schemas.microsoft.com/office/drawing/2014/main" id="{67866F03-AB28-4076-A101-C05ED2916839}"/>
                </a:ext>
              </a:extLst>
            </p:cNvPr>
            <p:cNvSpPr/>
            <p:nvPr/>
          </p:nvSpPr>
          <p:spPr>
            <a:xfrm>
              <a:off x="0" y="0"/>
              <a:ext cx="12192000" cy="1115736"/>
            </a:xfrm>
            <a:prstGeom prst="rect">
              <a:avLst/>
            </a:prstGeom>
            <a:solidFill>
              <a:srgbClr val="D32A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pic>
          <p:nvPicPr>
            <p:cNvPr id="10" name="Picture 9">
              <a:extLst>
                <a:ext uri="{FF2B5EF4-FFF2-40B4-BE49-F238E27FC236}">
                  <a16:creationId xmlns:a16="http://schemas.microsoft.com/office/drawing/2014/main" id="{CFF2093B-3FF1-45E4-8236-0C753316ADF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62730" y="155317"/>
              <a:ext cx="1504919" cy="805101"/>
            </a:xfrm>
            <a:prstGeom prst="rect">
              <a:avLst/>
            </a:prstGeom>
          </p:spPr>
        </p:pic>
        <p:sp>
          <p:nvSpPr>
            <p:cNvPr id="11" name="TextBox 10">
              <a:extLst>
                <a:ext uri="{FF2B5EF4-FFF2-40B4-BE49-F238E27FC236}">
                  <a16:creationId xmlns:a16="http://schemas.microsoft.com/office/drawing/2014/main" id="{9BF863EB-B7C4-4845-A157-7BB371E924B3}"/>
                </a:ext>
              </a:extLst>
            </p:cNvPr>
            <p:cNvSpPr txBox="1"/>
            <p:nvPr/>
          </p:nvSpPr>
          <p:spPr>
            <a:xfrm>
              <a:off x="10719753" y="696917"/>
              <a:ext cx="1619033" cy="261610"/>
            </a:xfrm>
            <a:prstGeom prst="rect">
              <a:avLst/>
            </a:prstGeom>
            <a:noFill/>
          </p:spPr>
          <p:txBody>
            <a:bodyPr wrap="square" rtlCol="0">
              <a:spAutoFit/>
            </a:bodyPr>
            <a:lstStyle/>
            <a:p>
              <a:r>
                <a:rPr lang="en-US" sz="1100" dirty="0" err="1">
                  <a:solidFill>
                    <a:schemeClr val="bg1"/>
                  </a:solidFill>
                </a:rPr>
                <a:t>unioffaisalabad</a:t>
              </a:r>
              <a:endParaRPr lang="en-PK" sz="1100" dirty="0">
                <a:solidFill>
                  <a:schemeClr val="bg1"/>
                </a:solidFill>
              </a:endParaRPr>
            </a:p>
          </p:txBody>
        </p:sp>
        <p:pic>
          <p:nvPicPr>
            <p:cNvPr id="12" name="Graphic 11">
              <a:extLst>
                <a:ext uri="{FF2B5EF4-FFF2-40B4-BE49-F238E27FC236}">
                  <a16:creationId xmlns:a16="http://schemas.microsoft.com/office/drawing/2014/main" id="{86F0B4C8-CC62-4891-9C99-B146F4A850B2}"/>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9906056" y="403986"/>
              <a:ext cx="261610" cy="261610"/>
            </a:xfrm>
            <a:prstGeom prst="rect">
              <a:avLst/>
            </a:prstGeom>
          </p:spPr>
        </p:pic>
        <p:sp>
          <p:nvSpPr>
            <p:cNvPr id="13" name="TextBox 12">
              <a:extLst>
                <a:ext uri="{FF2B5EF4-FFF2-40B4-BE49-F238E27FC236}">
                  <a16:creationId xmlns:a16="http://schemas.microsoft.com/office/drawing/2014/main" id="{818007ED-0B2B-42D8-9394-014EC0497A35}"/>
                </a:ext>
              </a:extLst>
            </p:cNvPr>
            <p:cNvSpPr txBox="1"/>
            <p:nvPr/>
          </p:nvSpPr>
          <p:spPr>
            <a:xfrm>
              <a:off x="10142944" y="350125"/>
              <a:ext cx="2606404" cy="369332"/>
            </a:xfrm>
            <a:prstGeom prst="rect">
              <a:avLst/>
            </a:prstGeom>
            <a:noFill/>
          </p:spPr>
          <p:txBody>
            <a:bodyPr wrap="square" rtlCol="0">
              <a:spAutoFit/>
            </a:bodyPr>
            <a:lstStyle/>
            <a:p>
              <a:r>
                <a:rPr lang="en-BB" dirty="0">
                  <a:solidFill>
                    <a:schemeClr val="bg1"/>
                  </a:solidFill>
                </a:rPr>
                <a:t>w</a:t>
              </a:r>
              <a:r>
                <a:rPr lang="en-US" dirty="0">
                  <a:solidFill>
                    <a:schemeClr val="bg1"/>
                  </a:solidFill>
                </a:rPr>
                <a:t>w</a:t>
              </a:r>
              <a:r>
                <a:rPr lang="en-BB" dirty="0">
                  <a:solidFill>
                    <a:schemeClr val="bg1"/>
                  </a:solidFill>
                </a:rPr>
                <a:t>w.</a:t>
              </a:r>
              <a:r>
                <a:rPr lang="en-US" dirty="0">
                  <a:solidFill>
                    <a:schemeClr val="bg1"/>
                  </a:solidFill>
                </a:rPr>
                <a:t>t</a:t>
              </a:r>
              <a:r>
                <a:rPr lang="en-BB" dirty="0">
                  <a:solidFill>
                    <a:schemeClr val="bg1"/>
                  </a:solidFill>
                </a:rPr>
                <a:t>u</a:t>
              </a:r>
              <a:r>
                <a:rPr lang="en-US" dirty="0">
                  <a:solidFill>
                    <a:schemeClr val="bg1"/>
                  </a:solidFill>
                </a:rPr>
                <a:t>f</a:t>
              </a:r>
              <a:r>
                <a:rPr lang="en-BB" dirty="0">
                  <a:solidFill>
                    <a:schemeClr val="bg1"/>
                  </a:solidFill>
                </a:rPr>
                <a:t>.</a:t>
              </a:r>
              <a:r>
                <a:rPr lang="en-US" dirty="0">
                  <a:solidFill>
                    <a:schemeClr val="bg1"/>
                  </a:solidFill>
                </a:rPr>
                <a:t>e</a:t>
              </a:r>
              <a:r>
                <a:rPr lang="en-BB" dirty="0">
                  <a:solidFill>
                    <a:schemeClr val="bg1"/>
                  </a:solidFill>
                </a:rPr>
                <a:t>d</a:t>
              </a:r>
              <a:r>
                <a:rPr lang="en-US" dirty="0">
                  <a:solidFill>
                    <a:schemeClr val="bg1"/>
                  </a:solidFill>
                </a:rPr>
                <a:t>u</a:t>
              </a:r>
              <a:r>
                <a:rPr lang="en-BB" dirty="0">
                  <a:solidFill>
                    <a:schemeClr val="bg1"/>
                  </a:solidFill>
                </a:rPr>
                <a:t>.</a:t>
              </a:r>
              <a:r>
                <a:rPr lang="en-US" dirty="0">
                  <a:solidFill>
                    <a:schemeClr val="bg1"/>
                  </a:solidFill>
                </a:rPr>
                <a:t>p</a:t>
              </a:r>
              <a:r>
                <a:rPr lang="en-BB" dirty="0">
                  <a:solidFill>
                    <a:schemeClr val="bg1"/>
                  </a:solidFill>
                </a:rPr>
                <a:t>k</a:t>
              </a:r>
              <a:endParaRPr lang="en-PK" dirty="0">
                <a:solidFill>
                  <a:schemeClr val="bg1"/>
                </a:solidFill>
              </a:endParaRPr>
            </a:p>
          </p:txBody>
        </p:sp>
        <p:pic>
          <p:nvPicPr>
            <p:cNvPr id="14" name="Graphic 13">
              <a:extLst>
                <a:ext uri="{FF2B5EF4-FFF2-40B4-BE49-F238E27FC236}">
                  <a16:creationId xmlns:a16="http://schemas.microsoft.com/office/drawing/2014/main" id="{26482E21-91A3-466E-88F0-0149ECFB73F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0591033" y="741997"/>
              <a:ext cx="171450" cy="171450"/>
            </a:xfrm>
            <a:prstGeom prst="rect">
              <a:avLst/>
            </a:prstGeom>
          </p:spPr>
        </p:pic>
        <p:pic>
          <p:nvPicPr>
            <p:cNvPr id="15" name="Picture 14">
              <a:extLst>
                <a:ext uri="{FF2B5EF4-FFF2-40B4-BE49-F238E27FC236}">
                  <a16:creationId xmlns:a16="http://schemas.microsoft.com/office/drawing/2014/main" id="{7BBDC86F-ED38-4A71-B98D-BFBFB34B9A3B}"/>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10353170" y="749176"/>
              <a:ext cx="171451" cy="171451"/>
            </a:xfrm>
            <a:prstGeom prst="rect">
              <a:avLst/>
            </a:prstGeom>
          </p:spPr>
        </p:pic>
      </p:grpSp>
      <p:sp>
        <p:nvSpPr>
          <p:cNvPr id="16" name="Title 1"/>
          <p:cNvSpPr>
            <a:spLocks noGrp="1"/>
          </p:cNvSpPr>
          <p:nvPr>
            <p:ph type="title"/>
          </p:nvPr>
        </p:nvSpPr>
        <p:spPr>
          <a:xfrm>
            <a:off x="3554087" y="186785"/>
            <a:ext cx="4732074" cy="666750"/>
          </a:xfrm>
        </p:spPr>
        <p:txBody>
          <a:bodyPr>
            <a:normAutofit fontScale="90000"/>
          </a:bodyPr>
          <a:lstStyle/>
          <a:p>
            <a:pPr algn="ctr"/>
            <a:r>
              <a:rPr lang="en-US" dirty="0" smtClean="0">
                <a:solidFill>
                  <a:schemeClr val="bg1"/>
                </a:solidFill>
              </a:rPr>
              <a:t>3. Text Preprocessing</a:t>
            </a:r>
            <a:endParaRPr lang="en-US" dirty="0">
              <a:solidFill>
                <a:schemeClr val="bg1"/>
              </a:solidFill>
            </a:endParaRPr>
          </a:p>
        </p:txBody>
      </p:sp>
    </p:spTree>
    <p:extLst>
      <p:ext uri="{BB962C8B-B14F-4D97-AF65-F5344CB8AC3E}">
        <p14:creationId xmlns:p14="http://schemas.microsoft.com/office/powerpoint/2010/main" val="2793951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1130</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vt:lpstr>
      <vt:lpstr>Calibri</vt:lpstr>
      <vt:lpstr>Calibri Light</vt:lpstr>
      <vt:lpstr>Nunito</vt:lpstr>
      <vt:lpstr>source-serif-pro</vt:lpstr>
      <vt:lpstr>Wingdings</vt:lpstr>
      <vt:lpstr>Office Theme</vt:lpstr>
      <vt:lpstr>NLP Pipeline</vt:lpstr>
      <vt:lpstr>NLP Pipeline</vt:lpstr>
      <vt:lpstr>NLP Pipeline</vt:lpstr>
      <vt:lpstr>1. Data Acquisition</vt:lpstr>
      <vt:lpstr>1. Data Acquisition</vt:lpstr>
      <vt:lpstr>2. Text Cleaning</vt:lpstr>
      <vt:lpstr>3. Text Preprocessing</vt:lpstr>
      <vt:lpstr>3. Text Preprocessing</vt:lpstr>
      <vt:lpstr>3. Text Preprocessing</vt:lpstr>
      <vt:lpstr>3. Text Preprocessing</vt:lpstr>
      <vt:lpstr>3. Text Preprocessing</vt:lpstr>
      <vt:lpstr>3. Text Preprocessing</vt:lpstr>
      <vt:lpstr>3. Text Preprocessing</vt:lpstr>
      <vt:lpstr>3. Text Preprocessing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Sofia Sultana</dc:creator>
  <cp:lastModifiedBy>Daniyal Khizar</cp:lastModifiedBy>
  <cp:revision>28</cp:revision>
  <dcterms:created xsi:type="dcterms:W3CDTF">2024-06-21T09:49:54Z</dcterms:created>
  <dcterms:modified xsi:type="dcterms:W3CDTF">2025-01-07T10:07:39Z</dcterms:modified>
</cp:coreProperties>
</file>