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2.svg" ContentType="image/svg+xml"/>
  <Override PartName="/ppt/media/image5.svg" ContentType="image/svg+xml"/>
  <Override PartName="/ppt/media/image7.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handoutMasterIdLst>
    <p:handoutMasterId r:id="rId15"/>
  </p:handoutMasterIdLst>
  <p:sldIdLst>
    <p:sldId id="273" r:id="rId4"/>
    <p:sldId id="259" r:id="rId5"/>
    <p:sldId id="258" r:id="rId6"/>
    <p:sldId id="260" r:id="rId7"/>
    <p:sldId id="261" r:id="rId8"/>
    <p:sldId id="262" r:id="rId9"/>
    <p:sldId id="263" r:id="rId10"/>
    <p:sldId id="265" r:id="rId11"/>
    <p:sldId id="268" r:id="rId12"/>
    <p:sldId id="82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32A2A"/>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3" d="100"/>
          <a:sy n="53" d="100"/>
        </p:scale>
        <p:origin x="2772" y="14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latin typeface="Arial" panose="020B0604020202020204" pitchFamily="34" charset="0"/>
              </a:rPr>
            </a:fld>
            <a:endParaRPr lang="en-US">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latin typeface="Arial" panose="020B0604020202020204" pitchFamily="34" charset="0"/>
              </a:rPr>
            </a:fld>
            <a:endParaRPr lang="en-US">
              <a:latin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237A82C-AEEE-48DB-A866-3B1CA0AC9D5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237A82C-AEEE-48DB-A866-3B1CA0AC9D5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237A82C-AEEE-48DB-A866-3B1CA0AC9D5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237A82C-AEEE-48DB-A866-3B1CA0AC9D5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237A82C-AEEE-48DB-A866-3B1CA0AC9D5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237A82C-AEEE-48DB-A866-3B1CA0AC9D5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237A82C-AEEE-48DB-A866-3B1CA0AC9D5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237A82C-AEEE-48DB-A866-3B1CA0AC9D5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237A82C-AEEE-48DB-A866-3B1CA0AC9D5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7A82C-AEEE-48DB-A866-3B1CA0AC9D5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37A82C-AEEE-48DB-A866-3B1CA0AC9D5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237A82C-AEEE-48DB-A866-3B1CA0AC9D5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37A82C-AEEE-48DB-A866-3B1CA0AC9D5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237A82C-AEEE-48DB-A866-3B1CA0AC9D5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237A82C-AEEE-48DB-A866-3B1CA0AC9D5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237A82C-AEEE-48DB-A866-3B1CA0AC9D5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237A82C-AEEE-48DB-A866-3B1CA0AC9D5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237A82C-AEEE-48DB-A866-3B1CA0AC9D5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237A82C-AEEE-48DB-A866-3B1CA0AC9D5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7A82C-AEEE-48DB-A866-3B1CA0AC9D5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37A82C-AEEE-48DB-A866-3B1CA0AC9D5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37A82C-AEEE-48DB-A866-3B1CA0AC9D5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9F7D7-3C9C-4146-9FA1-B77DEB44278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3237A82C-AEEE-48DB-A866-3B1CA0AC9D5D}"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6EB9F7D7-3C9C-4146-9FA1-B77DEB44278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3237A82C-AEEE-48DB-A866-3B1CA0AC9D5D}"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6EB9F7D7-3C9C-4146-9FA1-B77DEB44278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hyperlink" Target="https://www.geeksforgeeks.org/introduction-to-web-scraping/" TargetMode="Externa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svg"/><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D32A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29970" y="2449195"/>
            <a:ext cx="6562725" cy="1153160"/>
          </a:xfrm>
        </p:spPr>
        <p:txBody>
          <a:bodyPr>
            <a:normAutofit/>
          </a:bodyPr>
          <a:lstStyle/>
          <a:p>
            <a:pPr algn="l"/>
            <a:r>
              <a:rPr lang="en-US" altLang="en-GB" sz="6000" b="1" dirty="0">
                <a:solidFill>
                  <a:schemeClr val="bg1"/>
                </a:solidFill>
                <a:latin typeface="Arial" panose="020B0604020202020204" pitchFamily="34" charset="0"/>
              </a:rPr>
              <a:t>Web Scrapping</a:t>
            </a:r>
            <a:endParaRPr lang="en-US" altLang="en-GB" sz="6000" b="1" dirty="0">
              <a:solidFill>
                <a:schemeClr val="bg1"/>
              </a:solidFill>
              <a:latin typeface="Arial" panose="020B0604020202020204" pitchFamily="34" charset="0"/>
            </a:endParaRPr>
          </a:p>
        </p:txBody>
      </p:sp>
      <p:sp>
        <p:nvSpPr>
          <p:cNvPr id="3" name="Subtitle 2"/>
          <p:cNvSpPr>
            <a:spLocks noGrp="1"/>
          </p:cNvSpPr>
          <p:nvPr>
            <p:ph type="subTitle" idx="1"/>
          </p:nvPr>
        </p:nvSpPr>
        <p:spPr>
          <a:xfrm>
            <a:off x="1158494" y="3712528"/>
            <a:ext cx="8955024" cy="1153160"/>
          </a:xfrm>
        </p:spPr>
        <p:txBody>
          <a:bodyPr>
            <a:noAutofit/>
          </a:bodyPr>
          <a:lstStyle/>
          <a:p>
            <a:pPr algn="l"/>
            <a:r>
              <a:rPr lang="en-US" altLang="en-GB" sz="2800" b="1" dirty="0">
                <a:solidFill>
                  <a:schemeClr val="bg1"/>
                </a:solidFill>
                <a:latin typeface="Arial" panose="020B0604020202020204" pitchFamily="34" charset="0"/>
              </a:rPr>
              <a:t>Muhammad Javed</a:t>
            </a:r>
            <a:endParaRPr lang="en-US" altLang="en-GB" sz="2800" b="1" dirty="0">
              <a:solidFill>
                <a:schemeClr val="bg1"/>
              </a:solidFill>
              <a:latin typeface="Arial" panose="020B0604020202020204" pitchFamily="34" charset="0"/>
            </a:endParaRPr>
          </a:p>
        </p:txBody>
      </p:sp>
      <p:pic>
        <p:nvPicPr>
          <p:cNvPr id="10" name="Graphic 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362283" y="0"/>
            <a:ext cx="3611690" cy="36116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8665" y="1746250"/>
            <a:ext cx="11301095" cy="5111750"/>
          </a:xfrm>
        </p:spPr>
        <p:txBody>
          <a:bodyPr>
            <a:normAutofit lnSpcReduction="10000"/>
          </a:bodyPr>
          <a:lstStyle/>
          <a:p>
            <a:pPr marL="0" indent="0" fontAlgn="base">
              <a:buNone/>
            </a:pPr>
            <a:r>
              <a:rPr lang="en-US" b="1" dirty="0">
                <a:sym typeface="+mn-ea"/>
              </a:rPr>
              <a:t>4. Sentiment Analysis</a:t>
            </a:r>
            <a:endParaRPr lang="en-US" b="1" dirty="0"/>
          </a:p>
          <a:p>
            <a:pPr algn="just" fontAlgn="base"/>
            <a:r>
              <a:rPr lang="en-US" dirty="0">
                <a:sym typeface="+mn-ea"/>
              </a:rPr>
              <a:t>If companies want to understand the general sentiment for their products among their consumers, then Sentiment Analysis is a must. Companies can use web scraping to collect data from social media websites such as Facebook and Twitter as to what the general sentiment about their products is. This will help them in creating products that people desire and moving ahead of their competition.</a:t>
            </a:r>
            <a:endParaRPr lang="en-US" dirty="0"/>
          </a:p>
          <a:p>
            <a:pPr marL="0" indent="0" fontAlgn="base">
              <a:buNone/>
            </a:pPr>
            <a:r>
              <a:rPr lang="en-US" b="1" dirty="0">
                <a:sym typeface="+mn-ea"/>
              </a:rPr>
              <a:t>5. Email Marketing</a:t>
            </a:r>
            <a:endParaRPr lang="en-US" b="1" dirty="0"/>
          </a:p>
          <a:p>
            <a:pPr algn="just" fontAlgn="base"/>
            <a:r>
              <a:rPr lang="en-US" dirty="0">
                <a:sym typeface="+mn-ea"/>
              </a:rPr>
              <a:t>Companies can also use Web scraping for email marketing. They can collect Email ID’s from various sites using web scraping and then send bulk promotional and marketing Emails to all the people owning these Email ID’s.</a:t>
            </a:r>
            <a:endParaRPr lang="en-US" dirty="0"/>
          </a:p>
          <a:p>
            <a:pPr marL="0" indent="0" fontAlgn="base">
              <a:buNone/>
            </a:pPr>
            <a:endParaRPr lang="en-US" sz="2800" dirty="0">
              <a:latin typeface="Arial" panose="020B0604020202020204" pitchFamily="34" charset="0"/>
              <a:ea typeface="Arial" panose="020B0604020202020204" pitchFamily="34" charset="0"/>
              <a:cs typeface="Arial" panose="020B0604020202020204" pitchFamily="34" charset="0"/>
            </a:endParaRPr>
          </a:p>
        </p:txBody>
      </p:sp>
      <p:grpSp>
        <p:nvGrpSpPr>
          <p:cNvPr id="8" name="Group 7"/>
          <p:cNvGrpSpPr/>
          <p:nvPr/>
        </p:nvGrpSpPr>
        <p:grpSpPr>
          <a:xfrm>
            <a:off x="0" y="0"/>
            <a:ext cx="12749348" cy="1115736"/>
            <a:chOff x="0" y="0"/>
            <a:chExt cx="12749348" cy="1115736"/>
          </a:xfrm>
        </p:grpSpPr>
        <p:sp>
          <p:nvSpPr>
            <p:cNvPr id="9" name="Rectangle 8"/>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2" name="Graphic 1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13" name="TextBox 12"/>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4" name="Graphic 1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5" name="Text Box 4"/>
          <p:cNvSpPr txBox="1"/>
          <p:nvPr/>
        </p:nvSpPr>
        <p:spPr>
          <a:xfrm>
            <a:off x="662940" y="1224280"/>
            <a:ext cx="6096000" cy="460375"/>
          </a:xfrm>
          <a:prstGeom prst="rect">
            <a:avLst/>
          </a:prstGeom>
          <a:noFill/>
        </p:spPr>
        <p:txBody>
          <a:bodyPr wrap="square" rtlCol="0" anchor="t">
            <a:spAutoFit/>
          </a:bodyPr>
          <a:p>
            <a:r>
              <a:rPr lang="en-US" sz="2400" b="1" dirty="0">
                <a:latin typeface="Arial" panose="020B0604020202020204" pitchFamily="34" charset="0"/>
                <a:ea typeface="Arial" panose="020B0604020202020204" pitchFamily="34" charset="0"/>
                <a:cs typeface="Arial" panose="020B0604020202020204" pitchFamily="34" charset="0"/>
                <a:sym typeface="+mn-ea"/>
              </a:rPr>
              <a:t>Continue...</a:t>
            </a:r>
            <a:endParaRPr lang="en-US" altLang="en-US" sz="2400" b="1" dirty="0">
              <a:latin typeface="Arial" panose="020B0604020202020204" pitchFamily="34" charset="0"/>
              <a:ea typeface="Arial" panose="020B0604020202020204" pitchFamily="34" charset="0"/>
              <a:cs typeface="Arial" panose="020B0604020202020204" pitchFamily="3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715" y="2434590"/>
            <a:ext cx="10475595" cy="1988820"/>
          </a:xfrm>
        </p:spPr>
        <p:txBody>
          <a:bodyPr>
            <a:normAutofit/>
          </a:bodyPr>
          <a:lstStyle/>
          <a:p>
            <a:pPr algn="just"/>
            <a:r>
              <a:rPr lang="en-US" sz="1600" b="1" u="sng" dirty="0">
                <a:sym typeface="+mn-ea"/>
                <a:hlinkClick r:id="rId1"/>
              </a:rPr>
              <a:t>Web scraping</a:t>
            </a:r>
            <a:r>
              <a:rPr lang="en-US" sz="1600" b="1" dirty="0">
                <a:sym typeface="+mn-ea"/>
              </a:rPr>
              <a:t> is an automatic method to obtain large amounts of data from websites.</a:t>
            </a:r>
            <a:r>
              <a:rPr lang="en-US" sz="1600" dirty="0">
                <a:sym typeface="+mn-ea"/>
              </a:rPr>
              <a:t> </a:t>
            </a:r>
            <a:endParaRPr lang="en-US" sz="1600" dirty="0">
              <a:sym typeface="+mn-ea"/>
            </a:endParaRPr>
          </a:p>
          <a:p>
            <a:pPr algn="just"/>
            <a:r>
              <a:rPr lang="en-US" sz="1600" dirty="0">
                <a:sym typeface="+mn-ea"/>
              </a:rPr>
              <a:t>Most of this data is unstructured data in an HTML format which is then converted into structured data in a spreadsheet or a database so that it can be used in various applications. There are many different ways to perform web scraping to obtain data from websites. These include using online services, particular API’s or even creating your code for web scraping from scratch. </a:t>
            </a:r>
            <a:endParaRPr lang="en-US" sz="1600" dirty="0">
              <a:sym typeface="+mn-ea"/>
            </a:endParaRPr>
          </a:p>
          <a:p>
            <a:pPr algn="just"/>
            <a:r>
              <a:rPr lang="en-US" sz="1600" b="1" dirty="0">
                <a:sym typeface="+mn-ea"/>
              </a:rPr>
              <a:t>Many large websites, like Google, Twitter, Facebook, </a:t>
            </a:r>
            <a:r>
              <a:rPr lang="en-US" sz="1600" b="1" dirty="0" err="1">
                <a:sym typeface="+mn-ea"/>
              </a:rPr>
              <a:t>StackOverflow</a:t>
            </a:r>
            <a:r>
              <a:rPr lang="en-US" sz="1600" b="1" dirty="0">
                <a:sym typeface="+mn-ea"/>
              </a:rPr>
              <a:t>, etc. have API’s that allow you to access their data in a structured format</a:t>
            </a:r>
            <a:r>
              <a:rPr lang="en-US" sz="1600" b="1" dirty="0" smtClean="0">
                <a:sym typeface="+mn-ea"/>
              </a:rPr>
              <a:t>.</a:t>
            </a:r>
            <a:endParaRPr lang="en-US" sz="1600" dirty="0"/>
          </a:p>
        </p:txBody>
      </p:sp>
      <p:grpSp>
        <p:nvGrpSpPr>
          <p:cNvPr id="8" name="Group 7"/>
          <p:cNvGrpSpPr/>
          <p:nvPr/>
        </p:nvGrpSpPr>
        <p:grpSpPr>
          <a:xfrm>
            <a:off x="0" y="0"/>
            <a:ext cx="12749348" cy="1115736"/>
            <a:chOff x="0" y="0"/>
            <a:chExt cx="12749348" cy="1115736"/>
          </a:xfrm>
        </p:grpSpPr>
        <p:sp>
          <p:nvSpPr>
            <p:cNvPr id="9" name="Rectangle 8"/>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2" name="Graphic 1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06056" y="403986"/>
              <a:ext cx="261610" cy="261610"/>
            </a:xfrm>
            <a:prstGeom prst="rect">
              <a:avLst/>
            </a:prstGeom>
          </p:spPr>
        </p:pic>
        <p:sp>
          <p:nvSpPr>
            <p:cNvPr id="13" name="TextBox 12"/>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4" name="Graphic 1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91033" y="741997"/>
              <a:ext cx="171450" cy="171450"/>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5" name="Text Box 4"/>
          <p:cNvSpPr txBox="1"/>
          <p:nvPr/>
        </p:nvSpPr>
        <p:spPr>
          <a:xfrm>
            <a:off x="855980" y="1849120"/>
            <a:ext cx="6096000" cy="460375"/>
          </a:xfrm>
          <a:prstGeom prst="rect">
            <a:avLst/>
          </a:prstGeom>
          <a:noFill/>
        </p:spPr>
        <p:txBody>
          <a:bodyPr wrap="square" rtlCol="0" anchor="t">
            <a:spAutoFit/>
          </a:bodyPr>
          <a:p>
            <a:pPr marL="0" indent="0">
              <a:buNone/>
            </a:pPr>
            <a:r>
              <a:rPr lang="en-US" altLang="en-GB" sz="2400" b="1" dirty="0">
                <a:latin typeface="Arial" panose="020B0604020202020204" pitchFamily="34" charset="0"/>
                <a:ea typeface="Arial" panose="020B0604020202020204" pitchFamily="34" charset="0"/>
                <a:cs typeface="Arial" panose="020B0604020202020204" pitchFamily="34" charset="0"/>
                <a:sym typeface="+mn-ea"/>
              </a:rPr>
              <a:t>Web Scrapping:</a:t>
            </a:r>
            <a:endParaRPr lang="en-US" altLang="en-GB" sz="2400" b="1" dirty="0">
              <a:latin typeface="Arial" panose="020B0604020202020204" pitchFamily="34" charset="0"/>
              <a:ea typeface="Arial" panose="020B0604020202020204" pitchFamily="34" charset="0"/>
              <a:cs typeface="Arial" panose="020B0604020202020204" pitchFamily="3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idx="1"/>
          </p:nvPr>
        </p:nvSpPr>
        <p:spPr>
          <a:xfrm>
            <a:off x="967105" y="1816735"/>
            <a:ext cx="7979410" cy="4284980"/>
          </a:xfrm>
        </p:spPr>
        <p:txBody>
          <a:bodyPr>
            <a:normAutofit/>
          </a:bodyPr>
          <a:lstStyle/>
          <a:p>
            <a:pPr marL="0" indent="0">
              <a:buNone/>
            </a:pPr>
            <a:r>
              <a:rPr lang="en-US" altLang="en-GB" sz="2400" b="1" dirty="0">
                <a:latin typeface="Arial" panose="020B0604020202020204" pitchFamily="34" charset="0"/>
                <a:ea typeface="Arial" panose="020B0604020202020204" pitchFamily="34" charset="0"/>
                <a:cs typeface="Arial" panose="020B0604020202020204" pitchFamily="34" charset="0"/>
              </a:rPr>
              <a:t>Web Scrapping:</a:t>
            </a:r>
            <a:endParaRPr lang="en-US" altLang="en-GB" sz="2400" b="1" dirty="0">
              <a:latin typeface="Arial" panose="020B0604020202020204" pitchFamily="34" charset="0"/>
              <a:ea typeface="Arial" panose="020B0604020202020204" pitchFamily="34" charset="0"/>
              <a:cs typeface="Arial" panose="020B0604020202020204" pitchFamily="34" charset="0"/>
            </a:endParaRPr>
          </a:p>
          <a:p>
            <a:pPr marL="0" indent="0" algn="just">
              <a:buNone/>
            </a:pPr>
            <a:r>
              <a:rPr lang="en-US" sz="1600" dirty="0">
                <a:sym typeface="+mn-ea"/>
              </a:rPr>
              <a:t>Web scraping requires two parts, namely the </a:t>
            </a:r>
            <a:r>
              <a:rPr lang="en-US" sz="1600" b="1" dirty="0">
                <a:sym typeface="+mn-ea"/>
              </a:rPr>
              <a:t>crawler</a:t>
            </a:r>
            <a:r>
              <a:rPr lang="en-US" sz="1600" dirty="0">
                <a:sym typeface="+mn-ea"/>
              </a:rPr>
              <a:t> and the </a:t>
            </a:r>
            <a:r>
              <a:rPr lang="en-US" sz="1600" b="1" dirty="0">
                <a:sym typeface="+mn-ea"/>
              </a:rPr>
              <a:t>scraper</a:t>
            </a:r>
            <a:r>
              <a:rPr lang="en-US" sz="1600" dirty="0">
                <a:sym typeface="+mn-ea"/>
              </a:rPr>
              <a:t>.</a:t>
            </a:r>
            <a:r>
              <a:rPr lang="en-US" sz="1600" b="1" dirty="0">
                <a:sym typeface="+mn-ea"/>
              </a:rPr>
              <a:t> The crawler is an artificial intelligence algorithm that browses the web to search for the particular data required by following the links across the internet. The scraper, on the other hand, is a specific tool created to extract data from the website.</a:t>
            </a:r>
            <a:r>
              <a:rPr lang="en-US" sz="1600" dirty="0">
                <a:sym typeface="+mn-ea"/>
              </a:rPr>
              <a:t> The design of the scraper can vary greatly according to the complexity and scope of the project so that it can quickly and accurately extract the data.</a:t>
            </a:r>
            <a:endParaRPr lang="en-US" altLang="en-GB" sz="1600" dirty="0">
              <a:latin typeface="Arial" panose="020B0604020202020204" pitchFamily="34" charset="0"/>
              <a:ea typeface="Arial" panose="020B0604020202020204" pitchFamily="34" charset="0"/>
              <a:cs typeface="Arial" panose="020B0604020202020204" pitchFamily="34" charset="0"/>
            </a:endParaRPr>
          </a:p>
        </p:txBody>
      </p:sp>
      <p:grpSp>
        <p:nvGrpSpPr>
          <p:cNvPr id="11" name="Group 10"/>
          <p:cNvGrpSpPr/>
          <p:nvPr/>
        </p:nvGrpSpPr>
        <p:grpSpPr>
          <a:xfrm>
            <a:off x="0" y="0"/>
            <a:ext cx="12749348" cy="1115736"/>
            <a:chOff x="0" y="0"/>
            <a:chExt cx="12749348" cy="1115736"/>
          </a:xfrm>
        </p:grpSpPr>
        <p:sp>
          <p:nvSpPr>
            <p:cNvPr id="12" name="Rectangle 11"/>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4" name="TextBox 13"/>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5" name="Graphic 1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16" name="TextBox 15"/>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7" name="Graphic 16"/>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pic>
        <p:nvPicPr>
          <p:cNvPr id="6" name="Graphic 5"/>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47252" y="1519722"/>
            <a:ext cx="2039974" cy="51442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639060" y="1802130"/>
            <a:ext cx="8820785" cy="460375"/>
          </a:xfrm>
          <a:prstGeom prst="rect">
            <a:avLst/>
          </a:prstGeom>
          <a:noFill/>
        </p:spPr>
        <p:txBody>
          <a:bodyPr wrap="square" rtlCol="0">
            <a:spAutoFit/>
          </a:bodyPr>
          <a:lstStyle/>
          <a:p>
            <a:r>
              <a:rPr lang="en-US" sz="2400" b="1" dirty="0">
                <a:sym typeface="+mn-ea"/>
              </a:rPr>
              <a:t>How Web Scrapers Work</a:t>
            </a:r>
            <a:r>
              <a:rPr lang="en-US" sz="2400" b="1" dirty="0" smtClean="0">
                <a:sym typeface="+mn-ea"/>
              </a:rPr>
              <a:t>?</a:t>
            </a:r>
            <a:endParaRPr lang="en-US" sz="2400" dirty="0">
              <a:latin typeface="Arial" panose="020B0604020202020204" pitchFamily="34" charset="0"/>
              <a:cs typeface="Arial" panose="020B0604020202020204" pitchFamily="34" charset="0"/>
            </a:endParaRPr>
          </a:p>
        </p:txBody>
      </p:sp>
      <p:grpSp>
        <p:nvGrpSpPr>
          <p:cNvPr id="13" name="Group 12"/>
          <p:cNvGrpSpPr/>
          <p:nvPr/>
        </p:nvGrpSpPr>
        <p:grpSpPr>
          <a:xfrm>
            <a:off x="0" y="0"/>
            <a:ext cx="12749348" cy="1115736"/>
            <a:chOff x="0" y="0"/>
            <a:chExt cx="12749348" cy="1115736"/>
          </a:xfrm>
        </p:grpSpPr>
        <p:sp>
          <p:nvSpPr>
            <p:cNvPr id="14" name="Rectangle 13"/>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6" name="Graphic 1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906056" y="403986"/>
              <a:ext cx="261610" cy="261610"/>
            </a:xfrm>
            <a:prstGeom prst="rect">
              <a:avLst/>
            </a:prstGeom>
          </p:spPr>
        </p:pic>
        <p:sp>
          <p:nvSpPr>
            <p:cNvPr id="17" name="TextBox 16"/>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8" name="Graphic 1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91033" y="741997"/>
              <a:ext cx="171450" cy="171450"/>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5394" y="153305"/>
            <a:ext cx="1443969" cy="828208"/>
          </a:xfrm>
          <a:prstGeom prst="rect">
            <a:avLst/>
          </a:prstGeom>
        </p:spPr>
      </p:pic>
      <p:pic>
        <p:nvPicPr>
          <p:cNvPr id="11" name="Graphic 10"/>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197" y="1514474"/>
            <a:ext cx="2039974" cy="5144283"/>
          </a:xfrm>
          <a:prstGeom prst="rect">
            <a:avLst/>
          </a:prstGeom>
        </p:spPr>
      </p:pic>
      <p:sp>
        <p:nvSpPr>
          <p:cNvPr id="3" name="Content Placeholder 2"/>
          <p:cNvSpPr>
            <a:spLocks noGrp="1"/>
          </p:cNvSpPr>
          <p:nvPr>
            <p:ph idx="1"/>
          </p:nvPr>
        </p:nvSpPr>
        <p:spPr>
          <a:xfrm>
            <a:off x="2324100" y="2507615"/>
            <a:ext cx="9450705" cy="4065905"/>
          </a:xfrm>
        </p:spPr>
        <p:txBody>
          <a:bodyPr>
            <a:normAutofit lnSpcReduction="10000"/>
          </a:bodyPr>
          <a:p>
            <a:pPr algn="just" fontAlgn="base"/>
            <a:r>
              <a:rPr lang="en-US" sz="2205" b="1" dirty="0"/>
              <a:t>Web Scrapers can extract all the data on particular sites or the specific data that a user wants</a:t>
            </a:r>
            <a:r>
              <a:rPr lang="en-US" sz="2205" dirty="0"/>
              <a:t>. Ideally, it’s best if you specify the data you want so that the web scraper only extracts that data quickly. For example, you might want to scrape an Amazon page for the types of juicers available, but you might only want the data about the models of different juicers and not the customer reviews. </a:t>
            </a:r>
            <a:endParaRPr lang="en-US" sz="2205" dirty="0"/>
          </a:p>
          <a:p>
            <a:pPr algn="just" fontAlgn="base"/>
            <a:r>
              <a:rPr lang="en-US" sz="2205" dirty="0"/>
              <a:t>So, when a web scraper needs to scrape a site, first the URLs are provided. Then it loads all the HTML code for those sites and a more advanced scraper might even extract all the CSS and </a:t>
            </a:r>
            <a:r>
              <a:rPr lang="en-US" sz="2205" dirty="0" err="1"/>
              <a:t>Javascript</a:t>
            </a:r>
            <a:r>
              <a:rPr lang="en-US" sz="2205" dirty="0"/>
              <a:t> elements as well. Then the scraper obtains the required data from this HTML code and outputs this data in the format specified by the user. Mostly, this is in the form of an Excel spreadsheet or a CSV file, but the data can also be saved in other formats, such as a JSON file.</a:t>
            </a:r>
            <a:endParaRPr lang="en-US" sz="2205" dirty="0"/>
          </a:p>
          <a:p>
            <a:endParaRPr lang="en-US" sz="220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351338"/>
          </a:xfrm>
        </p:spPr>
        <p:txBody>
          <a:bodyPr/>
          <a:lstStyle/>
          <a:p>
            <a:pPr>
              <a:lnSpc>
                <a:spcPct val="100000"/>
              </a:lnSpc>
              <a:spcBef>
                <a:spcPts val="600"/>
              </a:spcBef>
            </a:pPr>
            <a:r>
              <a:rPr lang="en-US" sz="2400" b="1" dirty="0">
                <a:sym typeface="+mn-ea"/>
              </a:rPr>
              <a:t>Types of Web </a:t>
            </a:r>
            <a:r>
              <a:rPr lang="en-US" sz="2400" b="1" dirty="0" smtClean="0">
                <a:sym typeface="+mn-ea"/>
              </a:rPr>
              <a:t>Scraper</a:t>
            </a:r>
            <a:endParaRPr lang="en-US" sz="2400" dirty="0"/>
          </a:p>
          <a:p>
            <a:r>
              <a:rPr lang="en-US" sz="1600" dirty="0" smtClean="0">
                <a:sym typeface="+mn-ea"/>
              </a:rPr>
              <a:t>Self-built</a:t>
            </a:r>
            <a:endParaRPr lang="en-US" sz="1600" dirty="0" smtClean="0"/>
          </a:p>
          <a:p>
            <a:r>
              <a:rPr lang="en-US" sz="1600" dirty="0">
                <a:sym typeface="+mn-ea"/>
              </a:rPr>
              <a:t>Pre-built Web </a:t>
            </a:r>
            <a:r>
              <a:rPr lang="en-US" sz="1600" dirty="0" smtClean="0">
                <a:sym typeface="+mn-ea"/>
              </a:rPr>
              <a:t>Scrapers</a:t>
            </a:r>
            <a:endParaRPr lang="en-US" sz="1600" dirty="0" smtClean="0"/>
          </a:p>
          <a:p>
            <a:r>
              <a:rPr lang="en-US" sz="1600" dirty="0" smtClean="0">
                <a:sym typeface="+mn-ea"/>
              </a:rPr>
              <a:t>Browser </a:t>
            </a:r>
            <a:r>
              <a:rPr lang="en-US" sz="1600" dirty="0">
                <a:sym typeface="+mn-ea"/>
              </a:rPr>
              <a:t>extension or Software Web </a:t>
            </a:r>
            <a:r>
              <a:rPr lang="en-US" sz="1600" dirty="0" smtClean="0">
                <a:sym typeface="+mn-ea"/>
              </a:rPr>
              <a:t>Scrapers</a:t>
            </a:r>
            <a:endParaRPr lang="en-US" sz="1600" dirty="0" smtClean="0"/>
          </a:p>
          <a:p>
            <a:r>
              <a:rPr lang="en-US" sz="1600" dirty="0" smtClean="0">
                <a:sym typeface="+mn-ea"/>
              </a:rPr>
              <a:t>Cloud </a:t>
            </a:r>
            <a:r>
              <a:rPr lang="en-US" sz="1600" dirty="0">
                <a:sym typeface="+mn-ea"/>
              </a:rPr>
              <a:t>or Local Web Scrapers.</a:t>
            </a:r>
            <a:endParaRPr lang="en-US" dirty="0"/>
          </a:p>
        </p:txBody>
      </p:sp>
      <p:grpSp>
        <p:nvGrpSpPr>
          <p:cNvPr id="8" name="Group 7"/>
          <p:cNvGrpSpPr/>
          <p:nvPr/>
        </p:nvGrpSpPr>
        <p:grpSpPr>
          <a:xfrm>
            <a:off x="0" y="0"/>
            <a:ext cx="12749348" cy="1115736"/>
            <a:chOff x="0" y="0"/>
            <a:chExt cx="12749348" cy="1115736"/>
          </a:xfrm>
        </p:grpSpPr>
        <p:sp>
          <p:nvSpPr>
            <p:cNvPr id="9" name="Rectangle 8"/>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2" name="Graphic 1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13" name="TextBox 12"/>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4" name="Graphic 1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71245" y="1307465"/>
            <a:ext cx="9096375" cy="4013200"/>
          </a:xfrm>
          <a:prstGeom prst="rect">
            <a:avLst/>
          </a:prstGeom>
          <a:noFill/>
        </p:spPr>
        <p:txBody>
          <a:bodyPr wrap="square" rtlCol="0">
            <a:noAutofit/>
          </a:bodyPr>
          <a:lstStyle/>
          <a:p>
            <a:pPr marL="0" indent="0">
              <a:lnSpc>
                <a:spcPct val="100000"/>
              </a:lnSpc>
              <a:spcBef>
                <a:spcPts val="600"/>
              </a:spcBef>
              <a:buNone/>
            </a:pPr>
            <a:r>
              <a:rPr lang="en-US" sz="2400" b="1" dirty="0">
                <a:latin typeface="Arial" panose="020B0604020202020204" pitchFamily="34" charset="0"/>
                <a:ea typeface="Arial" panose="020B0604020202020204" pitchFamily="34" charset="0"/>
                <a:cs typeface="Arial" panose="020B0604020202020204" pitchFamily="34" charset="0"/>
              </a:rPr>
              <a:t>Continue...</a:t>
            </a:r>
            <a:endParaRPr lang="en-US" sz="2400" b="1" dirty="0">
              <a:latin typeface="Arial" panose="020B0604020202020204" pitchFamily="34" charset="0"/>
              <a:ea typeface="Arial" panose="020B0604020202020204" pitchFamily="34" charset="0"/>
              <a:cs typeface="Arial" panose="020B0604020202020204" pitchFamily="34" charset="0"/>
            </a:endParaRPr>
          </a:p>
          <a:p>
            <a:pPr marL="0" indent="0">
              <a:lnSpc>
                <a:spcPct val="100000"/>
              </a:lnSpc>
              <a:spcBef>
                <a:spcPts val="600"/>
              </a:spcBef>
              <a:buNone/>
            </a:pPr>
            <a:endParaRPr lang="en-US" sz="2800" dirty="0">
              <a:latin typeface="Arial" panose="020B0604020202020204" pitchFamily="34" charset="0"/>
              <a:ea typeface="Arial" panose="020B0604020202020204" pitchFamily="34" charset="0"/>
              <a:cs typeface="Arial" panose="020B0604020202020204" pitchFamily="34" charset="0"/>
            </a:endParaRPr>
          </a:p>
          <a:p>
            <a:pPr marL="0" indent="0">
              <a:lnSpc>
                <a:spcPct val="100000"/>
              </a:lnSpc>
              <a:spcBef>
                <a:spcPts val="600"/>
              </a:spcBef>
              <a:buNone/>
            </a:pPr>
            <a:r>
              <a:rPr lang="en-US" b="1" dirty="0">
                <a:sym typeface="+mn-ea"/>
              </a:rPr>
              <a:t>Self-built Web Scrapers</a:t>
            </a:r>
            <a:endParaRPr lang="en-US" dirty="0" smtClean="0"/>
          </a:p>
          <a:p>
            <a:pPr marL="285750" indent="-285750" algn="just">
              <a:lnSpc>
                <a:spcPct val="100000"/>
              </a:lnSpc>
              <a:spcBef>
                <a:spcPts val="600"/>
              </a:spcBef>
              <a:buFont typeface="Arial" panose="020B0604020202020204" pitchFamily="34" charset="0"/>
              <a:buChar char="•"/>
            </a:pPr>
            <a:r>
              <a:rPr lang="en-US" dirty="0" smtClean="0">
                <a:sym typeface="+mn-ea"/>
              </a:rPr>
              <a:t>You </a:t>
            </a:r>
            <a:r>
              <a:rPr lang="en-US" dirty="0">
                <a:sym typeface="+mn-ea"/>
              </a:rPr>
              <a:t>can have </a:t>
            </a:r>
            <a:r>
              <a:rPr lang="en-US" b="1" dirty="0">
                <a:sym typeface="+mn-ea"/>
              </a:rPr>
              <a:t>Self-built Web Scrapers</a:t>
            </a:r>
            <a:r>
              <a:rPr lang="en-US" dirty="0">
                <a:sym typeface="+mn-ea"/>
              </a:rPr>
              <a:t> but that requires advanced knowledge of programming. And if you want more features in your Web Scraper, then you need even more knowledge</a:t>
            </a:r>
            <a:r>
              <a:rPr lang="en-US" dirty="0" smtClean="0">
                <a:sym typeface="+mn-ea"/>
              </a:rPr>
              <a:t>.(</a:t>
            </a:r>
            <a:r>
              <a:rPr lang="en-US" dirty="0">
                <a:sym typeface="+mn-ea"/>
              </a:rPr>
              <a:t>Python-based </a:t>
            </a:r>
            <a:r>
              <a:rPr lang="en-US" dirty="0" smtClean="0">
                <a:sym typeface="+mn-ea"/>
              </a:rPr>
              <a:t>Scrapers</a:t>
            </a:r>
            <a:r>
              <a:rPr lang="en-US" dirty="0">
                <a:sym typeface="+mn-ea"/>
              </a:rPr>
              <a:t>, Node.js-based </a:t>
            </a:r>
            <a:r>
              <a:rPr lang="en-US" dirty="0" smtClean="0">
                <a:sym typeface="+mn-ea"/>
              </a:rPr>
              <a:t>Scrapers)</a:t>
            </a:r>
            <a:endParaRPr lang="en-US" dirty="0" smtClean="0"/>
          </a:p>
          <a:p>
            <a:pPr marL="0" indent="0">
              <a:lnSpc>
                <a:spcPct val="100000"/>
              </a:lnSpc>
              <a:spcBef>
                <a:spcPts val="600"/>
              </a:spcBef>
              <a:buNone/>
            </a:pPr>
            <a:endParaRPr lang="en-US" sz="1800" dirty="0">
              <a:latin typeface="Arial" panose="020B0604020202020204" pitchFamily="34" charset="0"/>
              <a:ea typeface="Arial" panose="020B0604020202020204" pitchFamily="34" charset="0"/>
              <a:cs typeface="Arial" panose="020B0604020202020204" pitchFamily="34" charset="0"/>
            </a:endParaRPr>
          </a:p>
          <a:p>
            <a:pPr marL="0" indent="0">
              <a:buNone/>
            </a:pPr>
            <a:r>
              <a:rPr lang="en-US" b="1" dirty="0">
                <a:sym typeface="+mn-ea"/>
              </a:rPr>
              <a:t>P</a:t>
            </a:r>
            <a:r>
              <a:rPr lang="en-US" b="1" dirty="0" smtClean="0">
                <a:sym typeface="+mn-ea"/>
              </a:rPr>
              <a:t>re-built</a:t>
            </a:r>
            <a:r>
              <a:rPr lang="en-US" b="1" dirty="0">
                <a:sym typeface="+mn-ea"/>
              </a:rPr>
              <a:t> Web </a:t>
            </a:r>
            <a:r>
              <a:rPr lang="en-US" b="1" dirty="0" smtClean="0">
                <a:sym typeface="+mn-ea"/>
              </a:rPr>
              <a:t>Scrapers</a:t>
            </a:r>
            <a:endParaRPr lang="en-US" b="1" dirty="0" smtClean="0"/>
          </a:p>
          <a:p>
            <a:pPr marL="285750" indent="-285750" algn="just" fontAlgn="base">
              <a:buFont typeface="Arial" panose="020B0604020202020204" pitchFamily="34" charset="0"/>
              <a:buChar char="•"/>
            </a:pPr>
            <a:r>
              <a:rPr lang="en-US" dirty="0" smtClean="0">
                <a:sym typeface="+mn-ea"/>
              </a:rPr>
              <a:t>Pre-built</a:t>
            </a:r>
            <a:r>
              <a:rPr lang="en-US" b="1" dirty="0">
                <a:sym typeface="+mn-ea"/>
              </a:rPr>
              <a:t> Web Scrapers</a:t>
            </a:r>
            <a:r>
              <a:rPr lang="en-US" dirty="0">
                <a:sym typeface="+mn-ea"/>
              </a:rPr>
              <a:t> are previously created scrapers that you can download and run easily. These also have more advanced options that </a:t>
            </a:r>
            <a:r>
              <a:rPr lang="en-US" dirty="0" smtClean="0">
                <a:sym typeface="+mn-ea"/>
              </a:rPr>
              <a:t>you can </a:t>
            </a:r>
            <a:r>
              <a:rPr lang="en-US" dirty="0">
                <a:sym typeface="+mn-ea"/>
              </a:rPr>
              <a:t>customize</a:t>
            </a:r>
            <a:r>
              <a:rPr lang="en-US" dirty="0" smtClean="0">
                <a:sym typeface="+mn-ea"/>
              </a:rPr>
              <a:t>.(Parse Hub</a:t>
            </a:r>
            <a:r>
              <a:rPr lang="en-US" dirty="0">
                <a:sym typeface="+mn-ea"/>
              </a:rPr>
              <a:t>, </a:t>
            </a:r>
            <a:r>
              <a:rPr lang="en-US" dirty="0" smtClean="0">
                <a:sym typeface="+mn-ea"/>
              </a:rPr>
              <a:t>Import.io)</a:t>
            </a:r>
            <a:endParaRPr lang="en-US" sz="1800" dirty="0">
              <a:latin typeface="Arial" panose="020B0604020202020204" pitchFamily="34" charset="0"/>
              <a:ea typeface="Arial" panose="020B0604020202020204" pitchFamily="34" charset="0"/>
              <a:cs typeface="Arial" panose="020B0604020202020204" pitchFamily="34" charset="0"/>
            </a:endParaRPr>
          </a:p>
        </p:txBody>
      </p:sp>
      <p:grpSp>
        <p:nvGrpSpPr>
          <p:cNvPr id="9" name="Group 8"/>
          <p:cNvGrpSpPr/>
          <p:nvPr/>
        </p:nvGrpSpPr>
        <p:grpSpPr>
          <a:xfrm>
            <a:off x="0" y="0"/>
            <a:ext cx="12749348" cy="1115736"/>
            <a:chOff x="0" y="0"/>
            <a:chExt cx="12749348" cy="1115736"/>
          </a:xfrm>
        </p:grpSpPr>
        <p:sp>
          <p:nvSpPr>
            <p:cNvPr id="10" name="Rectangle 9"/>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2" name="TextBox 11"/>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3" name="Graphic 1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14" name="TextBox 13"/>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5" name="Graphic 1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28650" y="1771650"/>
            <a:ext cx="10245090" cy="3215005"/>
          </a:xfrm>
          <a:prstGeom prst="rect">
            <a:avLst/>
          </a:prstGeom>
          <a:noFill/>
        </p:spPr>
        <p:txBody>
          <a:bodyPr wrap="square" rtlCol="0">
            <a:spAutoFit/>
          </a:bodyPr>
          <a:lstStyle/>
          <a:p>
            <a:pPr marL="0" indent="0">
              <a:lnSpc>
                <a:spcPct val="100000"/>
              </a:lnSpc>
              <a:spcBef>
                <a:spcPts val="600"/>
              </a:spcBef>
              <a:buNone/>
            </a:pPr>
            <a:r>
              <a:rPr lang="en-US" sz="2400" b="1" dirty="0">
                <a:latin typeface="Arial" panose="020B0604020202020204" pitchFamily="34" charset="0"/>
                <a:ea typeface="Arial" panose="020B0604020202020204" pitchFamily="34" charset="0"/>
                <a:cs typeface="Arial" panose="020B0604020202020204" pitchFamily="34" charset="0"/>
              </a:rPr>
              <a:t>Continue...</a:t>
            </a:r>
            <a:endParaRPr lang="en-US" sz="2400" b="1" dirty="0">
              <a:latin typeface="Arial" panose="020B0604020202020204" pitchFamily="34" charset="0"/>
              <a:ea typeface="Arial" panose="020B0604020202020204" pitchFamily="34" charset="0"/>
              <a:cs typeface="Arial" panose="020B0604020202020204" pitchFamily="34" charset="0"/>
            </a:endParaRPr>
          </a:p>
          <a:p>
            <a:pPr marL="0" indent="0">
              <a:lnSpc>
                <a:spcPct val="100000"/>
              </a:lnSpc>
              <a:spcBef>
                <a:spcPts val="600"/>
              </a:spcBef>
              <a:buNone/>
            </a:pPr>
            <a:endParaRPr lang="en-US" sz="1200" b="1" dirty="0">
              <a:latin typeface="Arial" panose="020B0604020202020204" pitchFamily="34" charset="0"/>
              <a:ea typeface="Arial" panose="020B0604020202020204" pitchFamily="34" charset="0"/>
              <a:cs typeface="Arial" panose="020B0604020202020204" pitchFamily="34" charset="0"/>
            </a:endParaRPr>
          </a:p>
          <a:p>
            <a:pPr marL="0" indent="0">
              <a:buNone/>
            </a:pPr>
            <a:r>
              <a:rPr lang="en-US" b="1" dirty="0">
                <a:sym typeface="+mn-ea"/>
              </a:rPr>
              <a:t>Browser extensions Web </a:t>
            </a:r>
            <a:r>
              <a:rPr lang="en-US" b="1" dirty="0" smtClean="0">
                <a:sym typeface="+mn-ea"/>
              </a:rPr>
              <a:t>Scrapers</a:t>
            </a:r>
            <a:endParaRPr lang="en-US" b="1" dirty="0" smtClean="0"/>
          </a:p>
          <a:p>
            <a:pPr marL="285750" indent="-285750" algn="just">
              <a:buFont typeface="Arial" panose="020B0604020202020204" pitchFamily="34" charset="0"/>
              <a:buChar char="•"/>
            </a:pPr>
            <a:r>
              <a:rPr lang="en-US" dirty="0">
                <a:sym typeface="+mn-ea"/>
              </a:rPr>
              <a:t>A</a:t>
            </a:r>
            <a:r>
              <a:rPr lang="en-US" dirty="0" smtClean="0">
                <a:sym typeface="+mn-ea"/>
              </a:rPr>
              <a:t>re </a:t>
            </a:r>
            <a:r>
              <a:rPr lang="en-US" dirty="0">
                <a:sym typeface="+mn-ea"/>
              </a:rPr>
              <a:t>extensions that can be added to your browser. These are easy to run as they are integrated with your browser, but at the same time, they are also limited because of this. Any advanced features that are outside the scope of your browser are impossible to run on Browser extension Web Scrapers</a:t>
            </a:r>
            <a:r>
              <a:rPr lang="en-US" dirty="0" smtClean="0">
                <a:sym typeface="+mn-ea"/>
              </a:rPr>
              <a:t>.(</a:t>
            </a:r>
            <a:r>
              <a:rPr lang="en-US" dirty="0">
                <a:sym typeface="+mn-ea"/>
              </a:rPr>
              <a:t>Web Scraper (Chrome Extension), </a:t>
            </a:r>
            <a:r>
              <a:rPr lang="en-US" dirty="0" smtClean="0">
                <a:sym typeface="+mn-ea"/>
              </a:rPr>
              <a:t>Data Miner</a:t>
            </a:r>
            <a:r>
              <a:rPr lang="en-US" dirty="0">
                <a:sym typeface="+mn-ea"/>
              </a:rPr>
              <a:t>, Table </a:t>
            </a:r>
            <a:r>
              <a:rPr lang="en-US" dirty="0" smtClean="0">
                <a:sym typeface="+mn-ea"/>
              </a:rPr>
              <a:t>Capture)</a:t>
            </a:r>
            <a:endParaRPr lang="en-US" dirty="0" smtClean="0"/>
          </a:p>
          <a:p>
            <a:pPr marL="0" indent="0" algn="just">
              <a:buNone/>
            </a:pPr>
            <a:r>
              <a:rPr lang="en-US" b="1" dirty="0">
                <a:sym typeface="+mn-ea"/>
              </a:rPr>
              <a:t>Software Web </a:t>
            </a:r>
            <a:r>
              <a:rPr lang="en-US" b="1" dirty="0" smtClean="0">
                <a:sym typeface="+mn-ea"/>
              </a:rPr>
              <a:t>Scrapers</a:t>
            </a:r>
            <a:endParaRPr lang="en-US" b="1" dirty="0" smtClean="0"/>
          </a:p>
          <a:p>
            <a:pPr marL="285750" indent="-285750" algn="just">
              <a:buFont typeface="Arial" panose="020B0604020202020204" pitchFamily="34" charset="0"/>
              <a:buChar char="•"/>
            </a:pPr>
            <a:r>
              <a:rPr lang="en-US" dirty="0">
                <a:sym typeface="+mn-ea"/>
              </a:rPr>
              <a:t>D</a:t>
            </a:r>
            <a:r>
              <a:rPr lang="en-US" dirty="0" smtClean="0">
                <a:sym typeface="+mn-ea"/>
              </a:rPr>
              <a:t>on’t </a:t>
            </a:r>
            <a:r>
              <a:rPr lang="en-US" dirty="0">
                <a:sym typeface="+mn-ea"/>
              </a:rPr>
              <a:t>have these limitations as they can be downloaded and installed on your computer. These are more complex than Browser web scrapers, but they also have advanced features that are not limited by the scope of your browser</a:t>
            </a:r>
            <a:r>
              <a:rPr lang="en-US" dirty="0" smtClean="0">
                <a:sym typeface="+mn-ea"/>
              </a:rPr>
              <a:t>.(</a:t>
            </a:r>
            <a:r>
              <a:rPr lang="en-US" dirty="0" err="1" smtClean="0">
                <a:sym typeface="+mn-ea"/>
              </a:rPr>
              <a:t>Octoparse</a:t>
            </a:r>
            <a:r>
              <a:rPr lang="en-US" dirty="0">
                <a:sym typeface="+mn-ea"/>
              </a:rPr>
              <a:t>, </a:t>
            </a:r>
            <a:r>
              <a:rPr lang="en-US" dirty="0" err="1" smtClean="0">
                <a:sym typeface="+mn-ea"/>
              </a:rPr>
              <a:t>ParseHub</a:t>
            </a:r>
            <a:r>
              <a:rPr lang="en-US" dirty="0">
                <a:sym typeface="+mn-ea"/>
              </a:rPr>
              <a:t>, </a:t>
            </a:r>
            <a:r>
              <a:rPr lang="en-US" dirty="0" err="1" smtClean="0">
                <a:sym typeface="+mn-ea"/>
              </a:rPr>
              <a:t>WebHarvy</a:t>
            </a:r>
            <a:r>
              <a:rPr lang="en-US" dirty="0">
                <a:sym typeface="+mn-ea"/>
              </a:rPr>
              <a:t>, Content </a:t>
            </a:r>
            <a:r>
              <a:rPr lang="en-US" dirty="0" smtClean="0">
                <a:sym typeface="+mn-ea"/>
              </a:rPr>
              <a:t>Grabber)</a:t>
            </a:r>
            <a:endParaRPr lang="en-US" dirty="0"/>
          </a:p>
        </p:txBody>
      </p:sp>
      <p:grpSp>
        <p:nvGrpSpPr>
          <p:cNvPr id="20" name="Group 19"/>
          <p:cNvGrpSpPr/>
          <p:nvPr/>
        </p:nvGrpSpPr>
        <p:grpSpPr>
          <a:xfrm>
            <a:off x="0" y="0"/>
            <a:ext cx="12749348" cy="1115736"/>
            <a:chOff x="0" y="0"/>
            <a:chExt cx="12749348" cy="1115736"/>
          </a:xfrm>
        </p:grpSpPr>
        <p:sp>
          <p:nvSpPr>
            <p:cNvPr id="21" name="Rectangle 20"/>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23" name="TextBox 22"/>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24" name="Graphic 2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25" name="TextBox 24"/>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26" name="Graphic 25"/>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199" y="1971675"/>
            <a:ext cx="10515599" cy="2461260"/>
          </a:xfrm>
          <a:prstGeom prst="rect">
            <a:avLst/>
          </a:prstGeom>
          <a:noFill/>
        </p:spPr>
        <p:txBody>
          <a:bodyPr wrap="square">
            <a:spAutoFit/>
          </a:bodyPr>
          <a:lstStyle/>
          <a:p>
            <a:pPr marL="0" indent="0">
              <a:buNone/>
            </a:pPr>
            <a:r>
              <a:rPr lang="en-US" sz="2400" b="1" dirty="0">
                <a:latin typeface="Arial" panose="020B0604020202020204" pitchFamily="34" charset="0"/>
                <a:ea typeface="Arial" panose="020B0604020202020204" pitchFamily="34" charset="0"/>
                <a:cs typeface="Arial" panose="020B0604020202020204" pitchFamily="34" charset="0"/>
              </a:rPr>
              <a:t>Continue...</a:t>
            </a:r>
            <a:endParaRPr lang="en-US" sz="2400" b="1" dirty="0">
              <a:latin typeface="Arial" panose="020B0604020202020204" pitchFamily="34" charset="0"/>
              <a:ea typeface="Arial" panose="020B0604020202020204" pitchFamily="34" charset="0"/>
              <a:cs typeface="Arial" panose="020B0604020202020204" pitchFamily="34" charset="0"/>
            </a:endParaRPr>
          </a:p>
          <a:p>
            <a:pPr marL="0" indent="0">
              <a:buNone/>
            </a:pPr>
            <a:endParaRPr lang="en-US" altLang="en-US" dirty="0">
              <a:latin typeface="Arial" panose="020B0604020202020204" pitchFamily="34" charset="0"/>
              <a:ea typeface="Arial" panose="020B0604020202020204" pitchFamily="34" charset="0"/>
              <a:cs typeface="Arial" panose="020B0604020202020204" pitchFamily="34" charset="0"/>
            </a:endParaRPr>
          </a:p>
          <a:p>
            <a:pPr marL="0" indent="0">
              <a:buNone/>
            </a:pPr>
            <a:r>
              <a:rPr lang="en-US" sz="1600" b="1" dirty="0">
                <a:sym typeface="+mn-ea"/>
              </a:rPr>
              <a:t>Cloud Web </a:t>
            </a:r>
            <a:r>
              <a:rPr lang="en-US" sz="1600" b="1" dirty="0" smtClean="0">
                <a:sym typeface="+mn-ea"/>
              </a:rPr>
              <a:t>Scrapers</a:t>
            </a:r>
            <a:endParaRPr lang="en-US" sz="1600" b="1" dirty="0" smtClean="0"/>
          </a:p>
          <a:p>
            <a:pPr marL="285750" indent="-285750" algn="just">
              <a:buFont typeface="Arial" panose="020B0604020202020204" pitchFamily="34" charset="0"/>
              <a:buChar char="•"/>
            </a:pPr>
            <a:r>
              <a:rPr lang="en-US" sz="1600" dirty="0">
                <a:sym typeface="+mn-ea"/>
              </a:rPr>
              <a:t>R</a:t>
            </a:r>
            <a:r>
              <a:rPr lang="en-US" sz="1600" dirty="0" smtClean="0">
                <a:sym typeface="+mn-ea"/>
              </a:rPr>
              <a:t>un </a:t>
            </a:r>
            <a:r>
              <a:rPr lang="en-US" sz="1600" dirty="0">
                <a:sym typeface="+mn-ea"/>
              </a:rPr>
              <a:t>on the cloud, which is an off-site server mostly provided by the company that you buy the scraper from. These allow your computer to focus on other tasks as the computer resources are not required to scrape data from </a:t>
            </a:r>
            <a:r>
              <a:rPr lang="en-US" sz="1600" dirty="0" smtClean="0">
                <a:sym typeface="+mn-ea"/>
              </a:rPr>
              <a:t>websites.(</a:t>
            </a:r>
            <a:r>
              <a:rPr lang="en-US" sz="1600" dirty="0" err="1">
                <a:sym typeface="+mn-ea"/>
              </a:rPr>
              <a:t>Octoparse</a:t>
            </a:r>
            <a:r>
              <a:rPr lang="en-US" sz="1600" dirty="0">
                <a:sym typeface="+mn-ea"/>
              </a:rPr>
              <a:t> Cloud, </a:t>
            </a:r>
            <a:r>
              <a:rPr lang="en-US" sz="1600" dirty="0" err="1">
                <a:sym typeface="+mn-ea"/>
              </a:rPr>
              <a:t>Zyte</a:t>
            </a:r>
            <a:r>
              <a:rPr lang="en-US" sz="1600" dirty="0">
                <a:sym typeface="+mn-ea"/>
              </a:rPr>
              <a:t> (formerly </a:t>
            </a:r>
            <a:r>
              <a:rPr lang="en-US" sz="1600" dirty="0" err="1">
                <a:sym typeface="+mn-ea"/>
              </a:rPr>
              <a:t>Scrapinghub</a:t>
            </a:r>
            <a:r>
              <a:rPr lang="en-US" sz="1600" dirty="0">
                <a:sym typeface="+mn-ea"/>
              </a:rPr>
              <a:t>), Bright Data (</a:t>
            </a:r>
            <a:r>
              <a:rPr lang="en-US" sz="1600" dirty="0" err="1">
                <a:sym typeface="+mn-ea"/>
              </a:rPr>
              <a:t>Luminati</a:t>
            </a:r>
            <a:r>
              <a:rPr lang="en-US" sz="1600" dirty="0">
                <a:sym typeface="+mn-ea"/>
              </a:rPr>
              <a:t>))</a:t>
            </a:r>
            <a:endParaRPr lang="en-US" sz="1600" dirty="0" smtClean="0"/>
          </a:p>
          <a:p>
            <a:pPr marL="0" indent="0">
              <a:buNone/>
            </a:pPr>
            <a:r>
              <a:rPr lang="en-US" sz="1600" b="1" dirty="0">
                <a:sym typeface="+mn-ea"/>
              </a:rPr>
              <a:t>Local Web </a:t>
            </a:r>
            <a:r>
              <a:rPr lang="en-US" sz="1600" b="1" dirty="0" smtClean="0">
                <a:sym typeface="+mn-ea"/>
              </a:rPr>
              <a:t>Scrapers</a:t>
            </a:r>
            <a:endParaRPr lang="en-US" sz="1600" dirty="0"/>
          </a:p>
          <a:p>
            <a:pPr marL="285750" indent="-285750" algn="just">
              <a:buFont typeface="Arial" panose="020B0604020202020204" pitchFamily="34" charset="0"/>
              <a:buChar char="•"/>
            </a:pPr>
            <a:r>
              <a:rPr lang="en-US" sz="1600" dirty="0">
                <a:sym typeface="+mn-ea"/>
              </a:rPr>
              <a:t>R</a:t>
            </a:r>
            <a:r>
              <a:rPr lang="en-US" sz="1600" dirty="0" smtClean="0">
                <a:sym typeface="+mn-ea"/>
              </a:rPr>
              <a:t>un </a:t>
            </a:r>
            <a:r>
              <a:rPr lang="en-US" sz="1600" dirty="0">
                <a:sym typeface="+mn-ea"/>
              </a:rPr>
              <a:t>on your computer using local resources. So, if the Web scrapers require more CPU or RAM, then your computer will become slow and not be able to perform other tasks</a:t>
            </a:r>
            <a:r>
              <a:rPr lang="en-US" sz="1600" dirty="0" smtClean="0">
                <a:sym typeface="+mn-ea"/>
              </a:rPr>
              <a:t>.(</a:t>
            </a:r>
            <a:r>
              <a:rPr lang="en-US" sz="1600" dirty="0" err="1">
                <a:sym typeface="+mn-ea"/>
              </a:rPr>
              <a:t>Scrapy</a:t>
            </a:r>
            <a:r>
              <a:rPr lang="en-US" sz="1600" dirty="0">
                <a:sym typeface="+mn-ea"/>
              </a:rPr>
              <a:t> (Python Framework</a:t>
            </a:r>
            <a:r>
              <a:rPr lang="en-US" sz="1600" dirty="0" smtClean="0">
                <a:sym typeface="+mn-ea"/>
              </a:rPr>
              <a:t>) </a:t>
            </a:r>
            <a:r>
              <a:rPr lang="en-US" sz="1600" dirty="0" err="1" smtClean="0">
                <a:sym typeface="+mn-ea"/>
              </a:rPr>
              <a:t>etc</a:t>
            </a:r>
            <a:r>
              <a:rPr lang="en-US" sz="1600" dirty="0" smtClean="0">
                <a:sym typeface="+mn-ea"/>
              </a:rPr>
              <a:t>)</a:t>
            </a:r>
            <a:endParaRPr lang="en-US" sz="1600" dirty="0">
              <a:latin typeface="Arial" panose="020B0604020202020204" pitchFamily="34" charset="0"/>
              <a:ea typeface="Arial" panose="020B0604020202020204" pitchFamily="34" charset="0"/>
              <a:cs typeface="Arial" panose="020B0604020202020204" pitchFamily="34" charset="0"/>
            </a:endParaRPr>
          </a:p>
        </p:txBody>
      </p:sp>
      <p:grpSp>
        <p:nvGrpSpPr>
          <p:cNvPr id="10" name="Group 9"/>
          <p:cNvGrpSpPr/>
          <p:nvPr/>
        </p:nvGrpSpPr>
        <p:grpSpPr>
          <a:xfrm>
            <a:off x="0" y="0"/>
            <a:ext cx="12749348" cy="1115736"/>
            <a:chOff x="0" y="0"/>
            <a:chExt cx="12749348" cy="1115736"/>
          </a:xfrm>
        </p:grpSpPr>
        <p:sp>
          <p:nvSpPr>
            <p:cNvPr id="11" name="Rectangle 10"/>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3" name="TextBox 12"/>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4" name="Graphic 1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15" name="TextBox 14"/>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6" name="Graphic 15"/>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0905" y="1544320"/>
            <a:ext cx="11301095" cy="5111750"/>
          </a:xfrm>
        </p:spPr>
        <p:txBody>
          <a:bodyPr>
            <a:normAutofit fontScale="80000"/>
          </a:bodyPr>
          <a:lstStyle/>
          <a:p>
            <a:pPr marL="0" indent="0" fontAlgn="base">
              <a:buNone/>
            </a:pPr>
            <a:r>
              <a:rPr lang="en-US" b="1" dirty="0">
                <a:sym typeface="+mn-ea"/>
              </a:rPr>
              <a:t>1. Price Monitoring</a:t>
            </a:r>
            <a:endParaRPr lang="en-US" b="1" dirty="0"/>
          </a:p>
          <a:p>
            <a:pPr algn="just" fontAlgn="base"/>
            <a:r>
              <a:rPr lang="en-US" dirty="0">
                <a:sym typeface="+mn-ea"/>
              </a:rPr>
              <a:t>Web Scraping can be used by companies to scrap the product data for their products and competing products as well to see how it impacts their pricing strategies. Companies can use this data to fix the optimal pricing for their products so that they can obtain maximum revenue.</a:t>
            </a:r>
            <a:endParaRPr lang="en-US" dirty="0"/>
          </a:p>
          <a:p>
            <a:pPr marL="0" indent="0" fontAlgn="base">
              <a:buNone/>
            </a:pPr>
            <a:r>
              <a:rPr lang="en-US" b="1" dirty="0">
                <a:sym typeface="+mn-ea"/>
              </a:rPr>
              <a:t>2. Market Research</a:t>
            </a:r>
            <a:endParaRPr lang="en-US" b="1" dirty="0"/>
          </a:p>
          <a:p>
            <a:pPr algn="just" fontAlgn="base"/>
            <a:r>
              <a:rPr lang="en-US" dirty="0">
                <a:sym typeface="+mn-ea"/>
              </a:rPr>
              <a:t>Web scraping can be used for market research by companies. High-quality web scraped data obtained in large volumes can be very helpful for companies in analyzing consumer trends and understanding which direction the company should move in the future. </a:t>
            </a:r>
            <a:endParaRPr lang="en-US" dirty="0"/>
          </a:p>
          <a:p>
            <a:pPr marL="0" indent="0" fontAlgn="base">
              <a:buNone/>
            </a:pPr>
            <a:r>
              <a:rPr lang="en-US" b="1" dirty="0">
                <a:sym typeface="+mn-ea"/>
              </a:rPr>
              <a:t>3. News Monitoring</a:t>
            </a:r>
            <a:endParaRPr lang="en-US" b="1" dirty="0"/>
          </a:p>
          <a:p>
            <a:pPr algn="just" fontAlgn="base"/>
            <a:r>
              <a:rPr lang="en-US" dirty="0">
                <a:sym typeface="+mn-ea"/>
              </a:rPr>
              <a:t>Web scraping news sites can provide detailed reports on the current news to a company. This is even more essential for companies that are frequently in the news or that depend on daily news for their day-to-day functioning. After all, news reports can make or break a company in a single day</a:t>
            </a:r>
            <a:r>
              <a:rPr lang="en-US" dirty="0" smtClean="0">
                <a:sym typeface="+mn-ea"/>
              </a:rPr>
              <a:t>!</a:t>
            </a:r>
            <a:endParaRPr lang="en-US" sz="2800" dirty="0">
              <a:latin typeface="Arial" panose="020B0604020202020204" pitchFamily="34" charset="0"/>
              <a:ea typeface="Arial" panose="020B0604020202020204" pitchFamily="34" charset="0"/>
              <a:cs typeface="Arial" panose="020B0604020202020204" pitchFamily="34" charset="0"/>
            </a:endParaRPr>
          </a:p>
        </p:txBody>
      </p:sp>
      <p:grpSp>
        <p:nvGrpSpPr>
          <p:cNvPr id="8" name="Group 7"/>
          <p:cNvGrpSpPr/>
          <p:nvPr/>
        </p:nvGrpSpPr>
        <p:grpSpPr>
          <a:xfrm>
            <a:off x="0" y="0"/>
            <a:ext cx="12749348" cy="1115736"/>
            <a:chOff x="0" y="0"/>
            <a:chExt cx="12749348" cy="1115736"/>
          </a:xfrm>
        </p:grpSpPr>
        <p:sp>
          <p:nvSpPr>
            <p:cNvPr id="9" name="Rectangle 8"/>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US" sz="1100" dirty="0">
                <a:solidFill>
                  <a:schemeClr val="bg1"/>
                </a:solidFill>
              </a:endParaRPr>
            </a:p>
          </p:txBody>
        </p:sp>
        <p:pic>
          <p:nvPicPr>
            <p:cNvPr id="12" name="Graphic 1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06056" y="403986"/>
              <a:ext cx="261610" cy="261610"/>
            </a:xfrm>
            <a:prstGeom prst="rect">
              <a:avLst/>
            </a:prstGeom>
          </p:spPr>
        </p:pic>
        <p:sp>
          <p:nvSpPr>
            <p:cNvPr id="13" name="TextBox 12"/>
            <p:cNvSpPr txBox="1"/>
            <p:nvPr/>
          </p:nvSpPr>
          <p:spPr>
            <a:xfrm>
              <a:off x="10142944" y="350125"/>
              <a:ext cx="2606404" cy="369332"/>
            </a:xfrm>
            <a:prstGeom prst="rect">
              <a:avLst/>
            </a:prstGeom>
            <a:noFill/>
          </p:spPr>
          <p:txBody>
            <a:bodyPr wrap="square" rtlCol="0">
              <a:spAutoFit/>
            </a:bodyPr>
            <a:lstStyle/>
            <a:p>
              <a:r>
                <a:rPr lang="en-US" dirty="0">
                  <a:solidFill>
                    <a:schemeClr val="bg1"/>
                  </a:solidFill>
                </a:rPr>
                <a:t>w</a:t>
              </a:r>
              <a:r>
                <a:rPr lang="en-US" dirty="0">
                  <a:solidFill>
                    <a:schemeClr val="bg1"/>
                  </a:solidFill>
                </a:rPr>
                <a:t>w</a:t>
              </a:r>
              <a:r>
                <a:rPr lang="en-US" dirty="0">
                  <a:solidFill>
                    <a:schemeClr val="bg1"/>
                  </a:solidFill>
                </a:rPr>
                <a:t>w.</a:t>
              </a:r>
              <a:r>
                <a:rPr lang="en-US" dirty="0">
                  <a:solidFill>
                    <a:schemeClr val="bg1"/>
                  </a:solidFill>
                </a:rPr>
                <a:t>t</a:t>
              </a:r>
              <a:r>
                <a:rPr lang="en-US" dirty="0">
                  <a:solidFill>
                    <a:schemeClr val="bg1"/>
                  </a:solidFill>
                </a:rPr>
                <a:t>u</a:t>
              </a:r>
              <a:r>
                <a:rPr lang="en-US" dirty="0">
                  <a:solidFill>
                    <a:schemeClr val="bg1"/>
                  </a:solidFill>
                </a:rPr>
                <a:t>f</a:t>
              </a:r>
              <a:r>
                <a:rPr lang="en-US" dirty="0">
                  <a:solidFill>
                    <a:schemeClr val="bg1"/>
                  </a:solidFill>
                </a:rPr>
                <a:t>.</a:t>
              </a:r>
              <a:r>
                <a:rPr lang="en-US" dirty="0">
                  <a:solidFill>
                    <a:schemeClr val="bg1"/>
                  </a:solidFill>
                </a:rPr>
                <a:t>e</a:t>
              </a:r>
              <a:r>
                <a:rPr lang="en-US" dirty="0">
                  <a:solidFill>
                    <a:schemeClr val="bg1"/>
                  </a:solidFill>
                </a:rPr>
                <a:t>d</a:t>
              </a:r>
              <a:r>
                <a:rPr lang="en-US" dirty="0">
                  <a:solidFill>
                    <a:schemeClr val="bg1"/>
                  </a:solidFill>
                </a:rPr>
                <a:t>u</a:t>
              </a:r>
              <a:r>
                <a:rPr lang="en-US" dirty="0">
                  <a:solidFill>
                    <a:schemeClr val="bg1"/>
                  </a:solidFill>
                </a:rPr>
                <a:t>.</a:t>
              </a:r>
              <a:r>
                <a:rPr lang="en-US" dirty="0">
                  <a:solidFill>
                    <a:schemeClr val="bg1"/>
                  </a:solidFill>
                </a:rPr>
                <a:t>p</a:t>
              </a:r>
              <a:r>
                <a:rPr lang="en-US" dirty="0">
                  <a:solidFill>
                    <a:schemeClr val="bg1"/>
                  </a:solidFill>
                </a:rPr>
                <a:t>k</a:t>
              </a:r>
              <a:endParaRPr lang="en-US" dirty="0">
                <a:solidFill>
                  <a:schemeClr val="bg1"/>
                </a:solidFill>
              </a:endParaRPr>
            </a:p>
          </p:txBody>
        </p:sp>
        <p:pic>
          <p:nvPicPr>
            <p:cNvPr id="14" name="Graphic 1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1033" y="741997"/>
              <a:ext cx="171450" cy="17145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2" name="Text Box 1"/>
          <p:cNvSpPr txBox="1"/>
          <p:nvPr/>
        </p:nvSpPr>
        <p:spPr>
          <a:xfrm>
            <a:off x="907415" y="1145540"/>
            <a:ext cx="4815205" cy="782320"/>
          </a:xfrm>
          <a:prstGeom prst="rect">
            <a:avLst/>
          </a:prstGeom>
          <a:noFill/>
        </p:spPr>
        <p:txBody>
          <a:bodyPr wrap="square" rtlCol="0">
            <a:noAutofit/>
          </a:bodyPr>
          <a:p>
            <a:r>
              <a:rPr lang="en-US" altLang="en-GB" sz="2400" b="1"/>
              <a:t>Application of WEB Scrapper:</a:t>
            </a:r>
            <a:endParaRPr lang="en-US" altLang="en-GB" sz="24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5656</Words>
  <Application>WPS Presentation</Application>
  <PresentationFormat>Widescreen</PresentationFormat>
  <Paragraphs>100</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10</vt:i4>
      </vt:variant>
    </vt:vector>
  </HeadingPairs>
  <TitlesOfParts>
    <vt:vector size="23" baseType="lpstr">
      <vt:lpstr>Arial</vt:lpstr>
      <vt:lpstr>SimSun</vt:lpstr>
      <vt:lpstr>Wingdings</vt:lpstr>
      <vt:lpstr>Bahnschrift</vt:lpstr>
      <vt:lpstr>Candara</vt:lpstr>
      <vt:lpstr>Verdana</vt:lpstr>
      <vt:lpstr>Arial</vt:lpstr>
      <vt:lpstr>Calibri</vt:lpstr>
      <vt:lpstr>Calibri Light</vt:lpstr>
      <vt:lpstr>Microsoft YaHei</vt:lpstr>
      <vt:lpstr>Arial Unicode MS</vt:lpstr>
      <vt:lpstr>Office Theme</vt:lpstr>
      <vt:lpstr>1_Office Theme</vt:lpstr>
      <vt:lpstr>MAIN TITLE</vt:lpstr>
      <vt:lpstr>Web Scrapping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Sofia Sultana</dc:creator>
  <cp:lastModifiedBy>Hammad Alvi</cp:lastModifiedBy>
  <cp:revision>19</cp:revision>
  <dcterms:created xsi:type="dcterms:W3CDTF">2024-06-21T09:49:00Z</dcterms:created>
  <dcterms:modified xsi:type="dcterms:W3CDTF">2025-01-07T07:27:28Z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FE624ECF79094626A9D660F73B393B5B_13</vt:lpwstr>
  </property>
  <property fmtid="{D5CDD505-2E9C-101B-9397-08002B2CF9AE}" pid="3" name="KSOProductBuildVer">
    <vt:lpwstr>2057-12.2.0.18639</vt:lpwstr>
  </property>
</Properties>
</file>