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5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0"/>
  </p:notesMasterIdLst>
  <p:handoutMasterIdLst>
    <p:handoutMasterId r:id="rId31"/>
  </p:handoutMasterIdLst>
  <p:sldIdLst>
    <p:sldId id="273" r:id="rId4"/>
    <p:sldId id="259" r:id="rId5"/>
    <p:sldId id="258" r:id="rId6"/>
    <p:sldId id="260" r:id="rId7"/>
    <p:sldId id="261" r:id="rId8"/>
    <p:sldId id="262" r:id="rId9"/>
    <p:sldId id="263" r:id="rId10"/>
    <p:sldId id="265" r:id="rId11"/>
    <p:sldId id="268" r:id="rId12"/>
    <p:sldId id="820" r:id="rId13"/>
    <p:sldId id="821" r:id="rId14"/>
    <p:sldId id="822" r:id="rId15"/>
    <p:sldId id="823" r:id="rId16"/>
    <p:sldId id="824" r:id="rId17"/>
    <p:sldId id="825" r:id="rId18"/>
    <p:sldId id="826" r:id="rId19"/>
    <p:sldId id="827" r:id="rId20"/>
    <p:sldId id="828" r:id="rId21"/>
    <p:sldId id="830" r:id="rId22"/>
    <p:sldId id="829" r:id="rId23"/>
    <p:sldId id="831" r:id="rId24"/>
    <p:sldId id="832" r:id="rId25"/>
    <p:sldId id="833" r:id="rId26"/>
    <p:sldId id="834" r:id="rId27"/>
    <p:sldId id="835" r:id="rId28"/>
    <p:sldId id="8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2A2A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3" d="100"/>
          <a:sy n="53" d="100"/>
        </p:scale>
        <p:origin x="2772" y="1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Arial" panose="020B0604020202020204" pitchFamily="34" charset="0"/>
              </a:rPr>
            </a:fld>
            <a:endParaRPr 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237A82C-AEEE-48DB-A866-3B1CA0AC9D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6EB9F7D7-3C9C-4146-9FA1-B77DEB44278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4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svg"/><Relationship Id="rId7" Type="http://schemas.openxmlformats.org/officeDocument/2006/relationships/image" Target="../media/image6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3" Type="http://schemas.openxmlformats.org/officeDocument/2006/relationships/slideLayout" Target="../slideLayouts/slideLayout13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2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4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5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svg"/><Relationship Id="rId7" Type="http://schemas.openxmlformats.org/officeDocument/2006/relationships/image" Target="../media/image9.png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32A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680" y="2541905"/>
            <a:ext cx="6755130" cy="1069975"/>
          </a:xfrm>
        </p:spPr>
        <p:txBody>
          <a:bodyPr>
            <a:normAutofit/>
          </a:bodyPr>
          <a:lstStyle/>
          <a:p>
            <a:pPr algn="l"/>
            <a:r>
              <a:rPr lang="en-US" altLang="en-GB" sz="6000" b="1" dirty="0">
                <a:solidFill>
                  <a:schemeClr val="bg1"/>
                </a:solidFill>
              </a:rPr>
              <a:t>N-Gram</a:t>
            </a:r>
            <a:endParaRPr lang="en-US" altLang="en-GB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0224" y="3602038"/>
            <a:ext cx="8955024" cy="1153160"/>
          </a:xfrm>
        </p:spPr>
        <p:txBody>
          <a:bodyPr>
            <a:noAutofit/>
          </a:bodyPr>
          <a:lstStyle/>
          <a:p>
            <a:pPr algn="l"/>
            <a:r>
              <a:rPr lang="en-US" altLang="en-GB" sz="2800" b="1" dirty="0">
                <a:solidFill>
                  <a:schemeClr val="bg1"/>
                </a:solidFill>
                <a:latin typeface="Arial" panose="020B0604020202020204" pitchFamily="34" charset="0"/>
              </a:rPr>
              <a:t>By: Muhammad Javed</a:t>
            </a:r>
            <a:endParaRPr lang="en-US" altLang="en-GB" sz="2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10" name="Graphic 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62283" y="0"/>
            <a:ext cx="3611690" cy="36116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2" name="Content Placeholder 2"/>
          <p:cNvSpPr>
            <a:spLocks noGrp="1"/>
          </p:cNvSpPr>
          <p:nvPr/>
        </p:nvSpPr>
        <p:spPr>
          <a:xfrm>
            <a:off x="233680" y="1807845"/>
            <a:ext cx="11819890" cy="481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5" dirty="0">
                <a:sym typeface="+mn-ea"/>
              </a:rPr>
              <a:t>For this reason, we represent the probability of a particular random variable;</a:t>
            </a:r>
            <a:endParaRPr lang="en-US" sz="2205" dirty="0">
              <a:sym typeface="+mn-ea"/>
            </a:endParaRPr>
          </a:p>
          <a:p>
            <a:pPr marL="0" indent="0">
              <a:buNone/>
            </a:pPr>
            <a:r>
              <a:rPr lang="en-US" sz="2205" dirty="0">
                <a:sym typeface="+mn-ea"/>
              </a:rPr>
              <a:t>- Xi taking on the value “the”, or P(Xi = “the”),</a:t>
            </a:r>
            <a:endParaRPr lang="en-US" sz="2205" dirty="0">
              <a:sym typeface="+mn-ea"/>
            </a:endParaRPr>
          </a:p>
          <a:p>
            <a:pPr marL="0" indent="0">
              <a:buNone/>
            </a:pPr>
            <a:r>
              <a:rPr lang="en-US" sz="2205" dirty="0">
                <a:sym typeface="+mn-ea"/>
              </a:rPr>
              <a:t>- represent a sequence of N words either as P(w1, w2 ,... wn)</a:t>
            </a:r>
            <a:endParaRPr lang="en-US" sz="2205" dirty="0">
              <a:sym typeface="+mn-ea"/>
            </a:endParaRPr>
          </a:p>
          <a:p>
            <a:pPr marL="0" indent="0">
              <a:buNone/>
            </a:pPr>
            <a:r>
              <a:rPr lang="en-US" sz="2205" dirty="0">
                <a:sym typeface="+mn-ea"/>
              </a:rPr>
              <a:t>How we compute probabilities of entire sequences like P(w1, w2,... wn)?</a:t>
            </a:r>
            <a:endParaRPr lang="en-US" sz="2205" dirty="0">
              <a:sym typeface="+mn-ea"/>
            </a:endParaRPr>
          </a:p>
          <a:p>
            <a:pPr marL="0" indent="0">
              <a:buNone/>
            </a:pPr>
            <a:r>
              <a:rPr lang="en-US" sz="2205" dirty="0">
                <a:sym typeface="+mn-ea"/>
              </a:rPr>
              <a:t>We can do is to decompose this probability using the chain rule of probability:</a:t>
            </a:r>
            <a:endParaRPr lang="en-US" sz="2205" dirty="0">
              <a:sym typeface="+mn-ea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3680" y="1224280"/>
            <a:ext cx="2894330" cy="47498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Continue: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3895" y="3891280"/>
            <a:ext cx="6943725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260" y="1287780"/>
            <a:ext cx="3018790" cy="819785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sym typeface="+mn-ea"/>
              </a:rPr>
              <a:t>Continue: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940" y="1923415"/>
            <a:ext cx="10515600" cy="4351338"/>
          </a:xfrm>
        </p:spPr>
        <p:txBody>
          <a:bodyPr>
            <a:normAutofit lnSpcReduction="20000"/>
          </a:bodyPr>
          <a:p>
            <a:pPr algn="just"/>
            <a:r>
              <a:rPr lang="en-US" sz="1600" dirty="0">
                <a:cs typeface="Arial" panose="020B0604020202020204" pitchFamily="34" charset="0"/>
              </a:rPr>
              <a:t>N-grams Models</a:t>
            </a:r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8315" y="2218055"/>
            <a:ext cx="7912100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1930" y="3489325"/>
            <a:ext cx="148590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50" y="2849880"/>
            <a:ext cx="4505325" cy="447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70" y="2336800"/>
            <a:ext cx="1106805" cy="41846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7832725" cy="900430"/>
          </a:xfrm>
        </p:spPr>
        <p:txBody>
          <a:bodyPr/>
          <a:lstStyle/>
          <a:p>
            <a:r>
              <a:rPr lang="en-US" sz="2400" b="1" dirty="0">
                <a:sym typeface="+mn-ea"/>
              </a:rPr>
              <a:t>How does Sentiment Analysis work?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3570"/>
            <a:ext cx="10515600" cy="4351338"/>
          </a:xfrm>
        </p:spPr>
        <p:txBody>
          <a:bodyPr>
            <a:normAutofit lnSpcReduction="20000"/>
          </a:bodyPr>
          <a:p>
            <a:r>
              <a:rPr lang="en-US" sz="1600" dirty="0">
                <a:sym typeface="+mn-ea"/>
              </a:rPr>
              <a:t>The bigram model, for example,</a:t>
            </a:r>
            <a:endParaRPr lang="en-US" sz="1600" dirty="0">
              <a:sym typeface="+mn-ea"/>
            </a:endParaRP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- approximates the probability of a word given all the previous words</a:t>
            </a:r>
            <a:endParaRPr lang="en-US" sz="1600" dirty="0">
              <a:sym typeface="+mn-ea"/>
            </a:endParaRPr>
          </a:p>
          <a:p>
            <a:pPr marL="457200" lvl="1" indent="457200">
              <a:buNone/>
            </a:pPr>
            <a:r>
              <a:rPr lang="en-US" sz="1600" dirty="0">
                <a:sym typeface="+mn-ea"/>
              </a:rPr>
              <a:t>by the conditional probability of the preceding word</a:t>
            </a:r>
            <a:endParaRPr lang="en-US" sz="1600" dirty="0">
              <a:sym typeface="+mn-ea"/>
            </a:endParaRP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- In other words, instead of computing the probability;</a:t>
            </a:r>
            <a:endParaRPr lang="en-US" sz="1600" dirty="0">
              <a:sym typeface="+mn-ea"/>
            </a:endParaRPr>
          </a:p>
          <a:p>
            <a:pPr marL="0" indent="0">
              <a:buNone/>
            </a:pPr>
            <a:endParaRPr lang="en-US" sz="1600" dirty="0">
              <a:sym typeface="+mn-ea"/>
            </a:endParaRPr>
          </a:p>
          <a:p>
            <a:pPr marL="0" indent="0">
              <a:buNone/>
            </a:pPr>
            <a:r>
              <a:rPr lang="en-US" sz="1600" dirty="0">
                <a:sym typeface="+mn-ea"/>
              </a:rPr>
              <a:t>- we approximate it with the probability;</a:t>
            </a:r>
            <a:endParaRPr lang="en-US" sz="1600" dirty="0">
              <a:sym typeface="+mn-ea"/>
            </a:endParaRPr>
          </a:p>
          <a:p>
            <a:pPr marL="0" indent="0">
              <a:buNone/>
            </a:pP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When we use a bigram model to predict the conditional probability of the next word, we are thus making the following approximations as;</a:t>
            </a:r>
            <a:endParaRPr lang="en-US" sz="1600" dirty="0">
              <a:sym typeface="+mn-ea"/>
            </a:endParaRPr>
          </a:p>
          <a:p>
            <a:pPr marL="0" indent="0">
              <a:buNone/>
            </a:pPr>
            <a:endParaRPr lang="en-US" sz="1600" dirty="0">
              <a:sym typeface="+mn-ea"/>
            </a:endParaRPr>
          </a:p>
          <a:p>
            <a:r>
              <a:rPr lang="en-US" sz="1600" dirty="0">
                <a:sym typeface="+mn-ea"/>
              </a:rPr>
              <a:t>Thus, the general equation for this N-gram approximation to the conditional probability of the next word is a sequence is;</a:t>
            </a:r>
            <a:endParaRPr lang="en-US" sz="1600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85" y="2385695"/>
            <a:ext cx="904240" cy="36957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88030" y="4128770"/>
            <a:ext cx="2933700" cy="5524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68675" y="5157470"/>
            <a:ext cx="27717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>
                <a:sym typeface="+mn-ea"/>
              </a:rPr>
              <a:t>How does Sentiment Analysis work?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0240"/>
            <a:ext cx="10515600" cy="4351338"/>
          </a:xfrm>
        </p:spPr>
        <p:txBody>
          <a:bodyPr>
            <a:normAutofit/>
          </a:bodyPr>
          <a:p>
            <a:r>
              <a:rPr lang="en-US" sz="1600" dirty="0">
                <a:cs typeface="Arial" panose="020B0604020202020204" pitchFamily="34" charset="0"/>
                <a:sym typeface="+mn-ea"/>
              </a:rPr>
              <a:t>Finally, the simplest and most intuitive way to estimate probabilities is called</a:t>
            </a:r>
            <a:endParaRPr lang="en-US" sz="1600" dirty="0"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 dirty="0">
                <a:cs typeface="Arial" panose="020B0604020202020204" pitchFamily="34" charset="0"/>
                <a:sym typeface="+mn-ea"/>
              </a:rPr>
              <a:t>- Maximum Likelihood Estimation, or MLE.</a:t>
            </a:r>
            <a:endParaRPr lang="en-US" sz="1600" dirty="0">
              <a:cs typeface="Arial" panose="020B0604020202020204" pitchFamily="34" charset="0"/>
              <a:sym typeface="+mn-ea"/>
            </a:endParaRPr>
          </a:p>
          <a:p>
            <a:r>
              <a:rPr lang="en-US" sz="1600" dirty="0">
                <a:cs typeface="Arial" panose="020B0604020202020204" pitchFamily="34" charset="0"/>
                <a:sym typeface="+mn-ea"/>
              </a:rPr>
              <a:t>We get the MLE estimate for the parameters of an N-gram model by taking counts from a corpus, and normalizing them so they lie between 0 and 1. </a:t>
            </a:r>
            <a:endParaRPr lang="en-US" sz="1600" dirty="0">
              <a:cs typeface="Arial" panose="020B0604020202020204" pitchFamily="34" charset="0"/>
              <a:sym typeface="+mn-ea"/>
            </a:endParaRPr>
          </a:p>
          <a:p>
            <a:r>
              <a:rPr lang="en-US" sz="1600" dirty="0">
                <a:cs typeface="Arial" panose="020B0604020202020204" pitchFamily="34" charset="0"/>
                <a:sym typeface="+mn-ea"/>
              </a:rPr>
              <a:t>For Example:-</a:t>
            </a:r>
            <a:endParaRPr lang="en-US" sz="1600" dirty="0">
              <a:cs typeface="Arial" panose="020B0604020202020204" pitchFamily="34" charset="0"/>
              <a:sym typeface="+mn-ea"/>
            </a:endParaRPr>
          </a:p>
          <a:p>
            <a:r>
              <a:rPr lang="en-US" sz="1600" dirty="0">
                <a:cs typeface="Arial" panose="020B0604020202020204" pitchFamily="34" charset="0"/>
                <a:sym typeface="+mn-ea"/>
              </a:rPr>
              <a:t>- Maximum Likelihood Estimation, or MLE. </a:t>
            </a:r>
            <a:endParaRPr lang="en-US" sz="1600" dirty="0">
              <a:cs typeface="Arial" panose="020B0604020202020204" pitchFamily="3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3041650"/>
            <a:ext cx="579374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7080" y="1115695"/>
            <a:ext cx="2823210" cy="1157605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Example: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" y="2009140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 dirty="0" smtClean="0">
                <a:sym typeface="+mn-ea"/>
              </a:rPr>
              <a:t>Let’s work through an example using a mini-corpus of three sentences.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We’ll first need to augment each sentence with a special symbol &lt;s&gt; at the beginning of the sentence, to give us the bigram context of the first word. We’ll also need a special end-symbol &lt;/s&gt;.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&lt;s&gt; I am Sam &lt;/s&gt;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&lt;s&gt; Sam I am &lt;/s&gt;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&lt;s&gt; I do not like green eggs and ham &lt;/s&gt;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Here are the calculations for some of the bigram probabilities from this corpus.</a:t>
            </a:r>
            <a:endParaRPr lang="en-US" sz="1600" dirty="0" smtClean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3570" y="4594225"/>
            <a:ext cx="7905750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15695"/>
            <a:ext cx="1943735" cy="917575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Example2: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000"/>
            <a:ext cx="10515600" cy="4351338"/>
          </a:xfrm>
        </p:spPr>
        <p:txBody>
          <a:bodyPr>
            <a:normAutofit/>
          </a:bodyPr>
          <a:p>
            <a:pPr fontAlgn="base">
              <a:buFont typeface="Arial" panose="020B0604020202020204" pitchFamily="34" charset="0"/>
              <a:buChar char="v"/>
            </a:pPr>
            <a:r>
              <a:rPr lang="en-US" sz="1600" dirty="0">
                <a:cs typeface="Arial" panose="020B0604020202020204" pitchFamily="34" charset="0"/>
                <a:sym typeface="+mn-ea"/>
              </a:rPr>
              <a:t>Suppose the word Chinese occurs 400 times in a corpus of a million words like the Brown corpus.</a:t>
            </a:r>
            <a:endParaRPr lang="en-US" sz="1600" dirty="0">
              <a:cs typeface="Arial" panose="020B0604020202020204" pitchFamily="34" charset="0"/>
              <a:sym typeface="+mn-ea"/>
            </a:endParaRPr>
          </a:p>
          <a:p>
            <a:pPr fontAlgn="base">
              <a:buFont typeface="Arial" panose="020B0604020202020204" pitchFamily="34" charset="0"/>
              <a:buChar char="v"/>
            </a:pPr>
            <a:r>
              <a:rPr lang="en-US" sz="1600" dirty="0">
                <a:cs typeface="Arial" panose="020B0604020202020204" pitchFamily="34" charset="0"/>
                <a:sym typeface="+mn-ea"/>
              </a:rPr>
              <a:t>What is the probability that a random word selected from some other text of say a million words will be the word Chinese?</a:t>
            </a:r>
            <a:endParaRPr lang="en-US" sz="1600" dirty="0">
              <a:cs typeface="Arial" panose="020B0604020202020204" pitchFamily="34" charset="0"/>
              <a:sym typeface="+mn-ea"/>
            </a:endParaRPr>
          </a:p>
          <a:p>
            <a:pPr fontAlgn="base"/>
            <a:r>
              <a:rPr lang="en-US" sz="1600" dirty="0">
                <a:cs typeface="Arial" panose="020B0604020202020204" pitchFamily="34" charset="0"/>
                <a:sym typeface="+mn-ea"/>
              </a:rPr>
              <a:t>The MLE estimate of its probability is 400 / 1000000 = .0004.</a:t>
            </a:r>
            <a:endParaRPr lang="en-US" sz="1600" dirty="0"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Class Participation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06930"/>
            <a:ext cx="10515600" cy="4351338"/>
          </a:xfrm>
        </p:spPr>
        <p:txBody>
          <a:bodyPr>
            <a:normAutofit/>
          </a:bodyPr>
          <a:p>
            <a:pPr marL="0" indent="0" fontAlgn="base">
              <a:buNone/>
            </a:pPr>
            <a:r>
              <a:rPr lang="en-US" sz="1600" dirty="0" smtClean="0">
                <a:sym typeface="+mn-ea"/>
              </a:rPr>
              <a:t>Calculate the simple N-gram probabilities;</a:t>
            </a:r>
            <a:br>
              <a:rPr lang="en-US" sz="1600" dirty="0" smtClean="0">
                <a:sym typeface="+mn-ea"/>
              </a:rPr>
            </a:br>
            <a:r>
              <a:rPr lang="en-US" sz="1600" dirty="0" smtClean="0">
                <a:sym typeface="+mn-ea"/>
              </a:rPr>
              <a:t>(a) with white-space , (b) with punctuations</a:t>
            </a:r>
            <a:endParaRPr lang="en-US" sz="1600" dirty="0"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205" y="3018155"/>
            <a:ext cx="6852920" cy="27381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Class Participation: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05" y="1946910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 dirty="0" smtClean="0">
                <a:sym typeface="+mn-ea"/>
              </a:rPr>
              <a:t>Calculate the simple N-gram probabilities;</a:t>
            </a:r>
            <a:endParaRPr lang="en-US" sz="1600" dirty="0" smtClean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7890" y="2277745"/>
            <a:ext cx="7202170" cy="42011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745" y="2234565"/>
            <a:ext cx="8905875" cy="43434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3. Simple (Unsmoothed) N-grams (Class Participation)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05" y="1946910"/>
            <a:ext cx="10515600" cy="4351338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 dirty="0" smtClean="0">
                <a:sym typeface="+mn-ea"/>
              </a:rPr>
              <a:t>Calculate the bigram probabilities using a mini-corpus of following sentences combination;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endParaRPr 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Training and Test Sets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05" y="1946910"/>
            <a:ext cx="10515600" cy="4351338"/>
          </a:xfrm>
        </p:spPr>
        <p:txBody>
          <a:bodyPr>
            <a:normAutofit/>
          </a:bodyPr>
          <a:p>
            <a:r>
              <a:rPr lang="en-US" sz="1600" dirty="0" smtClean="0">
                <a:sym typeface="+mn-ea"/>
              </a:rPr>
              <a:t>The probabilities of an N-gram model come from the corpus it is trained on.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The parameters of a statistical model are trained on some set of data (training corpus) , and then;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we apply the models to some new data in some task (test corpus) (such as speech recognition) and see how well they work.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There is a useful metric for how well a given statistical model matches a test corpus, called perplexity.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Perplexity is based on computing the probability of each sentence in the test set.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and model assigns a higher probability to the test set</a:t>
            </a:r>
            <a:endParaRPr 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2" name="Content Placeholder 1"/>
          <p:cNvSpPr/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GB" sz="2665" b="1"/>
              <a:t>I</a:t>
            </a:r>
            <a:r>
              <a:rPr lang="en-GB" altLang="en-US" sz="2665" b="1"/>
              <a:t>ntroduction of N-Grams</a:t>
            </a:r>
            <a:r>
              <a:rPr lang="en-US" altLang="en-GB" sz="2665" b="1"/>
              <a:t>:</a:t>
            </a:r>
            <a:endParaRPr lang="en-GB" altLang="en-US"/>
          </a:p>
          <a:p>
            <a:r>
              <a:rPr lang="en-GB" altLang="en-US" sz="1780"/>
              <a:t>“Predicting words seems somewhat less fraught”</a:t>
            </a:r>
            <a:endParaRPr lang="en-GB" altLang="en-US" sz="1780"/>
          </a:p>
          <a:p>
            <a:r>
              <a:rPr lang="en-GB" altLang="en-US" sz="1780"/>
              <a:t>We formalize this idea of word prediction with probabilistic models called</a:t>
            </a:r>
            <a:endParaRPr lang="en-GB" altLang="en-US" sz="1780"/>
          </a:p>
          <a:p>
            <a:r>
              <a:rPr lang="en-GB" altLang="en-US" sz="1780"/>
              <a:t>N-gram models, which predict the next word from the previous N −1 words.</a:t>
            </a:r>
            <a:endParaRPr lang="en-GB" altLang="en-US" sz="1780"/>
          </a:p>
          <a:p>
            <a:r>
              <a:rPr lang="en-US" altLang="en-GB" sz="1780"/>
              <a:t>Example:</a:t>
            </a:r>
            <a:endParaRPr lang="en-US" altLang="en-GB" sz="1780"/>
          </a:p>
          <a:p>
            <a:pPr marL="0" indent="457200">
              <a:buNone/>
            </a:pPr>
            <a:r>
              <a:rPr lang="en-GB" altLang="en-US" sz="1780"/>
              <a:t>Finding the probability of occurrence of word “been” in following the</a:t>
            </a:r>
            <a:r>
              <a:rPr lang="en-US" altLang="en-GB" sz="1780"/>
              <a:t> </a:t>
            </a:r>
            <a:r>
              <a:rPr lang="en-GB" altLang="en-US" sz="1780"/>
              <a:t>sentence “I have….”</a:t>
            </a:r>
            <a:endParaRPr lang="en-GB" altLang="en-US" sz="1780"/>
          </a:p>
          <a:p>
            <a:pPr marL="0" indent="457200">
              <a:buNone/>
            </a:pPr>
            <a:r>
              <a:rPr lang="en-GB" altLang="en-US" sz="1780"/>
              <a:t>Please turn your homework ….</a:t>
            </a:r>
            <a:endParaRPr lang="en-GB" altLang="en-US" sz="1780"/>
          </a:p>
          <a:p>
            <a:pPr marL="0" indent="457200">
              <a:buNone/>
            </a:pPr>
            <a:r>
              <a:rPr lang="en-GB" altLang="en-US" sz="1780"/>
              <a:t>- Hopefully, most of you concluded that a very likely word is “in” or possibly</a:t>
            </a:r>
            <a:r>
              <a:rPr lang="en-US" altLang="en-GB" sz="1780"/>
              <a:t> </a:t>
            </a:r>
            <a:r>
              <a:rPr lang="en-GB" altLang="en-US" sz="1780"/>
              <a:t>“over” but probably not “the”. </a:t>
            </a:r>
            <a:endParaRPr lang="en-GB" altLang="en-US" sz="1780"/>
          </a:p>
          <a:p>
            <a:endParaRPr lang="en-GB" altLang="en-US" sz="17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N-Gram sensitivity to the Training Corpus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05" y="1946910"/>
            <a:ext cx="10515600" cy="4351338"/>
          </a:xfrm>
        </p:spPr>
        <p:txBody>
          <a:bodyPr>
            <a:normAutofit/>
          </a:bodyPr>
          <a:p>
            <a:r>
              <a:rPr lang="en-US" sz="1600" dirty="0" smtClean="0">
                <a:sym typeface="+mn-ea"/>
              </a:rPr>
              <a:t>N-grams do a better and better job of modeling the training corpus;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as we increase the value of N (i.e., Uni, bi, Trigram, ….)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We especially wouldn’t choose training and tests from different genres of text like;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newspaper text, early English fiction, telephone conversations, and web pages.</a:t>
            </a:r>
            <a:endParaRPr lang="en-US" sz="1600" dirty="0" smtClean="0">
              <a:sym typeface="+mn-ea"/>
            </a:endParaRPr>
          </a:p>
          <a:p>
            <a:pPr>
              <a:buFont typeface="Arial" panose="020B0604020202020204" pitchFamily="34" charset="0"/>
              <a:buChar char="v"/>
            </a:pPr>
            <a:r>
              <a:rPr lang="en-US" sz="1600" dirty="0" smtClean="0">
                <a:sym typeface="+mn-ea"/>
              </a:rPr>
              <a:t>For Example;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 to build N-grams for text prediction in SMS (Short Message Service),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we need a training corpus of SMS data.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 To build N-grams on business meetings,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we would need to have corpora of transcribed business meetings.</a:t>
            </a:r>
            <a:endParaRPr 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Unknown Words: Open versus closed vocabulary tasks</a:t>
            </a:r>
            <a:endParaRPr lang="en-US" sz="24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905" y="1946910"/>
            <a:ext cx="10515600" cy="4351338"/>
          </a:xfrm>
        </p:spPr>
        <p:txBody>
          <a:bodyPr>
            <a:normAutofit/>
          </a:bodyPr>
          <a:p>
            <a:r>
              <a:rPr lang="en-US" sz="1600" dirty="0" smtClean="0">
                <a:sym typeface="+mn-ea"/>
              </a:rPr>
              <a:t>Closed Vocabulary is the assumption that we have such a lexicon; and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the test set can only contain words from this lexicon.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The closed vocabulary task thus assumes there are no unknown words.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We call these unseen events unknown words, or out of vocabulary (OOV) words.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- The percentage of OOV words that appear in the test set is called the OOV rate.</a:t>
            </a:r>
            <a:endParaRPr lang="en-US" sz="1600" dirty="0" smtClean="0">
              <a:sym typeface="+mn-ea"/>
            </a:endParaRPr>
          </a:p>
          <a:p>
            <a:pPr marL="0" indent="0">
              <a:buNone/>
            </a:pPr>
            <a:r>
              <a:rPr lang="en-US" sz="1600" dirty="0" smtClean="0">
                <a:sym typeface="+mn-ea"/>
              </a:rPr>
              <a:t>Open Vocabulary system is one where we model these potential unknown words in the test set by adding a pseudo-word called &lt;UNK&gt;.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We can train the probabilities of the unknown word model &lt;UNK&gt; by following ways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Example of open vocabulary;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Subject used i.e., instead of For example. </a:t>
            </a:r>
            <a:endParaRPr 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Unknown Words: Open versus closed vocabulary tasks (Estimate OOV probability)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245" y="2044700"/>
            <a:ext cx="10515600" cy="4351338"/>
          </a:xfrm>
        </p:spPr>
        <p:txBody>
          <a:bodyPr>
            <a:normAutofit/>
          </a:bodyPr>
          <a:p>
            <a:r>
              <a:rPr lang="en-US" sz="1600" dirty="0" smtClean="0">
                <a:sym typeface="+mn-ea"/>
              </a:rPr>
              <a:t>Choose a vocabulary (word list) which is fixed in advance.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Convert in the training set any word that is not in this set (any OOV word) to the unknown word token &lt;UNK&gt; in a text normalization step.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Estimate the probabilities for &lt;UNK&gt; from its counts just like any other regular word in the training set.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For Example;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list of fruits i.e., apple, grapes, …..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contents of course i.e., regular expression, parsing, ….</a:t>
            </a:r>
            <a:endParaRPr 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109345"/>
            <a:ext cx="10515600" cy="1325563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Evaluating N-grams: Perplexity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245" y="2044700"/>
            <a:ext cx="10515600" cy="4351338"/>
          </a:xfrm>
        </p:spPr>
        <p:txBody>
          <a:bodyPr>
            <a:normAutofit lnSpcReduction="20000"/>
          </a:bodyPr>
          <a:p>
            <a:r>
              <a:rPr lang="en-US" sz="1600" dirty="0" smtClean="0">
                <a:sym typeface="+mn-ea"/>
              </a:rPr>
              <a:t> The correct way to evaluate the performance of a language model is;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to embed it in an application and measure the total performance of the application.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Extrinsic evaluation :-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End-to-end evaluation is called extrinsic evaluation, and also sometimes called in vivo evaluation.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End-to-end evaluation is often very expensive; evaluating a large speech recognition test set.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does not guarantee an improvement in speech recognition performance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Intrinsic evaluation :-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An intrinsic evaluation metric is one which measures the quality of a model dependent to specific application.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given two probabilistic models, that has a tighter fit to the test data or predicts the details of the test data better.</a:t>
            </a:r>
            <a:endParaRPr 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4245" y="1055370"/>
            <a:ext cx="5151120" cy="829310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Evaluating N-grams: Perplexity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780" y="1689100"/>
            <a:ext cx="12860020" cy="5532755"/>
          </a:xfrm>
        </p:spPr>
        <p:txBody>
          <a:bodyPr>
            <a:noAutofit/>
          </a:bodyPr>
          <a:p>
            <a:r>
              <a:rPr lang="en-US" sz="1600" dirty="0" smtClean="0">
                <a:sym typeface="+mn-ea"/>
              </a:rPr>
              <a:t>Any corpus is limited, some perfectly acceptable English word sequences are bound to be missing from it.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“zero probability N-grams”.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Words that are in our vocabulary (they are not unknown words),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- but appear in a test set in an unseen context (For Example; they appear after a word they never appeared after in training)?.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Due to this problem, the maximum likelihood estimate of the probability for this N-gram will be zero.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This mean, to evaluate our language model,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we need to modify the MLE method to assign some non-zero probability to any N-gram,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even one that was never observe in training.</a:t>
            </a:r>
            <a:endParaRPr lang="en-US" sz="1600" dirty="0" smtClean="0">
              <a:sym typeface="+mn-ea"/>
            </a:endParaRPr>
          </a:p>
          <a:p>
            <a:pPr marL="285750" indent="-285750"/>
            <a:r>
              <a:rPr lang="en-US" sz="1600" dirty="0" smtClean="0">
                <a:sym typeface="+mn-ea"/>
              </a:rPr>
              <a:t>To keep a language model from assigning zero probability to these unseen events, we’ll have;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to shave off a bit of probability mass from some more frequent events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and give it to the events we’ve never seen.</a:t>
            </a:r>
            <a:endParaRPr lang="en-US" sz="1600" dirty="0" smtClean="0">
              <a:sym typeface="+mn-ea"/>
            </a:endParaRPr>
          </a:p>
          <a:p>
            <a:pPr marL="285750" indent="-285750"/>
            <a:r>
              <a:rPr lang="en-US" sz="1600" dirty="0" smtClean="0">
                <a:sym typeface="+mn-ea"/>
              </a:rPr>
              <a:t>This modification is called smoothing or discounting</a:t>
            </a:r>
            <a:endParaRPr lang="en-US" sz="1600" dirty="0" smtClean="0">
              <a:sym typeface="+mn-ea"/>
            </a:endParaRPr>
          </a:p>
          <a:p>
            <a:pPr marL="285750" indent="-285750"/>
            <a:r>
              <a:rPr lang="en-US" sz="1600" dirty="0" smtClean="0">
                <a:sym typeface="+mn-ea"/>
              </a:rPr>
              <a:t>There are variety of ways to do smoothing: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(a) add-1 smoothing, (b) add-k smoothing,(c) Kneser-Ney smoothing</a:t>
            </a:r>
            <a:endParaRPr lang="en-US" sz="1600" dirty="0" smtClean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4245" y="1055370"/>
            <a:ext cx="5151120" cy="829310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Evaluating N-grams: Perplexity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780" y="1689100"/>
            <a:ext cx="12860020" cy="5532755"/>
          </a:xfrm>
        </p:spPr>
        <p:txBody>
          <a:bodyPr>
            <a:noAutofit/>
          </a:bodyPr>
          <a:p>
            <a:r>
              <a:rPr lang="en-US" sz="1600" dirty="0" smtClean="0">
                <a:sym typeface="+mn-ea"/>
              </a:rPr>
              <a:t>One simple way to do smoothing might be just to take our matrix of bigram counts,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- before we normalize them into probabilities, and add one to all the counts.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This algorithm is called Laplace smoothing, or Laplace’s Law or add one smoothing.</a:t>
            </a:r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Laplace smoothing merely adds one to each count (hence its alternate name add one smoothing).</a:t>
            </a:r>
            <a:endParaRPr lang="en-US" sz="1600" dirty="0" smtClean="0">
              <a:sym typeface="+mn-ea"/>
            </a:endParaRPr>
          </a:p>
          <a:p>
            <a:endParaRPr lang="en-US" sz="1600" dirty="0" smtClean="0">
              <a:sym typeface="+mn-ea"/>
            </a:endParaRPr>
          </a:p>
          <a:p>
            <a:endParaRPr lang="en-US" sz="1600" dirty="0" smtClean="0">
              <a:sym typeface="+mn-ea"/>
            </a:endParaRPr>
          </a:p>
          <a:p>
            <a:r>
              <a:rPr lang="en-US" sz="1600" dirty="0" smtClean="0">
                <a:sym typeface="+mn-ea"/>
              </a:rPr>
              <a:t>For Example;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Probability of new word “fax” will not be zero it will be</a:t>
            </a:r>
            <a:endParaRPr lang="en-US" sz="1600" dirty="0" smtClean="0">
              <a:sym typeface="+mn-ea"/>
            </a:endParaRPr>
          </a:p>
          <a:p>
            <a:pPr marL="0" indent="457200">
              <a:buNone/>
            </a:pPr>
            <a:r>
              <a:rPr lang="en-US" sz="1600" dirty="0" smtClean="0">
                <a:sym typeface="+mn-ea"/>
              </a:rPr>
              <a:t>P(fax)= 0+1/N+V (N = increment, V = total number of words)</a:t>
            </a:r>
            <a:endParaRPr lang="en-US" sz="1600" dirty="0" smtClean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8595" y="3026410"/>
            <a:ext cx="29051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44245" y="1055370"/>
            <a:ext cx="5151120" cy="829310"/>
          </a:xfrm>
        </p:spPr>
        <p:txBody>
          <a:bodyPr/>
          <a:lstStyle/>
          <a:p>
            <a:r>
              <a:rPr lang="en-US" sz="2400" b="1" dirty="0" smtClean="0">
                <a:sym typeface="+mn-ea"/>
              </a:rPr>
              <a:t>Evaluating N-grams: Perplexity</a:t>
            </a:r>
            <a:endParaRPr lang="en-US" sz="2400" b="1" dirty="0" smtClean="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3780" y="1689100"/>
            <a:ext cx="12860020" cy="5532755"/>
          </a:xfrm>
        </p:spPr>
        <p:txBody>
          <a:bodyPr>
            <a:noAutofit/>
          </a:bodyPr>
          <a:p>
            <a:pPr algn="just"/>
            <a:r>
              <a:rPr lang="en-US" sz="1600" dirty="0" smtClean="0">
                <a:sym typeface="+mn-ea"/>
              </a:rPr>
              <a:t>A brief introduction to the most commonly used modern N-gram smoothing method, the interpolated Kneser-Ney algorithm.</a:t>
            </a:r>
            <a:endParaRPr lang="en-US" sz="1600" dirty="0" smtClean="0">
              <a:sym typeface="+mn-ea"/>
            </a:endParaRPr>
          </a:p>
          <a:p>
            <a:pPr algn="just"/>
            <a:r>
              <a:rPr lang="en-US" sz="1600" dirty="0" smtClean="0">
                <a:sym typeface="+mn-ea"/>
              </a:rPr>
              <a:t>Kneser-Ney has its roots in a discounting method called Absolute discounting.</a:t>
            </a:r>
            <a:endParaRPr lang="en-US" sz="1600" dirty="0" smtClean="0">
              <a:sym typeface="+mn-ea"/>
            </a:endParaRPr>
          </a:p>
          <a:p>
            <a:pPr algn="just"/>
            <a:r>
              <a:rPr lang="en-US" sz="1600" dirty="0" smtClean="0">
                <a:sym typeface="+mn-ea"/>
              </a:rPr>
              <a:t>Absolute discounting is a much better method of computing a revised count c∗than the Good-Turing discount.</a:t>
            </a:r>
            <a:endParaRPr lang="en-US" sz="1600" dirty="0" smtClean="0">
              <a:sym typeface="+mn-ea"/>
            </a:endParaRPr>
          </a:p>
          <a:p>
            <a:pPr algn="just"/>
            <a:r>
              <a:rPr lang="en-US" sz="1600" dirty="0" smtClean="0">
                <a:sym typeface="+mn-ea"/>
              </a:rPr>
              <a:t>Kneser-Ney discounting augments absolute discounting with a more sophisticated way to handle the backoff distribution.</a:t>
            </a:r>
            <a:endParaRPr lang="en-US" sz="1600" dirty="0" smtClean="0">
              <a:sym typeface="+mn-ea"/>
            </a:endParaRPr>
          </a:p>
          <a:p>
            <a:pPr algn="just"/>
            <a:r>
              <a:rPr lang="en-US" sz="1600" dirty="0" smtClean="0">
                <a:sym typeface="+mn-ea"/>
              </a:rPr>
              <a:t>The Kneser-Ney intuition is to base our estimate on the number of different contexts word w has appeared in.</a:t>
            </a:r>
            <a:endParaRPr lang="en-US" sz="1600" dirty="0" smtClean="0">
              <a:sym typeface="+mn-ea"/>
            </a:endParaRPr>
          </a:p>
          <a:p>
            <a:pPr algn="just"/>
            <a:r>
              <a:rPr lang="en-US" sz="1600" dirty="0" smtClean="0">
                <a:sym typeface="+mn-ea"/>
              </a:rPr>
              <a:t>For Example;</a:t>
            </a:r>
            <a:endParaRPr lang="en-US" sz="1600" dirty="0" smtClean="0">
              <a:sym typeface="+mn-ea"/>
            </a:endParaRPr>
          </a:p>
          <a:p>
            <a:pPr marL="0" indent="457200" algn="just">
              <a:buNone/>
            </a:pPr>
            <a:r>
              <a:rPr lang="en-US" sz="1600" dirty="0" smtClean="0">
                <a:sym typeface="+mn-ea"/>
              </a:rPr>
              <a:t>PE(I went to the store), has different contexts as;</a:t>
            </a:r>
            <a:endParaRPr lang="en-US" sz="1600" dirty="0" smtClean="0">
              <a:sym typeface="+mn-ea"/>
            </a:endParaRPr>
          </a:p>
          <a:p>
            <a:pPr marL="0" indent="457200" algn="just">
              <a:buNone/>
            </a:pPr>
            <a:r>
              <a:rPr lang="en-US" sz="1600" dirty="0" smtClean="0">
                <a:sym typeface="+mn-ea"/>
              </a:rPr>
              <a:t>PE(store went to I the) or PE(I store went to the) or PE(store went to I the)</a:t>
            </a:r>
            <a:endParaRPr lang="en-US" sz="1600" dirty="0" smtClean="0">
              <a:sym typeface="+mn-ea"/>
            </a:endParaRPr>
          </a:p>
          <a:p>
            <a:pPr algn="just"/>
            <a:r>
              <a:rPr lang="en-US" sz="1600" dirty="0" smtClean="0">
                <a:sym typeface="+mn-ea"/>
              </a:rPr>
              <a:t>Words that have appeared in more contexts are more likely to appear in some new context as well.</a:t>
            </a:r>
            <a:endParaRPr lang="en-US" sz="1600" dirty="0" smtClean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5" y="5161280"/>
            <a:ext cx="3829050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>
            <p:ph idx="1"/>
          </p:nvPr>
        </p:nvSpPr>
        <p:spPr>
          <a:xfrm>
            <a:off x="906011" y="2223083"/>
            <a:ext cx="9961228" cy="387837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err="1">
                <a:sym typeface="+mn-ea"/>
              </a:rPr>
              <a:t>An N-grams is an N-token sequence of words:</a:t>
            </a:r>
            <a:endParaRPr lang="en-US" sz="1600" dirty="0" err="1">
              <a:sym typeface="+mn-ea"/>
            </a:endParaRPr>
          </a:p>
          <a:p>
            <a:pPr marL="0" indent="0">
              <a:buNone/>
            </a:pPr>
            <a:r>
              <a:rPr lang="en-US" sz="1600" dirty="0" err="1">
                <a:sym typeface="+mn-ea"/>
              </a:rPr>
              <a:t>- a 2-gram (more commonly called a bigram) is a two-word sequence of</a:t>
            </a:r>
            <a:endParaRPr lang="en-US" sz="1600" dirty="0" err="1">
              <a:sym typeface="+mn-ea"/>
            </a:endParaRPr>
          </a:p>
          <a:p>
            <a:pPr marL="0" indent="0">
              <a:buNone/>
            </a:pPr>
            <a:r>
              <a:rPr lang="en-US" sz="1600" dirty="0" err="1">
                <a:sym typeface="+mn-ea"/>
              </a:rPr>
              <a:t>words like “please turn”, “turn your” or “your homework”.</a:t>
            </a:r>
            <a:endParaRPr lang="en-US" sz="1600" dirty="0" err="1">
              <a:sym typeface="+mn-ea"/>
            </a:endParaRPr>
          </a:p>
          <a:p>
            <a:pPr marL="0" indent="0">
              <a:buNone/>
            </a:pPr>
            <a:r>
              <a:rPr lang="en-US" sz="1600" dirty="0" err="1">
                <a:sym typeface="+mn-ea"/>
              </a:rPr>
              <a:t>- a 3-gram (more commonly called a trigram) is a three-word sequence of</a:t>
            </a:r>
            <a:endParaRPr lang="en-US" sz="1600" dirty="0" err="1">
              <a:sym typeface="+mn-ea"/>
            </a:endParaRPr>
          </a:p>
          <a:p>
            <a:pPr marL="0" indent="0">
              <a:buNone/>
            </a:pPr>
            <a:r>
              <a:rPr lang="en-US" sz="1600" dirty="0" err="1">
                <a:sym typeface="+mn-ea"/>
              </a:rPr>
              <a:t>words like “please turn your”, or “turn your homework”.</a:t>
            </a:r>
            <a:endParaRPr lang="en-US" sz="1600" dirty="0" err="1">
              <a:sym typeface="+mn-e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7" name="Graphic 16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pic>
        <p:nvPicPr>
          <p:cNvPr id="6" name="Graphic 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7252" y="1519722"/>
            <a:ext cx="2039974" cy="5144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805" y="1360170"/>
            <a:ext cx="4735195" cy="862965"/>
          </a:xfrm>
        </p:spPr>
        <p:txBody>
          <a:bodyPr/>
          <a:p>
            <a:pPr algn="l"/>
            <a:r>
              <a:rPr lang="en-US" sz="2400" b="1" dirty="0"/>
              <a:t>N-Gram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7805" y="3959225"/>
            <a:ext cx="6054725" cy="2410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06370" y="1514475"/>
            <a:ext cx="8738870" cy="38487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sym typeface="+mn-ea"/>
              </a:rPr>
              <a:t>Continue:</a:t>
            </a:r>
            <a:endParaRPr lang="en-US" sz="2400" b="1" dirty="0">
              <a:sym typeface="+mn-ea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Such statistical models of word sequences are also called language models or LMs.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4572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computing the probability of the next word turns out to be closely related to computing the probability of a sequence of words.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For Example;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4572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following sentence, has a non-zero probability of appearing a text as;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 non-zero probability: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 …. all of a sudden I notice three guys standing on the sidewalk…”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 Lower probability: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indent="457200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while the same set of words in a different order has a much lower probability;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“ …. on guys all I notice sidewalk three a sudden standing the…”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phic 15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8" name="Graphic 17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94" y="153305"/>
            <a:ext cx="1443969" cy="828208"/>
          </a:xfrm>
          <a:prstGeom prst="rect">
            <a:avLst/>
          </a:prstGeom>
        </p:spPr>
      </p:pic>
      <p:pic>
        <p:nvPicPr>
          <p:cNvPr id="11" name="Graphic 10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197" y="1514474"/>
            <a:ext cx="2039974" cy="51442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5490" cy="49733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ym typeface="+mn-ea"/>
              </a:rPr>
              <a:t>Estimators like N-grams that assign a conditional probability to possible next words can be used to assign a joint probability to an entire sentence.</a:t>
            </a:r>
            <a:endParaRPr lang="en-US" sz="16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ym typeface="+mn-ea"/>
              </a:rPr>
              <a:t>N-grams are essential in any task in which we have to identify words in noisy, ambiguous input.</a:t>
            </a:r>
            <a:endParaRPr lang="en-US" sz="16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ym typeface="+mn-ea"/>
              </a:rPr>
              <a:t>In speech recognition, for example, the input speech sounds are very confusable and many words sound extremely similar. e.g., in the movie	“take the Money and Run”;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e.g., - “I have a gun” is far more probable than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- the non-word “I have a gub” or even “I have a gull”.</a:t>
            </a:r>
            <a:endParaRPr lang="en-US" sz="1600" dirty="0">
              <a:sym typeface="+mn-e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ym typeface="+mn-ea"/>
              </a:rPr>
              <a:t>N-grams are essential In machine translation, suppose we are translating a Chinese source sentence into English translations ;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e.g., - “he briefed to reporters on the chief contents of the statement”.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- “he briefed to reporters on the main contents of the statement”.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- “he briefed reporters on the main contents of the statement”.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=&gt; An N-gram grammar might tell us that, brief reporters is more likely than briefed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to reporters, and main contents is more likely than chief contents.</a:t>
            </a:r>
            <a:endParaRPr lang="en-US" sz="1600" dirty="0">
              <a:sym typeface="+mn-ea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2" name="Text Box 1"/>
          <p:cNvSpPr txBox="1"/>
          <p:nvPr/>
        </p:nvSpPr>
        <p:spPr>
          <a:xfrm>
            <a:off x="1016000" y="134207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sz="2400" b="1"/>
              <a:t>Applications</a:t>
            </a:r>
            <a:r>
              <a:rPr lang="en-US" sz="2400" b="1"/>
              <a:t>:</a:t>
            </a:r>
            <a:endParaRPr lang="en-US" sz="24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1945" y="1115695"/>
            <a:ext cx="11699240" cy="53841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ym typeface="+mn-ea"/>
              </a:rPr>
              <a:t>Continue:</a:t>
            </a:r>
            <a:endParaRPr lang="en-US" sz="2400" b="1" dirty="0">
              <a:sym typeface="+mn-ea"/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 spelling correction, we need to find and correct spelling errors like the following that accidentally result in real English words: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e.g., - “They are leaving in about fifteen minuets to go to her house.”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NOTE: Since these errors have real words, we can’t find them by just flagging words that aren’t in the dictionary.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Therefore, “in about fifteen minuets” is a much less probable sequence than “in about fifteen minutes”.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 spellchecker can use a probability estimator to both factors as;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detect these errors and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to suggest higher-probability corrections.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Ø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N-grams are also crucial in NLP tasks like;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v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Part-of speech tagging: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In determining the role of word as a noun or verb and etc. in sentencegiven the previous words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e.g., - This is a Screw(Noun).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Please Screw(Verb) this nut. 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v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Natural language generation: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Predicting the next word in sentence.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e.g., - This has to…..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v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Word similarity: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Finding similarity between words.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e.g., - minutes and minuet.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as well as in applications from authorship identification and sentiment extraction to predictive text input systems for cell phones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5" name="Graphic 1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125730" y="1115695"/>
            <a:ext cx="117094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400" b="1" dirty="0">
                <a:sym typeface="+mn-ea"/>
              </a:rPr>
              <a:t>Counting Words in Corpora</a:t>
            </a:r>
            <a:endParaRPr lang="en-US" sz="2400" b="1" dirty="0">
              <a:sym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Probabilities are based on counting things.</a:t>
            </a:r>
            <a:endParaRPr lang="en-US" sz="1600" dirty="0">
              <a:sym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Counting of things in natural language is based on a corpus (plural corpora), an on-line collection of text Corpus or speech.</a:t>
            </a:r>
            <a:endParaRPr lang="en-US" sz="1600" dirty="0">
              <a:sym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Vocabulary size (the number of types) grows with at least the square root of the number of tokens (i.e. V &gt; O(√N).</a:t>
            </a:r>
            <a:endParaRPr lang="en-US" sz="1600" dirty="0">
              <a:sym typeface="+mn-ea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ym typeface="+mn-ea"/>
              </a:rPr>
              <a:t>Two popular corpora (1) Brown corpus, (2) Switchboard corpus.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(1) Brown corpus : It has 61,805 wordform type.</a:t>
            </a:r>
            <a:endParaRPr lang="en-US" sz="16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600" dirty="0">
                <a:sym typeface="+mn-ea"/>
              </a:rPr>
              <a:t>(2) Switchboard corpus: It has 20,000 wordform type.</a:t>
            </a:r>
            <a:endParaRPr lang="en-US" sz="1600" dirty="0">
              <a:sym typeface="+mn-ea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24" name="Graphic 2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26" name="Graphic 25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phic 15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3" name="Content Placeholder 2"/>
          <p:cNvSpPr/>
          <p:nvPr>
            <p:ph idx="1"/>
          </p:nvPr>
        </p:nvSpPr>
        <p:spPr>
          <a:xfrm>
            <a:off x="662940" y="1437005"/>
            <a:ext cx="10515600" cy="4351338"/>
          </a:xfrm>
        </p:spPr>
        <p:txBody>
          <a:bodyPr/>
          <a:p>
            <a:r>
              <a:rPr lang="en-GB" altLang="en-US"/>
              <a:t>Brown corpus : It has 61,805 wordform type.</a:t>
            </a:r>
            <a:endParaRPr lang="en-GB" altLang="en-US"/>
          </a:p>
          <a:p>
            <a:r>
              <a:rPr lang="en-GB" altLang="en-US"/>
              <a:t>- with just 87-tag tagset.</a:t>
            </a:r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rcRect t="1580"/>
          <a:stretch>
            <a:fillRect/>
          </a:stretch>
        </p:blipFill>
        <p:spPr>
          <a:xfrm>
            <a:off x="4509135" y="1945005"/>
            <a:ext cx="7413625" cy="4510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749348" cy="1115736"/>
            <a:chOff x="0" y="0"/>
            <a:chExt cx="12749348" cy="1115736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1115736"/>
            </a:xfrm>
            <a:prstGeom prst="rect">
              <a:avLst/>
            </a:prstGeom>
            <a:solidFill>
              <a:srgbClr val="D32A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730" y="155317"/>
              <a:ext cx="1504919" cy="80510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10719753" y="696917"/>
              <a:ext cx="1619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/>
                  </a:solidFill>
                </a:rPr>
                <a:t>unioffaisalabad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2" name="Graphic 11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06056" y="403986"/>
              <a:ext cx="261610" cy="26161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0142944" y="350125"/>
              <a:ext cx="260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</a:t>
              </a:r>
              <a:r>
                <a:rPr lang="en-US" dirty="0">
                  <a:solidFill>
                    <a:schemeClr val="bg1"/>
                  </a:solidFill>
                </a:rPr>
                <a:t>w.</a:t>
              </a:r>
              <a:r>
                <a:rPr lang="en-US" dirty="0">
                  <a:solidFill>
                    <a:schemeClr val="bg1"/>
                  </a:solidFill>
                </a:rPr>
                <a:t>t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f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e</a:t>
              </a:r>
              <a:r>
                <a:rPr lang="en-US" dirty="0">
                  <a:solidFill>
                    <a:schemeClr val="bg1"/>
                  </a:solidFill>
                </a:rPr>
                <a:t>d</a:t>
              </a:r>
              <a:r>
                <a:rPr lang="en-US" dirty="0">
                  <a:solidFill>
                    <a:schemeClr val="bg1"/>
                  </a:solidFill>
                </a:rPr>
                <a:t>u</a:t>
              </a:r>
              <a:r>
                <a:rPr lang="en-US" dirty="0">
                  <a:solidFill>
                    <a:schemeClr val="bg1"/>
                  </a:solidFill>
                </a:rPr>
                <a:t>.</a:t>
              </a:r>
              <a:r>
                <a:rPr lang="en-US" dirty="0">
                  <a:solidFill>
                    <a:schemeClr val="bg1"/>
                  </a:solidFill>
                </a:rPr>
                <a:t>p</a:t>
              </a:r>
              <a:r>
                <a:rPr lang="en-US" dirty="0">
                  <a:solidFill>
                    <a:schemeClr val="bg1"/>
                  </a:solidFill>
                </a:rPr>
                <a:t>k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4" name="Graphic 13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1033" y="741997"/>
              <a:ext cx="171450" cy="171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3170" y="749176"/>
              <a:ext cx="171451" cy="171451"/>
            </a:xfrm>
            <a:prstGeom prst="rect">
              <a:avLst/>
            </a:prstGeom>
          </p:spPr>
        </p:pic>
      </p:grpSp>
      <p:sp>
        <p:nvSpPr>
          <p:cNvPr id="2" name="Content Placeholder 2"/>
          <p:cNvSpPr>
            <a:spLocks noGrp="1"/>
          </p:cNvSpPr>
          <p:nvPr/>
        </p:nvSpPr>
        <p:spPr>
          <a:xfrm>
            <a:off x="262255" y="1614805"/>
            <a:ext cx="11736705" cy="52431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5" dirty="0">
                <a:latin typeface="Arial" panose="020B0604020202020204" pitchFamily="34" charset="0"/>
                <a:cs typeface="Arial" panose="020B0604020202020204" pitchFamily="34" charset="0"/>
              </a:rPr>
              <a:t>Our goal is</a:t>
            </a:r>
            <a:endParaRPr lang="en-US" sz="22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sz="2205" dirty="0">
                <a:latin typeface="Arial" panose="020B0604020202020204" pitchFamily="34" charset="0"/>
                <a:cs typeface="Arial" panose="020B0604020202020204" pitchFamily="34" charset="0"/>
              </a:rPr>
              <a:t>- to compute the probability of a word w</a:t>
            </a:r>
            <a:endParaRPr lang="en-US" sz="22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sz="2205" dirty="0">
                <a:latin typeface="Arial" panose="020B0604020202020204" pitchFamily="34" charset="0"/>
                <a:cs typeface="Arial" panose="020B0604020202020204" pitchFamily="34" charset="0"/>
              </a:rPr>
              <a:t>- given some history h, or P(w|h).</a:t>
            </a:r>
            <a:endParaRPr lang="en-US" sz="22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5" dirty="0">
                <a:latin typeface="Arial" panose="020B0604020202020204" pitchFamily="34" charset="0"/>
                <a:cs typeface="Arial" panose="020B0604020202020204" pitchFamily="34" charset="0"/>
              </a:rPr>
              <a:t>Suppose the history h is “its water is so transparent that” and we want to know the probability that the next word is “the”:</a:t>
            </a:r>
            <a:endParaRPr lang="en-US" sz="22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sz="2205" dirty="0">
                <a:latin typeface="Arial" panose="020B0604020202020204" pitchFamily="34" charset="0"/>
                <a:cs typeface="Arial" panose="020B0604020202020204" pitchFamily="34" charset="0"/>
              </a:rPr>
              <a:t>P(the|its water is so transparent that).</a:t>
            </a:r>
            <a:endParaRPr lang="en-US" sz="22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457200">
              <a:buNone/>
            </a:pPr>
            <a:r>
              <a:rPr lang="en-US" sz="2205" dirty="0">
                <a:latin typeface="Arial" panose="020B0604020202020204" pitchFamily="34" charset="0"/>
                <a:cs typeface="Arial" panose="020B0604020202020204" pitchFamily="34" charset="0"/>
              </a:rPr>
              <a:t>P(the|its water is so transparent that) = C(its water is so transparent that the)/C(its water is so transparent that)</a:t>
            </a:r>
            <a:endParaRPr lang="en-US" sz="22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5" dirty="0">
                <a:latin typeface="Arial" panose="020B0604020202020204" pitchFamily="34" charset="0"/>
                <a:cs typeface="Arial" panose="020B0604020202020204" pitchFamily="34" charset="0"/>
              </a:rPr>
              <a:t>If we wanted to know the joint probability of an entire sequence of words like its water is so transparent, we could do it by asking “out of all possible sequences of 5 words, how many of them are its water is so transparent?”</a:t>
            </a:r>
            <a:endParaRPr lang="en-US" sz="22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5" dirty="0">
                <a:latin typeface="Arial" panose="020B0604020202020204" pitchFamily="34" charset="0"/>
                <a:cs typeface="Arial" panose="020B0604020202020204" pitchFamily="34" charset="0"/>
              </a:rPr>
              <a:t>We would have to get the count of its water is so transparent, and divide by the sum of the counts of all possible 5 word sequences.</a:t>
            </a:r>
            <a:endParaRPr lang="en-US" sz="220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890" dirty="0">
                <a:latin typeface="Arial" panose="020B0604020202020204" pitchFamily="34" charset="0"/>
                <a:cs typeface="Arial" panose="020B0604020202020204" pitchFamily="34" charset="0"/>
              </a:rPr>
              <a:t>“ That seems rather a lot to estimate”</a:t>
            </a:r>
            <a:endParaRPr lang="en-US" sz="189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62255" y="960120"/>
            <a:ext cx="5185410" cy="917575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 Simple (Unsmoothed) N-grams: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13049</Words>
  <Application>WPS Presentation</Application>
  <PresentationFormat>Widescreen</PresentationFormat>
  <Paragraphs>348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Bahnschrift</vt:lpstr>
      <vt:lpstr>Times New Roman</vt:lpstr>
      <vt:lpstr>Wingdings</vt:lpstr>
      <vt:lpstr>Calibri</vt:lpstr>
      <vt:lpstr>Microsoft YaHei</vt:lpstr>
      <vt:lpstr>Arial Unicode MS</vt:lpstr>
      <vt:lpstr>Calibri Light</vt:lpstr>
      <vt:lpstr>Office Theme</vt:lpstr>
      <vt:lpstr>1_Office Theme</vt:lpstr>
      <vt:lpstr>N-Gram</vt:lpstr>
      <vt:lpstr>PowerPoint 演示文稿</vt:lpstr>
      <vt:lpstr>N-Gram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Why perform Sentiment Analysis?</vt:lpstr>
      <vt:lpstr>Types</vt:lpstr>
      <vt:lpstr>Types</vt:lpstr>
      <vt:lpstr>How does Sentiment Analysis work?</vt:lpstr>
      <vt:lpstr>How does Sentiment Analysis work?</vt:lpstr>
      <vt:lpstr>Applications of Sentiment Analysis</vt:lpstr>
      <vt:lpstr>Applications of Sentiment Analysis</vt:lpstr>
      <vt:lpstr>Challenges of Sentiment Analysis</vt:lpstr>
      <vt:lpstr>Use Cases for Sentiment Analysis</vt:lpstr>
      <vt:lpstr>Class Participation:</vt:lpstr>
      <vt:lpstr>Training and Test Sets</vt:lpstr>
      <vt:lpstr>3. Simple (Unsmoothed) N-grams (Class Participation)</vt:lpstr>
      <vt:lpstr>N-Gram sensitivity to the Training Corpus</vt:lpstr>
      <vt:lpstr>Unknown Words: Open versus closed vocabulary tasks</vt:lpstr>
      <vt:lpstr>Unknown Words: Open versus closed vocabulary tasks (Estimate OOV probability)</vt:lpstr>
      <vt:lpstr>Evaluating N-grams: Perplexity</vt:lpstr>
      <vt:lpstr>Evaluating N-grams: Perplexity</vt:lpstr>
      <vt:lpstr>Evaluating N-grams: Perplexity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Sultana</dc:creator>
  <cp:lastModifiedBy>Hammad Alvi</cp:lastModifiedBy>
  <cp:revision>20</cp:revision>
  <dcterms:created xsi:type="dcterms:W3CDTF">2024-06-21T09:49:00Z</dcterms:created>
  <dcterms:modified xsi:type="dcterms:W3CDTF">2025-01-08T16:58:35Z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C1085182BA43436E8D3CAACD32E6D803_12</vt:lpwstr>
  </property>
  <property fmtid="{D5CDD505-2E9C-101B-9397-08002B2CF9AE}" pid="3" name="KSOProductBuildVer">
    <vt:lpwstr>2057-12.2.0.18639</vt:lpwstr>
  </property>
</Properties>
</file>