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2.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3"/>
  </p:notesMasterIdLst>
  <p:handoutMasterIdLst>
    <p:handoutMasterId r:id="rId24"/>
  </p:handoutMasterIdLst>
  <p:sldIdLst>
    <p:sldId id="273" r:id="rId4"/>
    <p:sldId id="259" r:id="rId5"/>
    <p:sldId id="258" r:id="rId6"/>
    <p:sldId id="260" r:id="rId7"/>
    <p:sldId id="261" r:id="rId8"/>
    <p:sldId id="262" r:id="rId9"/>
    <p:sldId id="263" r:id="rId10"/>
    <p:sldId id="265" r:id="rId11"/>
    <p:sldId id="268" r:id="rId12"/>
    <p:sldId id="820" r:id="rId13"/>
    <p:sldId id="821" r:id="rId14"/>
    <p:sldId id="822" r:id="rId15"/>
    <p:sldId id="823" r:id="rId16"/>
    <p:sldId id="824" r:id="rId17"/>
    <p:sldId id="825" r:id="rId18"/>
    <p:sldId id="826" r:id="rId19"/>
    <p:sldId id="827" r:id="rId20"/>
    <p:sldId id="828" r:id="rId21"/>
    <p:sldId id="8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2A2A"/>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2772"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Arial" panose="020B0604020202020204" pitchFamily="34" charset="0"/>
              </a:rPr>
            </a:fld>
            <a:endParaRPr lang="en-US">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Arial" panose="020B0604020202020204" pitchFamily="34" charset="0"/>
              </a:rPr>
            </a:fld>
            <a:endParaRPr lang="en-US">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237A82C-AEEE-48DB-A866-3B1CA0AC9D5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237A82C-AEEE-48DB-A866-3B1CA0AC9D5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A82C-AEEE-48DB-A866-3B1CA0AC9D5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237A82C-AEEE-48DB-A866-3B1CA0AC9D5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237A82C-AEEE-48DB-A866-3B1CA0AC9D5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A82C-AEEE-48DB-A866-3B1CA0AC9D5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3237A82C-AEEE-48DB-A866-3B1CA0AC9D5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EB9F7D7-3C9C-4146-9FA1-B77DEB4427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3237A82C-AEEE-48DB-A866-3B1CA0AC9D5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EB9F7D7-3C9C-4146-9FA1-B77DEB4427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svg"/><Relationship Id="rId7" Type="http://schemas.openxmlformats.org/officeDocument/2006/relationships/image" Target="../media/image10.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svg"/><Relationship Id="rId7" Type="http://schemas.openxmlformats.org/officeDocument/2006/relationships/image" Target="../media/image10.png"/><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svg"/><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D32A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47090" y="2532380"/>
            <a:ext cx="6755130" cy="1069975"/>
          </a:xfrm>
        </p:spPr>
        <p:txBody>
          <a:bodyPr>
            <a:normAutofit fontScale="90000"/>
          </a:bodyPr>
          <a:lstStyle/>
          <a:p>
            <a:r>
              <a:rPr lang="en-US" altLang="en-GB" sz="6000" b="1" dirty="0">
                <a:solidFill>
                  <a:schemeClr val="bg1"/>
                </a:solidFill>
                <a:latin typeface="Arial" panose="020B0604020202020204" pitchFamily="34" charset="0"/>
              </a:rPr>
              <a:t>Sentiment Analysis:</a:t>
            </a:r>
            <a:endParaRPr lang="en-US" altLang="en-GB" sz="6000" b="1" dirty="0">
              <a:solidFill>
                <a:schemeClr val="bg1"/>
              </a:solidFill>
              <a:latin typeface="Arial" panose="020B0604020202020204" pitchFamily="34" charset="0"/>
            </a:endParaRPr>
          </a:p>
        </p:txBody>
      </p:sp>
      <p:sp>
        <p:nvSpPr>
          <p:cNvPr id="3" name="Subtitle 2"/>
          <p:cNvSpPr>
            <a:spLocks noGrp="1"/>
          </p:cNvSpPr>
          <p:nvPr>
            <p:ph type="subTitle" idx="1"/>
          </p:nvPr>
        </p:nvSpPr>
        <p:spPr>
          <a:xfrm>
            <a:off x="1030224" y="3602038"/>
            <a:ext cx="8955024" cy="1153160"/>
          </a:xfrm>
        </p:spPr>
        <p:txBody>
          <a:bodyPr>
            <a:noAutofit/>
          </a:bodyPr>
          <a:lstStyle/>
          <a:p>
            <a:pPr algn="l"/>
            <a:r>
              <a:rPr lang="en-US" altLang="en-GB" sz="2800" b="1" dirty="0">
                <a:solidFill>
                  <a:schemeClr val="bg1"/>
                </a:solidFill>
                <a:latin typeface="Arial" panose="020B0604020202020204" pitchFamily="34" charset="0"/>
              </a:rPr>
              <a:t>By: Muhammad Javed</a:t>
            </a:r>
            <a:endParaRPr lang="en-US" altLang="en-GB" sz="2800" b="1" dirty="0">
              <a:solidFill>
                <a:schemeClr val="bg1"/>
              </a:solidFill>
              <a:latin typeface="Arial" panose="020B0604020202020204" pitchFamily="34" charset="0"/>
            </a:endParaRPr>
          </a:p>
        </p:txBody>
      </p:sp>
      <p:pic>
        <p:nvPicPr>
          <p:cNvPr id="10" name="Graphic 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62283" y="0"/>
            <a:ext cx="3611690" cy="3611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Content Placeholder 2"/>
          <p:cNvSpPr>
            <a:spLocks noGrp="1"/>
          </p:cNvSpPr>
          <p:nvPr/>
        </p:nvSpPr>
        <p:spPr>
          <a:xfrm>
            <a:off x="965200" y="2696210"/>
            <a:ext cx="10262235" cy="36080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5" dirty="0">
                <a:sym typeface="+mn-ea"/>
              </a:rPr>
              <a:t>There are Four types of Sentiment Analysis</a:t>
            </a:r>
            <a:endParaRPr lang="en-US" sz="2205" dirty="0"/>
          </a:p>
          <a:p>
            <a:pPr marL="514350" indent="-514350">
              <a:buAutoNum type="arabicParenBoth"/>
            </a:pPr>
            <a:r>
              <a:rPr lang="en-US" sz="2205" dirty="0">
                <a:sym typeface="+mn-ea"/>
              </a:rPr>
              <a:t>Fine-grained sentiment analysis</a:t>
            </a:r>
            <a:endParaRPr lang="en-US" sz="2205" dirty="0"/>
          </a:p>
          <a:p>
            <a:pPr marL="514350" indent="-514350">
              <a:buAutoNum type="arabicParenBoth"/>
            </a:pPr>
            <a:r>
              <a:rPr lang="en-US" sz="2205" dirty="0">
                <a:sym typeface="+mn-ea"/>
              </a:rPr>
              <a:t>Emotion Detection</a:t>
            </a:r>
            <a:endParaRPr lang="en-US" sz="2205" dirty="0"/>
          </a:p>
          <a:p>
            <a:pPr marL="514350" indent="-514350">
              <a:buAutoNum type="arabicParenBoth"/>
            </a:pPr>
            <a:r>
              <a:rPr lang="en-US" sz="2205" dirty="0">
                <a:sym typeface="+mn-ea"/>
              </a:rPr>
              <a:t>Aspect-based sentiment analysis</a:t>
            </a:r>
            <a:endParaRPr lang="en-US" sz="2205" dirty="0"/>
          </a:p>
          <a:p>
            <a:pPr marL="514350" indent="-514350">
              <a:buAutoNum type="arabicParenBoth"/>
            </a:pPr>
            <a:r>
              <a:rPr lang="en-US" sz="2205" dirty="0">
                <a:sym typeface="+mn-ea"/>
              </a:rPr>
              <a:t>Multilingual sentiment analysis</a:t>
            </a:r>
            <a:endParaRPr lang="en-US" sz="2205"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838200" y="1109345"/>
            <a:ext cx="10515600" cy="1325563"/>
          </a:xfrm>
        </p:spPr>
        <p:txBody>
          <a:bodyPr/>
          <a:lstStyle/>
          <a:p>
            <a:r>
              <a:rPr lang="en-US" sz="2400" b="1" dirty="0">
                <a:sym typeface="+mn-ea"/>
              </a:rPr>
              <a:t>Types</a:t>
            </a:r>
            <a:endParaRPr lang="en-US" sz="24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a:sym typeface="+mn-ea"/>
              </a:rPr>
              <a:t>Types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lnSpcReduction="20000"/>
          </a:bodyPr>
          <a:p>
            <a:pPr algn="just"/>
            <a:r>
              <a:rPr lang="en-US" sz="1600" b="1" u="sng" dirty="0" smtClean="0">
                <a:cs typeface="Arial" panose="020B0604020202020204" pitchFamily="34" charset="0"/>
              </a:rPr>
              <a:t>Fine-grained </a:t>
            </a:r>
            <a:r>
              <a:rPr lang="en-US" sz="1600" b="1" u="sng" dirty="0">
                <a:cs typeface="Arial" panose="020B0604020202020204" pitchFamily="34" charset="0"/>
              </a:rPr>
              <a:t>sentiment analysis: </a:t>
            </a:r>
            <a:r>
              <a:rPr lang="en-US" sz="1600" dirty="0">
                <a:cs typeface="Arial" panose="020B0604020202020204" pitchFamily="34" charset="0"/>
              </a:rPr>
              <a:t>This depends on the polarity base. This category can be designed as very positive, positive, neutral, negative, or very negative. The rating is done on a scale of 1 to 5. If the rating is 5 then it is very positive, 2 then negative, and 3 then neutral</a:t>
            </a:r>
            <a:r>
              <a:rPr lang="en-US" sz="1600" dirty="0" smtClean="0">
                <a:cs typeface="Arial" panose="020B0604020202020204" pitchFamily="34" charset="0"/>
              </a:rPr>
              <a:t>.</a:t>
            </a:r>
            <a:endParaRPr lang="en-US" sz="1600" dirty="0" smtClean="0">
              <a:cs typeface="Arial" panose="020B0604020202020204" pitchFamily="34" charset="0"/>
            </a:endParaRPr>
          </a:p>
          <a:p>
            <a:pPr marL="514350" indent="-514350" algn="just">
              <a:buAutoNum type="arabicParenBoth"/>
            </a:pPr>
            <a:endParaRPr lang="en-US" sz="1600" dirty="0">
              <a:cs typeface="Arial" panose="020B0604020202020204" pitchFamily="34" charset="0"/>
            </a:endParaRPr>
          </a:p>
          <a:p>
            <a:pPr algn="just"/>
            <a:r>
              <a:rPr lang="en-US" sz="1600" b="1" u="sng" dirty="0">
                <a:cs typeface="Arial" panose="020B0604020202020204" pitchFamily="34" charset="0"/>
              </a:rPr>
              <a:t>Emotion detection</a:t>
            </a:r>
            <a:r>
              <a:rPr lang="en-US" sz="1600" dirty="0">
                <a:cs typeface="Arial" panose="020B0604020202020204" pitchFamily="34" charset="0"/>
              </a:rPr>
              <a:t>: The sentiments happy, sad, angry, upset, jolly, pleasant, and so on come under emotion detection. It is also known as a lexicon method of sentiment analysis.</a:t>
            </a:r>
            <a:endParaRPr lang="en-US" sz="1600" dirty="0">
              <a:cs typeface="Arial" panose="020B0604020202020204" pitchFamily="34" charset="0"/>
            </a:endParaRPr>
          </a:p>
          <a:p>
            <a:r>
              <a:rPr lang="en-US" sz="1600" b="1" u="sng" dirty="0">
                <a:cs typeface="Arial" panose="020B0604020202020204" pitchFamily="34" charset="0"/>
                <a:sym typeface="+mn-ea"/>
              </a:rPr>
              <a:t>Aspect-based sentiment analysis: </a:t>
            </a:r>
            <a:r>
              <a:rPr lang="en-US" sz="1600" dirty="0">
                <a:cs typeface="Arial" panose="020B0604020202020204" pitchFamily="34" charset="0"/>
                <a:sym typeface="+mn-ea"/>
              </a:rPr>
              <a:t>It focuses on a particular aspect for instance if a person wants to check the feature of the cell phone then it checks the aspect such as the battery, screen, and camera quality then aspect based is used</a:t>
            </a:r>
            <a:r>
              <a:rPr lang="en-US" sz="1600" dirty="0" smtClean="0">
                <a:cs typeface="Arial" panose="020B0604020202020204" pitchFamily="34" charset="0"/>
                <a:sym typeface="+mn-ea"/>
              </a:rPr>
              <a:t>.</a:t>
            </a:r>
            <a:endParaRPr lang="en-US" sz="1600" dirty="0" smtClean="0">
              <a:cs typeface="Arial" panose="020B0604020202020204" pitchFamily="34" charset="0"/>
            </a:endParaRPr>
          </a:p>
          <a:p>
            <a:pPr marL="0" indent="0">
              <a:buNone/>
            </a:pPr>
            <a:endParaRPr lang="en-US" sz="1600" dirty="0">
              <a:cs typeface="Arial" panose="020B0604020202020204" pitchFamily="34" charset="0"/>
            </a:endParaRPr>
          </a:p>
          <a:p>
            <a:r>
              <a:rPr lang="en-US" sz="1600" b="1" u="sng" dirty="0">
                <a:cs typeface="Arial" panose="020B0604020202020204" pitchFamily="34" charset="0"/>
                <a:sym typeface="+mn-ea"/>
              </a:rPr>
              <a:t>Multilingual sentiment analysis: </a:t>
            </a:r>
            <a:r>
              <a:rPr lang="en-US" sz="1600" dirty="0">
                <a:cs typeface="Arial" panose="020B0604020202020204" pitchFamily="34" charset="0"/>
                <a:sym typeface="+mn-ea"/>
              </a:rPr>
              <a:t>Multilingual consists of different languages where the classification needs to be done as positive, negative, and neutral. This is highly challenging and comparatively difficult.</a:t>
            </a:r>
            <a:endParaRPr lang="en-US" sz="1600" dirty="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a:sym typeface="+mn-ea"/>
              </a:rPr>
              <a:t>How does Sentiment Analysis work?</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lnSpcReduction="20000"/>
          </a:bodyPr>
          <a:p>
            <a:pPr marL="0" indent="0">
              <a:buNone/>
            </a:pPr>
            <a:r>
              <a:rPr lang="en-US" sz="1600" dirty="0">
                <a:sym typeface="+mn-ea"/>
              </a:rPr>
              <a:t>There are four approaches used:</a:t>
            </a:r>
            <a:endParaRPr lang="en-US" sz="1600" dirty="0"/>
          </a:p>
          <a:p>
            <a:pPr marL="514350" indent="-514350">
              <a:buAutoNum type="arabicParenBoth"/>
            </a:pPr>
            <a:r>
              <a:rPr lang="en-US" sz="1600" dirty="0">
                <a:sym typeface="+mn-ea"/>
              </a:rPr>
              <a:t>Rule-based approach</a:t>
            </a:r>
            <a:endParaRPr lang="en-US" sz="1600" dirty="0"/>
          </a:p>
          <a:p>
            <a:pPr marL="514350" indent="-514350">
              <a:buAutoNum type="arabicParenBoth"/>
            </a:pPr>
            <a:r>
              <a:rPr lang="en-US" sz="1600" dirty="0">
                <a:sym typeface="+mn-ea"/>
              </a:rPr>
              <a:t>Machine Learning approach</a:t>
            </a:r>
            <a:endParaRPr lang="en-US" sz="1600" dirty="0"/>
          </a:p>
          <a:p>
            <a:pPr marL="514350" indent="-514350">
              <a:buAutoNum type="arabicParenBoth"/>
            </a:pPr>
            <a:r>
              <a:rPr lang="en-US" sz="1600" dirty="0">
                <a:sym typeface="+mn-ea"/>
              </a:rPr>
              <a:t>Neural network approach</a:t>
            </a:r>
            <a:endParaRPr lang="en-US" sz="1600" dirty="0"/>
          </a:p>
          <a:p>
            <a:pPr marL="514350" indent="-514350">
              <a:buAutoNum type="arabicParenBoth"/>
            </a:pPr>
            <a:r>
              <a:rPr lang="en-US" sz="1600" dirty="0" err="1">
                <a:sym typeface="+mn-ea"/>
              </a:rPr>
              <a:t>Hybird</a:t>
            </a:r>
            <a:r>
              <a:rPr lang="en-US" sz="1600" dirty="0">
                <a:sym typeface="+mn-ea"/>
              </a:rPr>
              <a:t> approach</a:t>
            </a:r>
            <a:endParaRPr lang="en-US" sz="1600" dirty="0"/>
          </a:p>
          <a:p>
            <a:pPr marL="0" indent="0" algn="just">
              <a:buNone/>
            </a:pPr>
            <a:endParaRPr lang="en-US" sz="1600" dirty="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a:sym typeface="+mn-ea"/>
              </a:rPr>
              <a:t>How does Sentiment Analysis work?</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a:buNone/>
            </a:pPr>
            <a:r>
              <a:rPr lang="en-US" sz="1600" dirty="0">
                <a:cs typeface="Arial" panose="020B0604020202020204" pitchFamily="34" charset="0"/>
                <a:sym typeface="+mn-ea"/>
              </a:rPr>
              <a:t>(1</a:t>
            </a:r>
            <a:r>
              <a:rPr lang="en-US" sz="1600" b="1" dirty="0">
                <a:cs typeface="Arial" panose="020B0604020202020204" pitchFamily="34" charset="0"/>
                <a:sym typeface="+mn-ea"/>
              </a:rPr>
              <a:t>) </a:t>
            </a:r>
            <a:r>
              <a:rPr lang="en-US" sz="1600" b="1" u="sng" dirty="0">
                <a:cs typeface="Arial" panose="020B0604020202020204" pitchFamily="34" charset="0"/>
                <a:sym typeface="+mn-ea"/>
              </a:rPr>
              <a:t>Rule-based approach: </a:t>
            </a:r>
            <a:r>
              <a:rPr lang="en-US" sz="1600" dirty="0">
                <a:cs typeface="Arial" panose="020B0604020202020204" pitchFamily="34" charset="0"/>
                <a:sym typeface="+mn-ea"/>
              </a:rPr>
              <a:t>Over here, the lexicon method, tokenization, and parsing come in the rule-based. The approach is that counts the number of positive and negative words in the given dataset. If the number of positive words is greater than the number of negative words then the sentiment is positive else vice-versa.</a:t>
            </a:r>
            <a:endParaRPr lang="en-US" sz="1600" dirty="0">
              <a:cs typeface="Arial" panose="020B0604020202020204" pitchFamily="34" charset="0"/>
            </a:endParaRPr>
          </a:p>
          <a:p>
            <a:pPr marL="0" indent="0">
              <a:buNone/>
            </a:pPr>
            <a:r>
              <a:rPr lang="en-US" sz="1600" dirty="0">
                <a:cs typeface="Arial" panose="020B0604020202020204" pitchFamily="34" charset="0"/>
                <a:sym typeface="+mn-ea"/>
              </a:rPr>
              <a:t>(2) </a:t>
            </a:r>
            <a:r>
              <a:rPr lang="en-US" sz="1600" b="1" u="sng" dirty="0">
                <a:cs typeface="Arial" panose="020B0604020202020204" pitchFamily="34" charset="0"/>
                <a:sym typeface="+mn-ea"/>
              </a:rPr>
              <a:t>Machine Learning Approach: </a:t>
            </a:r>
            <a:r>
              <a:rPr lang="en-US" sz="1600" dirty="0">
                <a:cs typeface="Arial" panose="020B0604020202020204" pitchFamily="34" charset="0"/>
                <a:sym typeface="+mn-ea"/>
              </a:rPr>
              <a:t>This approach works on the machine learning technique. Firstly, the datasets are trained and predictive analysis is done. The next process is the extraction of words from the text is done. This text extraction can be done using different techniques such as Naive Bayes, Support Vector machines, hidden Markov model, and conditional random fields like this machine learning techniques are used.</a:t>
            </a:r>
            <a:endParaRPr lang="en-US" sz="1600" dirty="0">
              <a:cs typeface="Arial" panose="020B0604020202020204" pitchFamily="34" charset="0"/>
              <a:sym typeface="+mn-ea"/>
            </a:endParaRPr>
          </a:p>
          <a:p>
            <a:pPr marL="0" indent="0">
              <a:buNone/>
            </a:pPr>
            <a:r>
              <a:rPr lang="en-US" sz="1600" dirty="0">
                <a:cs typeface="Arial" panose="020B0604020202020204" pitchFamily="34" charset="0"/>
                <a:sym typeface="+mn-ea"/>
              </a:rPr>
              <a:t>(3) </a:t>
            </a:r>
            <a:r>
              <a:rPr lang="en-US" sz="1600" b="1" u="sng" dirty="0">
                <a:cs typeface="Arial" panose="020B0604020202020204" pitchFamily="34" charset="0"/>
                <a:sym typeface="+mn-ea"/>
              </a:rPr>
              <a:t>Neural network Approach: </a:t>
            </a:r>
            <a:r>
              <a:rPr lang="en-US" sz="1600" dirty="0">
                <a:cs typeface="Arial" panose="020B0604020202020204" pitchFamily="34" charset="0"/>
                <a:sym typeface="+mn-ea"/>
              </a:rPr>
              <a:t>In the last few years neural networks have evolved at a very rate. It involves using artificial neural networks, which are inspired by the structure of the human brain, to classify text into positive, negative, or neutral sentiments. it has Recurrent neural networks, Long short-term memory, Gated recurrent unit, </a:t>
            </a:r>
            <a:r>
              <a:rPr lang="en-US" sz="1600" dirty="0" err="1">
                <a:cs typeface="Arial" panose="020B0604020202020204" pitchFamily="34" charset="0"/>
                <a:sym typeface="+mn-ea"/>
              </a:rPr>
              <a:t>etc</a:t>
            </a:r>
            <a:r>
              <a:rPr lang="en-US" sz="1600" dirty="0">
                <a:cs typeface="Arial" panose="020B0604020202020204" pitchFamily="34" charset="0"/>
                <a:sym typeface="+mn-ea"/>
              </a:rPr>
              <a:t> to process sequential data like text.</a:t>
            </a:r>
            <a:endParaRPr lang="en-US" sz="1600" dirty="0">
              <a:cs typeface="Arial" panose="020B0604020202020204" pitchFamily="34" charset="0"/>
            </a:endParaRPr>
          </a:p>
          <a:p>
            <a:pPr marL="0" indent="0">
              <a:buNone/>
            </a:pPr>
            <a:r>
              <a:rPr lang="en-US" sz="1600" dirty="0">
                <a:cs typeface="Arial" panose="020B0604020202020204" pitchFamily="34" charset="0"/>
                <a:sym typeface="+mn-ea"/>
              </a:rPr>
              <a:t>(4) </a:t>
            </a:r>
            <a:r>
              <a:rPr lang="en-US" sz="1600" b="1" u="sng" dirty="0">
                <a:cs typeface="Arial" panose="020B0604020202020204" pitchFamily="34" charset="0"/>
                <a:sym typeface="+mn-ea"/>
              </a:rPr>
              <a:t>Hybrid Approach: </a:t>
            </a:r>
            <a:r>
              <a:rPr lang="en-US" sz="1600" dirty="0">
                <a:cs typeface="Arial" panose="020B0604020202020204" pitchFamily="34" charset="0"/>
                <a:sym typeface="+mn-ea"/>
              </a:rPr>
              <a:t>It is the combination of two or more approaches i.e. rule-based and Machine Learning approaches. The surplus is that the accuracy is high compared to the other two approaches.</a:t>
            </a:r>
            <a:endParaRPr lang="en-US" sz="1600" dirty="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Applications of Sentiment Analysis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a:buNone/>
            </a:pPr>
            <a:r>
              <a:rPr lang="en-US" sz="1600" dirty="0" smtClean="0">
                <a:sym typeface="+mn-ea"/>
              </a:rPr>
              <a:t>Sentiment Analysis has a wide range of applications as:</a:t>
            </a:r>
            <a:endParaRPr lang="en-US" sz="1600" dirty="0" smtClean="0"/>
          </a:p>
          <a:p>
            <a:pPr marL="514350" indent="-514350">
              <a:buAutoNum type="arabicParenBoth"/>
            </a:pPr>
            <a:r>
              <a:rPr lang="en-US" sz="1600" dirty="0" smtClean="0">
                <a:sym typeface="+mn-ea"/>
              </a:rPr>
              <a:t>Social Media</a:t>
            </a:r>
            <a:endParaRPr lang="en-US" sz="1600" dirty="0" smtClean="0"/>
          </a:p>
          <a:p>
            <a:pPr marL="514350" indent="-514350">
              <a:buAutoNum type="arabicParenBoth"/>
            </a:pPr>
            <a:r>
              <a:rPr lang="en-US" sz="1600" dirty="0" smtClean="0">
                <a:sym typeface="+mn-ea"/>
              </a:rPr>
              <a:t>Customer Services</a:t>
            </a:r>
            <a:endParaRPr lang="en-US" sz="1600" dirty="0" smtClean="0"/>
          </a:p>
          <a:p>
            <a:pPr marL="514350" indent="-514350">
              <a:buAutoNum type="arabicParenBoth"/>
            </a:pPr>
            <a:r>
              <a:rPr lang="en-US" sz="1600" dirty="0" smtClean="0">
                <a:sym typeface="+mn-ea"/>
              </a:rPr>
              <a:t>Marketing Sector</a:t>
            </a:r>
            <a:endParaRPr lang="en-US" sz="1600" dirty="0" smtClean="0"/>
          </a:p>
          <a:p>
            <a:pPr marL="514350" indent="-514350">
              <a:buAutoNum type="arabicParenBoth"/>
            </a:pPr>
            <a:r>
              <a:rPr lang="en-US" sz="1600" dirty="0" smtClean="0">
                <a:sym typeface="+mn-ea"/>
              </a:rPr>
              <a:t>Reviewer Side</a:t>
            </a:r>
            <a:endParaRPr lang="en-US" sz="1600" dirty="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Applications of Sentiment Analysis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514350" indent="-514350" fontAlgn="base">
              <a:buAutoNum type="arabicParenBoth"/>
            </a:pPr>
            <a:r>
              <a:rPr lang="en-US" sz="1600" b="1" u="sng" dirty="0" smtClean="0">
                <a:cs typeface="Arial" panose="020B0604020202020204" pitchFamily="34" charset="0"/>
                <a:sym typeface="+mn-ea"/>
              </a:rPr>
              <a:t>Social </a:t>
            </a:r>
            <a:r>
              <a:rPr lang="en-US" sz="1600" b="1" u="sng" dirty="0">
                <a:cs typeface="Arial" panose="020B0604020202020204" pitchFamily="34" charset="0"/>
                <a:sym typeface="+mn-ea"/>
              </a:rPr>
              <a:t>Media: </a:t>
            </a:r>
            <a:r>
              <a:rPr lang="en-US" sz="1600" dirty="0">
                <a:cs typeface="Arial" panose="020B0604020202020204" pitchFamily="34" charset="0"/>
                <a:sym typeface="+mn-ea"/>
              </a:rPr>
              <a:t>If for instance the comments on social media side as Instagram, over here all the reviews are analyzed and categorized as positive, negative, and neutral</a:t>
            </a:r>
            <a:r>
              <a:rPr lang="en-US" sz="1600" dirty="0" smtClean="0">
                <a:cs typeface="Arial" panose="020B0604020202020204" pitchFamily="34" charset="0"/>
                <a:sym typeface="+mn-ea"/>
              </a:rPr>
              <a:t>.</a:t>
            </a:r>
            <a:endParaRPr lang="en-US" sz="1600" dirty="0" smtClean="0">
              <a:cs typeface="Arial" panose="020B0604020202020204" pitchFamily="34" charset="0"/>
            </a:endParaRPr>
          </a:p>
          <a:p>
            <a:pPr marL="514350" indent="-514350" fontAlgn="base">
              <a:buAutoNum type="arabicParenBoth"/>
            </a:pPr>
            <a:endParaRPr lang="en-US" sz="1600" dirty="0">
              <a:cs typeface="Arial" panose="020B0604020202020204" pitchFamily="34" charset="0"/>
            </a:endParaRPr>
          </a:p>
          <a:p>
            <a:pPr marL="0" indent="0" fontAlgn="base">
              <a:buNone/>
            </a:pPr>
            <a:r>
              <a:rPr lang="en-US" sz="1600" dirty="0" smtClean="0">
                <a:cs typeface="Arial" panose="020B0604020202020204" pitchFamily="34" charset="0"/>
                <a:sym typeface="+mn-ea"/>
              </a:rPr>
              <a:t>(2) </a:t>
            </a:r>
            <a:r>
              <a:rPr lang="en-US" sz="1600" b="1" u="sng" dirty="0" smtClean="0">
                <a:cs typeface="Arial" panose="020B0604020202020204" pitchFamily="34" charset="0"/>
                <a:sym typeface="+mn-ea"/>
              </a:rPr>
              <a:t>Customer </a:t>
            </a:r>
            <a:r>
              <a:rPr lang="en-US" sz="1600" b="1" u="sng" dirty="0">
                <a:cs typeface="Arial" panose="020B0604020202020204" pitchFamily="34" charset="0"/>
                <a:sym typeface="+mn-ea"/>
              </a:rPr>
              <a:t>Service: </a:t>
            </a:r>
            <a:r>
              <a:rPr lang="en-US" sz="1600" dirty="0">
                <a:cs typeface="Arial" panose="020B0604020202020204" pitchFamily="34" charset="0"/>
                <a:sym typeface="+mn-ea"/>
              </a:rPr>
              <a:t>In the play store, all the comments in the form of 1 to 5 are done with the help of sentiment analysis approaches.</a:t>
            </a:r>
            <a:endParaRPr lang="en-US" sz="1600" dirty="0">
              <a:cs typeface="Arial" panose="020B0604020202020204" pitchFamily="34" charset="0"/>
              <a:sym typeface="+mn-ea"/>
            </a:endParaRPr>
          </a:p>
          <a:p>
            <a:pPr marL="0" indent="0" fontAlgn="base">
              <a:buNone/>
            </a:pPr>
            <a:r>
              <a:rPr lang="en-US" sz="1600" dirty="0" smtClean="0">
                <a:cs typeface="Arial" panose="020B0604020202020204" pitchFamily="34" charset="0"/>
                <a:sym typeface="+mn-ea"/>
              </a:rPr>
              <a:t>(3) </a:t>
            </a:r>
            <a:r>
              <a:rPr lang="en-US" sz="1600" b="1" u="sng" dirty="0" smtClean="0">
                <a:cs typeface="Arial" panose="020B0604020202020204" pitchFamily="34" charset="0"/>
                <a:sym typeface="+mn-ea"/>
              </a:rPr>
              <a:t>Marketing </a:t>
            </a:r>
            <a:r>
              <a:rPr lang="en-US" sz="1600" b="1" u="sng" dirty="0">
                <a:cs typeface="Arial" panose="020B0604020202020204" pitchFamily="34" charset="0"/>
                <a:sym typeface="+mn-ea"/>
              </a:rPr>
              <a:t>Sector: </a:t>
            </a:r>
            <a:r>
              <a:rPr lang="en-US" sz="1600" dirty="0">
                <a:cs typeface="Arial" panose="020B0604020202020204" pitchFamily="34" charset="0"/>
                <a:sym typeface="+mn-ea"/>
              </a:rPr>
              <a:t>In the marketing area where a particular product needs to be reviewed as good or bad</a:t>
            </a:r>
            <a:r>
              <a:rPr lang="en-US" sz="1600" dirty="0" smtClean="0">
                <a:cs typeface="Arial" panose="020B0604020202020204" pitchFamily="34" charset="0"/>
                <a:sym typeface="+mn-ea"/>
              </a:rPr>
              <a:t>.</a:t>
            </a:r>
            <a:endParaRPr lang="en-US" sz="1600" dirty="0" smtClean="0">
              <a:cs typeface="Arial" panose="020B0604020202020204" pitchFamily="34" charset="0"/>
            </a:endParaRPr>
          </a:p>
          <a:p>
            <a:pPr marL="0" indent="0" fontAlgn="base">
              <a:buNone/>
            </a:pPr>
            <a:endParaRPr lang="en-US" sz="1600" dirty="0">
              <a:cs typeface="Arial" panose="020B0604020202020204" pitchFamily="34" charset="0"/>
            </a:endParaRPr>
          </a:p>
          <a:p>
            <a:pPr marL="0" indent="0" fontAlgn="base">
              <a:buNone/>
            </a:pPr>
            <a:r>
              <a:rPr lang="en-US" sz="1600" dirty="0" smtClean="0">
                <a:cs typeface="Arial" panose="020B0604020202020204" pitchFamily="34" charset="0"/>
                <a:sym typeface="+mn-ea"/>
              </a:rPr>
              <a:t>(4) </a:t>
            </a:r>
            <a:r>
              <a:rPr lang="en-US" sz="1600" b="1" u="sng" dirty="0" smtClean="0">
                <a:cs typeface="Arial" panose="020B0604020202020204" pitchFamily="34" charset="0"/>
                <a:sym typeface="+mn-ea"/>
              </a:rPr>
              <a:t>Reviewer </a:t>
            </a:r>
            <a:r>
              <a:rPr lang="en-US" sz="1600" b="1" u="sng" dirty="0">
                <a:cs typeface="Arial" panose="020B0604020202020204" pitchFamily="34" charset="0"/>
                <a:sym typeface="+mn-ea"/>
              </a:rPr>
              <a:t>side: </a:t>
            </a:r>
            <a:r>
              <a:rPr lang="en-US" sz="1600" dirty="0">
                <a:cs typeface="Arial" panose="020B0604020202020204" pitchFamily="34" charset="0"/>
                <a:sym typeface="+mn-ea"/>
              </a:rPr>
              <a:t>All the reviewers will have a look at the comments and will check and give the overall review of the product.</a:t>
            </a:r>
            <a:endParaRPr lang="en-US" sz="1600" dirty="0">
              <a:cs typeface="Arial" panose="020B0604020202020204" pitchFamily="34" charset="0"/>
            </a:endParaRPr>
          </a:p>
          <a:p>
            <a:pPr marL="0" indent="0" fontAlgn="base">
              <a:buNone/>
            </a:pPr>
            <a:endParaRPr lang="en-US" sz="1600" dirty="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Challenges of Sentiment Analysis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fontAlgn="base">
              <a:buNone/>
            </a:pPr>
            <a:r>
              <a:rPr lang="en-US" sz="1600" dirty="0">
                <a:cs typeface="Arial" panose="020B0604020202020204" pitchFamily="34" charset="0"/>
                <a:sym typeface="+mn-ea"/>
              </a:rPr>
              <a:t>There are major challenges in the sentiment analysis approach:</a:t>
            </a:r>
            <a:endParaRPr lang="en-US" sz="1600" dirty="0">
              <a:cs typeface="Arial" panose="020B0604020202020204" pitchFamily="34" charset="0"/>
            </a:endParaRPr>
          </a:p>
          <a:p>
            <a:pPr fontAlgn="base"/>
            <a:r>
              <a:rPr lang="en-US" sz="1600" dirty="0">
                <a:cs typeface="Arial" panose="020B0604020202020204" pitchFamily="34" charset="0"/>
                <a:sym typeface="+mn-ea"/>
              </a:rPr>
              <a:t>If the data is in the form of a tone, then it becomes really difficult to detect whether the comment is pessimist or optimistic.</a:t>
            </a:r>
            <a:endParaRPr lang="en-US" sz="1600" dirty="0">
              <a:cs typeface="Arial" panose="020B0604020202020204" pitchFamily="34" charset="0"/>
            </a:endParaRPr>
          </a:p>
          <a:p>
            <a:pPr fontAlgn="base"/>
            <a:r>
              <a:rPr lang="en-US" sz="1600" dirty="0">
                <a:cs typeface="Arial" panose="020B0604020202020204" pitchFamily="34" charset="0"/>
                <a:sym typeface="+mn-ea"/>
              </a:rPr>
              <a:t>If the data is in the form of emoji, then you need to detect whether it is good or bad</a:t>
            </a:r>
            <a:r>
              <a:rPr lang="en-US" sz="1600" dirty="0" smtClean="0">
                <a:cs typeface="Arial" panose="020B0604020202020204" pitchFamily="34" charset="0"/>
                <a:sym typeface="+mn-ea"/>
              </a:rPr>
              <a:t>.</a:t>
            </a:r>
            <a:endParaRPr lang="en-US" sz="1600" dirty="0" smtClean="0">
              <a:cs typeface="Arial" panose="020B0604020202020204" pitchFamily="34" charset="0"/>
            </a:endParaRPr>
          </a:p>
          <a:p>
            <a:pPr fontAlgn="base"/>
            <a:r>
              <a:rPr lang="en-US" sz="1600" dirty="0">
                <a:cs typeface="Arial" panose="020B0604020202020204" pitchFamily="34" charset="0"/>
                <a:sym typeface="+mn-ea"/>
              </a:rPr>
              <a:t>Even the ironic, sarcastic, comparing comments detection is really hard.</a:t>
            </a:r>
            <a:endParaRPr lang="en-US" sz="1600" dirty="0">
              <a:cs typeface="Arial" panose="020B0604020202020204" pitchFamily="34" charset="0"/>
            </a:endParaRPr>
          </a:p>
          <a:p>
            <a:pPr fontAlgn="base"/>
            <a:r>
              <a:rPr lang="en-US" sz="1600" dirty="0">
                <a:cs typeface="Arial" panose="020B0604020202020204" pitchFamily="34" charset="0"/>
                <a:sym typeface="+mn-ea"/>
              </a:rPr>
              <a:t>Comparing a neutral statement is a big task</a:t>
            </a:r>
            <a:endParaRPr lang="en-US" sz="1600" dirty="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Use Cases for Sentiment Analysis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a:buNone/>
            </a:pPr>
            <a:r>
              <a:rPr lang="en-US" sz="1600" dirty="0" smtClean="0">
                <a:sym typeface="+mn-ea"/>
              </a:rPr>
              <a:t>Some use cases for sentiment analysis are follow as:</a:t>
            </a:r>
            <a:endParaRPr lang="en-US" sz="1600" dirty="0" smtClean="0"/>
          </a:p>
          <a:p>
            <a:pPr marL="514350" indent="-514350">
              <a:buAutoNum type="arabicParenBoth"/>
            </a:pPr>
            <a:r>
              <a:rPr lang="en-US" sz="1600" dirty="0" smtClean="0">
                <a:sym typeface="+mn-ea"/>
              </a:rPr>
              <a:t>Analyzing Customer Feedback</a:t>
            </a:r>
            <a:endParaRPr lang="en-US" sz="1600" dirty="0" smtClean="0"/>
          </a:p>
          <a:p>
            <a:pPr marL="514350" indent="-514350">
              <a:buAutoNum type="arabicParenBoth"/>
            </a:pPr>
            <a:r>
              <a:rPr lang="en-US" sz="1600" dirty="0" smtClean="0">
                <a:sym typeface="+mn-ea"/>
              </a:rPr>
              <a:t>Campaign Monitoring</a:t>
            </a:r>
            <a:endParaRPr lang="en-US" sz="1600" dirty="0" smtClean="0"/>
          </a:p>
          <a:p>
            <a:pPr marL="514350" indent="-514350">
              <a:buAutoNum type="arabicParenBoth"/>
            </a:pPr>
            <a:r>
              <a:rPr lang="en-US" sz="1600" dirty="0" smtClean="0">
                <a:sym typeface="+mn-ea"/>
              </a:rPr>
              <a:t>Brand Monitoring</a:t>
            </a:r>
            <a:endParaRPr lang="en-US" sz="1600" dirty="0" smtClean="0"/>
          </a:p>
          <a:p>
            <a:pPr marL="514350" indent="-514350">
              <a:buAutoNum type="arabicParenBoth"/>
            </a:pPr>
            <a:r>
              <a:rPr lang="en-US" sz="1600" dirty="0" smtClean="0">
                <a:sym typeface="+mn-ea"/>
              </a:rPr>
              <a:t>Stock Market Analysis</a:t>
            </a:r>
            <a:endParaRPr lang="en-US" sz="1600" dirty="0" smtClean="0"/>
          </a:p>
          <a:p>
            <a:pPr marL="514350" indent="-514350">
              <a:buAutoNum type="arabicParenBoth"/>
            </a:pPr>
            <a:r>
              <a:rPr lang="en-US" sz="1600" dirty="0" smtClean="0">
                <a:sym typeface="+mn-ea"/>
              </a:rPr>
              <a:t>Compliance Monitoring</a:t>
            </a:r>
            <a:endParaRPr lang="en-US" sz="1600" dirty="0" smtClean="0"/>
          </a:p>
          <a:p>
            <a:pPr marL="0" indent="0">
              <a:buNone/>
            </a:pPr>
            <a:endParaRPr lang="en-US" sz="1600" dirty="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Examples of Sentiment Analysis</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a:buNone/>
            </a:pPr>
            <a:r>
              <a:rPr lang="en-US" sz="1600" dirty="0" smtClean="0">
                <a:sym typeface="+mn-ea"/>
              </a:rPr>
              <a:t>Some examples of sentiment analysis are as:</a:t>
            </a:r>
            <a:endParaRPr lang="en-US" sz="1600" dirty="0" smtClean="0"/>
          </a:p>
          <a:p>
            <a:pPr marL="0" indent="0">
              <a:buNone/>
            </a:pPr>
            <a:r>
              <a:rPr lang="en-US" sz="1600" dirty="0" smtClean="0">
                <a:sym typeface="+mn-ea"/>
              </a:rPr>
              <a:t>Sentiment Analysis of Hindi Text using python</a:t>
            </a:r>
            <a:endParaRPr lang="en-US" sz="1600" dirty="0" smtClean="0"/>
          </a:p>
          <a:p>
            <a:pPr marL="0" indent="0">
              <a:buNone/>
            </a:pPr>
            <a:r>
              <a:rPr lang="en-US" sz="1600" dirty="0" smtClean="0">
                <a:sym typeface="+mn-ea"/>
              </a:rPr>
              <a:t>Facebook Sentiment Analysis using python</a:t>
            </a:r>
            <a:endParaRPr lang="en-US" sz="1600" dirty="0" smtClean="0"/>
          </a:p>
          <a:p>
            <a:pPr marL="0" indent="0">
              <a:buNone/>
            </a:pPr>
            <a:r>
              <a:rPr lang="en-US" sz="1600" dirty="0" smtClean="0">
                <a:sym typeface="+mn-ea"/>
              </a:rPr>
              <a:t>Twitter Sentiment Analysis using python</a:t>
            </a:r>
            <a:endParaRPr lang="en-US" sz="1600" dirty="0" smtClean="0"/>
          </a:p>
          <a:p>
            <a:pPr marL="0" indent="0">
              <a:buNone/>
            </a:pPr>
            <a:r>
              <a:rPr lang="en-US" sz="1600" dirty="0" smtClean="0">
                <a:sym typeface="+mn-ea"/>
              </a:rPr>
              <a:t>Sentiment Analysis with Recurrent Neural Networks(RNN)</a:t>
            </a:r>
            <a:endParaRPr lang="en-US" sz="1600" dirty="0" smtClean="0"/>
          </a:p>
          <a:p>
            <a:pPr marL="0" indent="0">
              <a:buNone/>
            </a:pPr>
            <a:r>
              <a:rPr lang="en-US" sz="1600" dirty="0" smtClean="0">
                <a:sym typeface="+mn-ea"/>
              </a:rPr>
              <a:t>Emotion Detection using Bidirectional LSTM</a:t>
            </a:r>
            <a:endParaRPr lang="en-US" sz="1600" dirty="0" smtClean="0"/>
          </a:p>
          <a:p>
            <a:pPr marL="0" indent="0">
              <a:buNone/>
            </a:pPr>
            <a:r>
              <a:rPr lang="en-US" sz="1600" dirty="0" smtClean="0">
                <a:sym typeface="+mn-ea"/>
              </a:rPr>
              <a:t>Sentiment Classification using BERT</a:t>
            </a:r>
            <a:endParaRPr lang="en-US" sz="1600" dirty="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itle 4"/>
          <p:cNvSpPr>
            <a:spLocks noGrp="1"/>
          </p:cNvSpPr>
          <p:nvPr>
            <p:ph type="title"/>
          </p:nvPr>
        </p:nvSpPr>
        <p:spPr>
          <a:xfrm>
            <a:off x="838200" y="1109345"/>
            <a:ext cx="10515600" cy="1325563"/>
          </a:xfrm>
        </p:spPr>
        <p:txBody>
          <a:bodyPr/>
          <a:lstStyle/>
          <a:p>
            <a:r>
              <a:rPr lang="en-US" sz="2400" b="1" dirty="0" smtClean="0">
                <a:sym typeface="+mn-ea"/>
              </a:rPr>
              <a:t>Conclusion</a:t>
            </a:r>
            <a:endParaRPr lang="en-US" sz="2400" b="1" dirty="0">
              <a:solidFill>
                <a:schemeClr val="tx1"/>
              </a:solidFill>
              <a:sym typeface="+mn-ea"/>
            </a:endParaRPr>
          </a:p>
        </p:txBody>
      </p:sp>
      <p:sp>
        <p:nvSpPr>
          <p:cNvPr id="3" name="Content Placeholder 2"/>
          <p:cNvSpPr>
            <a:spLocks noGrp="1"/>
          </p:cNvSpPr>
          <p:nvPr>
            <p:ph idx="1"/>
          </p:nvPr>
        </p:nvSpPr>
        <p:spPr>
          <a:xfrm>
            <a:off x="838200" y="2435225"/>
            <a:ext cx="10515600" cy="4351338"/>
          </a:xfrm>
        </p:spPr>
        <p:txBody>
          <a:bodyPr>
            <a:normAutofit/>
          </a:bodyPr>
          <a:p>
            <a:pPr marL="0" indent="0">
              <a:buNone/>
            </a:pPr>
            <a:r>
              <a:rPr lang="en-US" sz="1600" dirty="0">
                <a:sym typeface="+mn-ea"/>
              </a:rPr>
              <a:t>Sentiment analysis is a powerful tool that you can use to solve problems from brand influence to market monitoring. New tools are built around sentiment analysis to help businesses become more efficient.</a:t>
            </a:r>
            <a:endParaRPr lang="en-US" sz="1600" dirty="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5" name="Content Placeholder 4"/>
          <p:cNvPicPr>
            <a:picLocks noChangeAspect="1"/>
          </p:cNvPicPr>
          <p:nvPr>
            <p:ph idx="1"/>
          </p:nvPr>
        </p:nvPicPr>
        <p:blipFill>
          <a:blip r:embed="rId7">
            <a:extLst>
              <a:ext uri="{28A0092B-C50C-407E-A947-70E740481C1C}">
                <a14:useLocalDpi xmlns:a14="http://schemas.microsoft.com/office/drawing/2010/main" val="0"/>
              </a:ext>
            </a:extLst>
          </a:blip>
          <a:srcRect b="15707"/>
          <a:stretch>
            <a:fillRect/>
          </a:stretch>
        </p:blipFill>
        <p:spPr>
          <a:xfrm>
            <a:off x="1991995" y="1358265"/>
            <a:ext cx="8013700" cy="5064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idx="1"/>
          </p:nvPr>
        </p:nvSpPr>
        <p:spPr>
          <a:xfrm>
            <a:off x="906011" y="2223083"/>
            <a:ext cx="9961228" cy="3878379"/>
          </a:xfrm>
        </p:spPr>
        <p:txBody>
          <a:bodyPr/>
          <a:lstStyle/>
          <a:p>
            <a:pPr marL="0" indent="0">
              <a:buNone/>
            </a:pPr>
            <a:r>
              <a:rPr lang="en-US" sz="1600" dirty="0" err="1">
                <a:sym typeface="+mn-ea"/>
              </a:rPr>
              <a:t>Defintion</a:t>
            </a:r>
            <a:endParaRPr lang="en-US" sz="1600" dirty="0"/>
          </a:p>
          <a:p>
            <a:pPr marL="0" indent="0">
              <a:buNone/>
            </a:pPr>
            <a:r>
              <a:rPr lang="en-US" sz="1600" dirty="0">
                <a:sym typeface="+mn-ea"/>
              </a:rPr>
              <a:t>Process of Sentiment Analysis</a:t>
            </a:r>
            <a:endParaRPr lang="en-US" sz="1600" dirty="0"/>
          </a:p>
          <a:p>
            <a:pPr marL="0" indent="0">
              <a:buNone/>
            </a:pPr>
            <a:r>
              <a:rPr lang="en-US" sz="1600" dirty="0">
                <a:sym typeface="+mn-ea"/>
              </a:rPr>
              <a:t>Example</a:t>
            </a:r>
            <a:endParaRPr lang="en-US" sz="1600" dirty="0"/>
          </a:p>
          <a:p>
            <a:pPr marL="0" indent="0">
              <a:buNone/>
            </a:pPr>
            <a:r>
              <a:rPr lang="en-US" sz="1600" dirty="0">
                <a:sym typeface="+mn-ea"/>
              </a:rPr>
              <a:t>Why perform Sentiment Analysis?</a:t>
            </a:r>
            <a:endParaRPr lang="en-US" sz="1600" dirty="0"/>
          </a:p>
          <a:p>
            <a:pPr marL="0" indent="0">
              <a:buNone/>
            </a:pPr>
            <a:r>
              <a:rPr lang="en-US" sz="1600" dirty="0">
                <a:sym typeface="+mn-ea"/>
              </a:rPr>
              <a:t>Types of Sentiment Analysis</a:t>
            </a:r>
            <a:endParaRPr lang="en-US" sz="1600" dirty="0"/>
          </a:p>
          <a:p>
            <a:pPr marL="0" indent="0">
              <a:buNone/>
            </a:pPr>
            <a:r>
              <a:rPr lang="en-US" sz="1600" dirty="0">
                <a:sym typeface="+mn-ea"/>
              </a:rPr>
              <a:t>How does Sentiment Analysis work?</a:t>
            </a:r>
            <a:endParaRPr lang="en-US" sz="1600" dirty="0"/>
          </a:p>
          <a:p>
            <a:pPr marL="0" indent="0">
              <a:buNone/>
            </a:pPr>
            <a:r>
              <a:rPr lang="en-US" sz="1600" dirty="0">
                <a:sym typeface="+mn-ea"/>
              </a:rPr>
              <a:t>Applications </a:t>
            </a:r>
            <a:endParaRPr lang="en-US" sz="1600" dirty="0"/>
          </a:p>
          <a:p>
            <a:pPr marL="0" indent="0">
              <a:buNone/>
            </a:pPr>
            <a:r>
              <a:rPr lang="en-US" sz="1600" dirty="0">
                <a:sym typeface="+mn-ea"/>
              </a:rPr>
              <a:t>Challenges of Sentiment Analysis</a:t>
            </a:r>
            <a:endParaRPr lang="en-US" sz="1600" dirty="0"/>
          </a:p>
          <a:p>
            <a:pPr marL="0" indent="0">
              <a:buNone/>
            </a:pPr>
            <a:r>
              <a:rPr lang="en-US" sz="1600" dirty="0">
                <a:sym typeface="+mn-ea"/>
              </a:rPr>
              <a:t>Use Cases for Sentiment Analysis</a:t>
            </a:r>
            <a:endParaRPr lang="en-US" sz="1600" dirty="0"/>
          </a:p>
          <a:p>
            <a:pPr marL="0" indent="0">
              <a:buNone/>
            </a:pPr>
            <a:r>
              <a:rPr lang="en-US" sz="1600" dirty="0">
                <a:sym typeface="+mn-ea"/>
              </a:rPr>
              <a:t>Examples of Sentiment Analysis</a:t>
            </a:r>
            <a:endParaRPr lang="en-US" sz="1600" dirty="0"/>
          </a:p>
          <a:p>
            <a:pPr marL="0" indent="0">
              <a:buNone/>
            </a:pPr>
            <a:r>
              <a:rPr lang="en-US" sz="1600" dirty="0">
                <a:sym typeface="+mn-ea"/>
              </a:rPr>
              <a:t>Conclusion</a:t>
            </a:r>
            <a:endParaRPr lang="en-US" sz="1600" dirty="0">
              <a:latin typeface="Arial" panose="020B0604020202020204" pitchFamily="34" charset="0"/>
              <a:ea typeface="Arial" panose="020B0604020202020204" pitchFamily="34" charset="0"/>
              <a:cs typeface="Arial" panose="020B0604020202020204" pitchFamily="34" charset="0"/>
              <a:sym typeface="+mn-ea"/>
            </a:endParaRPr>
          </a:p>
        </p:txBody>
      </p:sp>
      <p:grpSp>
        <p:nvGrpSpPr>
          <p:cNvPr id="11" name="Group 10"/>
          <p:cNvGrpSpPr/>
          <p:nvPr/>
        </p:nvGrpSpPr>
        <p:grpSpPr>
          <a:xfrm>
            <a:off x="0" y="0"/>
            <a:ext cx="12749348" cy="1115736"/>
            <a:chOff x="0" y="0"/>
            <a:chExt cx="12749348" cy="1115736"/>
          </a:xfrm>
        </p:grpSpPr>
        <p:sp>
          <p:nvSpPr>
            <p:cNvPr id="12" name="Rectangle 11"/>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4" name="TextBox 13"/>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6" name="TextBox 15"/>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7" name="Graphic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6" name="Graphic 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47252" y="1519722"/>
            <a:ext cx="2039974" cy="5144283"/>
          </a:xfrm>
          <a:prstGeom prst="rect">
            <a:avLst/>
          </a:prstGeom>
        </p:spPr>
      </p:pic>
      <p:sp>
        <p:nvSpPr>
          <p:cNvPr id="2" name="Title 1"/>
          <p:cNvSpPr>
            <a:spLocks noGrp="1"/>
          </p:cNvSpPr>
          <p:nvPr>
            <p:ph type="title"/>
          </p:nvPr>
        </p:nvSpPr>
        <p:spPr>
          <a:xfrm>
            <a:off x="-934085" y="1360170"/>
            <a:ext cx="6169025" cy="862965"/>
          </a:xfrm>
        </p:spPr>
        <p:txBody>
          <a:bodyPr/>
          <a:p>
            <a:r>
              <a:rPr lang="en-US" sz="2400" b="1" dirty="0"/>
              <a:t>                     Sentiment Analysis</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706370" y="1514475"/>
            <a:ext cx="8738870" cy="3848735"/>
          </a:xfrm>
          <a:prstGeom prst="rect">
            <a:avLst/>
          </a:prstGeom>
          <a:noFill/>
        </p:spPr>
        <p:txBody>
          <a:bodyPr wrap="square" rtlCol="0">
            <a:noAutofit/>
          </a:bodyPr>
          <a:lstStyle/>
          <a:p>
            <a:pPr marL="0" indent="0" algn="just">
              <a:buNone/>
            </a:pPr>
            <a:r>
              <a:rPr lang="en-US" sz="2400" b="1" dirty="0">
                <a:sym typeface="+mn-ea"/>
              </a:rPr>
              <a:t>Definition:</a:t>
            </a:r>
            <a:endParaRPr lang="en-US" sz="2400" b="1" dirty="0">
              <a:sym typeface="+mn-ea"/>
            </a:endParaRPr>
          </a:p>
          <a:p>
            <a:pPr marL="0" indent="0" algn="just">
              <a:buNone/>
            </a:pPr>
            <a:endParaRPr lang="en-US" sz="2400" b="1" dirty="0">
              <a:sym typeface="+mn-ea"/>
            </a:endParaRPr>
          </a:p>
          <a:p>
            <a:pPr marL="0" indent="0" algn="just">
              <a:buNone/>
            </a:pPr>
            <a:br>
              <a:rPr lang="en-US" sz="2400" b="1" dirty="0">
                <a:sym typeface="+mn-ea"/>
              </a:rPr>
            </a:br>
            <a:r>
              <a:rPr lang="en-US" sz="1600" dirty="0">
                <a:latin typeface="Arial" panose="020B0604020202020204" pitchFamily="34" charset="0"/>
                <a:cs typeface="Arial" panose="020B0604020202020204" pitchFamily="34" charset="0"/>
                <a:sym typeface="+mn-ea"/>
              </a:rPr>
              <a:t>Sentiment analysis is a popular task in natural language processing. The goal of sentiment analysis is to classify the text based on the mood or mentality expressed in the text, which can be positive negative, or </a:t>
            </a:r>
            <a:r>
              <a:rPr lang="en-US" sz="1600" dirty="0" smtClean="0">
                <a:latin typeface="Arial" panose="020B0604020202020204" pitchFamily="34" charset="0"/>
                <a:cs typeface="Arial" panose="020B0604020202020204" pitchFamily="34" charset="0"/>
                <a:sym typeface="+mn-ea"/>
              </a:rPr>
              <a:t>neutral.</a:t>
            </a:r>
            <a:endParaRPr lang="en-US" sz="1600" dirty="0" smtClean="0">
              <a:latin typeface="Arial" panose="020B0604020202020204" pitchFamily="34" charset="0"/>
              <a:cs typeface="Arial" panose="020B0604020202020204" pitchFamily="34" charset="0"/>
            </a:endParaRPr>
          </a:p>
          <a:p>
            <a:pPr marL="0" indent="0" algn="just">
              <a:buNone/>
            </a:pPr>
            <a:r>
              <a:rPr lang="en-US" sz="1600" dirty="0">
                <a:sym typeface="+mn-ea"/>
              </a:rPr>
              <a:t>Sentiment analysis is the process of analyzing digital text to determine if the emotional tone of the message is positive, negative, or neutral.</a:t>
            </a:r>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sym typeface="+mn-ea"/>
            </a:endParaRPr>
          </a:p>
        </p:txBody>
      </p:sp>
      <p:grpSp>
        <p:nvGrpSpPr>
          <p:cNvPr id="13" name="Group 12"/>
          <p:cNvGrpSpPr/>
          <p:nvPr/>
        </p:nvGrpSpPr>
        <p:grpSpPr>
          <a:xfrm>
            <a:off x="0" y="0"/>
            <a:ext cx="12749348" cy="1115736"/>
            <a:chOff x="0" y="0"/>
            <a:chExt cx="12749348" cy="1115736"/>
          </a:xfrm>
        </p:grpSpPr>
        <p:sp>
          <p:nvSpPr>
            <p:cNvPr id="14" name="Rectangle 13"/>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6" name="Graphic 1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906056" y="403986"/>
              <a:ext cx="261610" cy="261610"/>
            </a:xfrm>
            <a:prstGeom prst="rect">
              <a:avLst/>
            </a:prstGeom>
          </p:spPr>
        </p:pic>
        <p:sp>
          <p:nvSpPr>
            <p:cNvPr id="17" name="TextBox 16"/>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8" name="Graphic 1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1033" y="741997"/>
              <a:ext cx="171450" cy="17145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394" y="153305"/>
            <a:ext cx="1443969" cy="828208"/>
          </a:xfrm>
          <a:prstGeom prst="rect">
            <a:avLst/>
          </a:prstGeom>
        </p:spPr>
      </p:pic>
      <p:pic>
        <p:nvPicPr>
          <p:cNvPr id="11" name="Graphic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97" y="1514474"/>
            <a:ext cx="2039974" cy="51442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00000"/>
              </a:lnSpc>
              <a:spcBef>
                <a:spcPts val="600"/>
              </a:spcBef>
              <a:buNone/>
            </a:pPr>
            <a:r>
              <a:rPr lang="en-US" sz="2400" b="1" dirty="0">
                <a:sym typeface="+mn-ea"/>
              </a:rPr>
              <a:t>Process of Sentiment Analysis:</a:t>
            </a:r>
            <a:endParaRPr lang="en-US" sz="2400" b="1" dirty="0">
              <a:sym typeface="+mn-ea"/>
            </a:endParaRPr>
          </a:p>
          <a:p>
            <a:pPr marL="0" indent="0">
              <a:lnSpc>
                <a:spcPct val="100000"/>
              </a:lnSpc>
              <a:spcBef>
                <a:spcPts val="600"/>
              </a:spcBef>
              <a:buNone/>
            </a:pPr>
            <a:endParaRPr lang="en-US" sz="1100" b="1" dirty="0">
              <a:latin typeface="Arial" panose="020B0604020202020204" pitchFamily="34" charset="0"/>
              <a:ea typeface="Arial" panose="020B0604020202020204" pitchFamily="34" charset="0"/>
              <a:cs typeface="Arial" panose="020B0604020202020204" pitchFamily="34" charset="0"/>
            </a:endParaRPr>
          </a:p>
          <a:p>
            <a:pPr marL="0" indent="0">
              <a:buNone/>
            </a:pPr>
            <a:endParaRPr lang="en-US" sz="1600" dirty="0">
              <a:cs typeface="Arial" panose="020B0604020202020204" pitchFamily="34" charset="0"/>
              <a:sym typeface="+mn-ea"/>
            </a:endParaRPr>
          </a:p>
          <a:p>
            <a:pPr marL="0" indent="0" algn="just">
              <a:buNone/>
            </a:pPr>
            <a:r>
              <a:rPr lang="en-US" sz="1600" dirty="0">
                <a:cs typeface="Arial" panose="020B0604020202020204" pitchFamily="34" charset="0"/>
                <a:sym typeface="+mn-ea"/>
              </a:rPr>
              <a:t>Sentiment analysis is the process of classifying whether a block of text is positive, negative, or, neutral. The goal which Sentiment analysis tries to gain is to be analyzed people’s opinions in a way that can help businesses expand. It focuses not only on polarity (positive, negative &amp; neutral) but also on emotions (happy, sad, angry, etc.). It uses various Natural Language Processing algorithms such as Rule-based, Automatic, and Hybrid.</a:t>
            </a:r>
            <a:endParaRPr lang="en-US" dirty="0"/>
          </a:p>
        </p:txBody>
      </p:sp>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09625" y="1704975"/>
            <a:ext cx="9781540" cy="4079240"/>
          </a:xfrm>
          <a:prstGeom prst="rect">
            <a:avLst/>
          </a:prstGeom>
          <a:noFill/>
        </p:spPr>
        <p:txBody>
          <a:bodyPr wrap="square" rtlCol="0">
            <a:noAutofit/>
          </a:bodyPr>
          <a:lstStyle/>
          <a:p>
            <a:pPr marL="0" indent="0">
              <a:lnSpc>
                <a:spcPct val="100000"/>
              </a:lnSpc>
              <a:spcBef>
                <a:spcPts val="600"/>
              </a:spcBef>
              <a:buNone/>
            </a:pPr>
            <a:r>
              <a:rPr lang="en-US" sz="2400" b="1" dirty="0">
                <a:sym typeface="+mn-ea"/>
              </a:rPr>
              <a:t>Example</a:t>
            </a:r>
            <a:endParaRPr lang="en-US" sz="2400" b="1" dirty="0">
              <a:sym typeface="+mn-ea"/>
            </a:endParaRPr>
          </a:p>
          <a:p>
            <a:pPr marL="0" indent="0">
              <a:lnSpc>
                <a:spcPct val="100000"/>
              </a:lnSpc>
              <a:spcBef>
                <a:spcPts val="600"/>
              </a:spcBef>
              <a:buNone/>
            </a:pPr>
            <a:endParaRPr lang="en-US" sz="2400" b="1" dirty="0">
              <a:latin typeface="Arial" panose="020B0604020202020204" pitchFamily="34" charset="0"/>
              <a:ea typeface="Arial" panose="020B0604020202020204" pitchFamily="34" charset="0"/>
              <a:cs typeface="Arial" panose="020B0604020202020204" pitchFamily="34" charset="0"/>
              <a:sym typeface="+mn-ea"/>
            </a:endParaRPr>
          </a:p>
          <a:p>
            <a:pPr marL="0" indent="0">
              <a:lnSpc>
                <a:spcPct val="100000"/>
              </a:lnSpc>
              <a:spcBef>
                <a:spcPts val="600"/>
              </a:spcBef>
              <a:buNone/>
            </a:pPr>
            <a:endParaRPr lang="en-US" sz="1200" b="1" dirty="0">
              <a:latin typeface="Arial" panose="020B0604020202020204" pitchFamily="34" charset="0"/>
              <a:ea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sym typeface="+mn-ea"/>
              </a:rPr>
              <a:t>If we want to analyze whether a product is satisfying customer requirements, or is there a need for this product in the market? We can use sentiment analysis to monitor that product’s reviews. Sentiment analysis is also efficient to use when there is a large set of unstructured data, and we want to classify that data by automatically tagging </a:t>
            </a:r>
            <a:r>
              <a:rPr lang="en-US" sz="1600" dirty="0" err="1">
                <a:latin typeface="Arial" panose="020B0604020202020204" pitchFamily="34" charset="0"/>
                <a:cs typeface="Arial" panose="020B0604020202020204" pitchFamily="34" charset="0"/>
                <a:sym typeface="+mn-ea"/>
              </a:rPr>
              <a:t>it.Net</a:t>
            </a:r>
            <a:r>
              <a:rPr lang="en-US" sz="1600" dirty="0">
                <a:latin typeface="Arial" panose="020B0604020202020204" pitchFamily="34" charset="0"/>
                <a:cs typeface="Arial" panose="020B0604020202020204" pitchFamily="34" charset="0"/>
                <a:sym typeface="+mn-ea"/>
              </a:rPr>
              <a:t> Promoter Score (NPS) surveys are used extensively to gain knowledge of how a customer perceives a product or service. Sentiment analysis also gained popularity due to its feature to process large volumes of NPS responses and obtain consistent results quickly.</a:t>
            </a:r>
            <a:endParaRPr lang="en-US" sz="1600" dirty="0">
              <a:latin typeface="Arial" panose="020B0604020202020204" pitchFamily="34" charset="0"/>
              <a:ea typeface="Arial" panose="020B0604020202020204" pitchFamily="34" charset="0"/>
              <a:cs typeface="Arial" panose="020B0604020202020204" pitchFamily="34" charset="0"/>
            </a:endParaRPr>
          </a:p>
        </p:txBody>
      </p:sp>
      <p:grpSp>
        <p:nvGrpSpPr>
          <p:cNvPr id="9" name="Group 8"/>
          <p:cNvGrpSpPr/>
          <p:nvPr/>
        </p:nvGrpSpPr>
        <p:grpSpPr>
          <a:xfrm>
            <a:off x="0" y="0"/>
            <a:ext cx="12749348" cy="1115736"/>
            <a:chOff x="0" y="0"/>
            <a:chExt cx="12749348" cy="1115736"/>
          </a:xfrm>
        </p:grpSpPr>
        <p:sp>
          <p:nvSpPr>
            <p:cNvPr id="10" name="Rectangle 9"/>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2" name="TextBox 11"/>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4" name="TextBox 13"/>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5" name="Graphic 1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1300" y="2860040"/>
            <a:ext cx="11709400" cy="1706880"/>
          </a:xfrm>
          <a:prstGeom prst="rect">
            <a:avLst/>
          </a:prstGeom>
          <a:noFill/>
        </p:spPr>
        <p:txBody>
          <a:bodyPr wrap="square" rtlCol="0">
            <a:spAutoFit/>
          </a:bodyPr>
          <a:lstStyle/>
          <a:p>
            <a:pPr marL="0" indent="0">
              <a:lnSpc>
                <a:spcPct val="100000"/>
              </a:lnSpc>
              <a:spcBef>
                <a:spcPts val="600"/>
              </a:spcBef>
              <a:buNone/>
            </a:pPr>
            <a:r>
              <a:rPr lang="en-US" sz="2400" b="1" dirty="0">
                <a:sym typeface="+mn-ea"/>
              </a:rPr>
              <a:t>Net Promoter Score:</a:t>
            </a:r>
            <a:endParaRPr lang="en-US" sz="2800" dirty="0">
              <a:latin typeface="Arial" panose="020B0604020202020204" pitchFamily="34" charset="0"/>
              <a:ea typeface="Arial" panose="020B0604020202020204" pitchFamily="34" charset="0"/>
              <a:cs typeface="Arial" panose="020B0604020202020204" pitchFamily="34" charset="0"/>
            </a:endParaRPr>
          </a:p>
          <a:p>
            <a:pPr marL="0" indent="0">
              <a:lnSpc>
                <a:spcPct val="100000"/>
              </a:lnSpc>
              <a:spcBef>
                <a:spcPts val="600"/>
              </a:spcBef>
              <a:buNone/>
            </a:pPr>
            <a:endParaRPr lang="en-US" sz="1200" b="1" dirty="0">
              <a:latin typeface="Arial" panose="020B0604020202020204" pitchFamily="34" charset="0"/>
              <a:ea typeface="Arial" panose="020B0604020202020204" pitchFamily="34" charset="0"/>
              <a:cs typeface="Arial" panose="020B0604020202020204" pitchFamily="34" charset="0"/>
            </a:endParaRPr>
          </a:p>
          <a:p>
            <a:pPr algn="just"/>
            <a:r>
              <a:rPr lang="en-US" sz="1600" dirty="0">
                <a:sym typeface="+mn-ea"/>
              </a:rPr>
              <a:t>Net Promoter Score® (NPS) is a measure used to gauge customer loyalty, satisfaction, and enthusiasm with a company, calculated by asking customers one question: “On a scale from 0 to 10, how likely are you to recommend this product/company to a friend or colleague?” Aggregate NPS scores help businesses improve upon service, customer support, delivery, etc. for increased customer loyalty.</a:t>
            </a:r>
            <a:endParaRPr lang="en-US" sz="1600" dirty="0"/>
          </a:p>
          <a:p>
            <a:endParaRPr lang="en-US" sz="1600" dirty="0"/>
          </a:p>
        </p:txBody>
      </p:sp>
      <p:grpSp>
        <p:nvGrpSpPr>
          <p:cNvPr id="20" name="Group 19"/>
          <p:cNvGrpSpPr/>
          <p:nvPr/>
        </p:nvGrpSpPr>
        <p:grpSpPr>
          <a:xfrm>
            <a:off x="0" y="0"/>
            <a:ext cx="12749348" cy="1115736"/>
            <a:chOff x="0" y="0"/>
            <a:chExt cx="12749348" cy="1115736"/>
          </a:xfrm>
        </p:grpSpPr>
        <p:sp>
          <p:nvSpPr>
            <p:cNvPr id="21" name="Rectangle 20"/>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23" name="TextBox 22"/>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24" name="Graphic 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25" name="TextBox 24"/>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26" name="Graphic 2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0"/>
            <a:ext cx="12749348" cy="1115736"/>
            <a:chOff x="0" y="0"/>
            <a:chExt cx="12749348" cy="1115736"/>
          </a:xfrm>
        </p:grpSpPr>
        <p:sp>
          <p:nvSpPr>
            <p:cNvPr id="11" name="Rectangle 10"/>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3" name="TextBox 12"/>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4" name="Graphic 1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5" name="TextBox 14"/>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6" name="Graphic 1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2" name="Content Placeholder 1"/>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116330"/>
            <a:ext cx="12192000" cy="574167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Content Placeholder 2"/>
          <p:cNvSpPr>
            <a:spLocks noGrp="1"/>
          </p:cNvSpPr>
          <p:nvPr/>
        </p:nvSpPr>
        <p:spPr>
          <a:xfrm>
            <a:off x="965200" y="2696210"/>
            <a:ext cx="10262235" cy="36080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5" dirty="0">
                <a:latin typeface="Arial" panose="020B0604020202020204" pitchFamily="34" charset="0"/>
                <a:cs typeface="Arial" panose="020B0604020202020204" pitchFamily="34" charset="0"/>
              </a:rPr>
              <a:t>Sentiment analysis is the contextual meaning of words that indicates the social sentiment of a brand and also helps the business to determine whether the product they are manufacturing is going to make a demand in the market or not.</a:t>
            </a:r>
            <a:endParaRPr lang="en-US" sz="2205" dirty="0">
              <a:latin typeface="Arial" panose="020B0604020202020204" pitchFamily="34" charset="0"/>
              <a:cs typeface="Arial" panose="020B0604020202020204" pitchFamily="34" charset="0"/>
            </a:endParaRPr>
          </a:p>
          <a:p>
            <a:r>
              <a:rPr lang="en-US" sz="2205" dirty="0">
                <a:latin typeface="Arial" panose="020B0604020202020204" pitchFamily="34" charset="0"/>
                <a:cs typeface="Arial" panose="020B0604020202020204" pitchFamily="34" charset="0"/>
              </a:rPr>
              <a:t>According to the survey,80% of the world’s data is unstructured. The data needs to be analyzed and be in a structured manner whether it is in the form of emails, texts, documents, articles, and many more.</a:t>
            </a:r>
            <a:endParaRPr lang="en-US" sz="2205" dirty="0">
              <a:latin typeface="Arial" panose="020B0604020202020204" pitchFamily="34" charset="0"/>
              <a:cs typeface="Arial" panose="020B0604020202020204" pitchFamily="34" charset="0"/>
            </a:endParaRPr>
          </a:p>
          <a:p>
            <a:endParaRPr lang="en-US" sz="2205" dirty="0">
              <a:latin typeface="Arial" panose="020B0604020202020204" pitchFamily="34" charset="0"/>
              <a:cs typeface="Arial" panose="020B0604020202020204" pitchFamily="34" charset="0"/>
            </a:endParaRPr>
          </a:p>
          <a:p>
            <a:pPr marL="514350" indent="-514350">
              <a:buAutoNum type="arabicParenBoth"/>
            </a:pPr>
            <a:r>
              <a:rPr lang="en-US" sz="2205" dirty="0">
                <a:latin typeface="Arial" panose="020B0604020202020204" pitchFamily="34" charset="0"/>
                <a:cs typeface="Arial" panose="020B0604020202020204" pitchFamily="34" charset="0"/>
              </a:rPr>
              <a:t>Sentiment Analysis is required as it stores data in an efficient, cost-friendly.</a:t>
            </a:r>
            <a:endParaRPr lang="en-US" sz="2205" dirty="0">
              <a:latin typeface="Arial" panose="020B0604020202020204" pitchFamily="34" charset="0"/>
              <a:cs typeface="Arial" panose="020B0604020202020204" pitchFamily="34" charset="0"/>
            </a:endParaRPr>
          </a:p>
          <a:p>
            <a:pPr marL="0" indent="0">
              <a:buNone/>
            </a:pPr>
            <a:r>
              <a:rPr lang="en-US" sz="2205" dirty="0">
                <a:latin typeface="Arial" panose="020B0604020202020204" pitchFamily="34" charset="0"/>
                <a:cs typeface="Arial" panose="020B0604020202020204" pitchFamily="34" charset="0"/>
              </a:rPr>
              <a:t>(2) Sentiment analysis solves real-time issues and can help you solve all real-time scenarios.</a:t>
            </a:r>
            <a:endParaRPr lang="en-US" sz="2205"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838200" y="1109345"/>
            <a:ext cx="10515600" cy="1325563"/>
          </a:xfrm>
        </p:spPr>
        <p:txBody>
          <a:bodyPr/>
          <a:lstStyle/>
          <a:p>
            <a:r>
              <a:rPr lang="en-US" sz="2400" b="1" dirty="0">
                <a:solidFill>
                  <a:schemeClr val="tx1"/>
                </a:solidFill>
              </a:rPr>
              <a:t>Why perform Sentiment Analysis?</a:t>
            </a:r>
            <a:endParaRPr lang="en-US" sz="24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7817</Words>
  <Application>WPS Presentation</Application>
  <PresentationFormat>Widescreen</PresentationFormat>
  <Paragraphs>202</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Arial</vt:lpstr>
      <vt:lpstr>SimSun</vt:lpstr>
      <vt:lpstr>Wingdings</vt:lpstr>
      <vt:lpstr>Microsoft YaHei</vt:lpstr>
      <vt:lpstr>Arial Unicode MS</vt:lpstr>
      <vt:lpstr>Office Theme</vt:lpstr>
      <vt:lpstr>1_Office Theme</vt:lpstr>
      <vt:lpstr>Sentiment Analysis:</vt:lpstr>
      <vt:lpstr>PowerPoint 演示文稿</vt:lpstr>
      <vt:lpstr>                     Sentiment Analysis</vt:lpstr>
      <vt:lpstr>PowerPoint 演示文稿</vt:lpstr>
      <vt:lpstr>PowerPoint 演示文稿</vt:lpstr>
      <vt:lpstr>PowerPoint 演示文稿</vt:lpstr>
      <vt:lpstr>PowerPoint 演示文稿</vt:lpstr>
      <vt:lpstr>PowerPoint 演示文稿</vt:lpstr>
      <vt:lpstr>Why perform Sentiment Analysis?</vt:lpstr>
      <vt:lpstr>Types</vt:lpstr>
      <vt:lpstr>Types</vt:lpstr>
      <vt:lpstr>How does Sentiment Analysis work?</vt:lpstr>
      <vt:lpstr>How does Sentiment Analysis work?</vt:lpstr>
      <vt:lpstr>Applications of Sentiment Analysis</vt:lpstr>
      <vt:lpstr>Applications of Sentiment Analysis</vt:lpstr>
      <vt:lpstr>Challenges of Sentiment Analysis</vt:lpstr>
      <vt:lpstr>Use Cases for Sentiment Analysis</vt:lpstr>
      <vt:lpstr>Examples of Sentiment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Sultana</dc:creator>
  <cp:lastModifiedBy>Hammad Alvi</cp:lastModifiedBy>
  <cp:revision>20</cp:revision>
  <dcterms:created xsi:type="dcterms:W3CDTF">2024-06-21T09:49:00Z</dcterms:created>
  <dcterms:modified xsi:type="dcterms:W3CDTF">2025-01-08T17:00:24Z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2A8F2E833A094B2A9DC765680D88CB7B_13</vt:lpwstr>
  </property>
  <property fmtid="{D5CDD505-2E9C-101B-9397-08002B2CF9AE}" pid="3" name="KSOProductBuildVer">
    <vt:lpwstr>2057-12.2.0.18639</vt:lpwstr>
  </property>
</Properties>
</file>