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53" r:id="rId2"/>
    <p:sldId id="375" r:id="rId3"/>
    <p:sldId id="379" r:id="rId4"/>
    <p:sldId id="381" r:id="rId5"/>
    <p:sldId id="383" r:id="rId6"/>
    <p:sldId id="385" r:id="rId7"/>
    <p:sldId id="391" r:id="rId8"/>
    <p:sldId id="387" r:id="rId9"/>
    <p:sldId id="389" r:id="rId10"/>
    <p:sldId id="390" r:id="rId11"/>
    <p:sldId id="392" r:id="rId12"/>
    <p:sldId id="393" r:id="rId13"/>
  </p:sldIdLst>
  <p:sldSz cx="9144000" cy="6858000" type="screen4x3"/>
  <p:notesSz cx="6877050" cy="1000125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62571D2C-0686-43D2-896C-7678A00943C5}">
          <p14:sldIdLst>
            <p14:sldId id="353"/>
            <p14:sldId id="375"/>
            <p14:sldId id="379"/>
            <p14:sldId id="381"/>
            <p14:sldId id="383"/>
            <p14:sldId id="385"/>
            <p14:sldId id="391"/>
            <p14:sldId id="387"/>
            <p14:sldId id="389"/>
            <p14:sldId id="390"/>
            <p14:sldId id="392"/>
            <p14:sldId id="3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3842" autoAdjust="0"/>
  </p:normalViewPr>
  <p:slideViewPr>
    <p:cSldViewPr>
      <p:cViewPr>
        <p:scale>
          <a:sx n="100" d="100"/>
          <a:sy n="100" d="100"/>
        </p:scale>
        <p:origin x="1110"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9738" cy="500063"/>
          </a:xfrm>
          <a:prstGeom prst="rect">
            <a:avLst/>
          </a:prstGeom>
        </p:spPr>
        <p:txBody>
          <a:bodyPr vert="horz" lIns="94960" tIns="47480" rIns="94960" bIns="4748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95725" y="0"/>
            <a:ext cx="2979738" cy="500063"/>
          </a:xfrm>
          <a:prstGeom prst="rect">
            <a:avLst/>
          </a:prstGeom>
        </p:spPr>
        <p:txBody>
          <a:bodyPr vert="horz" lIns="94960" tIns="47480" rIns="94960" bIns="47480" rtlCol="0"/>
          <a:lstStyle>
            <a:lvl1pPr algn="r" fontAlgn="auto">
              <a:spcBef>
                <a:spcPts val="0"/>
              </a:spcBef>
              <a:spcAft>
                <a:spcPts val="0"/>
              </a:spcAft>
              <a:defRPr sz="1200">
                <a:latin typeface="+mn-lt"/>
                <a:cs typeface="+mn-cs"/>
              </a:defRPr>
            </a:lvl1pPr>
          </a:lstStyle>
          <a:p>
            <a:pPr>
              <a:defRPr/>
            </a:pPr>
            <a:fld id="{1DAD3690-D518-4CAA-8341-5F0B13162B77}" type="datetimeFigureOut">
              <a:rPr lang="en-US"/>
              <a:pPr>
                <a:defRPr/>
              </a:pPr>
              <a:t>9/25/2024</a:t>
            </a:fld>
            <a:endParaRPr lang="en-GB"/>
          </a:p>
        </p:txBody>
      </p:sp>
      <p:sp>
        <p:nvSpPr>
          <p:cNvPr id="4" name="Footer Placeholder 3"/>
          <p:cNvSpPr>
            <a:spLocks noGrp="1"/>
          </p:cNvSpPr>
          <p:nvPr>
            <p:ph type="ftr" sz="quarter" idx="2"/>
          </p:nvPr>
        </p:nvSpPr>
        <p:spPr>
          <a:xfrm>
            <a:off x="0" y="9499600"/>
            <a:ext cx="2979738" cy="500063"/>
          </a:xfrm>
          <a:prstGeom prst="rect">
            <a:avLst/>
          </a:prstGeom>
        </p:spPr>
        <p:txBody>
          <a:bodyPr vert="horz" lIns="94960" tIns="47480" rIns="94960" bIns="4748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95725" y="9499600"/>
            <a:ext cx="2979738" cy="500063"/>
          </a:xfrm>
          <a:prstGeom prst="rect">
            <a:avLst/>
          </a:prstGeom>
        </p:spPr>
        <p:txBody>
          <a:bodyPr vert="horz" lIns="94960" tIns="47480" rIns="94960" bIns="47480" rtlCol="0" anchor="b"/>
          <a:lstStyle>
            <a:lvl1pPr algn="r" fontAlgn="auto">
              <a:spcBef>
                <a:spcPts val="0"/>
              </a:spcBef>
              <a:spcAft>
                <a:spcPts val="0"/>
              </a:spcAft>
              <a:defRPr sz="1200">
                <a:latin typeface="+mn-lt"/>
                <a:cs typeface="+mn-cs"/>
              </a:defRPr>
            </a:lvl1pPr>
          </a:lstStyle>
          <a:p>
            <a:pPr>
              <a:defRPr/>
            </a:pPr>
            <a:fld id="{26430E4F-500F-43C3-B283-79819A4E6D24}" type="slidenum">
              <a:rPr lang="en-GB"/>
              <a:pPr>
                <a:defRPr/>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9738" cy="500063"/>
          </a:xfrm>
          <a:prstGeom prst="rect">
            <a:avLst/>
          </a:prstGeom>
        </p:spPr>
        <p:txBody>
          <a:bodyPr vert="horz" lIns="94960" tIns="47480" rIns="94960" bIns="4748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95725" y="0"/>
            <a:ext cx="2979738" cy="500063"/>
          </a:xfrm>
          <a:prstGeom prst="rect">
            <a:avLst/>
          </a:prstGeom>
        </p:spPr>
        <p:txBody>
          <a:bodyPr vert="horz" lIns="94960" tIns="47480" rIns="94960" bIns="47480" rtlCol="0"/>
          <a:lstStyle>
            <a:lvl1pPr algn="r" fontAlgn="auto">
              <a:spcBef>
                <a:spcPts val="0"/>
              </a:spcBef>
              <a:spcAft>
                <a:spcPts val="0"/>
              </a:spcAft>
              <a:defRPr sz="1200">
                <a:latin typeface="+mn-lt"/>
                <a:cs typeface="+mn-cs"/>
              </a:defRPr>
            </a:lvl1pPr>
          </a:lstStyle>
          <a:p>
            <a:pPr>
              <a:defRPr/>
            </a:pPr>
            <a:fld id="{066F0903-FBB6-4B62-A06A-5A20729D71E9}" type="datetimeFigureOut">
              <a:rPr lang="en-US"/>
              <a:pPr>
                <a:defRPr/>
              </a:pPr>
              <a:t>9/25/2024</a:t>
            </a:fld>
            <a:endParaRPr lang="en-GB"/>
          </a:p>
        </p:txBody>
      </p:sp>
      <p:sp>
        <p:nvSpPr>
          <p:cNvPr id="4" name="Slide Image Placeholder 3"/>
          <p:cNvSpPr>
            <a:spLocks noGrp="1" noRot="1" noChangeAspect="1"/>
          </p:cNvSpPr>
          <p:nvPr>
            <p:ph type="sldImg" idx="2"/>
          </p:nvPr>
        </p:nvSpPr>
        <p:spPr>
          <a:xfrm>
            <a:off x="939800" y="749300"/>
            <a:ext cx="4997450" cy="3749675"/>
          </a:xfrm>
          <a:prstGeom prst="rect">
            <a:avLst/>
          </a:prstGeom>
          <a:noFill/>
          <a:ln w="12700">
            <a:solidFill>
              <a:prstClr val="black"/>
            </a:solidFill>
          </a:ln>
        </p:spPr>
        <p:txBody>
          <a:bodyPr vert="horz" lIns="94960" tIns="47480" rIns="94960" bIns="47480" rtlCol="0" anchor="ctr"/>
          <a:lstStyle/>
          <a:p>
            <a:pPr lvl="0"/>
            <a:endParaRPr lang="en-GB" noProof="0"/>
          </a:p>
        </p:txBody>
      </p:sp>
      <p:sp>
        <p:nvSpPr>
          <p:cNvPr id="5" name="Notes Placeholder 4"/>
          <p:cNvSpPr>
            <a:spLocks noGrp="1"/>
          </p:cNvSpPr>
          <p:nvPr>
            <p:ph type="body" sz="quarter" idx="3"/>
          </p:nvPr>
        </p:nvSpPr>
        <p:spPr>
          <a:xfrm>
            <a:off x="687388" y="4749800"/>
            <a:ext cx="5502275" cy="4502150"/>
          </a:xfrm>
          <a:prstGeom prst="rect">
            <a:avLst/>
          </a:prstGeom>
        </p:spPr>
        <p:txBody>
          <a:bodyPr vert="horz" lIns="94960" tIns="47480" rIns="94960" bIns="4748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99600"/>
            <a:ext cx="2979738" cy="500063"/>
          </a:xfrm>
          <a:prstGeom prst="rect">
            <a:avLst/>
          </a:prstGeom>
        </p:spPr>
        <p:txBody>
          <a:bodyPr vert="horz" lIns="94960" tIns="47480" rIns="94960" bIns="4748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95725" y="9499600"/>
            <a:ext cx="2979738" cy="500063"/>
          </a:xfrm>
          <a:prstGeom prst="rect">
            <a:avLst/>
          </a:prstGeom>
        </p:spPr>
        <p:txBody>
          <a:bodyPr vert="horz" lIns="94960" tIns="47480" rIns="94960" bIns="47480" rtlCol="0" anchor="b"/>
          <a:lstStyle>
            <a:lvl1pPr algn="r" fontAlgn="auto">
              <a:spcBef>
                <a:spcPts val="0"/>
              </a:spcBef>
              <a:spcAft>
                <a:spcPts val="0"/>
              </a:spcAft>
              <a:defRPr sz="1200">
                <a:latin typeface="+mn-lt"/>
                <a:cs typeface="+mn-cs"/>
              </a:defRPr>
            </a:lvl1pPr>
          </a:lstStyle>
          <a:p>
            <a:pPr>
              <a:defRPr/>
            </a:pPr>
            <a:fld id="{097C4044-E50E-44EA-9E13-FABDEFB9CF56}" type="slidenum">
              <a:rPr lang="en-GB"/>
              <a:pPr>
                <a:defRPr/>
              </a:pPr>
              <a:t>‹#›</a:t>
            </a:fld>
            <a:endParaRPr lang="en-GB"/>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D0B10276-6C0C-4F0E-B788-C1B6785F3AAF}" type="datetime1">
              <a:rPr lang="en-US"/>
              <a:pPr>
                <a:defRPr/>
              </a:pPr>
              <a:t>9/25/2024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8641565-9D28-44DC-909E-F218BBC68D14}"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82D1BA3-BA91-4B41-96A2-C4561143BFE6}" type="datetime1">
              <a:rPr lang="en-US"/>
              <a:pPr>
                <a:defRPr/>
              </a:pPr>
              <a:t>9/25/2024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39E043C-1688-4176-94DC-10E2F7463FD0}"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7E51131-6662-4EEC-A411-AAE558C61108}" type="datetime1">
              <a:rPr lang="en-US"/>
              <a:pPr>
                <a:defRPr/>
              </a:pPr>
              <a:t>9/25/2024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47EABB9-92B5-4062-84DB-8F367EB18706}"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D7E61436-4FD2-4B2C-9A13-1E52430A811D}" type="datetime1">
              <a:rPr lang="en-US"/>
              <a:pPr>
                <a:defRPr/>
              </a:pPr>
              <a:t>9/25/2024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0DDBCCF-E306-4BF3-96DC-1B10FC017948}"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52A73BF-0A46-4289-AD41-30B612DD052A}" type="datetime1">
              <a:rPr lang="en-US"/>
              <a:pPr>
                <a:defRPr/>
              </a:pPr>
              <a:t>9/25/2024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7857138-45FF-46B6-9567-09579FEDDD49}"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2B4A26D8-E304-46A7-B511-EFB5FD6C8600}" type="datetime1">
              <a:rPr lang="en-US"/>
              <a:pPr>
                <a:defRPr/>
              </a:pPr>
              <a:t>9/25/2024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62D3DB6-0D0E-464B-A8FC-8D1E3C14C567}"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3FE86C3A-A8FA-4503-8631-16EE1D395931}" type="datetime1">
              <a:rPr lang="en-US"/>
              <a:pPr>
                <a:defRPr/>
              </a:pPr>
              <a:t>9/25/2024</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94933D18-2C3E-4174-83AE-49C1027848EE}"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5B858B7-BA5C-4924-B798-1606D588E480}" type="datetime1">
              <a:rPr lang="en-US"/>
              <a:pPr>
                <a:defRPr/>
              </a:pPr>
              <a:t>9/25/2024</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FA88F120-2AB7-4C65-A368-E9709C970AE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p:cNvCxnSpPr/>
          <p:nvPr userDrawn="1"/>
        </p:nvCxnSpPr>
        <p:spPr>
          <a:xfrm>
            <a:off x="0" y="381000"/>
            <a:ext cx="9144000" cy="0"/>
          </a:xfrm>
          <a:prstGeom prst="line">
            <a:avLst/>
          </a:prstGeom>
          <a:ln>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Date Placeholder 1"/>
          <p:cNvSpPr>
            <a:spLocks noGrp="1"/>
          </p:cNvSpPr>
          <p:nvPr>
            <p:ph type="dt" sz="half" idx="10"/>
          </p:nvPr>
        </p:nvSpPr>
        <p:spPr/>
        <p:txBody>
          <a:bodyPr/>
          <a:lstStyle>
            <a:lvl1pPr>
              <a:defRPr/>
            </a:lvl1pPr>
          </a:lstStyle>
          <a:p>
            <a:pPr>
              <a:defRPr/>
            </a:pPr>
            <a:fld id="{09099141-4172-47E7-82E4-C11CA7267845}" type="datetime1">
              <a:rPr lang="en-US"/>
              <a:pPr>
                <a:defRPr/>
              </a:pPr>
              <a:t>9/25/2024</a:t>
            </a:fld>
            <a:endParaRPr lang="en-GB"/>
          </a:p>
        </p:txBody>
      </p:sp>
      <p:sp>
        <p:nvSpPr>
          <p:cNvPr id="4" name="Footer Placeholder 2"/>
          <p:cNvSpPr>
            <a:spLocks noGrp="1"/>
          </p:cNvSpPr>
          <p:nvPr>
            <p:ph type="ftr" sz="quarter" idx="11"/>
          </p:nvPr>
        </p:nvSpPr>
        <p:spPr/>
        <p:txBody>
          <a:bodyPr/>
          <a:lstStyle>
            <a:lvl1pPr>
              <a:defRPr/>
            </a:lvl1pPr>
          </a:lstStyle>
          <a:p>
            <a:pPr>
              <a:defRPr/>
            </a:pPr>
            <a:endParaRPr lang="en-GB"/>
          </a:p>
        </p:txBody>
      </p:sp>
      <p:sp>
        <p:nvSpPr>
          <p:cNvPr id="5" name="Slide Number Placeholder 3"/>
          <p:cNvSpPr>
            <a:spLocks noGrp="1"/>
          </p:cNvSpPr>
          <p:nvPr>
            <p:ph type="sldNum" sz="quarter" idx="12"/>
          </p:nvPr>
        </p:nvSpPr>
        <p:spPr/>
        <p:txBody>
          <a:bodyPr/>
          <a:lstStyle>
            <a:lvl1pPr>
              <a:defRPr/>
            </a:lvl1pPr>
          </a:lstStyle>
          <a:p>
            <a:pPr>
              <a:defRPr/>
            </a:pPr>
            <a:fld id="{A8884024-2933-4F96-A168-0D8EC128C174}"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D148E87-84BE-45AC-8692-F2700627988A}" type="datetime1">
              <a:rPr lang="en-US"/>
              <a:pPr>
                <a:defRPr/>
              </a:pPr>
              <a:t>9/25/2024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1459A1B-EA65-4AEF-9A27-8507E21EEBD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7CDD92-129B-4B01-B8B4-95E8F8D73649}" type="datetime1">
              <a:rPr lang="en-US"/>
              <a:pPr>
                <a:defRPr/>
              </a:pPr>
              <a:t>9/25/2024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66EA1F6-023C-4BBD-B498-700572D035E2}"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3D1307C-E10D-4B18-B9B4-15BDF0C4205A}" type="datetime1">
              <a:rPr lang="en-US"/>
              <a:pPr>
                <a:defRPr/>
              </a:pPr>
              <a:t>9/25/2024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1660A1A-D58A-4FFB-994E-31962BC2C1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71" r:id="rId7"/>
    <p:sldLayoutId id="2147483967" r:id="rId8"/>
    <p:sldLayoutId id="2147483968" r:id="rId9"/>
    <p:sldLayoutId id="2147483969" r:id="rId10"/>
    <p:sldLayoutId id="214748397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eeksforgeeks.org/natural-language-processing-nlp-tutorial/"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named-entity-recognition/" TargetMode="External"/><Relationship Id="rId2" Type="http://schemas.openxmlformats.org/officeDocument/2006/relationships/hyperlink" Target="https://www.geeksforgeeks.org/nlp-part-of-speech-default-tagg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how-to-extract-text-from-images-with-python/" TargetMode="External"/><Relationship Id="rId2" Type="http://schemas.openxmlformats.org/officeDocument/2006/relationships/hyperlink" Target="https://www.geeksforgeeks.org/python-web-scraping-tutorial/" TargetMode="External"/><Relationship Id="rId1" Type="http://schemas.openxmlformats.org/officeDocument/2006/relationships/slideLayout" Target="../slideLayouts/slideLayout7.xml"/><Relationship Id="rId4" Type="http://schemas.openxmlformats.org/officeDocument/2006/relationships/hyperlink" Target="https://www.geeksforgeeks.org/extract-text-from-pdf-file-using-pyth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python-regex/" TargetMode="External"/><Relationship Id="rId2" Type="http://schemas.openxmlformats.org/officeDocument/2006/relationships/hyperlink" Target="https://www.geeksforgeeks.org/unicode_literals-in-python/" TargetMode="External"/><Relationship Id="rId1" Type="http://schemas.openxmlformats.org/officeDocument/2006/relationships/slideLayout" Target="../slideLayouts/slideLayout7.xml"/><Relationship Id="rId4" Type="http://schemas.openxmlformats.org/officeDocument/2006/relationships/hyperlink" Target="https://www.geeksforgeeks.org/spelling-checker-in-pytho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nlp-how-tokenizing-text-sentence-words-work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removing-stop-words-nltk-python/" TargetMode="External"/><Relationship Id="rId2" Type="http://schemas.openxmlformats.org/officeDocument/2006/relationships/hyperlink" Target="https://www.geeksforgeeks.org/python-string-lower/"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python-remove-punctuation-from-string/" TargetMode="External"/><Relationship Id="rId2" Type="http://schemas.openxmlformats.org/officeDocument/2006/relationships/hyperlink" Target="https://www.geeksforgeeks.org/introduction-to-nltk-tokenization-stemming-lemmatization-pos-tagg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704247-D108-4ACD-99D6-89A81E04083B}" type="slidenum">
              <a:rPr lang="en-GB" smtClean="0">
                <a:solidFill>
                  <a:prstClr val="black">
                    <a:tint val="75000"/>
                  </a:prstClr>
                </a:solidFill>
              </a:rPr>
              <a:pPr>
                <a:defRPr/>
              </a:pPr>
              <a:t>1</a:t>
            </a:fld>
            <a:endParaRPr lang="en-GB">
              <a:solidFill>
                <a:prstClr val="black">
                  <a:tint val="75000"/>
                </a:prstClr>
              </a:solidFill>
            </a:endParaRPr>
          </a:p>
        </p:txBody>
      </p:sp>
      <p:sp>
        <p:nvSpPr>
          <p:cNvPr id="30723" name="Content Placeholder 2"/>
          <p:cNvSpPr txBox="1">
            <a:spLocks/>
          </p:cNvSpPr>
          <p:nvPr/>
        </p:nvSpPr>
        <p:spPr bwMode="auto">
          <a:xfrm>
            <a:off x="381000" y="1981200"/>
            <a:ext cx="8229600" cy="4648200"/>
          </a:xfrm>
          <a:prstGeom prst="rect">
            <a:avLst/>
          </a:prstGeom>
          <a:noFill/>
          <a:ln w="9525">
            <a:noFill/>
            <a:miter lim="800000"/>
            <a:headEnd/>
            <a:tailEnd/>
          </a:ln>
        </p:spPr>
        <p:txBody>
          <a:bodyPr/>
          <a:lstStyle/>
          <a:p>
            <a:pPr algn="just" fontAlgn="base"/>
            <a:r>
              <a:rPr lang="en-US" sz="2400" b="0" i="0" dirty="0">
                <a:solidFill>
                  <a:srgbClr val="273239"/>
                </a:solidFill>
                <a:effectLst/>
                <a:latin typeface="Nunito" panose="020F0502020204030204" pitchFamily="2" charset="0"/>
              </a:rPr>
              <a:t>In </a:t>
            </a:r>
            <a:r>
              <a:rPr lang="en-US" sz="2400" b="0" i="0" u="sng" dirty="0">
                <a:solidFill>
                  <a:srgbClr val="273239"/>
                </a:solidFill>
                <a:effectLst/>
                <a:latin typeface="Nunito" panose="020F0502020204030204" pitchFamily="2" charset="0"/>
                <a:hlinkClick r:id="rId2"/>
              </a:rPr>
              <a:t>NLP</a:t>
            </a:r>
            <a:r>
              <a:rPr lang="en-US" sz="2400" b="0" i="0" dirty="0">
                <a:solidFill>
                  <a:srgbClr val="273239"/>
                </a:solidFill>
                <a:effectLst/>
                <a:latin typeface="Nunito" panose="020F0502020204030204" pitchFamily="2" charset="0"/>
              </a:rPr>
              <a:t> we need to perform some extra processing steps. The region is very simple that machines don’t understand the text. Here our biggest problem is How to make the text understandable for machines. Some of the most common problems we face while performing NLP tasks are mentioned below.</a:t>
            </a:r>
          </a:p>
          <a:p>
            <a:pPr algn="l" fontAlgn="base">
              <a:buFont typeface="+mj-lt"/>
              <a:buAutoNum type="arabicPeriod"/>
            </a:pPr>
            <a:r>
              <a:rPr lang="en-US" sz="2400" b="0" i="0" dirty="0">
                <a:solidFill>
                  <a:srgbClr val="273239"/>
                </a:solidFill>
                <a:effectLst/>
                <a:latin typeface="Nunito" panose="020F0502020204030204" pitchFamily="2" charset="0"/>
              </a:rPr>
              <a:t>Data Acquisition</a:t>
            </a:r>
          </a:p>
          <a:p>
            <a:pPr algn="l" fontAlgn="base">
              <a:buFont typeface="+mj-lt"/>
              <a:buAutoNum type="arabicPeriod"/>
            </a:pPr>
            <a:r>
              <a:rPr lang="en-US" sz="2400" b="0" i="0" dirty="0">
                <a:solidFill>
                  <a:srgbClr val="273239"/>
                </a:solidFill>
                <a:effectLst/>
                <a:latin typeface="Nunito" panose="020F0502020204030204" pitchFamily="2" charset="0"/>
              </a:rPr>
              <a:t>Text Cleaning</a:t>
            </a:r>
          </a:p>
          <a:p>
            <a:pPr algn="l" fontAlgn="base">
              <a:buFont typeface="+mj-lt"/>
              <a:buAutoNum type="arabicPeriod"/>
            </a:pPr>
            <a:r>
              <a:rPr lang="en-US" sz="2400" b="0" i="0" dirty="0">
                <a:solidFill>
                  <a:srgbClr val="273239"/>
                </a:solidFill>
                <a:effectLst/>
                <a:latin typeface="Nunito" panose="020F0502020204030204" pitchFamily="2" charset="0"/>
              </a:rPr>
              <a:t>Text Preprocessing</a:t>
            </a:r>
          </a:p>
          <a:p>
            <a:pPr algn="l" fontAlgn="base">
              <a:buFont typeface="+mj-lt"/>
              <a:buAutoNum type="arabicPeriod"/>
            </a:pPr>
            <a:r>
              <a:rPr lang="en-US" sz="2400" b="0" i="0" dirty="0">
                <a:solidFill>
                  <a:srgbClr val="273239"/>
                </a:solidFill>
                <a:effectLst/>
                <a:latin typeface="Nunito" panose="020F0502020204030204" pitchFamily="2" charset="0"/>
              </a:rPr>
              <a:t>Feature Engineering</a:t>
            </a:r>
          </a:p>
          <a:p>
            <a:pPr algn="l" fontAlgn="base">
              <a:buFont typeface="+mj-lt"/>
              <a:buAutoNum type="arabicPeriod"/>
            </a:pPr>
            <a:r>
              <a:rPr lang="en-US" sz="2400" b="0" i="0" dirty="0">
                <a:solidFill>
                  <a:srgbClr val="273239"/>
                </a:solidFill>
                <a:effectLst/>
                <a:latin typeface="Nunito" panose="020F0502020204030204" pitchFamily="2" charset="0"/>
              </a:rPr>
              <a:t>Model Building</a:t>
            </a:r>
          </a:p>
          <a:p>
            <a:pPr algn="l" fontAlgn="base">
              <a:buFont typeface="+mj-lt"/>
              <a:buAutoNum type="arabicPeriod"/>
            </a:pPr>
            <a:r>
              <a:rPr lang="en-US" sz="2400" b="0" i="0" dirty="0">
                <a:solidFill>
                  <a:srgbClr val="273239"/>
                </a:solidFill>
                <a:effectLst/>
                <a:latin typeface="Nunito" panose="020F0502020204030204" pitchFamily="2" charset="0"/>
              </a:rPr>
              <a:t>Evaluation</a:t>
            </a:r>
          </a:p>
          <a:p>
            <a:pPr algn="l" fontAlgn="base">
              <a:buFont typeface="+mj-lt"/>
              <a:buAutoNum type="arabicPeriod"/>
            </a:pPr>
            <a:r>
              <a:rPr lang="en-US" sz="2400" b="0" i="0" dirty="0">
                <a:solidFill>
                  <a:srgbClr val="273239"/>
                </a:solidFill>
                <a:effectLst/>
                <a:latin typeface="Nunito" panose="020F0502020204030204" pitchFamily="2" charset="0"/>
              </a:rPr>
              <a:t>Deployment</a:t>
            </a:r>
          </a:p>
          <a:p>
            <a:pPr eaLnBrk="0" hangingPunct="0">
              <a:lnSpc>
                <a:spcPct val="125000"/>
              </a:lnSpc>
              <a:spcBef>
                <a:spcPct val="20000"/>
              </a:spcBef>
            </a:pPr>
            <a:endParaRPr lang="en-US" sz="2400" dirty="0">
              <a:solidFill>
                <a:srgbClr val="000000"/>
              </a:solidFill>
              <a:latin typeface="Calibri" pitchFamily="34" charset="0"/>
            </a:endParaRPr>
          </a:p>
        </p:txBody>
      </p:sp>
      <p:sp>
        <p:nvSpPr>
          <p:cNvPr id="4" name="Content Placeholder 5"/>
          <p:cNvSpPr txBox="1">
            <a:spLocks/>
          </p:cNvSpPr>
          <p:nvPr/>
        </p:nvSpPr>
        <p:spPr bwMode="auto">
          <a:xfrm>
            <a:off x="152400" y="457200"/>
            <a:ext cx="8915400" cy="1371600"/>
          </a:xfrm>
          <a:prstGeom prst="rect">
            <a:avLst/>
          </a:prstGeom>
          <a:solidFill>
            <a:schemeClr val="accent3">
              <a:lumMod val="75000"/>
            </a:schemeClr>
          </a:solidFill>
          <a:ln>
            <a:noFill/>
          </a:ln>
        </p:spPr>
        <p:txBody>
          <a:bodyPr anchor="ctr"/>
          <a:lst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None/>
              <a:defRPr/>
            </a:pPr>
            <a:r>
              <a:rPr lang="en-US" sz="4000" dirty="0">
                <a:solidFill>
                  <a:prstClr val="white"/>
                </a:solidFill>
              </a:rPr>
              <a:t>NLP pipeline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704247-D108-4ACD-99D6-89A81E04083B}" type="slidenum">
              <a:rPr lang="en-GB" smtClean="0">
                <a:solidFill>
                  <a:prstClr val="black">
                    <a:tint val="75000"/>
                  </a:prstClr>
                </a:solidFill>
              </a:rPr>
              <a:pPr>
                <a:defRPr/>
              </a:pPr>
              <a:t>10</a:t>
            </a:fld>
            <a:endParaRPr lang="en-GB">
              <a:solidFill>
                <a:prstClr val="black">
                  <a:tint val="75000"/>
                </a:prstClr>
              </a:solidFill>
            </a:endParaRPr>
          </a:p>
        </p:txBody>
      </p:sp>
      <p:sp>
        <p:nvSpPr>
          <p:cNvPr id="30723" name="Content Placeholder 2"/>
          <p:cNvSpPr txBox="1">
            <a:spLocks/>
          </p:cNvSpPr>
          <p:nvPr/>
        </p:nvSpPr>
        <p:spPr bwMode="auto">
          <a:xfrm>
            <a:off x="609600" y="1128712"/>
            <a:ext cx="7924800" cy="4738688"/>
          </a:xfrm>
          <a:prstGeom prst="rect">
            <a:avLst/>
          </a:prstGeom>
          <a:noFill/>
          <a:ln w="9525">
            <a:noFill/>
            <a:miter lim="800000"/>
            <a:headEnd/>
            <a:tailEnd/>
          </a:ln>
        </p:spPr>
        <p:txBody>
          <a:bodyPr/>
          <a:lstStyle/>
          <a:p>
            <a:pPr algn="just" fontAlgn="base"/>
            <a:endParaRPr lang="en-US" sz="2400" b="0" i="0" dirty="0">
              <a:solidFill>
                <a:srgbClr val="273239"/>
              </a:solidFill>
              <a:effectLst/>
              <a:latin typeface="Nunito" pitchFamily="2" charset="0"/>
            </a:endParaRPr>
          </a:p>
          <a:p>
            <a:pPr algn="just" eaLnBrk="0" hangingPunct="0">
              <a:lnSpc>
                <a:spcPct val="125000"/>
              </a:lnSpc>
              <a:spcBef>
                <a:spcPct val="20000"/>
              </a:spcBef>
            </a:pPr>
            <a:endParaRPr lang="en-US" sz="2400" dirty="0">
              <a:solidFill>
                <a:srgbClr val="000000"/>
              </a:solidFill>
              <a:latin typeface="Calibri" pitchFamily="34" charset="0"/>
            </a:endParaRPr>
          </a:p>
        </p:txBody>
      </p:sp>
      <p:sp>
        <p:nvSpPr>
          <p:cNvPr id="4" name="Content Placeholder 5"/>
          <p:cNvSpPr txBox="1">
            <a:spLocks/>
          </p:cNvSpPr>
          <p:nvPr/>
        </p:nvSpPr>
        <p:spPr bwMode="auto">
          <a:xfrm>
            <a:off x="152400" y="136525"/>
            <a:ext cx="8915400" cy="854075"/>
          </a:xfrm>
          <a:prstGeom prst="rect">
            <a:avLst/>
          </a:prstGeom>
          <a:solidFill>
            <a:schemeClr val="accent3">
              <a:lumMod val="75000"/>
            </a:schemeClr>
          </a:solidFill>
          <a:ln>
            <a:noFill/>
          </a:ln>
        </p:spPr>
        <p:txBody>
          <a:bodyPr anchor="ctr"/>
          <a:lst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fontAlgn="base"/>
            <a:r>
              <a:rPr lang="en-US" sz="2000" b="1" i="0" dirty="0">
                <a:solidFill>
                  <a:srgbClr val="273239"/>
                </a:solidFill>
                <a:effectLst/>
                <a:latin typeface="Nunito" pitchFamily="2" charset="0"/>
              </a:rPr>
              <a:t>3. Text Preprocessing</a:t>
            </a:r>
            <a:r>
              <a:rPr lang="en-US" sz="1400" b="1" i="0" dirty="0">
                <a:solidFill>
                  <a:srgbClr val="273239"/>
                </a:solidFill>
                <a:effectLst/>
                <a:latin typeface="Nunito" pitchFamily="2" charset="0"/>
              </a:rPr>
              <a:t>:</a:t>
            </a:r>
          </a:p>
        </p:txBody>
      </p:sp>
      <p:sp>
        <p:nvSpPr>
          <p:cNvPr id="5" name="TextBox 4">
            <a:extLst>
              <a:ext uri="{FF2B5EF4-FFF2-40B4-BE49-F238E27FC236}">
                <a16:creationId xmlns:a16="http://schemas.microsoft.com/office/drawing/2014/main" id="{927587BD-6388-2897-57F6-B50668852893}"/>
              </a:ext>
            </a:extLst>
          </p:cNvPr>
          <p:cNvSpPr txBox="1"/>
          <p:nvPr/>
        </p:nvSpPr>
        <p:spPr>
          <a:xfrm>
            <a:off x="609600" y="1720840"/>
            <a:ext cx="8458200" cy="3693319"/>
          </a:xfrm>
          <a:prstGeom prst="rect">
            <a:avLst/>
          </a:prstGeom>
          <a:noFill/>
        </p:spPr>
        <p:txBody>
          <a:bodyPr wrap="square">
            <a:spAutoFit/>
          </a:bodyPr>
          <a:lstStyle/>
          <a:p>
            <a:pPr algn="just" fontAlgn="base">
              <a:buFont typeface="Arial" panose="020B0604020202020204" pitchFamily="34" charset="0"/>
              <a:buChar char="•"/>
            </a:pPr>
            <a:r>
              <a:rPr lang="en-US" sz="2400" b="1" i="0" u="sng" dirty="0">
                <a:solidFill>
                  <a:srgbClr val="273239"/>
                </a:solidFill>
                <a:effectLst/>
                <a:latin typeface="Nunito" pitchFamily="2" charset="0"/>
                <a:hlinkClick r:id="rId2"/>
              </a:rPr>
              <a:t>POS tagging</a:t>
            </a:r>
            <a:r>
              <a:rPr lang="en-US" sz="2400" b="1" i="0" dirty="0">
                <a:solidFill>
                  <a:srgbClr val="273239"/>
                </a:solidFill>
                <a:effectLst/>
                <a:latin typeface="Nunito" pitchFamily="2" charset="0"/>
              </a:rPr>
              <a:t>:</a:t>
            </a:r>
            <a:r>
              <a:rPr lang="en-US" sz="2400" b="0" i="0" dirty="0">
                <a:solidFill>
                  <a:srgbClr val="273239"/>
                </a:solidFill>
                <a:effectLst/>
                <a:latin typeface="Nunito" pitchFamily="2" charset="0"/>
              </a:rPr>
              <a:t> POS tagging involves assigning a part of speech tag to each word in a text. This step is commonly used in various NLP tasks such as named entity recognition, sentiment analysis, and machine </a:t>
            </a:r>
            <a:r>
              <a:rPr lang="en-US" sz="2400" b="0" i="0" dirty="0" smtClean="0">
                <a:solidFill>
                  <a:srgbClr val="273239"/>
                </a:solidFill>
                <a:effectLst/>
                <a:latin typeface="Nunito" pitchFamily="2" charset="0"/>
              </a:rPr>
              <a:t>translation.</a:t>
            </a:r>
            <a:endParaRPr lang="en-US" sz="2400" b="0" i="0" dirty="0">
              <a:solidFill>
                <a:srgbClr val="273239"/>
              </a:solidFill>
              <a:effectLst/>
              <a:latin typeface="Nunito" pitchFamily="2" charset="0"/>
            </a:endParaRPr>
          </a:p>
          <a:p>
            <a:pPr algn="just" fontAlgn="base">
              <a:buFont typeface="Arial" panose="020B0604020202020204" pitchFamily="34" charset="0"/>
              <a:buChar char="•"/>
            </a:pPr>
            <a:r>
              <a:rPr lang="en-US" sz="2400" b="1" i="0" u="sng" dirty="0" smtClean="0">
                <a:solidFill>
                  <a:srgbClr val="273239"/>
                </a:solidFill>
                <a:effectLst/>
                <a:latin typeface="Nunito" pitchFamily="2" charset="0"/>
                <a:hlinkClick r:id="rId3"/>
              </a:rPr>
              <a:t>Named Entity Recognition (NER)</a:t>
            </a:r>
            <a:r>
              <a:rPr lang="en-US" sz="2400" b="1" i="0" dirty="0" smtClean="0">
                <a:solidFill>
                  <a:srgbClr val="273239"/>
                </a:solidFill>
                <a:effectLst/>
                <a:latin typeface="Nunito" pitchFamily="2" charset="0"/>
              </a:rPr>
              <a:t>:</a:t>
            </a:r>
            <a:r>
              <a:rPr lang="en-US" sz="2400" b="0" i="0" dirty="0" smtClean="0">
                <a:solidFill>
                  <a:srgbClr val="273239"/>
                </a:solidFill>
                <a:effectLst/>
                <a:latin typeface="Nunito" pitchFamily="2" charset="0"/>
              </a:rPr>
              <a:t> NER involves identifying and classifying named entities in text, such as people, organizations, and locations. This step is commonly used in various NLP tasks such as information extraction, machine translation, and question-answering</a:t>
            </a:r>
          </a:p>
          <a:p>
            <a:pPr algn="l" fontAlgn="base">
              <a:buFont typeface="Arial" panose="020B0604020202020204" pitchFamily="34" charset="0"/>
              <a:buChar char="•"/>
            </a:pPr>
            <a:endParaRPr lang="en-US" sz="1800" b="0" i="0" dirty="0">
              <a:solidFill>
                <a:srgbClr val="273239"/>
              </a:solidFill>
              <a:effectLst/>
              <a:latin typeface="Nunito" pitchFamily="2" charset="0"/>
            </a:endParaRPr>
          </a:p>
        </p:txBody>
      </p:sp>
      <p:sp>
        <p:nvSpPr>
          <p:cNvPr id="3" name="AutoShape 2" descr="blob:https://web.whatsapp.com/23e08ff5-60e6-4121-b6ee-c3e769cd839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7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8884024-2933-4F96-A168-0D8EC128C174}" type="slidenum">
              <a:rPr lang="en-GB" smtClean="0"/>
              <a:pPr>
                <a:defRPr/>
              </a:pPr>
              <a:t>11</a:t>
            </a:fld>
            <a:endParaRPr lang="en-GB"/>
          </a:p>
        </p:txBody>
      </p:sp>
      <p:sp>
        <p:nvSpPr>
          <p:cNvPr id="3" name="AutoShape 2" descr="blob:https://web.whatsapp.com/23e08ff5-60e6-4121-b6ee-c3e769cd839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8991600" cy="5181600"/>
          </a:xfrm>
          <a:prstGeom prst="rect">
            <a:avLst/>
          </a:prstGeom>
        </p:spPr>
      </p:pic>
    </p:spTree>
    <p:extLst>
      <p:ext uri="{BB962C8B-B14F-4D97-AF65-F5344CB8AC3E}">
        <p14:creationId xmlns:p14="http://schemas.microsoft.com/office/powerpoint/2010/main" val="23102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8884024-2933-4F96-A168-0D8EC128C174}" type="slidenum">
              <a:rPr lang="en-GB" smtClean="0"/>
              <a:pPr>
                <a:defRPr/>
              </a:pPr>
              <a:t>12</a:t>
            </a:fld>
            <a:endParaRPr lang="en-GB"/>
          </a:p>
        </p:txBody>
      </p:sp>
      <p:sp>
        <p:nvSpPr>
          <p:cNvPr id="3" name="AutoShape 2" descr="blob:https://web.whatsapp.com/b48b581e-b842-4a09-a087-3ff7ebab0d0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24145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4" y="2514599"/>
            <a:ext cx="8683625" cy="3505201"/>
          </a:xfrm>
          <a:prstGeom prst="rect">
            <a:avLst/>
          </a:prstGeom>
        </p:spPr>
      </p:pic>
    </p:spTree>
    <p:extLst>
      <p:ext uri="{BB962C8B-B14F-4D97-AF65-F5344CB8AC3E}">
        <p14:creationId xmlns:p14="http://schemas.microsoft.com/office/powerpoint/2010/main" val="203238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E99B7F-B47C-EDA8-4FE6-FA22DD0B69E5}"/>
              </a:ext>
            </a:extLst>
          </p:cNvPr>
          <p:cNvSpPr>
            <a:spLocks noGrp="1"/>
          </p:cNvSpPr>
          <p:nvPr>
            <p:ph type="sldNum" sz="quarter" idx="12"/>
          </p:nvPr>
        </p:nvSpPr>
        <p:spPr/>
        <p:txBody>
          <a:bodyPr/>
          <a:lstStyle/>
          <a:p>
            <a:pPr>
              <a:defRPr/>
            </a:pPr>
            <a:fld id="{A8884024-2933-4F96-A168-0D8EC128C174}" type="slidenum">
              <a:rPr lang="en-GB" smtClean="0"/>
              <a:pPr>
                <a:defRPr/>
              </a:pPr>
              <a:t>2</a:t>
            </a:fld>
            <a:endParaRPr lang="en-GB"/>
          </a:p>
        </p:txBody>
      </p:sp>
      <p:pic>
        <p:nvPicPr>
          <p:cNvPr id="7" name="Picture 2" descr="Lightbox">
            <a:extLst>
              <a:ext uri="{FF2B5EF4-FFF2-40B4-BE49-F238E27FC236}">
                <a16:creationId xmlns:a16="http://schemas.microsoft.com/office/drawing/2014/main" id="{9FDC75D2-1F9B-6025-B2C8-E60E1B179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81" y="3581400"/>
            <a:ext cx="8245744" cy="5661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NLP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39347"/>
            <a:ext cx="8610600" cy="360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704247-D108-4ACD-99D6-89A81E04083B}" type="slidenum">
              <a:rPr lang="en-GB" smtClean="0">
                <a:solidFill>
                  <a:prstClr val="black">
                    <a:tint val="75000"/>
                  </a:prstClr>
                </a:solidFill>
              </a:rPr>
              <a:pPr>
                <a:defRPr/>
              </a:pPr>
              <a:t>3</a:t>
            </a:fld>
            <a:endParaRPr lang="en-GB">
              <a:solidFill>
                <a:prstClr val="black">
                  <a:tint val="75000"/>
                </a:prstClr>
              </a:solidFill>
            </a:endParaRPr>
          </a:p>
        </p:txBody>
      </p:sp>
      <p:sp>
        <p:nvSpPr>
          <p:cNvPr id="30723" name="Content Placeholder 2"/>
          <p:cNvSpPr txBox="1">
            <a:spLocks/>
          </p:cNvSpPr>
          <p:nvPr/>
        </p:nvSpPr>
        <p:spPr bwMode="auto">
          <a:xfrm>
            <a:off x="609600" y="1128712"/>
            <a:ext cx="7924800" cy="4738688"/>
          </a:xfrm>
          <a:prstGeom prst="rect">
            <a:avLst/>
          </a:prstGeom>
          <a:noFill/>
          <a:ln w="9525">
            <a:noFill/>
            <a:miter lim="800000"/>
            <a:headEnd/>
            <a:tailEnd/>
          </a:ln>
        </p:spPr>
        <p:txBody>
          <a:bodyPr/>
          <a:lstStyle/>
          <a:p>
            <a:pPr algn="just" eaLnBrk="0" hangingPunct="0">
              <a:lnSpc>
                <a:spcPct val="125000"/>
              </a:lnSpc>
              <a:spcBef>
                <a:spcPct val="20000"/>
              </a:spcBef>
            </a:pPr>
            <a:r>
              <a:rPr lang="en-US" sz="2400" b="0" i="0" dirty="0">
                <a:solidFill>
                  <a:srgbClr val="273239"/>
                </a:solidFill>
                <a:effectLst/>
                <a:latin typeface="Nunito" pitchFamily="2" charset="0"/>
              </a:rPr>
              <a:t>For building the machine learning model we need data related to our problem statements, Sometimes we have our data and Sometimes we have to find it. Text data is available on websites, in emails, in social media, in form of pdf, and many more. But the challenge is. Is it in a machine-readable format? if in the machine-readable format then will it be relevant to our problem? So, First thing we need to understand our problem or task then we should search for data. Here we will see some of the ways of collecting data if it is not available in our local machine or database.</a:t>
            </a:r>
            <a:endParaRPr lang="en-US" sz="2400" dirty="0">
              <a:solidFill>
                <a:srgbClr val="000000"/>
              </a:solidFill>
              <a:latin typeface="Calibri" pitchFamily="34" charset="0"/>
            </a:endParaRPr>
          </a:p>
        </p:txBody>
      </p:sp>
      <p:sp>
        <p:nvSpPr>
          <p:cNvPr id="4" name="Content Placeholder 5"/>
          <p:cNvSpPr txBox="1">
            <a:spLocks/>
          </p:cNvSpPr>
          <p:nvPr/>
        </p:nvSpPr>
        <p:spPr bwMode="auto">
          <a:xfrm>
            <a:off x="152400" y="136525"/>
            <a:ext cx="8915400" cy="854075"/>
          </a:xfrm>
          <a:prstGeom prst="rect">
            <a:avLst/>
          </a:prstGeom>
          <a:solidFill>
            <a:schemeClr val="accent3">
              <a:lumMod val="75000"/>
            </a:schemeClr>
          </a:solidFill>
          <a:ln>
            <a:noFill/>
          </a:ln>
        </p:spPr>
        <p:txBody>
          <a:bodyPr anchor="ctr"/>
          <a:lst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None/>
              <a:defRPr/>
            </a:pPr>
            <a:r>
              <a:rPr lang="en-US" sz="2400" b="1" i="0" dirty="0">
                <a:solidFill>
                  <a:srgbClr val="273239"/>
                </a:solidFill>
                <a:effectLst/>
                <a:latin typeface="Nunito" pitchFamily="2" charset="0"/>
              </a:rPr>
              <a:t>1. Data Acquisition :</a:t>
            </a:r>
          </a:p>
        </p:txBody>
      </p:sp>
    </p:spTree>
    <p:extLst>
      <p:ext uri="{BB962C8B-B14F-4D97-AF65-F5344CB8AC3E}">
        <p14:creationId xmlns:p14="http://schemas.microsoft.com/office/powerpoint/2010/main" val="287375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704247-D108-4ACD-99D6-89A81E04083B}" type="slidenum">
              <a:rPr lang="en-GB" smtClean="0">
                <a:solidFill>
                  <a:prstClr val="black">
                    <a:tint val="75000"/>
                  </a:prstClr>
                </a:solidFill>
              </a:rPr>
              <a:pPr>
                <a:defRPr/>
              </a:pPr>
              <a:t>4</a:t>
            </a:fld>
            <a:endParaRPr lang="en-GB">
              <a:solidFill>
                <a:prstClr val="black">
                  <a:tint val="75000"/>
                </a:prstClr>
              </a:solidFill>
            </a:endParaRPr>
          </a:p>
        </p:txBody>
      </p:sp>
      <p:sp>
        <p:nvSpPr>
          <p:cNvPr id="30723" name="Content Placeholder 2"/>
          <p:cNvSpPr txBox="1">
            <a:spLocks/>
          </p:cNvSpPr>
          <p:nvPr/>
        </p:nvSpPr>
        <p:spPr bwMode="auto">
          <a:xfrm>
            <a:off x="609600" y="1128712"/>
            <a:ext cx="7924800" cy="4738688"/>
          </a:xfrm>
          <a:prstGeom prst="rect">
            <a:avLst/>
          </a:prstGeom>
          <a:noFill/>
          <a:ln w="9525">
            <a:noFill/>
            <a:miter lim="800000"/>
            <a:headEnd/>
            <a:tailEnd/>
          </a:ln>
        </p:spPr>
        <p:txBody>
          <a:bodyPr/>
          <a:lstStyle/>
          <a:p>
            <a:pPr marL="342900" indent="-342900" algn="just" fontAlgn="base">
              <a:buFont typeface="Wingdings" panose="05000000000000000000" pitchFamily="2" charset="2"/>
              <a:buChar char="§"/>
            </a:pPr>
            <a:r>
              <a:rPr lang="en-US" sz="2400" b="1" i="0" dirty="0">
                <a:solidFill>
                  <a:srgbClr val="273239"/>
                </a:solidFill>
                <a:effectLst/>
                <a:latin typeface="Nunito" pitchFamily="2" charset="0"/>
              </a:rPr>
              <a:t>Public Dataset:</a:t>
            </a:r>
            <a:r>
              <a:rPr lang="en-US" sz="2400" b="0" i="0" dirty="0">
                <a:solidFill>
                  <a:srgbClr val="273239"/>
                </a:solidFill>
                <a:effectLst/>
                <a:latin typeface="Nunito" pitchFamily="2" charset="0"/>
              </a:rPr>
              <a:t>  We can search for publicly available data as per our problem statement. </a:t>
            </a:r>
          </a:p>
          <a:p>
            <a:pPr marL="342900" indent="-342900" algn="just" fontAlgn="base">
              <a:buFont typeface="Wingdings" panose="05000000000000000000" pitchFamily="2" charset="2"/>
              <a:buChar char="§"/>
            </a:pPr>
            <a:r>
              <a:rPr lang="en-US" sz="2400" b="1" i="0" u="sng" dirty="0">
                <a:solidFill>
                  <a:srgbClr val="273239"/>
                </a:solidFill>
                <a:effectLst/>
                <a:latin typeface="Nunito" pitchFamily="2" charset="0"/>
                <a:hlinkClick r:id="rId2"/>
              </a:rPr>
              <a:t>Web Scrapping:</a:t>
            </a:r>
            <a:r>
              <a:rPr lang="en-US" sz="2400" b="0" i="0" dirty="0">
                <a:solidFill>
                  <a:srgbClr val="273239"/>
                </a:solidFill>
                <a:effectLst/>
                <a:latin typeface="Nunito" pitchFamily="2" charset="0"/>
              </a:rPr>
              <a:t> Web Scrapping is a technique to scrap data from a website. For this, we can use Beautiful Soup to scrape the text data from the web page. </a:t>
            </a:r>
          </a:p>
          <a:p>
            <a:pPr marL="342900" indent="-342900" algn="just" fontAlgn="base">
              <a:buFont typeface="Wingdings" panose="05000000000000000000" pitchFamily="2" charset="2"/>
              <a:buChar char="§"/>
            </a:pPr>
            <a:r>
              <a:rPr lang="en-US" sz="2400" b="1" i="0" u="sng" dirty="0">
                <a:solidFill>
                  <a:srgbClr val="273239"/>
                </a:solidFill>
                <a:effectLst/>
                <a:latin typeface="Nunito" pitchFamily="2" charset="0"/>
                <a:hlinkClick r:id="rId3"/>
              </a:rPr>
              <a:t>Image to Text</a:t>
            </a:r>
            <a:r>
              <a:rPr lang="en-US" sz="2400" b="0" i="0" dirty="0">
                <a:solidFill>
                  <a:srgbClr val="273239"/>
                </a:solidFill>
                <a:effectLst/>
                <a:latin typeface="Nunito" pitchFamily="2" charset="0"/>
              </a:rPr>
              <a:t>:  We can also scrap the data from the image files with the help of  Optical character recognition (OCR). There is a library Tesseract that uses OCR to convert image to text data.</a:t>
            </a:r>
          </a:p>
          <a:p>
            <a:pPr marL="342900" indent="-342900" algn="just" fontAlgn="base">
              <a:buFont typeface="Wingdings" panose="05000000000000000000" pitchFamily="2" charset="2"/>
              <a:buChar char="§"/>
            </a:pPr>
            <a:r>
              <a:rPr lang="en-US" sz="2400" b="1" i="0" u="sng" dirty="0">
                <a:solidFill>
                  <a:srgbClr val="273239"/>
                </a:solidFill>
                <a:effectLst/>
                <a:latin typeface="Nunito" pitchFamily="2" charset="0"/>
                <a:hlinkClick r:id="rId4"/>
              </a:rPr>
              <a:t>pdf to Text</a:t>
            </a:r>
            <a:r>
              <a:rPr lang="en-US" sz="2400" b="0" i="0" dirty="0">
                <a:solidFill>
                  <a:srgbClr val="273239"/>
                </a:solidFill>
                <a:effectLst/>
                <a:latin typeface="Nunito" pitchFamily="2" charset="0"/>
              </a:rPr>
              <a:t>:  We have multiple Python packages to convert the data into text. With the PyPDF2 library, pdf data can be extracted in the .text file.</a:t>
            </a:r>
          </a:p>
          <a:p>
            <a:pPr algn="just" eaLnBrk="0" hangingPunct="0">
              <a:lnSpc>
                <a:spcPct val="125000"/>
              </a:lnSpc>
              <a:spcBef>
                <a:spcPct val="20000"/>
              </a:spcBef>
            </a:pPr>
            <a:endParaRPr lang="en-US" sz="2400" dirty="0">
              <a:solidFill>
                <a:srgbClr val="000000"/>
              </a:solidFill>
              <a:latin typeface="Calibri" pitchFamily="34" charset="0"/>
            </a:endParaRPr>
          </a:p>
        </p:txBody>
      </p:sp>
      <p:sp>
        <p:nvSpPr>
          <p:cNvPr id="4" name="Content Placeholder 5"/>
          <p:cNvSpPr txBox="1">
            <a:spLocks/>
          </p:cNvSpPr>
          <p:nvPr/>
        </p:nvSpPr>
        <p:spPr bwMode="auto">
          <a:xfrm>
            <a:off x="152400" y="136525"/>
            <a:ext cx="8915400" cy="854075"/>
          </a:xfrm>
          <a:prstGeom prst="rect">
            <a:avLst/>
          </a:prstGeom>
          <a:solidFill>
            <a:schemeClr val="accent3">
              <a:lumMod val="75000"/>
            </a:schemeClr>
          </a:solidFill>
          <a:ln>
            <a:noFill/>
          </a:ln>
        </p:spPr>
        <p:txBody>
          <a:bodyPr anchor="ctr"/>
          <a:lst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None/>
              <a:defRPr/>
            </a:pPr>
            <a:r>
              <a:rPr lang="en-US" sz="2400" b="1" i="0" dirty="0">
                <a:solidFill>
                  <a:srgbClr val="273239"/>
                </a:solidFill>
                <a:effectLst/>
                <a:latin typeface="Nunito" pitchFamily="2" charset="0"/>
              </a:rPr>
              <a:t>1. Data Acquisition :</a:t>
            </a:r>
          </a:p>
        </p:txBody>
      </p:sp>
    </p:spTree>
    <p:extLst>
      <p:ext uri="{BB962C8B-B14F-4D97-AF65-F5344CB8AC3E}">
        <p14:creationId xmlns:p14="http://schemas.microsoft.com/office/powerpoint/2010/main" val="123350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704247-D108-4ACD-99D6-89A81E04083B}" type="slidenum">
              <a:rPr lang="en-GB" smtClean="0">
                <a:solidFill>
                  <a:prstClr val="black">
                    <a:tint val="75000"/>
                  </a:prstClr>
                </a:solidFill>
              </a:rPr>
              <a:pPr>
                <a:defRPr/>
              </a:pPr>
              <a:t>5</a:t>
            </a:fld>
            <a:endParaRPr lang="en-GB">
              <a:solidFill>
                <a:prstClr val="black">
                  <a:tint val="75000"/>
                </a:prstClr>
              </a:solidFill>
            </a:endParaRPr>
          </a:p>
        </p:txBody>
      </p:sp>
      <p:sp>
        <p:nvSpPr>
          <p:cNvPr id="30723" name="Content Placeholder 2"/>
          <p:cNvSpPr txBox="1">
            <a:spLocks/>
          </p:cNvSpPr>
          <p:nvPr/>
        </p:nvSpPr>
        <p:spPr bwMode="auto">
          <a:xfrm>
            <a:off x="609600" y="1128712"/>
            <a:ext cx="7924800" cy="4738688"/>
          </a:xfrm>
          <a:prstGeom prst="rect">
            <a:avLst/>
          </a:prstGeom>
          <a:noFill/>
          <a:ln w="9525">
            <a:noFill/>
            <a:miter lim="800000"/>
            <a:headEnd/>
            <a:tailEnd/>
          </a:ln>
        </p:spPr>
        <p:txBody>
          <a:bodyPr/>
          <a:lstStyle/>
          <a:p>
            <a:pPr marL="342900" indent="-342900" algn="just" fontAlgn="base">
              <a:buFont typeface="Wingdings" panose="05000000000000000000" pitchFamily="2" charset="2"/>
              <a:buChar char="§"/>
            </a:pPr>
            <a:r>
              <a:rPr lang="en-US" sz="2000" b="1" i="0" u="sng" dirty="0">
                <a:effectLst/>
                <a:latin typeface="Nunito" pitchFamily="2" charset="0"/>
                <a:hlinkClick r:id="rId2"/>
              </a:rPr>
              <a:t>Unicode Normalization</a:t>
            </a:r>
            <a:r>
              <a:rPr lang="en-US" sz="2000" b="1" i="0" dirty="0">
                <a:solidFill>
                  <a:srgbClr val="273239"/>
                </a:solidFill>
                <a:effectLst/>
                <a:latin typeface="Nunito" pitchFamily="2" charset="0"/>
              </a:rPr>
              <a:t>:</a:t>
            </a:r>
            <a:r>
              <a:rPr lang="en-US" sz="2000" b="0" i="0" dirty="0">
                <a:solidFill>
                  <a:srgbClr val="273239"/>
                </a:solidFill>
                <a:effectLst/>
                <a:latin typeface="Nunito" pitchFamily="2" charset="0"/>
              </a:rPr>
              <a:t> if text data may contain symbols, emojis, graphic characters, or special characters. Either we can remove these characters or we can convert this to machine-readable text. </a:t>
            </a:r>
            <a:endParaRPr lang="en-US" sz="2000" dirty="0">
              <a:solidFill>
                <a:srgbClr val="273239"/>
              </a:solidFill>
              <a:latin typeface="Nunito" pitchFamily="2" charset="0"/>
            </a:endParaRPr>
          </a:p>
          <a:p>
            <a:pPr marL="342900" indent="-342900" algn="just" fontAlgn="base">
              <a:buFont typeface="Wingdings" panose="05000000000000000000" pitchFamily="2" charset="2"/>
              <a:buChar char="§"/>
            </a:pPr>
            <a:r>
              <a:rPr lang="en-US" sz="2000" b="1" i="0" u="sng" dirty="0">
                <a:solidFill>
                  <a:srgbClr val="273239"/>
                </a:solidFill>
                <a:effectLst/>
                <a:latin typeface="Nunito" pitchFamily="2" charset="0"/>
                <a:hlinkClick r:id="rId3"/>
              </a:rPr>
              <a:t>Regex or Regular Expression</a:t>
            </a:r>
            <a:r>
              <a:rPr lang="en-US" sz="2000" b="1" i="0" dirty="0">
                <a:solidFill>
                  <a:srgbClr val="273239"/>
                </a:solidFill>
                <a:effectLst/>
                <a:latin typeface="Nunito" pitchFamily="2" charset="0"/>
              </a:rPr>
              <a:t>: </a:t>
            </a:r>
            <a:r>
              <a:rPr lang="en-US" sz="2000" b="0" i="0" dirty="0">
                <a:solidFill>
                  <a:srgbClr val="273239"/>
                </a:solidFill>
                <a:effectLst/>
                <a:latin typeface="Nunito" pitchFamily="2" charset="0"/>
              </a:rPr>
              <a:t>Regular Expression is the tool that is used for searching the string of specific patterns.  Suppose our data contain phone number, email-Id, and URL. we can find such text using the regular expression. After that either we can keep or remove such text patterns as per requirements.</a:t>
            </a:r>
          </a:p>
          <a:p>
            <a:pPr marL="342900" indent="-342900" algn="just" fontAlgn="base">
              <a:buFont typeface="Wingdings" panose="05000000000000000000" pitchFamily="2" charset="2"/>
              <a:buChar char="§"/>
            </a:pPr>
            <a:r>
              <a:rPr lang="en-US" sz="2000" b="1" i="0" u="sng" dirty="0">
                <a:solidFill>
                  <a:srgbClr val="273239"/>
                </a:solidFill>
                <a:effectLst/>
                <a:latin typeface="Nunito" pitchFamily="2" charset="0"/>
                <a:hlinkClick r:id="rId4"/>
              </a:rPr>
              <a:t>Spelling corrections</a:t>
            </a:r>
            <a:r>
              <a:rPr lang="en-US" sz="2000" b="1" i="0" dirty="0">
                <a:solidFill>
                  <a:srgbClr val="273239"/>
                </a:solidFill>
                <a:effectLst/>
                <a:latin typeface="Nunito" pitchFamily="2" charset="0"/>
              </a:rPr>
              <a:t>: </a:t>
            </a:r>
            <a:r>
              <a:rPr lang="en-US" sz="2000" b="0" i="0" dirty="0">
                <a:solidFill>
                  <a:srgbClr val="273239"/>
                </a:solidFill>
                <a:effectLst/>
                <a:latin typeface="Nunito" pitchFamily="2" charset="0"/>
              </a:rPr>
              <a:t> When our data is extracted from social media. Spelling mistakes are very common in that case. To overcome this problem we can create a corpus or dictionary of the most common mistype words and replace these common mistakes with the correct word.</a:t>
            </a:r>
          </a:p>
          <a:p>
            <a:pPr algn="just" fontAlgn="base"/>
            <a:endParaRPr lang="en-US" sz="2400" b="0" i="0" dirty="0">
              <a:solidFill>
                <a:srgbClr val="273239"/>
              </a:solidFill>
              <a:effectLst/>
              <a:latin typeface="Nunito" pitchFamily="2" charset="0"/>
            </a:endParaRPr>
          </a:p>
          <a:p>
            <a:pPr algn="just" eaLnBrk="0" hangingPunct="0">
              <a:lnSpc>
                <a:spcPct val="125000"/>
              </a:lnSpc>
              <a:spcBef>
                <a:spcPct val="20000"/>
              </a:spcBef>
            </a:pPr>
            <a:endParaRPr lang="en-US" sz="2400" dirty="0">
              <a:solidFill>
                <a:srgbClr val="000000"/>
              </a:solidFill>
              <a:latin typeface="Calibri" pitchFamily="34" charset="0"/>
            </a:endParaRPr>
          </a:p>
        </p:txBody>
      </p:sp>
      <p:sp>
        <p:nvSpPr>
          <p:cNvPr id="4" name="Content Placeholder 5"/>
          <p:cNvSpPr txBox="1">
            <a:spLocks/>
          </p:cNvSpPr>
          <p:nvPr/>
        </p:nvSpPr>
        <p:spPr bwMode="auto">
          <a:xfrm>
            <a:off x="152400" y="136525"/>
            <a:ext cx="8915400" cy="854075"/>
          </a:xfrm>
          <a:prstGeom prst="rect">
            <a:avLst/>
          </a:prstGeom>
          <a:solidFill>
            <a:schemeClr val="accent3">
              <a:lumMod val="75000"/>
            </a:schemeClr>
          </a:solidFill>
          <a:ln>
            <a:noFill/>
          </a:ln>
        </p:spPr>
        <p:txBody>
          <a:bodyPr anchor="ctr"/>
          <a:lst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r>
              <a:rPr lang="en-US" sz="2400" b="1" i="0" dirty="0">
                <a:solidFill>
                  <a:srgbClr val="273239"/>
                </a:solidFill>
                <a:effectLst/>
                <a:latin typeface="Nunito" pitchFamily="2" charset="0"/>
              </a:rPr>
              <a:t>2. Text Cleaning </a:t>
            </a:r>
            <a:r>
              <a:rPr lang="en-US" sz="1400" b="1" i="0" dirty="0">
                <a:solidFill>
                  <a:srgbClr val="273239"/>
                </a:solidFill>
                <a:effectLst/>
                <a:latin typeface="Nunito" pitchFamily="2" charset="0"/>
              </a:rPr>
              <a:t>:</a:t>
            </a:r>
          </a:p>
        </p:txBody>
      </p:sp>
    </p:spTree>
    <p:extLst>
      <p:ext uri="{BB962C8B-B14F-4D97-AF65-F5344CB8AC3E}">
        <p14:creationId xmlns:p14="http://schemas.microsoft.com/office/powerpoint/2010/main" val="39587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704247-D108-4ACD-99D6-89A81E04083B}" type="slidenum">
              <a:rPr lang="en-GB" smtClean="0">
                <a:solidFill>
                  <a:prstClr val="black">
                    <a:tint val="75000"/>
                  </a:prstClr>
                </a:solidFill>
              </a:rPr>
              <a:pPr>
                <a:defRPr/>
              </a:pPr>
              <a:t>6</a:t>
            </a:fld>
            <a:endParaRPr lang="en-GB">
              <a:solidFill>
                <a:prstClr val="black">
                  <a:tint val="75000"/>
                </a:prstClr>
              </a:solidFill>
            </a:endParaRPr>
          </a:p>
        </p:txBody>
      </p:sp>
      <p:sp>
        <p:nvSpPr>
          <p:cNvPr id="30723" name="Content Placeholder 2"/>
          <p:cNvSpPr txBox="1">
            <a:spLocks/>
          </p:cNvSpPr>
          <p:nvPr/>
        </p:nvSpPr>
        <p:spPr bwMode="auto">
          <a:xfrm>
            <a:off x="609600" y="1128712"/>
            <a:ext cx="7924800" cy="4738688"/>
          </a:xfrm>
          <a:prstGeom prst="rect">
            <a:avLst/>
          </a:prstGeom>
          <a:noFill/>
          <a:ln w="9525">
            <a:noFill/>
            <a:miter lim="800000"/>
            <a:headEnd/>
            <a:tailEnd/>
          </a:ln>
        </p:spPr>
        <p:txBody>
          <a:bodyPr/>
          <a:lstStyle/>
          <a:p>
            <a:pPr algn="just" fontAlgn="base"/>
            <a:r>
              <a:rPr lang="en-US" sz="2400" b="0" i="0" dirty="0">
                <a:solidFill>
                  <a:srgbClr val="242424"/>
                </a:solidFill>
                <a:effectLst/>
                <a:latin typeface="source-serif-pro"/>
              </a:rPr>
              <a:t>Text preprocessing refers to a series of techniques used to clean, transform and prepare raw textual data into a format that is suitable for NLP or ML tasks. The goal of text preprocessing is to enhance the quality and usability of the text data for subsequent analysis or modeling.</a:t>
            </a:r>
          </a:p>
          <a:p>
            <a:pPr algn="just"/>
            <a:r>
              <a:rPr lang="en-US" sz="2400" b="1" i="0" u="sng" dirty="0">
                <a:solidFill>
                  <a:srgbClr val="273239"/>
                </a:solidFill>
                <a:effectLst/>
                <a:latin typeface="Nunito" pitchFamily="2" charset="0"/>
                <a:hlinkClick r:id="rId2"/>
              </a:rPr>
              <a:t>Tokenization</a:t>
            </a:r>
            <a:r>
              <a:rPr lang="en-US" sz="2400" b="1" i="0" dirty="0">
                <a:solidFill>
                  <a:srgbClr val="273239"/>
                </a:solidFill>
                <a:effectLst/>
                <a:latin typeface="Nunito" pitchFamily="2" charset="0"/>
              </a:rPr>
              <a:t>:</a:t>
            </a:r>
            <a:r>
              <a:rPr lang="en-US" sz="2400" b="0" i="0" dirty="0">
                <a:solidFill>
                  <a:srgbClr val="273239"/>
                </a:solidFill>
                <a:effectLst/>
                <a:latin typeface="Nunito" pitchFamily="2" charset="0"/>
              </a:rPr>
              <a:t> Tokenization is the process of segmenting the text into a list of tokens. In the case of sentence tokenization, the token will be sentenced and in the case of word tokenization, it will be the word. It is a good idea to first complete sentence tokenization and then word tokenization, here output will be the list of lists. Tokenization is performed in each &amp; every NLP pipeline.</a:t>
            </a:r>
          </a:p>
          <a:p>
            <a:pPr algn="just" fontAlgn="base"/>
            <a:endParaRPr lang="en-US" sz="2400" b="0" i="0" dirty="0">
              <a:solidFill>
                <a:srgbClr val="273239"/>
              </a:solidFill>
              <a:effectLst/>
              <a:latin typeface="Nunito" pitchFamily="2" charset="0"/>
            </a:endParaRPr>
          </a:p>
          <a:p>
            <a:pPr algn="just" eaLnBrk="0" hangingPunct="0">
              <a:lnSpc>
                <a:spcPct val="125000"/>
              </a:lnSpc>
              <a:spcBef>
                <a:spcPct val="20000"/>
              </a:spcBef>
            </a:pPr>
            <a:endParaRPr lang="en-US" sz="2400" dirty="0">
              <a:solidFill>
                <a:srgbClr val="000000"/>
              </a:solidFill>
              <a:latin typeface="Calibri" pitchFamily="34" charset="0"/>
            </a:endParaRPr>
          </a:p>
        </p:txBody>
      </p:sp>
      <p:sp>
        <p:nvSpPr>
          <p:cNvPr id="4" name="Content Placeholder 5"/>
          <p:cNvSpPr txBox="1">
            <a:spLocks/>
          </p:cNvSpPr>
          <p:nvPr/>
        </p:nvSpPr>
        <p:spPr bwMode="auto">
          <a:xfrm>
            <a:off x="152400" y="136525"/>
            <a:ext cx="8915400" cy="854075"/>
          </a:xfrm>
          <a:prstGeom prst="rect">
            <a:avLst/>
          </a:prstGeom>
          <a:solidFill>
            <a:schemeClr val="accent3">
              <a:lumMod val="75000"/>
            </a:schemeClr>
          </a:solidFill>
          <a:ln>
            <a:noFill/>
          </a:ln>
        </p:spPr>
        <p:txBody>
          <a:bodyPr anchor="ctr"/>
          <a:lst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fontAlgn="base"/>
            <a:r>
              <a:rPr lang="en-US" sz="2000" b="1" i="0" dirty="0">
                <a:solidFill>
                  <a:srgbClr val="273239"/>
                </a:solidFill>
                <a:effectLst/>
                <a:latin typeface="Nunito" pitchFamily="2" charset="0"/>
              </a:rPr>
              <a:t>3. Text Preprocessing</a:t>
            </a:r>
            <a:r>
              <a:rPr lang="en-US" sz="1400" b="1" i="0" dirty="0">
                <a:solidFill>
                  <a:srgbClr val="273239"/>
                </a:solidFill>
                <a:effectLst/>
                <a:latin typeface="Nunito" pitchFamily="2" charset="0"/>
              </a:rPr>
              <a:t>:</a:t>
            </a:r>
          </a:p>
        </p:txBody>
      </p:sp>
    </p:spTree>
    <p:extLst>
      <p:ext uri="{BB962C8B-B14F-4D97-AF65-F5344CB8AC3E}">
        <p14:creationId xmlns:p14="http://schemas.microsoft.com/office/powerpoint/2010/main" val="144812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DCA56D-0ACA-B4ED-C23C-7121A6D0CC56}"/>
              </a:ext>
            </a:extLst>
          </p:cNvPr>
          <p:cNvSpPr>
            <a:spLocks noGrp="1"/>
          </p:cNvSpPr>
          <p:nvPr>
            <p:ph type="sldNum" sz="quarter" idx="12"/>
          </p:nvPr>
        </p:nvSpPr>
        <p:spPr/>
        <p:txBody>
          <a:bodyPr/>
          <a:lstStyle/>
          <a:p>
            <a:pPr>
              <a:defRPr/>
            </a:pPr>
            <a:fld id="{A8884024-2933-4F96-A168-0D8EC128C174}" type="slidenum">
              <a:rPr lang="en-GB" smtClean="0"/>
              <a:pPr>
                <a:defRPr/>
              </a:pPr>
              <a:t>7</a:t>
            </a:fld>
            <a:endParaRPr lang="en-GB"/>
          </a:p>
        </p:txBody>
      </p:sp>
      <p:pic>
        <p:nvPicPr>
          <p:cNvPr id="4" name="Picture 3">
            <a:extLst>
              <a:ext uri="{FF2B5EF4-FFF2-40B4-BE49-F238E27FC236}">
                <a16:creationId xmlns:a16="http://schemas.microsoft.com/office/drawing/2014/main" id="{7611C997-01DE-A666-7654-54E60330AE62}"/>
              </a:ext>
            </a:extLst>
          </p:cNvPr>
          <p:cNvPicPr>
            <a:picLocks noChangeAspect="1"/>
          </p:cNvPicPr>
          <p:nvPr/>
        </p:nvPicPr>
        <p:blipFill>
          <a:blip r:embed="rId2"/>
          <a:stretch>
            <a:fillRect/>
          </a:stretch>
        </p:blipFill>
        <p:spPr>
          <a:xfrm>
            <a:off x="-2895600" y="136526"/>
            <a:ext cx="15240000" cy="6492874"/>
          </a:xfrm>
          <a:prstGeom prst="rect">
            <a:avLst/>
          </a:prstGeom>
        </p:spPr>
      </p:pic>
    </p:spTree>
    <p:extLst>
      <p:ext uri="{BB962C8B-B14F-4D97-AF65-F5344CB8AC3E}">
        <p14:creationId xmlns:p14="http://schemas.microsoft.com/office/powerpoint/2010/main" val="293664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704247-D108-4ACD-99D6-89A81E04083B}" type="slidenum">
              <a:rPr lang="en-GB" smtClean="0">
                <a:solidFill>
                  <a:prstClr val="black">
                    <a:tint val="75000"/>
                  </a:prstClr>
                </a:solidFill>
              </a:rPr>
              <a:pPr>
                <a:defRPr/>
              </a:pPr>
              <a:t>8</a:t>
            </a:fld>
            <a:endParaRPr lang="en-GB">
              <a:solidFill>
                <a:prstClr val="black">
                  <a:tint val="75000"/>
                </a:prstClr>
              </a:solidFill>
            </a:endParaRPr>
          </a:p>
        </p:txBody>
      </p:sp>
      <p:sp>
        <p:nvSpPr>
          <p:cNvPr id="30723" name="Content Placeholder 2"/>
          <p:cNvSpPr txBox="1">
            <a:spLocks/>
          </p:cNvSpPr>
          <p:nvPr/>
        </p:nvSpPr>
        <p:spPr bwMode="auto">
          <a:xfrm>
            <a:off x="609600" y="1128712"/>
            <a:ext cx="7924800" cy="4738688"/>
          </a:xfrm>
          <a:prstGeom prst="rect">
            <a:avLst/>
          </a:prstGeom>
          <a:noFill/>
          <a:ln w="9525">
            <a:noFill/>
            <a:miter lim="800000"/>
            <a:headEnd/>
            <a:tailEnd/>
          </a:ln>
        </p:spPr>
        <p:txBody>
          <a:bodyPr/>
          <a:lstStyle/>
          <a:p>
            <a:pPr algn="l" fontAlgn="base">
              <a:buFont typeface="Arial" panose="020B0604020202020204" pitchFamily="34" charset="0"/>
              <a:buChar char="•"/>
            </a:pPr>
            <a:r>
              <a:rPr lang="en-US" sz="2400" b="1" i="0" u="sng" dirty="0">
                <a:solidFill>
                  <a:srgbClr val="273239"/>
                </a:solidFill>
                <a:effectLst/>
                <a:latin typeface="Nunito" pitchFamily="2" charset="0"/>
                <a:hlinkClick r:id="rId2"/>
              </a:rPr>
              <a:t>Lowercasing</a:t>
            </a:r>
            <a:r>
              <a:rPr lang="en-US" sz="2400" b="1" i="0" dirty="0">
                <a:solidFill>
                  <a:srgbClr val="273239"/>
                </a:solidFill>
                <a:effectLst/>
                <a:latin typeface="Nunito" pitchFamily="2" charset="0"/>
              </a:rPr>
              <a:t>:</a:t>
            </a:r>
            <a:r>
              <a:rPr lang="en-US" sz="2400" b="0" i="0" dirty="0">
                <a:solidFill>
                  <a:srgbClr val="273239"/>
                </a:solidFill>
                <a:effectLst/>
                <a:latin typeface="Nunito" pitchFamily="2" charset="0"/>
              </a:rPr>
              <a:t> This step is used to convert all the text to lowercase letters. This is useful in various NLP tasks such as text classification, information retrieval, and sentiment analysis.</a:t>
            </a:r>
          </a:p>
          <a:p>
            <a:pPr algn="l" fontAlgn="base">
              <a:buFont typeface="Arial" panose="020B0604020202020204" pitchFamily="34" charset="0"/>
              <a:buChar char="•"/>
            </a:pPr>
            <a:r>
              <a:rPr lang="en-US" sz="2400" b="1" i="0" u="sng" dirty="0">
                <a:solidFill>
                  <a:srgbClr val="273239"/>
                </a:solidFill>
                <a:effectLst/>
                <a:latin typeface="Nunito" pitchFamily="2" charset="0"/>
                <a:hlinkClick r:id="rId3"/>
              </a:rPr>
              <a:t>Stop word removal</a:t>
            </a:r>
            <a:r>
              <a:rPr lang="en-US" sz="2400" b="1" i="0" dirty="0">
                <a:solidFill>
                  <a:srgbClr val="273239"/>
                </a:solidFill>
                <a:effectLst/>
                <a:latin typeface="Nunito" pitchFamily="2" charset="0"/>
              </a:rPr>
              <a:t>: </a:t>
            </a:r>
            <a:r>
              <a:rPr lang="en-US" sz="2400" b="0" i="0" dirty="0">
                <a:solidFill>
                  <a:srgbClr val="273239"/>
                </a:solidFill>
                <a:effectLst/>
                <a:latin typeface="Nunito" pitchFamily="2" charset="0"/>
              </a:rPr>
              <a:t>Stop words are commonly occurring words in a language such as “the”, “and”, “a”, etc. They are usually removed from the text during preprocessing because they do not carry much meaning and can cause noise in the data. This step is used in various NLP tasks such as text classification, information retrieval, and topic modeling.</a:t>
            </a:r>
          </a:p>
          <a:p>
            <a:pPr algn="just" fontAlgn="base"/>
            <a:endParaRPr lang="en-US" sz="2400" b="0" i="0" dirty="0">
              <a:solidFill>
                <a:srgbClr val="273239"/>
              </a:solidFill>
              <a:effectLst/>
              <a:latin typeface="Nunito" pitchFamily="2" charset="0"/>
            </a:endParaRPr>
          </a:p>
          <a:p>
            <a:pPr algn="just" eaLnBrk="0" hangingPunct="0">
              <a:lnSpc>
                <a:spcPct val="125000"/>
              </a:lnSpc>
              <a:spcBef>
                <a:spcPct val="20000"/>
              </a:spcBef>
            </a:pPr>
            <a:endParaRPr lang="en-US" sz="2400" dirty="0">
              <a:solidFill>
                <a:srgbClr val="000000"/>
              </a:solidFill>
              <a:latin typeface="Calibri" pitchFamily="34" charset="0"/>
            </a:endParaRPr>
          </a:p>
        </p:txBody>
      </p:sp>
      <p:sp>
        <p:nvSpPr>
          <p:cNvPr id="4" name="Content Placeholder 5"/>
          <p:cNvSpPr txBox="1">
            <a:spLocks/>
          </p:cNvSpPr>
          <p:nvPr/>
        </p:nvSpPr>
        <p:spPr bwMode="auto">
          <a:xfrm>
            <a:off x="152400" y="136525"/>
            <a:ext cx="8915400" cy="854075"/>
          </a:xfrm>
          <a:prstGeom prst="rect">
            <a:avLst/>
          </a:prstGeom>
          <a:solidFill>
            <a:schemeClr val="accent3">
              <a:lumMod val="75000"/>
            </a:schemeClr>
          </a:solidFill>
          <a:ln>
            <a:noFill/>
          </a:ln>
        </p:spPr>
        <p:txBody>
          <a:bodyPr anchor="ctr"/>
          <a:lst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fontAlgn="base"/>
            <a:r>
              <a:rPr lang="en-US" sz="2000" b="1" i="0" dirty="0">
                <a:solidFill>
                  <a:srgbClr val="273239"/>
                </a:solidFill>
                <a:effectLst/>
                <a:latin typeface="Nunito" pitchFamily="2" charset="0"/>
              </a:rPr>
              <a:t>3. Text Preprocessing</a:t>
            </a:r>
            <a:r>
              <a:rPr lang="en-US" sz="1400" b="1" i="0" dirty="0">
                <a:solidFill>
                  <a:srgbClr val="273239"/>
                </a:solidFill>
                <a:effectLst/>
                <a:latin typeface="Nunito" pitchFamily="2" charset="0"/>
              </a:rPr>
              <a:t>:</a:t>
            </a:r>
          </a:p>
        </p:txBody>
      </p:sp>
    </p:spTree>
    <p:extLst>
      <p:ext uri="{BB962C8B-B14F-4D97-AF65-F5344CB8AC3E}">
        <p14:creationId xmlns:p14="http://schemas.microsoft.com/office/powerpoint/2010/main" val="82340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704247-D108-4ACD-99D6-89A81E04083B}" type="slidenum">
              <a:rPr lang="en-GB" smtClean="0">
                <a:solidFill>
                  <a:prstClr val="black">
                    <a:tint val="75000"/>
                  </a:prstClr>
                </a:solidFill>
              </a:rPr>
              <a:pPr>
                <a:defRPr/>
              </a:pPr>
              <a:t>9</a:t>
            </a:fld>
            <a:endParaRPr lang="en-GB">
              <a:solidFill>
                <a:prstClr val="black">
                  <a:tint val="75000"/>
                </a:prstClr>
              </a:solidFill>
            </a:endParaRPr>
          </a:p>
        </p:txBody>
      </p:sp>
      <p:sp>
        <p:nvSpPr>
          <p:cNvPr id="30723" name="Content Placeholder 2"/>
          <p:cNvSpPr txBox="1">
            <a:spLocks/>
          </p:cNvSpPr>
          <p:nvPr/>
        </p:nvSpPr>
        <p:spPr bwMode="auto">
          <a:xfrm>
            <a:off x="762000" y="2213818"/>
            <a:ext cx="7924800" cy="4738688"/>
          </a:xfrm>
          <a:prstGeom prst="rect">
            <a:avLst/>
          </a:prstGeom>
          <a:noFill/>
          <a:ln w="9525">
            <a:noFill/>
            <a:miter lim="800000"/>
            <a:headEnd/>
            <a:tailEnd/>
          </a:ln>
        </p:spPr>
        <p:txBody>
          <a:bodyPr/>
          <a:lstStyle/>
          <a:p>
            <a:pPr algn="just" fontAlgn="base"/>
            <a:endParaRPr lang="en-US" sz="2400" b="0" i="0" dirty="0">
              <a:solidFill>
                <a:srgbClr val="273239"/>
              </a:solidFill>
              <a:effectLst/>
              <a:latin typeface="Nunito" pitchFamily="2" charset="0"/>
            </a:endParaRPr>
          </a:p>
          <a:p>
            <a:pPr algn="just" eaLnBrk="0" hangingPunct="0">
              <a:lnSpc>
                <a:spcPct val="125000"/>
              </a:lnSpc>
              <a:spcBef>
                <a:spcPct val="20000"/>
              </a:spcBef>
            </a:pPr>
            <a:endParaRPr lang="en-US" sz="2400" dirty="0">
              <a:solidFill>
                <a:srgbClr val="000000"/>
              </a:solidFill>
              <a:latin typeface="Calibri" pitchFamily="34" charset="0"/>
            </a:endParaRPr>
          </a:p>
        </p:txBody>
      </p:sp>
      <p:sp>
        <p:nvSpPr>
          <p:cNvPr id="4" name="Content Placeholder 5"/>
          <p:cNvSpPr txBox="1">
            <a:spLocks/>
          </p:cNvSpPr>
          <p:nvPr/>
        </p:nvSpPr>
        <p:spPr bwMode="auto">
          <a:xfrm>
            <a:off x="152400" y="136525"/>
            <a:ext cx="8915400" cy="854075"/>
          </a:xfrm>
          <a:prstGeom prst="rect">
            <a:avLst/>
          </a:prstGeom>
          <a:solidFill>
            <a:schemeClr val="accent3">
              <a:lumMod val="75000"/>
            </a:schemeClr>
          </a:solidFill>
          <a:ln>
            <a:noFill/>
          </a:ln>
        </p:spPr>
        <p:txBody>
          <a:bodyPr anchor="ctr"/>
          <a:lstStyle>
            <a:lvl1pPr marL="342900" indent="-342900" algn="l" rtl="0" eaLnBrk="0" fontAlgn="base" hangingPunct="0">
              <a:lnSpc>
                <a:spcPct val="125000"/>
              </a:lnSpc>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lnSpc>
                <a:spcPct val="125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lnSpc>
                <a:spcPct val="125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125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fontAlgn="base"/>
            <a:r>
              <a:rPr lang="en-US" sz="2000" b="1" i="0" dirty="0">
                <a:solidFill>
                  <a:srgbClr val="273239"/>
                </a:solidFill>
                <a:effectLst/>
                <a:latin typeface="Nunito" pitchFamily="2" charset="0"/>
              </a:rPr>
              <a:t>3. Text Preprocessing</a:t>
            </a:r>
            <a:r>
              <a:rPr lang="en-US" sz="1400" b="1" i="0" dirty="0">
                <a:solidFill>
                  <a:srgbClr val="273239"/>
                </a:solidFill>
                <a:effectLst/>
                <a:latin typeface="Nunito" pitchFamily="2" charset="0"/>
              </a:rPr>
              <a:t>:</a:t>
            </a:r>
          </a:p>
        </p:txBody>
      </p:sp>
      <p:sp>
        <p:nvSpPr>
          <p:cNvPr id="5" name="TextBox 4">
            <a:extLst>
              <a:ext uri="{FF2B5EF4-FFF2-40B4-BE49-F238E27FC236}">
                <a16:creationId xmlns:a16="http://schemas.microsoft.com/office/drawing/2014/main" id="{927587BD-6388-2897-57F6-B50668852893}"/>
              </a:ext>
            </a:extLst>
          </p:cNvPr>
          <p:cNvSpPr txBox="1"/>
          <p:nvPr/>
        </p:nvSpPr>
        <p:spPr>
          <a:xfrm>
            <a:off x="609600" y="1720840"/>
            <a:ext cx="8458200" cy="4801314"/>
          </a:xfrm>
          <a:prstGeom prst="rect">
            <a:avLst/>
          </a:prstGeom>
          <a:noFill/>
        </p:spPr>
        <p:txBody>
          <a:bodyPr wrap="square">
            <a:spAutoFit/>
          </a:bodyPr>
          <a:lstStyle/>
          <a:p>
            <a:pPr algn="just" fontAlgn="base">
              <a:buFont typeface="Arial" panose="020B0604020202020204" pitchFamily="34" charset="0"/>
              <a:buChar char="•"/>
            </a:pPr>
            <a:r>
              <a:rPr lang="en-US" sz="2400" b="1" i="0" u="sng" dirty="0">
                <a:solidFill>
                  <a:srgbClr val="273239"/>
                </a:solidFill>
                <a:effectLst/>
                <a:latin typeface="Nunito" pitchFamily="2" charset="0"/>
                <a:hlinkClick r:id="rId2"/>
              </a:rPr>
              <a:t>Stemming or lemmatization</a:t>
            </a:r>
            <a:r>
              <a:rPr lang="en-US" sz="2400" b="1" i="0" dirty="0">
                <a:solidFill>
                  <a:srgbClr val="273239"/>
                </a:solidFill>
                <a:effectLst/>
                <a:latin typeface="Nunito" pitchFamily="2" charset="0"/>
              </a:rPr>
              <a:t>:</a:t>
            </a:r>
            <a:r>
              <a:rPr lang="en-US" sz="2400" b="0" i="0" dirty="0">
                <a:solidFill>
                  <a:srgbClr val="273239"/>
                </a:solidFill>
                <a:effectLst/>
                <a:latin typeface="Nunito" pitchFamily="2" charset="0"/>
              </a:rPr>
              <a:t> Stemming and lemmatization are used to reduce words to their base form, which can help reduce the vocabulary size and simplify the text. Stemming involves stripping the suffixes from words to get their stem, whereas lemmatization involves reducing words to their base form based on their part of speech. This step is commonly used in various NLP tasks such as text classification, information retrieval, and topic modeling.</a:t>
            </a:r>
          </a:p>
          <a:p>
            <a:pPr algn="just" fontAlgn="base">
              <a:buFont typeface="Arial" panose="020B0604020202020204" pitchFamily="34" charset="0"/>
              <a:buChar char="•"/>
            </a:pPr>
            <a:r>
              <a:rPr lang="en-US" sz="2400" b="1" i="0" u="sng" dirty="0">
                <a:solidFill>
                  <a:srgbClr val="273239"/>
                </a:solidFill>
                <a:effectLst/>
                <a:latin typeface="Nunito" pitchFamily="2" charset="0"/>
                <a:hlinkClick r:id="rId3"/>
              </a:rPr>
              <a:t>Removing digit/punctuation</a:t>
            </a:r>
            <a:r>
              <a:rPr lang="en-US" sz="2400" b="1" i="0" dirty="0">
                <a:solidFill>
                  <a:srgbClr val="273239"/>
                </a:solidFill>
                <a:effectLst/>
                <a:latin typeface="Nunito" pitchFamily="2" charset="0"/>
              </a:rPr>
              <a:t>:</a:t>
            </a:r>
            <a:r>
              <a:rPr lang="en-US" sz="2400" b="0" i="0" dirty="0">
                <a:solidFill>
                  <a:srgbClr val="273239"/>
                </a:solidFill>
                <a:effectLst/>
                <a:latin typeface="Nunito" pitchFamily="2" charset="0"/>
              </a:rPr>
              <a:t> This step is used to remove digits and punctuation from the text. This is useful in various NLP tasks such as text classification, sentiment analysis, and topic modeling.</a:t>
            </a:r>
          </a:p>
          <a:p>
            <a:pPr algn="l" fontAlgn="base">
              <a:buFont typeface="Arial" panose="020B0604020202020204" pitchFamily="34" charset="0"/>
              <a:buChar char="•"/>
            </a:pPr>
            <a:endParaRPr lang="en-US" sz="1800" b="0" i="0" dirty="0">
              <a:solidFill>
                <a:srgbClr val="273239"/>
              </a:solidFill>
              <a:effectLst/>
              <a:latin typeface="Nunito" pitchFamily="2" charset="0"/>
            </a:endParaRPr>
          </a:p>
        </p:txBody>
      </p:sp>
    </p:spTree>
    <p:extLst>
      <p:ext uri="{BB962C8B-B14F-4D97-AF65-F5344CB8AC3E}">
        <p14:creationId xmlns:p14="http://schemas.microsoft.com/office/powerpoint/2010/main" val="594721818"/>
      </p:ext>
    </p:extLst>
  </p:cSld>
  <p:clrMapOvr>
    <a:masterClrMapping/>
  </p:clrMapOvr>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4499</TotalTime>
  <Words>238</Words>
  <Application>Microsoft Office PowerPoint</Application>
  <PresentationFormat>On-screen Show (4:3)</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Nunito</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Areej</dc:creator>
  <cp:lastModifiedBy>Muhammad javed</cp:lastModifiedBy>
  <cp:revision>242</cp:revision>
  <dcterms:created xsi:type="dcterms:W3CDTF">2009-10-04T14:10:49Z</dcterms:created>
  <dcterms:modified xsi:type="dcterms:W3CDTF">2024-09-25T08:55:53Z</dcterms:modified>
</cp:coreProperties>
</file>