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5" r:id="rId4"/>
    <p:sldId id="266" r:id="rId5"/>
    <p:sldId id="258" r:id="rId6"/>
    <p:sldId id="259" r:id="rId7"/>
    <p:sldId id="260" r:id="rId8"/>
    <p:sldId id="262" r:id="rId9"/>
    <p:sldId id="261" r:id="rId10"/>
    <p:sldId id="263"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0F8BE-5151-4E30-A729-CE69322D3441}" type="datetimeFigureOut">
              <a:rPr lang="en-US" smtClean="0"/>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D0656-D005-4B36-8272-033F2334399C}" type="slidenum">
              <a:rPr lang="en-US" smtClean="0"/>
              <a:t>‹#›</a:t>
            </a:fld>
            <a:endParaRPr lang="en-US"/>
          </a:p>
        </p:txBody>
      </p:sp>
    </p:spTree>
    <p:extLst>
      <p:ext uri="{BB962C8B-B14F-4D97-AF65-F5344CB8AC3E}">
        <p14:creationId xmlns:p14="http://schemas.microsoft.com/office/powerpoint/2010/main" val="4007483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Level of Granularity refers to the extent or level of detail at which data is collected and analyzed. </a:t>
            </a:r>
          </a:p>
          <a:p>
            <a:r>
              <a:rPr lang="en-US" sz="1200" b="0" i="0" kern="1200" dirty="0" smtClean="0">
                <a:solidFill>
                  <a:schemeClr val="tx1"/>
                </a:solidFill>
                <a:effectLst/>
                <a:latin typeface="+mn-lt"/>
                <a:ea typeface="+mn-ea"/>
                <a:cs typeface="+mn-cs"/>
              </a:rPr>
              <a:t>It can influence the accuracy and efficiency of data analysis, machine learning, and artificial intelligence.</a:t>
            </a:r>
            <a:endParaRPr lang="en-US" dirty="0"/>
          </a:p>
        </p:txBody>
      </p:sp>
      <p:sp>
        <p:nvSpPr>
          <p:cNvPr id="4" name="Slide Number Placeholder 3"/>
          <p:cNvSpPr>
            <a:spLocks noGrp="1"/>
          </p:cNvSpPr>
          <p:nvPr>
            <p:ph type="sldNum" sz="quarter" idx="10"/>
          </p:nvPr>
        </p:nvSpPr>
        <p:spPr/>
        <p:txBody>
          <a:bodyPr/>
          <a:lstStyle/>
          <a:p>
            <a:fld id="{8C6D0656-D005-4B36-8272-033F2334399C}" type="slidenum">
              <a:rPr lang="en-US" smtClean="0"/>
              <a:t>12</a:t>
            </a:fld>
            <a:endParaRPr lang="en-US"/>
          </a:p>
        </p:txBody>
      </p:sp>
    </p:spTree>
    <p:extLst>
      <p:ext uri="{BB962C8B-B14F-4D97-AF65-F5344CB8AC3E}">
        <p14:creationId xmlns:p14="http://schemas.microsoft.com/office/powerpoint/2010/main" val="4225226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05CBF5-C015-4589-B745-A23D5E898D7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347715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05CBF5-C015-4589-B745-A23D5E898D7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426758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05CBF5-C015-4589-B745-A23D5E898D7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53035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05CBF5-C015-4589-B745-A23D5E898D7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41243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5CBF5-C015-4589-B745-A23D5E898D7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283455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05CBF5-C015-4589-B745-A23D5E898D7B}"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206006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05CBF5-C015-4589-B745-A23D5E898D7B}"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5003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05CBF5-C015-4589-B745-A23D5E898D7B}"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64191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5CBF5-C015-4589-B745-A23D5E898D7B}" type="datetimeFigureOut">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312670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05CBF5-C015-4589-B745-A23D5E898D7B}"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254513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05CBF5-C015-4589-B745-A23D5E898D7B}"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127254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5CBF5-C015-4589-B745-A23D5E898D7B}" type="datetimeFigureOut">
              <a:rPr lang="en-US" smtClean="0"/>
              <a:t>10/4/2024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52DC6-8814-4AE1-B8B6-DAD2D5C01284}" type="slidenum">
              <a:rPr lang="en-US" smtClean="0"/>
              <a:t>‹#›</a:t>
            </a:fld>
            <a:endParaRPr lang="en-US"/>
          </a:p>
        </p:txBody>
      </p:sp>
    </p:spTree>
    <p:extLst>
      <p:ext uri="{BB962C8B-B14F-4D97-AF65-F5344CB8AC3E}">
        <p14:creationId xmlns:p14="http://schemas.microsoft.com/office/powerpoint/2010/main" val="429058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ygreatlearning.com/blog/what-is-machine-lear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vity.ai/use-cases/categorize-app-crash-reports" TargetMode="External"/><Relationship Id="rId2" Type="http://schemas.openxmlformats.org/officeDocument/2006/relationships/hyperlink" Target="https://levity.ai/blog/structured-vs-unstructured-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classification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7106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6.Model Evaluation:</a:t>
            </a:r>
            <a:endParaRPr lang="en-US" dirty="0"/>
          </a:p>
        </p:txBody>
      </p:sp>
      <p:sp>
        <p:nvSpPr>
          <p:cNvPr id="3" name="Content Placeholder 2"/>
          <p:cNvSpPr>
            <a:spLocks noGrp="1"/>
          </p:cNvSpPr>
          <p:nvPr>
            <p:ph idx="1"/>
          </p:nvPr>
        </p:nvSpPr>
        <p:spPr/>
        <p:txBody>
          <a:bodyPr/>
          <a:lstStyle/>
          <a:p>
            <a:r>
              <a:rPr lang="en-US" dirty="0" smtClean="0"/>
              <a:t>Evaluate </a:t>
            </a:r>
            <a:r>
              <a:rPr lang="en-US" dirty="0"/>
              <a:t>the trained model's performance on the test dataset using appropriate evaluation metrics like accuracy, precision, recall, F1 score, or others depending on the nature of the classification task</a:t>
            </a:r>
          </a:p>
          <a:p>
            <a:endParaRPr lang="en-US" dirty="0"/>
          </a:p>
        </p:txBody>
      </p:sp>
    </p:spTree>
    <p:extLst>
      <p:ext uri="{BB962C8B-B14F-4D97-AF65-F5344CB8AC3E}">
        <p14:creationId xmlns:p14="http://schemas.microsoft.com/office/powerpoint/2010/main" val="380882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2266"/>
            <a:ext cx="10515600" cy="1325563"/>
          </a:xfrm>
        </p:spPr>
        <p:txBody>
          <a:bodyPr/>
          <a:lstStyle/>
          <a:p>
            <a:r>
              <a:rPr lang="en-US" b="1" smtClean="0"/>
              <a:t>Deployment:</a:t>
            </a:r>
            <a:endParaRPr lang="en-US" dirty="0"/>
          </a:p>
        </p:txBody>
      </p:sp>
      <p:sp>
        <p:nvSpPr>
          <p:cNvPr id="3" name="Content Placeholder 2"/>
          <p:cNvSpPr>
            <a:spLocks noGrp="1"/>
          </p:cNvSpPr>
          <p:nvPr>
            <p:ph idx="1"/>
          </p:nvPr>
        </p:nvSpPr>
        <p:spPr/>
        <p:txBody>
          <a:bodyPr/>
          <a:lstStyle/>
          <a:p>
            <a:r>
              <a:rPr lang="en-US" dirty="0" smtClean="0"/>
              <a:t>Deploy </a:t>
            </a:r>
            <a:r>
              <a:rPr lang="en-US" dirty="0"/>
              <a:t>the trained model into production for real-world text classification tasks. This may involve integrating it into a web application, </a:t>
            </a:r>
            <a:r>
              <a:rPr lang="en-US" dirty="0" err="1"/>
              <a:t>chatbot</a:t>
            </a:r>
            <a:r>
              <a:rPr lang="en-US" dirty="0"/>
              <a:t>, or any other relevant system</a:t>
            </a:r>
          </a:p>
          <a:p>
            <a:endParaRPr lang="en-US" dirty="0"/>
          </a:p>
        </p:txBody>
      </p:sp>
    </p:spTree>
    <p:extLst>
      <p:ext uri="{BB962C8B-B14F-4D97-AF65-F5344CB8AC3E}">
        <p14:creationId xmlns:p14="http://schemas.microsoft.com/office/powerpoint/2010/main" val="345009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the Bag-of-Words algorithm used</a:t>
            </a:r>
            <a:r>
              <a:rPr lang="en-US" b="1" dirty="0" smtClean="0"/>
              <a:t>?</a:t>
            </a:r>
            <a:endParaRPr lang="en-US" dirty="0"/>
          </a:p>
        </p:txBody>
      </p:sp>
      <p:sp>
        <p:nvSpPr>
          <p:cNvPr id="3" name="Content Placeholder 2"/>
          <p:cNvSpPr>
            <a:spLocks noGrp="1"/>
          </p:cNvSpPr>
          <p:nvPr>
            <p:ph idx="1"/>
          </p:nvPr>
        </p:nvSpPr>
        <p:spPr/>
        <p:txBody>
          <a:bodyPr/>
          <a:lstStyle/>
          <a:p>
            <a:pPr marL="0" indent="0" fontAlgn="base">
              <a:buNone/>
            </a:pPr>
            <a:r>
              <a:rPr lang="en-US" dirty="0"/>
              <a:t>So, why bag-of-words, what is wrong with the simple and easy text?  </a:t>
            </a:r>
          </a:p>
          <a:p>
            <a:pPr algn="just" fontAlgn="base"/>
            <a:r>
              <a:rPr lang="en-US" dirty="0"/>
              <a:t>One of the biggest problems with text is that it is messy and unstructured, and </a:t>
            </a:r>
            <a:r>
              <a:rPr lang="en-US" dirty="0">
                <a:hlinkClick r:id="rId3"/>
              </a:rPr>
              <a:t>machine learning</a:t>
            </a:r>
            <a:r>
              <a:rPr lang="en-US" dirty="0"/>
              <a:t> algorithms prefer structured, well defined fixed-length inputs and by using the Bag-of-Words technique we can convert variable-length texts into a fixed-length </a:t>
            </a:r>
            <a:r>
              <a:rPr lang="en-US" b="1" dirty="0"/>
              <a:t>vector.</a:t>
            </a:r>
            <a:endParaRPr lang="en-US" dirty="0"/>
          </a:p>
          <a:p>
            <a:pPr algn="just" fontAlgn="base"/>
            <a:r>
              <a:rPr lang="en-US" dirty="0"/>
              <a:t>Also, at a much granular level, the machine learning models work with numerical data rather than textual data. So to be more specific, by using the bag-of-words (</a:t>
            </a:r>
            <a:r>
              <a:rPr lang="en-US" dirty="0" err="1"/>
              <a:t>BoW</a:t>
            </a:r>
            <a:r>
              <a:rPr lang="en-US" dirty="0"/>
              <a:t>) technique, we convert a text into its equivalent vector of numbers.</a:t>
            </a:r>
          </a:p>
          <a:p>
            <a:endParaRPr lang="en-US" dirty="0"/>
          </a:p>
        </p:txBody>
      </p:sp>
    </p:spTree>
    <p:extLst>
      <p:ext uri="{BB962C8B-B14F-4D97-AF65-F5344CB8AC3E}">
        <p14:creationId xmlns:p14="http://schemas.microsoft.com/office/powerpoint/2010/main" val="175726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Understanding Bag of Words with an example</a:t>
            </a:r>
            <a:br>
              <a:rPr lang="en-US" b="1" dirty="0"/>
            </a:br>
            <a:r>
              <a:rPr lang="en-US" b="1" dirty="0" smtClean="0"/>
              <a:t>Example With preprocessing:</a:t>
            </a:r>
            <a:endParaRPr lang="en-US" dirty="0"/>
          </a:p>
        </p:txBody>
      </p:sp>
      <p:sp>
        <p:nvSpPr>
          <p:cNvPr id="3" name="Content Placeholder 2"/>
          <p:cNvSpPr>
            <a:spLocks noGrp="1"/>
          </p:cNvSpPr>
          <p:nvPr>
            <p:ph idx="1"/>
          </p:nvPr>
        </p:nvSpPr>
        <p:spPr>
          <a:xfrm>
            <a:off x="637478" y="2082103"/>
            <a:ext cx="10515600" cy="4351338"/>
          </a:xfrm>
        </p:spPr>
        <p:txBody>
          <a:bodyPr/>
          <a:lstStyle/>
          <a:p>
            <a:pPr marL="0" indent="0">
              <a:buNone/>
            </a:pPr>
            <a:endParaRPr lang="en-US" dirty="0"/>
          </a:p>
        </p:txBody>
      </p:sp>
      <p:sp>
        <p:nvSpPr>
          <p:cNvPr id="5" name="Rectangle 4"/>
          <p:cNvSpPr/>
          <p:nvPr/>
        </p:nvSpPr>
        <p:spPr>
          <a:xfrm>
            <a:off x="724829" y="2509023"/>
            <a:ext cx="10428249" cy="5232202"/>
          </a:xfrm>
          <a:prstGeom prst="rect">
            <a:avLst/>
          </a:prstGeom>
        </p:spPr>
        <p:txBody>
          <a:bodyPr wrap="square">
            <a:spAutoFit/>
          </a:bodyPr>
          <a:lstStyle/>
          <a:p>
            <a:pPr fontAlgn="base"/>
            <a:r>
              <a:rPr lang="en-US" dirty="0">
                <a:solidFill>
                  <a:srgbClr val="444444"/>
                </a:solidFill>
                <a:latin typeface="Inter"/>
              </a:rPr>
              <a:t>Sentence 1: ”Welcome to Great Learning, Now start learning”</a:t>
            </a:r>
          </a:p>
          <a:p>
            <a:pPr fontAlgn="base"/>
            <a:r>
              <a:rPr lang="en-US" dirty="0">
                <a:solidFill>
                  <a:srgbClr val="444444"/>
                </a:solidFill>
                <a:latin typeface="Inter"/>
              </a:rPr>
              <a:t>Sentence 2: “Learning is a good practice”</a:t>
            </a:r>
            <a:br>
              <a:rPr lang="en-US" dirty="0">
                <a:solidFill>
                  <a:srgbClr val="444444"/>
                </a:solidFill>
                <a:latin typeface="Inter"/>
              </a:rPr>
            </a:br>
            <a:endParaRPr lang="en-US" dirty="0">
              <a:solidFill>
                <a:srgbClr val="444444"/>
              </a:solidFill>
              <a:latin typeface="Inter"/>
            </a:endParaRPr>
          </a:p>
          <a:p>
            <a:pPr fontAlgn="base"/>
            <a:r>
              <a:rPr lang="en-US" b="1" dirty="0">
                <a:solidFill>
                  <a:srgbClr val="444444"/>
                </a:solidFill>
                <a:latin typeface="Inter"/>
              </a:rPr>
              <a:t>Step 1</a:t>
            </a:r>
            <a:r>
              <a:rPr lang="en-US" dirty="0">
                <a:solidFill>
                  <a:srgbClr val="444444"/>
                </a:solidFill>
                <a:latin typeface="Inter"/>
              </a:rPr>
              <a:t>: Convert the above sentences in lower case as the case of the word does not hold any information.</a:t>
            </a:r>
          </a:p>
          <a:p>
            <a:pPr fontAlgn="base"/>
            <a:r>
              <a:rPr lang="en-US" b="1" dirty="0">
                <a:solidFill>
                  <a:srgbClr val="444444"/>
                </a:solidFill>
                <a:latin typeface="Inter"/>
              </a:rPr>
              <a:t>Step 2</a:t>
            </a:r>
            <a:r>
              <a:rPr lang="en-US" dirty="0">
                <a:solidFill>
                  <a:srgbClr val="444444"/>
                </a:solidFill>
                <a:latin typeface="Inter"/>
              </a:rPr>
              <a:t>: Remove special characters and stopwords from the text. Stopwords are the words that do not contain much information about text like ‘is’, ‘a’,’the and many more</a:t>
            </a:r>
            <a:r>
              <a:rPr lang="en-US" dirty="0" smtClean="0">
                <a:solidFill>
                  <a:srgbClr val="444444"/>
                </a:solidFill>
                <a:latin typeface="Inter"/>
              </a:rPr>
              <a:t>’.</a:t>
            </a:r>
          </a:p>
          <a:p>
            <a:pPr fontAlgn="base"/>
            <a:endParaRPr lang="en-US" dirty="0" smtClean="0"/>
          </a:p>
          <a:p>
            <a:pPr fontAlgn="base"/>
            <a:r>
              <a:rPr lang="en-US" sz="2000" dirty="0" smtClean="0"/>
              <a:t>After </a:t>
            </a:r>
            <a:r>
              <a:rPr lang="en-US" sz="2000" dirty="0"/>
              <a:t>applying the above steps, the sentences are changed to</a:t>
            </a:r>
          </a:p>
          <a:p>
            <a:pPr fontAlgn="base"/>
            <a:r>
              <a:rPr lang="en-US" sz="2000" dirty="0"/>
              <a:t>Sentence 1:  ”welcome great learning now start learning”</a:t>
            </a:r>
          </a:p>
          <a:p>
            <a:pPr fontAlgn="base"/>
            <a:r>
              <a:rPr lang="en-US" sz="2000" dirty="0"/>
              <a:t>Sentence 2: “learning good practice”</a:t>
            </a:r>
          </a:p>
          <a:p>
            <a:pPr fontAlgn="base"/>
            <a:r>
              <a:rPr lang="en-US" sz="2000" dirty="0"/>
              <a:t>Although the above sentences do not make much sense the maximum information is contained in these words only.</a:t>
            </a:r>
          </a:p>
          <a:p>
            <a:pPr fontAlgn="base"/>
            <a:endParaRPr lang="en-US" b="0" i="0" dirty="0">
              <a:solidFill>
                <a:srgbClr val="444444"/>
              </a:solidFill>
              <a:effectLst/>
              <a:latin typeface="Inter"/>
            </a:endParaRPr>
          </a:p>
          <a:p>
            <a:pPr fontAlgn="base"/>
            <a:endParaRPr lang="en-US" dirty="0" smtClean="0">
              <a:solidFill>
                <a:srgbClr val="444444"/>
              </a:solidFill>
              <a:latin typeface="Inter"/>
            </a:endParaRPr>
          </a:p>
          <a:p>
            <a:pPr fontAlgn="base"/>
            <a:endParaRPr lang="en-US" b="0" i="0" dirty="0">
              <a:solidFill>
                <a:srgbClr val="444444"/>
              </a:solidFill>
              <a:effectLst/>
              <a:latin typeface="Inter"/>
            </a:endParaRPr>
          </a:p>
          <a:p>
            <a:pPr fontAlgn="base"/>
            <a:endParaRPr lang="en-US" dirty="0" smtClean="0">
              <a:solidFill>
                <a:srgbClr val="444444"/>
              </a:solidFill>
              <a:latin typeface="Inter"/>
            </a:endParaRPr>
          </a:p>
          <a:p>
            <a:pPr fontAlgn="base"/>
            <a:endParaRPr lang="en-US" b="0" i="0" dirty="0">
              <a:solidFill>
                <a:srgbClr val="444444"/>
              </a:solidFill>
              <a:effectLst/>
              <a:latin typeface="Inter"/>
            </a:endParaRPr>
          </a:p>
        </p:txBody>
      </p:sp>
    </p:spTree>
    <p:extLst>
      <p:ext uri="{BB962C8B-B14F-4D97-AF65-F5344CB8AC3E}">
        <p14:creationId xmlns:p14="http://schemas.microsoft.com/office/powerpoint/2010/main" val="999785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2368"/>
          </a:xfrm>
        </p:spPr>
        <p:txBody>
          <a:bodyPr>
            <a:normAutofit fontScale="90000"/>
          </a:bodyPr>
          <a:lstStyle/>
          <a:p>
            <a:endParaRPr lang="en-US" dirty="0"/>
          </a:p>
        </p:txBody>
      </p:sp>
      <p:sp>
        <p:nvSpPr>
          <p:cNvPr id="3" name="Content Placeholder 2"/>
          <p:cNvSpPr>
            <a:spLocks noGrp="1"/>
          </p:cNvSpPr>
          <p:nvPr>
            <p:ph idx="1"/>
          </p:nvPr>
        </p:nvSpPr>
        <p:spPr>
          <a:xfrm>
            <a:off x="838200" y="1237785"/>
            <a:ext cx="10515600" cy="4939178"/>
          </a:xfrm>
        </p:spPr>
        <p:txBody>
          <a:bodyPr>
            <a:normAutofit fontScale="85000" lnSpcReduction="20000"/>
          </a:bodyPr>
          <a:lstStyle/>
          <a:p>
            <a:pPr marL="0" indent="0" fontAlgn="base">
              <a:buNone/>
            </a:pPr>
            <a:r>
              <a:rPr lang="en-US" b="1" dirty="0"/>
              <a:t>Step 3</a:t>
            </a:r>
            <a:r>
              <a:rPr lang="en-US" dirty="0"/>
              <a:t>: Go through all the words in the above text and make a list of all of the words in our model vocabulary.</a:t>
            </a:r>
          </a:p>
          <a:p>
            <a:pPr fontAlgn="base"/>
            <a:r>
              <a:rPr lang="en-US" dirty="0"/>
              <a:t>welcome</a:t>
            </a:r>
          </a:p>
          <a:p>
            <a:pPr fontAlgn="base"/>
            <a:r>
              <a:rPr lang="en-US" dirty="0"/>
              <a:t>great</a:t>
            </a:r>
          </a:p>
          <a:p>
            <a:pPr fontAlgn="base"/>
            <a:r>
              <a:rPr lang="en-US" dirty="0"/>
              <a:t>learning</a:t>
            </a:r>
          </a:p>
          <a:p>
            <a:pPr fontAlgn="base"/>
            <a:r>
              <a:rPr lang="en-US" dirty="0"/>
              <a:t>now</a:t>
            </a:r>
          </a:p>
          <a:p>
            <a:pPr fontAlgn="base"/>
            <a:r>
              <a:rPr lang="en-US" dirty="0"/>
              <a:t>start</a:t>
            </a:r>
          </a:p>
          <a:p>
            <a:pPr fontAlgn="base"/>
            <a:r>
              <a:rPr lang="en-US" dirty="0"/>
              <a:t>good</a:t>
            </a:r>
          </a:p>
          <a:p>
            <a:pPr fontAlgn="base"/>
            <a:r>
              <a:rPr lang="en-US" dirty="0"/>
              <a:t>practice</a:t>
            </a:r>
          </a:p>
          <a:p>
            <a:pPr marL="0" indent="0" fontAlgn="base">
              <a:buNone/>
            </a:pPr>
            <a:r>
              <a:rPr lang="en-US" dirty="0" smtClean="0"/>
              <a:t>Now </a:t>
            </a:r>
            <a:r>
              <a:rPr lang="en-US" dirty="0"/>
              <a:t>as the vocabulary has only 7 words, we can use a fixed-length document-representation of 7, with one position in the vector to score each word.</a:t>
            </a:r>
          </a:p>
          <a:p>
            <a:pPr marL="0" indent="0" fontAlgn="base">
              <a:buNone/>
            </a:pPr>
            <a:r>
              <a:rPr lang="en-US" dirty="0"/>
              <a:t>The scoring method we use here is the same as used in the previous example. For sentence 1, the count of words is as follow:</a:t>
            </a:r>
          </a:p>
          <a:p>
            <a:endParaRPr lang="en-US" dirty="0"/>
          </a:p>
        </p:txBody>
      </p:sp>
    </p:spTree>
    <p:extLst>
      <p:ext uri="{BB962C8B-B14F-4D97-AF65-F5344CB8AC3E}">
        <p14:creationId xmlns:p14="http://schemas.microsoft.com/office/powerpoint/2010/main" val="752321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1600" dirty="0">
                <a:solidFill>
                  <a:srgbClr val="444444"/>
                </a:solidFill>
                <a:latin typeface="Inter"/>
              </a:rPr>
              <a:t>Sentence 1: ”Welcome to Great Learning, Now start learning”</a:t>
            </a:r>
            <a:br>
              <a:rPr lang="en-US" sz="1600" dirty="0">
                <a:solidFill>
                  <a:srgbClr val="444444"/>
                </a:solidFill>
                <a:latin typeface="Inter"/>
              </a:rPr>
            </a:br>
            <a:r>
              <a:rPr lang="en-US" sz="1600" dirty="0">
                <a:solidFill>
                  <a:srgbClr val="444444"/>
                </a:solidFill>
                <a:latin typeface="Inter"/>
              </a:rPr>
              <a:t>Sentence 2: “Learning is a good practice”</a:t>
            </a:r>
            <a:endParaRPr lang="en-US" sz="1600" dirty="0"/>
          </a:p>
        </p:txBody>
      </p:sp>
      <p:pic>
        <p:nvPicPr>
          <p:cNvPr id="4" name="Content Placeholder 3"/>
          <p:cNvPicPr>
            <a:picLocks noGrp="1" noChangeAspect="1"/>
          </p:cNvPicPr>
          <p:nvPr>
            <p:ph idx="1"/>
          </p:nvPr>
        </p:nvPicPr>
        <p:blipFill>
          <a:blip r:embed="rId2"/>
          <a:stretch>
            <a:fillRect/>
          </a:stretch>
        </p:blipFill>
        <p:spPr>
          <a:xfrm>
            <a:off x="1037063" y="1690687"/>
            <a:ext cx="5107259" cy="4698961"/>
          </a:xfrm>
          <a:prstGeom prst="rect">
            <a:avLst/>
          </a:prstGeom>
        </p:spPr>
      </p:pic>
      <p:pic>
        <p:nvPicPr>
          <p:cNvPr id="5" name="Picture 4"/>
          <p:cNvPicPr>
            <a:picLocks noChangeAspect="1"/>
          </p:cNvPicPr>
          <p:nvPr/>
        </p:nvPicPr>
        <p:blipFill>
          <a:blip r:embed="rId3"/>
          <a:stretch>
            <a:fillRect/>
          </a:stretch>
        </p:blipFill>
        <p:spPr>
          <a:xfrm>
            <a:off x="6144322" y="1690687"/>
            <a:ext cx="5408340" cy="4821625"/>
          </a:xfrm>
          <a:prstGeom prst="rect">
            <a:avLst/>
          </a:prstGeom>
        </p:spPr>
      </p:pic>
    </p:spTree>
    <p:extLst>
      <p:ext uri="{BB962C8B-B14F-4D97-AF65-F5344CB8AC3E}">
        <p14:creationId xmlns:p14="http://schemas.microsoft.com/office/powerpoint/2010/main" val="307531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13316" y="1690688"/>
            <a:ext cx="10740483" cy="4397878"/>
          </a:xfrm>
          <a:prstGeom prst="rect">
            <a:avLst/>
          </a:prstGeom>
        </p:spPr>
      </p:pic>
    </p:spTree>
    <p:extLst>
      <p:ext uri="{BB962C8B-B14F-4D97-AF65-F5344CB8AC3E}">
        <p14:creationId xmlns:p14="http://schemas.microsoft.com/office/powerpoint/2010/main" val="3031602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10" y="78060"/>
            <a:ext cx="12102790" cy="6779940"/>
          </a:xfrm>
        </p:spPr>
      </p:pic>
    </p:spTree>
    <p:extLst>
      <p:ext uri="{BB962C8B-B14F-4D97-AF65-F5344CB8AC3E}">
        <p14:creationId xmlns:p14="http://schemas.microsoft.com/office/powerpoint/2010/main" val="3950696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59" y="1828800"/>
            <a:ext cx="11275741" cy="2967831"/>
          </a:xfrm>
        </p:spPr>
      </p:pic>
    </p:spTree>
    <p:extLst>
      <p:ext uri="{BB962C8B-B14F-4D97-AF65-F5344CB8AC3E}">
        <p14:creationId xmlns:p14="http://schemas.microsoft.com/office/powerpoint/2010/main" val="836080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4" name="Rectangle 1"/>
          <p:cNvSpPr>
            <a:spLocks noGrp="1" noChangeArrowheads="1"/>
          </p:cNvSpPr>
          <p:nvPr>
            <p:ph idx="1"/>
          </p:nvPr>
        </p:nvSpPr>
        <p:spPr bwMode="auto">
          <a:xfrm>
            <a:off x="838200" y="1739141"/>
            <a:ext cx="1089593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Ignores word order</a:t>
            </a:r>
            <a:r>
              <a:rPr kumimoji="0" lang="en-US" altLang="en-US" sz="1800" b="0" i="0" u="none" strike="noStrike" cap="none" normalizeH="0" baseline="0" dirty="0" smtClean="0">
                <a:ln>
                  <a:noFill/>
                </a:ln>
                <a:solidFill>
                  <a:schemeClr val="tx1"/>
                </a:solidFill>
                <a:effectLst/>
                <a:latin typeface="Arial" panose="020B0604020202020204" pitchFamily="34" charset="0"/>
              </a:rPr>
              <a:t>: It does not capture the relationship between words or their sequence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(i.e., it treats "dog bites man" and "man bites dog" the same).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Sparse representation</a:t>
            </a:r>
            <a:r>
              <a:rPr kumimoji="0" lang="en-US" altLang="en-US" sz="1800" b="0" i="0" u="none" strike="noStrike" cap="none" normalizeH="0" baseline="0" dirty="0" smtClean="0">
                <a:ln>
                  <a:noFill/>
                </a:ln>
                <a:solidFill>
                  <a:schemeClr val="tx1"/>
                </a:solidFill>
                <a:effectLst/>
                <a:latin typeface="Arial" panose="020B0604020202020204" pitchFamily="34" charset="0"/>
              </a:rPr>
              <a:t>: For large vocabularies, the resulting vectors can be very sparse (mostly zeros).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No semantic meaning</a:t>
            </a:r>
            <a:r>
              <a:rPr kumimoji="0" lang="en-US" altLang="en-US" sz="1800" b="0" i="0" u="none" strike="noStrike" cap="none" normalizeH="0" baseline="0" dirty="0" smtClean="0">
                <a:ln>
                  <a:noFill/>
                </a:ln>
                <a:solidFill>
                  <a:schemeClr val="tx1"/>
                </a:solidFill>
                <a:effectLst/>
                <a:latin typeface="Arial" panose="020B0604020202020204" pitchFamily="34" charset="0"/>
              </a:rPr>
              <a:t>: The model doesn't capture the meaning of words or their context (e.g.,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synonyms are treated as different words). </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899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 </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a:t/>
            </a:r>
            <a:br>
              <a:rPr lang="en-US" dirty="0"/>
            </a:br>
            <a:r>
              <a:rPr lang="en-US" dirty="0"/>
              <a:t>Text classification in natural language processing (NLP) is the process of assigning predefined categories or labels to a given piece of text. It is a fundamental NLP task used in various applications, including spam detection, sentiment analysis, topic categorization, and more. Text classification models learn to make predictions about the category or label of a text based on the patterns and features present in the text</a:t>
            </a:r>
            <a:r>
              <a:rPr lang="en-US" dirty="0" smtClean="0"/>
              <a:t>.</a:t>
            </a:r>
          </a:p>
          <a:p>
            <a:pPr marL="0" indent="0" algn="just">
              <a:buNone/>
            </a:pPr>
            <a:r>
              <a:rPr lang="en-US" dirty="0"/>
              <a:t>Text classification is a Machine Learning approach for automatically categorizing open-ended text into a number of predetermined categories. Text classifiers can structure, arrange, and classify almost any type of text, including articles, medical research, and customer tickets, as well as text found on the internet.</a:t>
            </a:r>
          </a:p>
          <a:p>
            <a:endParaRPr lang="en-US" dirty="0"/>
          </a:p>
        </p:txBody>
      </p:sp>
    </p:spTree>
    <p:extLst>
      <p:ext uri="{BB962C8B-B14F-4D97-AF65-F5344CB8AC3E}">
        <p14:creationId xmlns:p14="http://schemas.microsoft.com/office/powerpoint/2010/main" val="4128704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289"/>
          </a:xfrm>
        </p:spPr>
        <p:txBody>
          <a:bodyPr/>
          <a:lstStyle/>
          <a:p>
            <a:r>
              <a:rPr lang="en-US" b="1" dirty="0"/>
              <a:t>What is </a:t>
            </a:r>
            <a:r>
              <a:rPr lang="en-US" b="1" dirty="0" smtClean="0"/>
              <a:t>TF-IDF?</a:t>
            </a:r>
            <a:endParaRPr lang="en-US" dirty="0"/>
          </a:p>
        </p:txBody>
      </p:sp>
      <p:sp>
        <p:nvSpPr>
          <p:cNvPr id="3" name="Content Placeholder 2"/>
          <p:cNvSpPr>
            <a:spLocks noGrp="1"/>
          </p:cNvSpPr>
          <p:nvPr>
            <p:ph idx="1"/>
          </p:nvPr>
        </p:nvSpPr>
        <p:spPr/>
        <p:txBody>
          <a:bodyPr/>
          <a:lstStyle/>
          <a:p>
            <a:pPr marL="0" indent="0">
              <a:buNone/>
            </a:pPr>
            <a:r>
              <a:rPr lang="en-US" dirty="0"/>
              <a:t>TF-IDF is a numerical statistic that reflects the significance of a word within a document relative to a collection of documents, known as a corpus. The idea behind TF-IDF is to quantify the importance of a term in a document with respect to its frequency in the document and its rarity across multiple documents</a:t>
            </a:r>
            <a:endParaRPr lang="en-US" dirty="0"/>
          </a:p>
        </p:txBody>
      </p:sp>
    </p:spTree>
    <p:extLst>
      <p:ext uri="{BB962C8B-B14F-4D97-AF65-F5344CB8AC3E}">
        <p14:creationId xmlns:p14="http://schemas.microsoft.com/office/powerpoint/2010/main" val="2731317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Term Frequency (TF</a:t>
            </a:r>
            <a:r>
              <a:rPr lang="en-US" b="1" dirty="0" smtClean="0"/>
              <a:t>)</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Rectangle 1"/>
          <p:cNvSpPr>
            <a:spLocks noChangeArrowheads="1"/>
          </p:cNvSpPr>
          <p:nvPr/>
        </p:nvSpPr>
        <p:spPr bwMode="auto">
          <a:xfrm>
            <a:off x="1501403" y="2255778"/>
            <a:ext cx="880946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smtClean="0">
                <a:solidFill>
                  <a:srgbClr val="242424"/>
                </a:solidFill>
                <a:latin typeface="source-serif-pro"/>
              </a:rPr>
              <a:t>TF </a:t>
            </a:r>
            <a:r>
              <a:rPr kumimoji="0" lang="en-US" altLang="en-US" sz="2400" b="0" i="0" u="none" strike="noStrike" cap="none" normalizeH="0" baseline="0" dirty="0" smtClean="0">
                <a:ln>
                  <a:noFill/>
                </a:ln>
                <a:solidFill>
                  <a:srgbClr val="242424"/>
                </a:solidFill>
                <a:effectLst/>
                <a:latin typeface="source-serif-pro"/>
              </a:rPr>
              <a:t>measures the frequency of a term within a document. It is calculated as the ratio of the number of times a term occurs in a document to the total number of terms in that document. The goal is to emphasize words that are frequent within a document.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45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https://miro.medium.com/v2/resize:fit:550/1*lflj0Cz-X04bM2CKD9-ZT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083" y="4337824"/>
            <a:ext cx="7136780" cy="169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408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​Inverse Document Frequency (IDF</a:t>
            </a:r>
            <a:r>
              <a:rPr lang="en-US" b="1" dirty="0" smtClean="0"/>
              <a:t>)</a:t>
            </a:r>
            <a:endParaRPr lang="en-US" dirty="0"/>
          </a:p>
        </p:txBody>
      </p:sp>
      <p:sp>
        <p:nvSpPr>
          <p:cNvPr id="3" name="Content Placeholder 2"/>
          <p:cNvSpPr>
            <a:spLocks noGrp="1"/>
          </p:cNvSpPr>
          <p:nvPr>
            <p:ph idx="1"/>
          </p:nvPr>
        </p:nvSpPr>
        <p:spPr>
          <a:xfrm>
            <a:off x="960863" y="1937137"/>
            <a:ext cx="10515600" cy="4351338"/>
          </a:xfrm>
        </p:spPr>
        <p:txBody>
          <a:bodyPr/>
          <a:lstStyle/>
          <a:p>
            <a:pPr marL="0" indent="0" algn="just">
              <a:buNone/>
            </a:pPr>
            <a:r>
              <a:rPr lang="en-US" dirty="0"/>
              <a:t>IDF measures the rarity of a term across a collection of documents. It is calculated as the logarithm of the ratio of the total number of documents to the number of documents containing the term. The goal is to penalize words that are common across all documents</a:t>
            </a:r>
            <a:r>
              <a:rPr lang="en-US" dirty="0" smtClean="0"/>
              <a:t>.</a:t>
            </a:r>
          </a:p>
          <a:p>
            <a:pPr marL="0" indent="0" algn="just">
              <a:buNone/>
            </a:pPr>
            <a:endParaRPr lang="en-US" dirty="0"/>
          </a:p>
        </p:txBody>
      </p:sp>
      <p:pic>
        <p:nvPicPr>
          <p:cNvPr id="2050" name="Picture 2" descr="https://miro.medium.com/v2/resize:fit:593/1*d13YVVFq7YBXvbDkHaihQ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649" y="3556813"/>
            <a:ext cx="8497229" cy="236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644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Combining TF and IDF: </a:t>
            </a:r>
            <a:r>
              <a:rPr lang="en-US" b="1" dirty="0" smtClean="0"/>
              <a:t>TF-IDF</a:t>
            </a:r>
            <a:endParaRPr lang="en-US" dirty="0"/>
          </a:p>
        </p:txBody>
      </p:sp>
      <p:sp>
        <p:nvSpPr>
          <p:cNvPr id="3" name="Content Placeholder 2"/>
          <p:cNvSpPr>
            <a:spLocks noGrp="1"/>
          </p:cNvSpPr>
          <p:nvPr>
            <p:ph idx="1"/>
          </p:nvPr>
        </p:nvSpPr>
        <p:spPr/>
        <p:txBody>
          <a:bodyPr/>
          <a:lstStyle/>
          <a:p>
            <a:pPr marL="0" indent="0">
              <a:buNone/>
            </a:pPr>
            <a:r>
              <a:rPr lang="en-US" dirty="0"/>
              <a:t>The TF-IDF score for a term in a document is obtained by multiplying its TF and IDF </a:t>
            </a:r>
            <a:r>
              <a:rPr lang="en-US" dirty="0" smtClean="0"/>
              <a:t>scores</a:t>
            </a:r>
          </a:p>
          <a:p>
            <a:pPr marL="0" indent="0">
              <a:buNone/>
            </a:pPr>
            <a:endParaRPr lang="en-US" dirty="0" smtClean="0"/>
          </a:p>
          <a:p>
            <a:pPr marL="0" indent="0">
              <a:buNone/>
            </a:pPr>
            <a:r>
              <a:rPr lang="en-US" dirty="0" smtClean="0"/>
              <a:t>                                      TF-IDF(</a:t>
            </a:r>
            <a:r>
              <a:rPr lang="en-US" i="1" dirty="0" err="1" smtClean="0"/>
              <a:t>t</a:t>
            </a:r>
            <a:r>
              <a:rPr lang="en-US" dirty="0" err="1" smtClean="0"/>
              <a:t>,</a:t>
            </a:r>
            <a:r>
              <a:rPr lang="en-US" i="1" dirty="0" err="1" smtClean="0"/>
              <a:t>d</a:t>
            </a:r>
            <a:r>
              <a:rPr lang="en-US" dirty="0" err="1" smtClean="0"/>
              <a:t>,</a:t>
            </a:r>
            <a:r>
              <a:rPr lang="en-US" i="1" dirty="0" err="1" smtClean="0"/>
              <a:t>D</a:t>
            </a:r>
            <a:r>
              <a:rPr lang="en-US" dirty="0"/>
              <a:t>)=</a:t>
            </a:r>
            <a:r>
              <a:rPr lang="en-US" i="1" dirty="0"/>
              <a:t>TF</a:t>
            </a:r>
            <a:r>
              <a:rPr lang="en-US" dirty="0"/>
              <a:t>(</a:t>
            </a:r>
            <a:r>
              <a:rPr lang="en-US" i="1" dirty="0" err="1"/>
              <a:t>t</a:t>
            </a:r>
            <a:r>
              <a:rPr lang="en-US" dirty="0" err="1"/>
              <a:t>,</a:t>
            </a:r>
            <a:r>
              <a:rPr lang="en-US" i="1" dirty="0" err="1"/>
              <a:t>d</a:t>
            </a:r>
            <a:r>
              <a:rPr lang="en-US" dirty="0"/>
              <a:t>)×</a:t>
            </a:r>
            <a:r>
              <a:rPr lang="en-US" i="1" dirty="0"/>
              <a:t>IDF</a:t>
            </a:r>
            <a:r>
              <a:rPr lang="en-US" dirty="0"/>
              <a:t>(</a:t>
            </a:r>
            <a:r>
              <a:rPr lang="en-US" i="1" dirty="0" err="1"/>
              <a:t>t</a:t>
            </a:r>
            <a:r>
              <a:rPr lang="en-US" dirty="0" err="1"/>
              <a:t>,</a:t>
            </a:r>
            <a:r>
              <a:rPr lang="en-US" i="1" dirty="0" err="1"/>
              <a:t>D</a:t>
            </a:r>
            <a:endParaRPr lang="en-US" dirty="0"/>
          </a:p>
        </p:txBody>
      </p:sp>
    </p:spTree>
    <p:extLst>
      <p:ext uri="{BB962C8B-B14F-4D97-AF65-F5344CB8AC3E}">
        <p14:creationId xmlns:p14="http://schemas.microsoft.com/office/powerpoint/2010/main" val="1203800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TF-IDF</a:t>
            </a:r>
            <a:r>
              <a:rPr lang="en-US" b="1" dirty="0" smtClean="0"/>
              <a:t>:</a:t>
            </a:r>
            <a:endParaRPr lang="en-US" dirty="0"/>
          </a:p>
        </p:txBody>
      </p:sp>
      <p:sp>
        <p:nvSpPr>
          <p:cNvPr id="3" name="Content Placeholder 2"/>
          <p:cNvSpPr>
            <a:spLocks noGrp="1"/>
          </p:cNvSpPr>
          <p:nvPr>
            <p:ph idx="1"/>
          </p:nvPr>
        </p:nvSpPr>
        <p:spPr/>
        <p:txBody>
          <a:bodyPr/>
          <a:lstStyle/>
          <a:p>
            <a:r>
              <a:rPr lang="en-US" b="1" dirty="0"/>
              <a:t>Reduces the impact of common words:</a:t>
            </a:r>
            <a:r>
              <a:rPr lang="en-US" dirty="0"/>
              <a:t> TF-IDF effectively reduces the weight of very common words that don't provide useful information, like "is," "the," or "and."</a:t>
            </a:r>
          </a:p>
          <a:p>
            <a:r>
              <a:rPr lang="en-US" b="1" dirty="0"/>
              <a:t>Improves relevance of rare words</a:t>
            </a:r>
            <a:r>
              <a:rPr lang="en-US" dirty="0"/>
              <a:t>: Words that appear in only a few documents get higher scores, making them more important for identifying the document's topic or classification.</a:t>
            </a:r>
          </a:p>
          <a:p>
            <a:r>
              <a:rPr lang="en-US" b="1" dirty="0"/>
              <a:t>Simple and effective:</a:t>
            </a:r>
            <a:r>
              <a:rPr lang="en-US" dirty="0"/>
              <a:t> Despite its simplicity, TF-IDF often works well in practice for tasks like document retrieval and classification.</a:t>
            </a:r>
          </a:p>
          <a:p>
            <a:pPr marL="0" indent="0">
              <a:buNone/>
            </a:pPr>
            <a:endParaRPr lang="en-US" dirty="0"/>
          </a:p>
        </p:txBody>
      </p:sp>
    </p:spTree>
    <p:extLst>
      <p:ext uri="{BB962C8B-B14F-4D97-AF65-F5344CB8AC3E}">
        <p14:creationId xmlns:p14="http://schemas.microsoft.com/office/powerpoint/2010/main" val="3759233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TF-IDF in Practice:</a:t>
            </a:r>
          </a:p>
        </p:txBody>
      </p:sp>
      <p:sp>
        <p:nvSpPr>
          <p:cNvPr id="3" name="Content Placeholder 2"/>
          <p:cNvSpPr>
            <a:spLocks noGrp="1"/>
          </p:cNvSpPr>
          <p:nvPr>
            <p:ph idx="1"/>
          </p:nvPr>
        </p:nvSpPr>
        <p:spPr/>
        <p:txBody>
          <a:bodyPr>
            <a:normAutofit fontScale="92500" lnSpcReduction="10000"/>
          </a:bodyPr>
          <a:lstStyle/>
          <a:p>
            <a:r>
              <a:rPr lang="en-US" b="1" dirty="0"/>
              <a:t>Information Retrieval:</a:t>
            </a:r>
            <a:r>
              <a:rPr lang="en-US" dirty="0"/>
              <a:t> Search engines use TF-IDF to rank documents by their relevance to a query. For example, a search query that contains a rare term will result in documents with high TF-IDF scores for that term being ranked higher.</a:t>
            </a:r>
          </a:p>
          <a:p>
            <a:r>
              <a:rPr lang="en-US" b="1" dirty="0"/>
              <a:t>Text Classification:</a:t>
            </a:r>
            <a:r>
              <a:rPr lang="en-US" dirty="0"/>
              <a:t> TF-IDF is used to generate features for machine learning models in tasks like spam detection, sentiment analysis, and topic classification.</a:t>
            </a:r>
          </a:p>
          <a:p>
            <a:r>
              <a:rPr lang="en-US" b="1" dirty="0"/>
              <a:t>Document Similarity:</a:t>
            </a:r>
            <a:r>
              <a:rPr lang="en-US" dirty="0"/>
              <a:t> TF-IDF vectors of documents can be compared using cosine similarity or other distance metrics to determine how similar the documents are.</a:t>
            </a:r>
          </a:p>
          <a:p>
            <a:r>
              <a:rPr lang="en-US" b="1" dirty="0"/>
              <a:t>Keyword Extraction:</a:t>
            </a:r>
            <a:r>
              <a:rPr lang="en-US" dirty="0"/>
              <a:t> TF-IDF helps in extracting important keywords from documents by identifying words with high scores.</a:t>
            </a:r>
          </a:p>
          <a:p>
            <a:pPr marL="0" indent="0">
              <a:buNone/>
            </a:pPr>
            <a:endParaRPr lang="en-US" dirty="0"/>
          </a:p>
        </p:txBody>
      </p:sp>
    </p:spTree>
    <p:extLst>
      <p:ext uri="{BB962C8B-B14F-4D97-AF65-F5344CB8AC3E}">
        <p14:creationId xmlns:p14="http://schemas.microsoft.com/office/powerpoint/2010/main" val="2643847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 of TF-IDF</a:t>
            </a:r>
            <a:r>
              <a:rPr lang="en-US" b="1"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Ignores word order and context:</a:t>
            </a:r>
            <a:r>
              <a:rPr lang="en-US" dirty="0"/>
              <a:t> TF-IDF doesn't capture the relationships between words or the order in which they appear.</a:t>
            </a:r>
          </a:p>
          <a:p>
            <a:r>
              <a:rPr lang="en-US" b="1" dirty="0"/>
              <a:t>Bag-of-Words assumption</a:t>
            </a:r>
            <a:r>
              <a:rPr lang="en-US" dirty="0"/>
              <a:t>: It treats documents as bags of words, ignoring syntax and structure.</a:t>
            </a:r>
          </a:p>
          <a:p>
            <a:r>
              <a:rPr lang="en-US" b="1" dirty="0"/>
              <a:t>Not ideal for very large corpora:</a:t>
            </a:r>
            <a:r>
              <a:rPr lang="en-US" dirty="0"/>
              <a:t> For very large datasets, the computational cost of calculating IDF for every term across all documents can be high.</a:t>
            </a:r>
          </a:p>
          <a:p>
            <a:r>
              <a:rPr lang="en-US" b="1" dirty="0"/>
              <a:t>Inability to capture semantic meaning:</a:t>
            </a:r>
            <a:r>
              <a:rPr lang="en-US" dirty="0"/>
              <a:t> TF-IDF treats different forms of a word (e.g., "run" and "running") as distinct, and it doesn't understand synonyms or word meanings. Word </a:t>
            </a:r>
            <a:r>
              <a:rPr lang="en-US" dirty="0" err="1"/>
              <a:t>embeddings</a:t>
            </a:r>
            <a:r>
              <a:rPr lang="en-US" dirty="0"/>
              <a:t> like Word2Vec, </a:t>
            </a:r>
            <a:r>
              <a:rPr lang="en-US" dirty="0" err="1"/>
              <a:t>GloVe</a:t>
            </a:r>
            <a:r>
              <a:rPr lang="en-US" dirty="0"/>
              <a:t>, and BERT provide more advanced ways to capture semantic relationships.</a:t>
            </a:r>
          </a:p>
          <a:p>
            <a:pPr marL="0" indent="0">
              <a:buNone/>
            </a:pPr>
            <a:endParaRPr lang="en-US" dirty="0"/>
          </a:p>
        </p:txBody>
      </p:sp>
    </p:spTree>
    <p:extLst>
      <p:ext uri="{BB962C8B-B14F-4D97-AF65-F5344CB8AC3E}">
        <p14:creationId xmlns:p14="http://schemas.microsoft.com/office/powerpoint/2010/main" val="375384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text classification is </a:t>
            </a:r>
            <a:r>
              <a:rPr lang="en-US" b="1" dirty="0" smtClean="0"/>
              <a:t>important.</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a:t>With text classification, businesses can make the most out of </a:t>
            </a:r>
            <a:r>
              <a:rPr lang="en-US" dirty="0">
                <a:hlinkClick r:id="rId2"/>
              </a:rPr>
              <a:t>unstructured</a:t>
            </a:r>
            <a:r>
              <a:rPr lang="en-US" dirty="0"/>
              <a:t> data. Text classification tools allow organizations to efficiently and cost-effectively arrange all types of texts, e-mails, legal papers, ads, databases, and other documents. This enables them to save time and make informed decisions based on relevant data.</a:t>
            </a:r>
          </a:p>
          <a:p>
            <a:r>
              <a:rPr lang="en-US" dirty="0"/>
              <a:t>For example, you could collect </a:t>
            </a:r>
            <a:r>
              <a:rPr lang="en-US" dirty="0">
                <a:hlinkClick r:id="rId3"/>
              </a:rPr>
              <a:t>app crash reports</a:t>
            </a:r>
            <a:r>
              <a:rPr lang="en-US" dirty="0"/>
              <a:t> and categorize them based on the problem. Categories for this could be:</a:t>
            </a:r>
          </a:p>
          <a:p>
            <a:r>
              <a:rPr lang="en-US" dirty="0"/>
              <a:t>Loading time</a:t>
            </a:r>
          </a:p>
          <a:p>
            <a:r>
              <a:rPr lang="en-US" dirty="0"/>
              <a:t>App not responsive</a:t>
            </a:r>
          </a:p>
          <a:p>
            <a:r>
              <a:rPr lang="en-US" dirty="0"/>
              <a:t>Screen freezes</a:t>
            </a:r>
          </a:p>
          <a:p>
            <a:pPr marL="0" indent="0">
              <a:buNone/>
            </a:pPr>
            <a:endParaRPr lang="en-US" dirty="0"/>
          </a:p>
        </p:txBody>
      </p:sp>
    </p:spTree>
    <p:extLst>
      <p:ext uri="{BB962C8B-B14F-4D97-AF65-F5344CB8AC3E}">
        <p14:creationId xmlns:p14="http://schemas.microsoft.com/office/powerpoint/2010/main" val="258796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5324"/>
          </a:xfrm>
        </p:spPr>
        <p:txBody>
          <a:bodyPr/>
          <a:lstStyle/>
          <a:p>
            <a:r>
              <a:rPr lang="en-US" b="1" dirty="0"/>
              <a:t>Reasons to consider text </a:t>
            </a:r>
            <a:r>
              <a:rPr lang="en-US" b="1" dirty="0" smtClean="0"/>
              <a:t>classification</a:t>
            </a:r>
            <a:endParaRPr lang="en-US" dirty="0"/>
          </a:p>
        </p:txBody>
      </p:sp>
      <p:sp>
        <p:nvSpPr>
          <p:cNvPr id="3" name="Content Placeholder 2"/>
          <p:cNvSpPr>
            <a:spLocks noGrp="1"/>
          </p:cNvSpPr>
          <p:nvPr>
            <p:ph idx="1"/>
          </p:nvPr>
        </p:nvSpPr>
        <p:spPr>
          <a:xfrm>
            <a:off x="838200" y="1360450"/>
            <a:ext cx="10515600" cy="4816513"/>
          </a:xfrm>
        </p:spPr>
        <p:txBody>
          <a:bodyPr>
            <a:normAutofit fontScale="85000" lnSpcReduction="20000"/>
          </a:bodyPr>
          <a:lstStyle/>
          <a:p>
            <a:pPr marL="0" indent="0">
              <a:buNone/>
            </a:pPr>
            <a:r>
              <a:rPr lang="en-US" b="1" dirty="0"/>
              <a:t>Identifying problems users have with your product</a:t>
            </a:r>
          </a:p>
          <a:p>
            <a:pPr marL="0" indent="0">
              <a:buNone/>
            </a:pPr>
            <a:r>
              <a:rPr lang="en-US" dirty="0"/>
              <a:t>Most customer service requests end up in a backlog, while the product team is prioritizing new features. With a structured system to categorize requests, you’ll have a better overview of the problems users are facing.</a:t>
            </a:r>
          </a:p>
          <a:p>
            <a:pPr marL="0" indent="0">
              <a:buNone/>
            </a:pPr>
            <a:r>
              <a:rPr lang="en-US" b="1" dirty="0"/>
              <a:t>Recognizing user segments to improve your targeting</a:t>
            </a:r>
          </a:p>
          <a:p>
            <a:pPr marL="0" indent="0">
              <a:buNone/>
            </a:pPr>
            <a:r>
              <a:rPr lang="en-US" dirty="0"/>
              <a:t>You may segment your audience depending on the words and phrases they use, allowing you to develop more focused campaigns.</a:t>
            </a:r>
          </a:p>
          <a:p>
            <a:pPr marL="0" indent="0">
              <a:buNone/>
            </a:pPr>
            <a:r>
              <a:rPr lang="en-US" b="1" dirty="0"/>
              <a:t>Getting ideas for new features</a:t>
            </a:r>
          </a:p>
          <a:p>
            <a:pPr marL="0" indent="0">
              <a:buNone/>
            </a:pPr>
            <a:r>
              <a:rPr lang="en-US" dirty="0"/>
              <a:t>One of your users could tweet “</a:t>
            </a:r>
            <a:r>
              <a:rPr lang="en-US" i="1" dirty="0"/>
              <a:t>If this product would have a logo generation feature, it would be perfect for me.”</a:t>
            </a:r>
            <a:r>
              <a:rPr lang="en-US" dirty="0"/>
              <a:t> This is valuable feedback and you can leverage it to make your product more useful.</a:t>
            </a:r>
          </a:p>
          <a:p>
            <a:pPr marL="0" indent="0">
              <a:buNone/>
            </a:pPr>
            <a:r>
              <a:rPr lang="en-US" b="1" dirty="0"/>
              <a:t>Analyzing data in real-time</a:t>
            </a:r>
          </a:p>
          <a:p>
            <a:pPr marL="0" indent="0">
              <a:buNone/>
            </a:pPr>
            <a:r>
              <a:rPr lang="en-US" dirty="0"/>
              <a:t>Automated text classification can track your brand mentions in real time, allowing you to see timely posts and take immediate action.</a:t>
            </a:r>
          </a:p>
          <a:p>
            <a:pPr marL="0" indent="0">
              <a:buNone/>
            </a:pPr>
            <a:endParaRPr lang="en-US" dirty="0"/>
          </a:p>
        </p:txBody>
      </p:sp>
    </p:spTree>
    <p:extLst>
      <p:ext uri="{BB962C8B-B14F-4D97-AF65-F5344CB8AC3E}">
        <p14:creationId xmlns:p14="http://schemas.microsoft.com/office/powerpoint/2010/main" val="142416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are the key steps involved in training a text classification model:</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b="1" dirty="0" smtClean="0"/>
              <a:t>1.Data </a:t>
            </a:r>
            <a:r>
              <a:rPr lang="en-US" b="1" dirty="0"/>
              <a:t>Collection and Preprocessing:</a:t>
            </a:r>
            <a:endParaRPr lang="en-US" dirty="0"/>
          </a:p>
          <a:p>
            <a:pPr algn="just"/>
            <a:r>
              <a:rPr lang="en-US" dirty="0"/>
              <a:t>Gather a dataset of text documents, where each document is associated with a predefined category or label.</a:t>
            </a:r>
          </a:p>
          <a:p>
            <a:pPr algn="just"/>
            <a:r>
              <a:rPr lang="en-US" dirty="0"/>
              <a:t>Preprocess the text data, which includes tasks like tokenization (breaking text into words or phrases), removing stop words, stemming or lemmatization (reducing words to their base form), and handling other text-specific cleaning tasks.</a:t>
            </a:r>
          </a:p>
          <a:p>
            <a:endParaRPr lang="en-US" dirty="0"/>
          </a:p>
        </p:txBody>
      </p:sp>
    </p:spTree>
    <p:extLst>
      <p:ext uri="{BB962C8B-B14F-4D97-AF65-F5344CB8AC3E}">
        <p14:creationId xmlns:p14="http://schemas.microsoft.com/office/powerpoint/2010/main" val="65024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a:t>
            </a:r>
            <a:r>
              <a:rPr lang="en-US" b="1" dirty="0" smtClean="0"/>
              <a:t>.Feature Extraction:</a:t>
            </a:r>
            <a:endParaRPr lang="en-US" dirty="0"/>
          </a:p>
        </p:txBody>
      </p:sp>
      <p:sp>
        <p:nvSpPr>
          <p:cNvPr id="3" name="Content Placeholder 2"/>
          <p:cNvSpPr>
            <a:spLocks noGrp="1"/>
          </p:cNvSpPr>
          <p:nvPr>
            <p:ph idx="1"/>
          </p:nvPr>
        </p:nvSpPr>
        <p:spPr/>
        <p:txBody>
          <a:bodyPr/>
          <a:lstStyle/>
          <a:p>
            <a:r>
              <a:rPr lang="en-US" dirty="0" smtClean="0"/>
              <a:t>Convert </a:t>
            </a:r>
            <a:r>
              <a:rPr lang="en-US" dirty="0"/>
              <a:t>the text data into a numerical format that can be used as input for machine learning algorithms. Common techniques include:</a:t>
            </a:r>
          </a:p>
          <a:p>
            <a:pPr lvl="1" algn="just"/>
            <a:r>
              <a:rPr lang="en-US" dirty="0"/>
              <a:t>Bag of Words (</a:t>
            </a:r>
            <a:r>
              <a:rPr lang="en-US" dirty="0" err="1"/>
              <a:t>BoW</a:t>
            </a:r>
            <a:r>
              <a:rPr lang="en-US" dirty="0"/>
              <a:t>): Represent each document as a vector where each element corresponds to the frequency of a word in the document.</a:t>
            </a:r>
          </a:p>
          <a:p>
            <a:pPr lvl="1" algn="just"/>
            <a:r>
              <a:rPr lang="en-US" dirty="0"/>
              <a:t>TF-IDF (Term Frequency-Inverse Document Frequency): Weigh words based on their importance in the document and the corpus.</a:t>
            </a:r>
          </a:p>
          <a:p>
            <a:pPr lvl="1" algn="just"/>
            <a:r>
              <a:rPr lang="en-US" dirty="0"/>
              <a:t>Word </a:t>
            </a:r>
            <a:r>
              <a:rPr lang="en-US" dirty="0" err="1"/>
              <a:t>Embeddings</a:t>
            </a:r>
            <a:r>
              <a:rPr lang="en-US" dirty="0"/>
              <a:t>: Represent words as dense, continuous-valued vectors. Techniques like Word2Vec, </a:t>
            </a:r>
            <a:r>
              <a:rPr lang="en-US" dirty="0" err="1"/>
              <a:t>GloVe</a:t>
            </a:r>
            <a:r>
              <a:rPr lang="en-US" dirty="0"/>
              <a:t>, or pre-trained </a:t>
            </a:r>
            <a:r>
              <a:rPr lang="en-US" dirty="0" err="1"/>
              <a:t>embeddings</a:t>
            </a:r>
            <a:r>
              <a:rPr lang="en-US" dirty="0"/>
              <a:t> like Word2Vec, </a:t>
            </a:r>
            <a:r>
              <a:rPr lang="en-US" dirty="0" err="1"/>
              <a:t>FastText</a:t>
            </a:r>
            <a:r>
              <a:rPr lang="en-US" dirty="0"/>
              <a:t>, or BERT </a:t>
            </a:r>
            <a:r>
              <a:rPr lang="en-US" dirty="0" err="1"/>
              <a:t>embeddings</a:t>
            </a:r>
            <a:r>
              <a:rPr lang="en-US" dirty="0"/>
              <a:t> are used.</a:t>
            </a:r>
          </a:p>
          <a:p>
            <a:endParaRPr lang="en-US" dirty="0"/>
          </a:p>
        </p:txBody>
      </p:sp>
    </p:spTree>
    <p:extLst>
      <p:ext uri="{BB962C8B-B14F-4D97-AF65-F5344CB8AC3E}">
        <p14:creationId xmlns:p14="http://schemas.microsoft.com/office/powerpoint/2010/main" val="224510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1" dirty="0" smtClean="0"/>
              <a:t> Data Splitting:</a:t>
            </a:r>
            <a:endParaRPr lang="en-US" dirty="0"/>
          </a:p>
        </p:txBody>
      </p:sp>
      <p:sp>
        <p:nvSpPr>
          <p:cNvPr id="3" name="Content Placeholder 2"/>
          <p:cNvSpPr>
            <a:spLocks noGrp="1"/>
          </p:cNvSpPr>
          <p:nvPr>
            <p:ph idx="1"/>
          </p:nvPr>
        </p:nvSpPr>
        <p:spPr/>
        <p:txBody>
          <a:bodyPr/>
          <a:lstStyle/>
          <a:p>
            <a:r>
              <a:rPr lang="en-US" dirty="0" smtClean="0"/>
              <a:t>Divide </a:t>
            </a:r>
            <a:r>
              <a:rPr lang="en-US" dirty="0"/>
              <a:t>the dataset into training, validation, and test sets. The training set is used to train the model, the validation set is used for </a:t>
            </a:r>
            <a:r>
              <a:rPr lang="en-US" dirty="0" smtClean="0"/>
              <a:t>hyper parameter </a:t>
            </a:r>
            <a:r>
              <a:rPr lang="en-US" dirty="0"/>
              <a:t>tuning, and the test set is used to evaluate the model's performance.</a:t>
            </a:r>
          </a:p>
          <a:p>
            <a:endParaRPr lang="en-US" dirty="0"/>
          </a:p>
        </p:txBody>
      </p:sp>
    </p:spTree>
    <p:extLst>
      <p:ext uri="{BB962C8B-B14F-4D97-AF65-F5344CB8AC3E}">
        <p14:creationId xmlns:p14="http://schemas.microsoft.com/office/powerpoint/2010/main" val="41755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4.Model Selection:</a:t>
            </a:r>
            <a:endParaRPr lang="en-US" dirty="0"/>
          </a:p>
        </p:txBody>
      </p:sp>
      <p:sp>
        <p:nvSpPr>
          <p:cNvPr id="3" name="Content Placeholder 2"/>
          <p:cNvSpPr>
            <a:spLocks noGrp="1"/>
          </p:cNvSpPr>
          <p:nvPr>
            <p:ph idx="1"/>
          </p:nvPr>
        </p:nvSpPr>
        <p:spPr/>
        <p:txBody>
          <a:bodyPr>
            <a:normAutofit/>
          </a:bodyPr>
          <a:lstStyle/>
          <a:p>
            <a:r>
              <a:rPr lang="en-US" dirty="0" smtClean="0"/>
              <a:t>Choose </a:t>
            </a:r>
            <a:r>
              <a:rPr lang="en-US" dirty="0"/>
              <a:t>an appropriate text classification model. Common choices include:</a:t>
            </a:r>
          </a:p>
          <a:p>
            <a:pPr lvl="1"/>
            <a:r>
              <a:rPr lang="en-US" dirty="0"/>
              <a:t>Naive Bayes: A simple probabilistic model often used for text classification.</a:t>
            </a:r>
          </a:p>
          <a:p>
            <a:pPr lvl="1"/>
            <a:r>
              <a:rPr lang="en-US" dirty="0"/>
              <a:t>Support Vector Machines (SVM): Effective for text classification when combined with appropriate feature representations.</a:t>
            </a:r>
          </a:p>
          <a:p>
            <a:pPr lvl="1"/>
            <a:r>
              <a:rPr lang="en-US" dirty="0"/>
              <a:t>Deep Learning Models: Neural networks, including Convolutional Neural Networks (CNNs) and Recurrent Neural Networks (RNNs), can be used for more complex text classification tasks.</a:t>
            </a:r>
          </a:p>
          <a:p>
            <a:pPr lvl="1"/>
            <a:r>
              <a:rPr lang="en-US" dirty="0"/>
              <a:t>Pre-trained Language Models: Models like BERT, GPT-3, and their variants have shown remarkable performance on a wide range of text classification tasks</a:t>
            </a:r>
          </a:p>
          <a:p>
            <a:endParaRPr lang="en-US" dirty="0"/>
          </a:p>
        </p:txBody>
      </p:sp>
    </p:spTree>
    <p:extLst>
      <p:ext uri="{BB962C8B-B14F-4D97-AF65-F5344CB8AC3E}">
        <p14:creationId xmlns:p14="http://schemas.microsoft.com/office/powerpoint/2010/main" val="329742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5.Model Training:</a:t>
            </a:r>
            <a:endParaRPr lang="en-US" dirty="0"/>
          </a:p>
        </p:txBody>
      </p:sp>
      <p:sp>
        <p:nvSpPr>
          <p:cNvPr id="3" name="Content Placeholder 2"/>
          <p:cNvSpPr>
            <a:spLocks noGrp="1"/>
          </p:cNvSpPr>
          <p:nvPr>
            <p:ph idx="1"/>
          </p:nvPr>
        </p:nvSpPr>
        <p:spPr/>
        <p:txBody>
          <a:bodyPr/>
          <a:lstStyle/>
          <a:p>
            <a:r>
              <a:rPr lang="en-US" dirty="0" smtClean="0"/>
              <a:t>Train </a:t>
            </a:r>
            <a:r>
              <a:rPr lang="en-US" dirty="0"/>
              <a:t>the chosen model on the training data. This involves feeding the feature vectors from the training text data to the model and optimizing its parameters using a loss function and an optimization algorithm.</a:t>
            </a:r>
          </a:p>
          <a:p>
            <a:endParaRPr lang="en-US" dirty="0"/>
          </a:p>
        </p:txBody>
      </p:sp>
    </p:spTree>
    <p:extLst>
      <p:ext uri="{BB962C8B-B14F-4D97-AF65-F5344CB8AC3E}">
        <p14:creationId xmlns:p14="http://schemas.microsoft.com/office/powerpoint/2010/main" val="412728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1337</Words>
  <Application>Microsoft Office PowerPoint</Application>
  <PresentationFormat>Widescreen</PresentationFormat>
  <Paragraphs>114</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Inter</vt:lpstr>
      <vt:lpstr>source-serif-pro</vt:lpstr>
      <vt:lpstr>Office Theme</vt:lpstr>
      <vt:lpstr>Text classification </vt:lpstr>
      <vt:lpstr>Text classification </vt:lpstr>
      <vt:lpstr>Why text classification is important.</vt:lpstr>
      <vt:lpstr>Reasons to consider text classification</vt:lpstr>
      <vt:lpstr>Here are the key steps involved in training a text classification model: </vt:lpstr>
      <vt:lpstr>2.Feature Extraction:</vt:lpstr>
      <vt:lpstr>3. Data Splitting:</vt:lpstr>
      <vt:lpstr>4.Model Selection:</vt:lpstr>
      <vt:lpstr>5.Model Training:</vt:lpstr>
      <vt:lpstr>6.Model Evaluation:</vt:lpstr>
      <vt:lpstr>Deployment:</vt:lpstr>
      <vt:lpstr>Why is the Bag-of-Words algorithm used?</vt:lpstr>
      <vt:lpstr>Understanding Bag of Words with an example Example With preprocessing:</vt:lpstr>
      <vt:lpstr>PowerPoint Presentation</vt:lpstr>
      <vt:lpstr>Sentence 1: ”Welcome to Great Learning, Now start learning” Sentence 2: “Learning is a good practice”</vt:lpstr>
      <vt:lpstr>PowerPoint Presentation</vt:lpstr>
      <vt:lpstr>PowerPoint Presentation</vt:lpstr>
      <vt:lpstr>Output </vt:lpstr>
      <vt:lpstr>Limitations:</vt:lpstr>
      <vt:lpstr>What is TF-IDF?</vt:lpstr>
      <vt:lpstr>Term Frequency (TF)</vt:lpstr>
      <vt:lpstr>​Inverse Document Frequency (IDF)</vt:lpstr>
      <vt:lpstr>Combining TF and IDF: TF-IDF</vt:lpstr>
      <vt:lpstr>Benefits of TF-IDF:</vt:lpstr>
      <vt:lpstr>TF-IDF in Practice:</vt:lpstr>
      <vt:lpstr>Limitations of TF-IDF: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Amna</dc:creator>
  <cp:lastModifiedBy>Muhammad javed</cp:lastModifiedBy>
  <cp:revision>18</cp:revision>
  <dcterms:created xsi:type="dcterms:W3CDTF">2023-10-25T05:58:44Z</dcterms:created>
  <dcterms:modified xsi:type="dcterms:W3CDTF">2024-10-04T06:44:48Z</dcterms:modified>
</cp:coreProperties>
</file>