
<file path=[Content_Types].xml><?xml version="1.0" encoding="utf-8"?>
<Types xmlns="http://schemas.openxmlformats.org/package/2006/content-types">
  <Default Extension="fntdata" ContentType="application/x-fontdata"/>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316" r:id="rId4"/>
    <p:sldId id="300" r:id="rId5"/>
    <p:sldId id="301" r:id="rId6"/>
    <p:sldId id="302" r:id="rId7"/>
    <p:sldId id="303" r:id="rId8"/>
    <p:sldId id="304" r:id="rId9"/>
    <p:sldId id="305" r:id="rId10"/>
    <p:sldId id="326" r:id="rId11"/>
    <p:sldId id="327" r:id="rId12"/>
    <p:sldId id="317" r:id="rId13"/>
    <p:sldId id="318" r:id="rId14"/>
    <p:sldId id="319" r:id="rId15"/>
    <p:sldId id="320" r:id="rId16"/>
    <p:sldId id="321" r:id="rId17"/>
    <p:sldId id="322" r:id="rId18"/>
    <p:sldId id="323" r:id="rId19"/>
    <p:sldId id="325" r:id="rId20"/>
    <p:sldId id="306" r:id="rId21"/>
    <p:sldId id="307" r:id="rId22"/>
    <p:sldId id="309" r:id="rId23"/>
    <p:sldId id="310" r:id="rId24"/>
    <p:sldId id="279" r:id="rId25"/>
  </p:sldIdLst>
  <p:sldSz cx="9144000" cy="5143500" type="screen16x9"/>
  <p:notesSz cx="6858000" cy="9144000"/>
  <p:embeddedFontLst>
    <p:embeddedFont>
      <p:font typeface="Karla" pitchFamily="2" charset="0"/>
      <p:regular r:id="rId27"/>
      <p:bold r:id="rId28"/>
    </p:embeddedFont>
    <p:embeddedFont>
      <p:font typeface="Rubik Black" panose="020B0604020202020204" charset="-79"/>
      <p:bold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68"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4d2792e9d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4d2792e9d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1125d80b419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1125d80b419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0" name="Google Shape;10;p2"/>
          <p:cNvGrpSpPr/>
          <p:nvPr/>
        </p:nvGrpSpPr>
        <p:grpSpPr>
          <a:xfrm>
            <a:off x="274200" y="274200"/>
            <a:ext cx="8687100" cy="4686600"/>
            <a:chOff x="274200" y="274200"/>
            <a:chExt cx="8687100" cy="4686600"/>
          </a:xfrm>
        </p:grpSpPr>
        <p:sp>
          <p:nvSpPr>
            <p:cNvPr id="11" name="Google Shape;11;p2"/>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274200" y="274200"/>
              <a:ext cx="8595900" cy="4595100"/>
              <a:chOff x="274200" y="274200"/>
              <a:chExt cx="8595900" cy="4595100"/>
            </a:xfrm>
          </p:grpSpPr>
          <p:grpSp>
            <p:nvGrpSpPr>
              <p:cNvPr id="13" name="Google Shape;13;p2"/>
              <p:cNvGrpSpPr/>
              <p:nvPr/>
            </p:nvGrpSpPr>
            <p:grpSpPr>
              <a:xfrm>
                <a:off x="274200" y="274200"/>
                <a:ext cx="8595900" cy="4595100"/>
                <a:chOff x="274200" y="274200"/>
                <a:chExt cx="8595900" cy="4595100"/>
              </a:xfrm>
            </p:grpSpPr>
            <p:sp>
              <p:nvSpPr>
                <p:cNvPr id="14" name="Google Shape;14;p2"/>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16" name="Google Shape;16;p2"/>
              <p:cNvGrpSpPr/>
              <p:nvPr/>
            </p:nvGrpSpPr>
            <p:grpSpPr>
              <a:xfrm>
                <a:off x="8595300" y="365550"/>
                <a:ext cx="183000" cy="183000"/>
                <a:chOff x="8225400" y="367488"/>
                <a:chExt cx="183000" cy="183000"/>
              </a:xfrm>
            </p:grpSpPr>
            <p:cxnSp>
              <p:nvCxnSpPr>
                <p:cNvPr id="17" name="Google Shape;17;p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8" name="Google Shape;18;p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9" name="Google Shape;19;p2"/>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2"/>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21" name="Google Shape;21;p2"/>
          <p:cNvGrpSpPr/>
          <p:nvPr/>
        </p:nvGrpSpPr>
        <p:grpSpPr>
          <a:xfrm>
            <a:off x="914400" y="535100"/>
            <a:ext cx="7406700" cy="4164575"/>
            <a:chOff x="914400" y="535100"/>
            <a:chExt cx="7406700" cy="4164575"/>
          </a:xfrm>
        </p:grpSpPr>
        <p:sp>
          <p:nvSpPr>
            <p:cNvPr id="22" name="Google Shape;22;p2"/>
            <p:cNvSpPr/>
            <p:nvPr/>
          </p:nvSpPr>
          <p:spPr>
            <a:xfrm>
              <a:off x="1005900" y="626275"/>
              <a:ext cx="7315200" cy="4073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2"/>
            <p:cNvGrpSpPr/>
            <p:nvPr/>
          </p:nvGrpSpPr>
          <p:grpSpPr>
            <a:xfrm>
              <a:off x="914400" y="535100"/>
              <a:ext cx="7315200" cy="4073400"/>
              <a:chOff x="914400" y="535100"/>
              <a:chExt cx="7315200" cy="4073400"/>
            </a:xfrm>
          </p:grpSpPr>
          <p:sp>
            <p:nvSpPr>
              <p:cNvPr id="24" name="Google Shape;24;p2"/>
              <p:cNvSpPr/>
              <p:nvPr/>
            </p:nvSpPr>
            <p:spPr>
              <a:xfrm>
                <a:off x="914400" y="535100"/>
                <a:ext cx="7315200" cy="4073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2"/>
              <p:cNvGrpSpPr/>
              <p:nvPr/>
            </p:nvGrpSpPr>
            <p:grpSpPr>
              <a:xfrm>
                <a:off x="7955100" y="626350"/>
                <a:ext cx="183000" cy="183000"/>
                <a:chOff x="8225400" y="367488"/>
                <a:chExt cx="183000" cy="183000"/>
              </a:xfrm>
            </p:grpSpPr>
            <p:cxnSp>
              <p:nvCxnSpPr>
                <p:cNvPr id="26" name="Google Shape;26;p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7" name="Google Shape;27;p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8" name="Google Shape;28;p2"/>
              <p:cNvSpPr/>
              <p:nvPr/>
            </p:nvSpPr>
            <p:spPr>
              <a:xfrm>
                <a:off x="7635000" y="6263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2"/>
              <p:cNvCxnSpPr/>
              <p:nvPr/>
            </p:nvCxnSpPr>
            <p:spPr>
              <a:xfrm>
                <a:off x="7284899" y="8093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30" name="Google Shape;30;p2"/>
              <p:cNvCxnSpPr/>
              <p:nvPr/>
            </p:nvCxnSpPr>
            <p:spPr>
              <a:xfrm>
                <a:off x="916188" y="900697"/>
                <a:ext cx="7310400" cy="0"/>
              </a:xfrm>
              <a:prstGeom prst="straightConnector1">
                <a:avLst/>
              </a:prstGeom>
              <a:noFill/>
              <a:ln w="28575" cap="flat" cmpd="sng">
                <a:solidFill>
                  <a:schemeClr val="dk1"/>
                </a:solidFill>
                <a:prstDash val="solid"/>
                <a:round/>
                <a:headEnd type="none" w="med" len="med"/>
                <a:tailEnd type="none" w="med" len="med"/>
              </a:ln>
            </p:spPr>
          </p:cxnSp>
        </p:grpSp>
      </p:grpSp>
      <p:sp>
        <p:nvSpPr>
          <p:cNvPr id="31" name="Google Shape;31;p2"/>
          <p:cNvSpPr txBox="1">
            <a:spLocks noGrp="1"/>
          </p:cNvSpPr>
          <p:nvPr>
            <p:ph type="ctrTitle"/>
          </p:nvPr>
        </p:nvSpPr>
        <p:spPr>
          <a:xfrm>
            <a:off x="1828800" y="1174903"/>
            <a:ext cx="5486400" cy="2469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32" name="Google Shape;32;p2"/>
          <p:cNvSpPr txBox="1">
            <a:spLocks noGrp="1"/>
          </p:cNvSpPr>
          <p:nvPr>
            <p:ph type="subTitle" idx="1"/>
          </p:nvPr>
        </p:nvSpPr>
        <p:spPr>
          <a:xfrm>
            <a:off x="1828800" y="3877100"/>
            <a:ext cx="5486400" cy="3657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8"/>
        <p:cNvGrpSpPr/>
        <p:nvPr/>
      </p:nvGrpSpPr>
      <p:grpSpPr>
        <a:xfrm>
          <a:off x="0" y="0"/>
          <a:ext cx="0" cy="0"/>
          <a:chOff x="0" y="0"/>
          <a:chExt cx="0" cy="0"/>
        </a:xfrm>
      </p:grpSpPr>
      <p:pic>
        <p:nvPicPr>
          <p:cNvPr id="49" name="Google Shape;49;p4"/>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50" name="Google Shape;50;p4"/>
          <p:cNvGrpSpPr/>
          <p:nvPr/>
        </p:nvGrpSpPr>
        <p:grpSpPr>
          <a:xfrm>
            <a:off x="274200" y="274200"/>
            <a:ext cx="8687100" cy="4686600"/>
            <a:chOff x="274200" y="274200"/>
            <a:chExt cx="8687100" cy="4686600"/>
          </a:xfrm>
        </p:grpSpPr>
        <p:sp>
          <p:nvSpPr>
            <p:cNvPr id="51" name="Google Shape;51;p4"/>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4"/>
            <p:cNvGrpSpPr/>
            <p:nvPr/>
          </p:nvGrpSpPr>
          <p:grpSpPr>
            <a:xfrm>
              <a:off x="274200" y="274200"/>
              <a:ext cx="8595900" cy="4595100"/>
              <a:chOff x="274200" y="274200"/>
              <a:chExt cx="8595900" cy="4595100"/>
            </a:xfrm>
          </p:grpSpPr>
          <p:grpSp>
            <p:nvGrpSpPr>
              <p:cNvPr id="53" name="Google Shape;53;p4"/>
              <p:cNvGrpSpPr/>
              <p:nvPr/>
            </p:nvGrpSpPr>
            <p:grpSpPr>
              <a:xfrm>
                <a:off x="274200" y="274200"/>
                <a:ext cx="8595900" cy="4595100"/>
                <a:chOff x="274200" y="274200"/>
                <a:chExt cx="8595900" cy="4595100"/>
              </a:xfrm>
            </p:grpSpPr>
            <p:sp>
              <p:nvSpPr>
                <p:cNvPr id="54" name="Google Shape;54;p4"/>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 name="Google Shape;55;p4"/>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56" name="Google Shape;56;p4"/>
              <p:cNvGrpSpPr/>
              <p:nvPr/>
            </p:nvGrpSpPr>
            <p:grpSpPr>
              <a:xfrm>
                <a:off x="8595300" y="365550"/>
                <a:ext cx="183000" cy="183000"/>
                <a:chOff x="8225400" y="367488"/>
                <a:chExt cx="183000" cy="183000"/>
              </a:xfrm>
            </p:grpSpPr>
            <p:cxnSp>
              <p:nvCxnSpPr>
                <p:cNvPr id="57" name="Google Shape;57;p4"/>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8" name="Google Shape;58;p4"/>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9" name="Google Shape;59;p4"/>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 name="Google Shape;60;p4"/>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61" name="Google Shape;61;p4"/>
          <p:cNvSpPr txBox="1">
            <a:spLocks noGrp="1"/>
          </p:cNvSpPr>
          <p:nvPr>
            <p:ph type="title"/>
          </p:nvPr>
        </p:nvSpPr>
        <p:spPr>
          <a:xfrm>
            <a:off x="715100" y="731400"/>
            <a:ext cx="7713900" cy="68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a:endParaRPr/>
          </a:p>
        </p:txBody>
      </p:sp>
      <p:sp>
        <p:nvSpPr>
          <p:cNvPr id="62" name="Google Shape;62;p4"/>
          <p:cNvSpPr txBox="1">
            <a:spLocks noGrp="1"/>
          </p:cNvSpPr>
          <p:nvPr>
            <p:ph type="body" idx="1"/>
          </p:nvPr>
        </p:nvSpPr>
        <p:spPr>
          <a:xfrm>
            <a:off x="715100" y="1417200"/>
            <a:ext cx="7713900" cy="3657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SzPts val="1400"/>
              <a:buChar char="●"/>
              <a:defRPr sz="11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8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384"/>
        <p:cNvGrpSpPr/>
        <p:nvPr/>
      </p:nvGrpSpPr>
      <p:grpSpPr>
        <a:xfrm>
          <a:off x="0" y="0"/>
          <a:ext cx="0" cy="0"/>
          <a:chOff x="0" y="0"/>
          <a:chExt cx="0" cy="0"/>
        </a:xfrm>
      </p:grpSpPr>
      <p:pic>
        <p:nvPicPr>
          <p:cNvPr id="385" name="Google Shape;385;p2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86" name="Google Shape;386;p23"/>
          <p:cNvGrpSpPr/>
          <p:nvPr/>
        </p:nvGrpSpPr>
        <p:grpSpPr>
          <a:xfrm>
            <a:off x="914400" y="535100"/>
            <a:ext cx="7406700" cy="4164575"/>
            <a:chOff x="914400" y="535100"/>
            <a:chExt cx="7406700" cy="4164575"/>
          </a:xfrm>
        </p:grpSpPr>
        <p:sp>
          <p:nvSpPr>
            <p:cNvPr id="387" name="Google Shape;387;p23"/>
            <p:cNvSpPr/>
            <p:nvPr/>
          </p:nvSpPr>
          <p:spPr>
            <a:xfrm>
              <a:off x="1005900" y="626275"/>
              <a:ext cx="7315200" cy="4073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 name="Google Shape;388;p23"/>
            <p:cNvGrpSpPr/>
            <p:nvPr/>
          </p:nvGrpSpPr>
          <p:grpSpPr>
            <a:xfrm>
              <a:off x="914400" y="535100"/>
              <a:ext cx="7315200" cy="4073400"/>
              <a:chOff x="914400" y="535100"/>
              <a:chExt cx="7315200" cy="4073400"/>
            </a:xfrm>
          </p:grpSpPr>
          <p:sp>
            <p:nvSpPr>
              <p:cNvPr id="389" name="Google Shape;389;p23"/>
              <p:cNvSpPr/>
              <p:nvPr/>
            </p:nvSpPr>
            <p:spPr>
              <a:xfrm>
                <a:off x="914400" y="535100"/>
                <a:ext cx="7315200" cy="4073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0" name="Google Shape;390;p23"/>
              <p:cNvGrpSpPr/>
              <p:nvPr/>
            </p:nvGrpSpPr>
            <p:grpSpPr>
              <a:xfrm>
                <a:off x="7955100" y="626350"/>
                <a:ext cx="183000" cy="183000"/>
                <a:chOff x="8225400" y="367488"/>
                <a:chExt cx="183000" cy="183000"/>
              </a:xfrm>
            </p:grpSpPr>
            <p:cxnSp>
              <p:nvCxnSpPr>
                <p:cNvPr id="391" name="Google Shape;391;p23"/>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392" name="Google Shape;392;p23"/>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393" name="Google Shape;393;p23"/>
              <p:cNvSpPr/>
              <p:nvPr/>
            </p:nvSpPr>
            <p:spPr>
              <a:xfrm>
                <a:off x="7635000" y="6263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4" name="Google Shape;394;p23"/>
              <p:cNvCxnSpPr/>
              <p:nvPr/>
            </p:nvCxnSpPr>
            <p:spPr>
              <a:xfrm>
                <a:off x="7284899" y="8093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395" name="Google Shape;395;p23"/>
              <p:cNvCxnSpPr/>
              <p:nvPr/>
            </p:nvCxnSpPr>
            <p:spPr>
              <a:xfrm>
                <a:off x="916188" y="900697"/>
                <a:ext cx="7310400" cy="0"/>
              </a:xfrm>
              <a:prstGeom prst="straightConnector1">
                <a:avLst/>
              </a:prstGeom>
              <a:noFill/>
              <a:ln w="28575" cap="flat" cmpd="sng">
                <a:solidFill>
                  <a:schemeClr val="dk1"/>
                </a:solidFill>
                <a:prstDash val="solid"/>
                <a:round/>
                <a:headEnd type="none" w="med" len="med"/>
                <a:tailEnd type="none" w="med" len="med"/>
              </a:ln>
            </p:spPr>
          </p:cxnSp>
        </p:grpSp>
      </p:grpSp>
      <p:sp>
        <p:nvSpPr>
          <p:cNvPr id="396" name="Google Shape;396;p23"/>
          <p:cNvSpPr txBox="1">
            <a:spLocks noGrp="1"/>
          </p:cNvSpPr>
          <p:nvPr>
            <p:ph type="ctrTitle"/>
          </p:nvPr>
        </p:nvSpPr>
        <p:spPr>
          <a:xfrm>
            <a:off x="2285980" y="984428"/>
            <a:ext cx="4572000" cy="91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97" name="Google Shape;397;p23"/>
          <p:cNvSpPr txBox="1">
            <a:spLocks noGrp="1"/>
          </p:cNvSpPr>
          <p:nvPr>
            <p:ph type="subTitle" idx="1"/>
          </p:nvPr>
        </p:nvSpPr>
        <p:spPr>
          <a:xfrm>
            <a:off x="2285980" y="1898836"/>
            <a:ext cx="45720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98" name="Google Shape;398;p23"/>
          <p:cNvSpPr txBox="1"/>
          <p:nvPr/>
        </p:nvSpPr>
        <p:spPr>
          <a:xfrm>
            <a:off x="2286020" y="3535412"/>
            <a:ext cx="4572000" cy="548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300"/>
              </a:spcBef>
              <a:spcAft>
                <a:spcPts val="0"/>
              </a:spcAft>
              <a:buNone/>
            </a:pPr>
            <a:r>
              <a:rPr lang="en-GB" sz="1000" b="1">
                <a:solidFill>
                  <a:schemeClr val="dk1"/>
                </a:solidFill>
                <a:latin typeface="Karla"/>
                <a:ea typeface="Karla"/>
                <a:cs typeface="Karla"/>
                <a:sym typeface="Karla"/>
              </a:rPr>
              <a:t>CREDITS</a:t>
            </a:r>
            <a:r>
              <a:rPr lang="en-GB" sz="1000">
                <a:solidFill>
                  <a:schemeClr val="dk1"/>
                </a:solidFill>
                <a:latin typeface="Karla"/>
                <a:ea typeface="Karla"/>
                <a:cs typeface="Karla"/>
                <a:sym typeface="Karla"/>
              </a:rPr>
              <a:t>: This presentation template was created by </a:t>
            </a:r>
            <a:r>
              <a:rPr lang="en-GB" sz="1000" b="1">
                <a:solidFill>
                  <a:schemeClr val="dk1"/>
                </a:solidFill>
                <a:uFill>
                  <a:noFill/>
                </a:uFill>
                <a:latin typeface="Karla"/>
                <a:ea typeface="Karla"/>
                <a:cs typeface="Karla"/>
                <a:sym typeface="Karla"/>
                <a:hlinkClick r:id="rId3"/>
              </a:rPr>
              <a:t>Slidesgo</a:t>
            </a:r>
            <a:r>
              <a:rPr lang="en-GB" sz="1000">
                <a:solidFill>
                  <a:schemeClr val="dk1"/>
                </a:solidFill>
                <a:latin typeface="Karla"/>
                <a:ea typeface="Karla"/>
                <a:cs typeface="Karla"/>
                <a:sym typeface="Karla"/>
              </a:rPr>
              <a:t>, including icons by </a:t>
            </a:r>
            <a:r>
              <a:rPr lang="en-GB" sz="1000" b="1">
                <a:solidFill>
                  <a:schemeClr val="dk1"/>
                </a:solidFill>
                <a:uFill>
                  <a:noFill/>
                </a:uFill>
                <a:latin typeface="Karla"/>
                <a:ea typeface="Karla"/>
                <a:cs typeface="Karla"/>
                <a:sym typeface="Karla"/>
                <a:hlinkClick r:id="rId4"/>
              </a:rPr>
              <a:t>Flaticon</a:t>
            </a:r>
            <a:r>
              <a:rPr lang="en-GB" sz="1000">
                <a:solidFill>
                  <a:schemeClr val="dk1"/>
                </a:solidFill>
                <a:latin typeface="Karla"/>
                <a:ea typeface="Karla"/>
                <a:cs typeface="Karla"/>
                <a:sym typeface="Karla"/>
              </a:rPr>
              <a:t>, and infographics &amp; images by </a:t>
            </a:r>
            <a:r>
              <a:rPr lang="en-GB" sz="1000" b="1">
                <a:solidFill>
                  <a:schemeClr val="dk1"/>
                </a:solidFill>
                <a:uFill>
                  <a:noFill/>
                </a:uFill>
                <a:latin typeface="Karla"/>
                <a:ea typeface="Karla"/>
                <a:cs typeface="Karla"/>
                <a:sym typeface="Karla"/>
                <a:hlinkClick r:id="rId5"/>
              </a:rPr>
              <a:t>Freepik</a:t>
            </a:r>
            <a:endParaRPr sz="1000" b="1">
              <a:solidFill>
                <a:schemeClr val="dk1"/>
              </a:solidFill>
              <a:latin typeface="Karla"/>
              <a:ea typeface="Karla"/>
              <a:cs typeface="Karla"/>
              <a:sym typeface="Karl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99"/>
        <p:cNvGrpSpPr/>
        <p:nvPr/>
      </p:nvGrpSpPr>
      <p:grpSpPr>
        <a:xfrm>
          <a:off x="0" y="0"/>
          <a:ext cx="0" cy="0"/>
          <a:chOff x="0" y="0"/>
          <a:chExt cx="0" cy="0"/>
        </a:xfrm>
      </p:grpSpPr>
      <p:pic>
        <p:nvPicPr>
          <p:cNvPr id="400" name="Google Shape;400;p24"/>
          <p:cNvPicPr preferRelativeResize="0"/>
          <p:nvPr/>
        </p:nvPicPr>
        <p:blipFill>
          <a:blip r:embed="rId2">
            <a:alphaModFix amt="20000"/>
          </a:blip>
          <a:stretch>
            <a:fillRect/>
          </a:stretch>
        </p:blipFill>
        <p:spPr>
          <a:xfrm>
            <a:off x="-91387" y="1031845"/>
            <a:ext cx="9326879" cy="416911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0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ubik Black"/>
              <a:buNone/>
              <a:defRPr sz="3500">
                <a:solidFill>
                  <a:schemeClr val="dk1"/>
                </a:solidFill>
                <a:latin typeface="Rubik Black"/>
                <a:ea typeface="Rubik Black"/>
                <a:cs typeface="Rubik Black"/>
                <a:sym typeface="Rubik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1pPr>
            <a:lvl2pPr marL="914400" lvl="1"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2pPr>
            <a:lvl3pPr marL="1371600" lvl="2"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3pPr>
            <a:lvl4pPr marL="1828800" lvl="3"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4pPr>
            <a:lvl5pPr marL="2286000" lvl="4"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5pPr>
            <a:lvl6pPr marL="2743200" lvl="5"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6pPr>
            <a:lvl7pPr marL="3200400" lvl="6"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7pPr>
            <a:lvl8pPr marL="3657600" lvl="7"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8pPr>
            <a:lvl9pPr marL="4114800" lvl="8"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7.png"/><Relationship Id="rId4" Type="http://schemas.openxmlformats.org/officeDocument/2006/relationships/notesSlide" Target="../notesSlides/notesSlide1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5" Type="http://schemas.openxmlformats.org/officeDocument/2006/relationships/image" Target="../media/image28.png"/><Relationship Id="rId4" Type="http://schemas.openxmlformats.org/officeDocument/2006/relationships/notesSlide" Target="../notesSlides/notesSlide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9"/>
          <p:cNvSpPr txBox="1">
            <a:spLocks noGrp="1"/>
          </p:cNvSpPr>
          <p:nvPr>
            <p:ph type="ctrTitle"/>
          </p:nvPr>
        </p:nvSpPr>
        <p:spPr>
          <a:xfrm>
            <a:off x="1828800" y="1174903"/>
            <a:ext cx="5486400" cy="22621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a:t>ERD MODELLING</a:t>
            </a:r>
          </a:p>
        </p:txBody>
      </p:sp>
      <p:sp>
        <p:nvSpPr>
          <p:cNvPr id="413" name="Google Shape;413;p29"/>
          <p:cNvSpPr txBox="1">
            <a:spLocks noGrp="1"/>
          </p:cNvSpPr>
          <p:nvPr>
            <p:ph type="subTitle" idx="1"/>
          </p:nvPr>
        </p:nvSpPr>
        <p:spPr>
          <a:xfrm>
            <a:off x="1874238" y="3680109"/>
            <a:ext cx="5440962" cy="868557"/>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GB" dirty="0"/>
              <a:t>                            Inshall Javed (2022-BS-SE-114)</a:t>
            </a:r>
          </a:p>
          <a:p>
            <a:pPr marL="0" lvl="0" indent="0" algn="just" rtl="0">
              <a:spcBef>
                <a:spcPts val="0"/>
              </a:spcBef>
              <a:spcAft>
                <a:spcPts val="0"/>
              </a:spcAft>
              <a:buNone/>
            </a:pPr>
            <a:r>
              <a:rPr lang="en-GB" dirty="0"/>
              <a:t>                            Ramisha Hafeez(2022-BS-SE-77)</a:t>
            </a:r>
          </a:p>
          <a:p>
            <a:pPr marL="0" lvl="0" indent="0" algn="just" rtl="0">
              <a:spcBef>
                <a:spcPts val="0"/>
              </a:spcBef>
              <a:spcAft>
                <a:spcPts val="0"/>
              </a:spcAft>
              <a:buNone/>
            </a:pPr>
            <a:r>
              <a:rPr lang="en-GB" dirty="0"/>
              <a:t>                            Wajeeha Ashfaq(2022-BS-SE-104)</a:t>
            </a:r>
          </a:p>
          <a:p>
            <a:pPr marL="0" lvl="0" indent="0" algn="just" rtl="0">
              <a:spcBef>
                <a:spcPts val="0"/>
              </a:spcBef>
              <a:spcAft>
                <a:spcPts val="0"/>
              </a:spcAft>
              <a:buNone/>
            </a:pPr>
            <a:r>
              <a:rPr lang="en-GB" dirty="0"/>
              <a:t>                            Rameen Aamir(2022-BS-SE-117)</a:t>
            </a:r>
          </a:p>
        </p:txBody>
      </p:sp>
      <p:sp>
        <p:nvSpPr>
          <p:cNvPr id="414" name="Google Shape;414;p29"/>
          <p:cNvSpPr/>
          <p:nvPr/>
        </p:nvSpPr>
        <p:spPr>
          <a:xfrm rot="-2700000">
            <a:off x="7125203" y="4050192"/>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5" name="Google Shape;415;p29"/>
          <p:cNvGrpSpPr/>
          <p:nvPr/>
        </p:nvGrpSpPr>
        <p:grpSpPr>
          <a:xfrm>
            <a:off x="136938" y="2571748"/>
            <a:ext cx="1827475" cy="1051350"/>
            <a:chOff x="274188" y="1278048"/>
            <a:chExt cx="1827475" cy="1051350"/>
          </a:xfrm>
        </p:grpSpPr>
        <p:sp>
          <p:nvSpPr>
            <p:cNvPr id="416" name="Google Shape;416;p29"/>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29"/>
            <p:cNvGrpSpPr/>
            <p:nvPr/>
          </p:nvGrpSpPr>
          <p:grpSpPr>
            <a:xfrm>
              <a:off x="274188" y="1278048"/>
              <a:ext cx="1737300" cy="960000"/>
              <a:chOff x="7146475" y="2190661"/>
              <a:chExt cx="1737300" cy="960000"/>
            </a:xfrm>
          </p:grpSpPr>
          <p:sp>
            <p:nvSpPr>
              <p:cNvPr id="418" name="Google Shape;418;p29"/>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9" name="Google Shape;419;p29"/>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nvGrpSpPr>
            <p:cNvPr id="420" name="Google Shape;420;p29"/>
            <p:cNvGrpSpPr/>
            <p:nvPr/>
          </p:nvGrpSpPr>
          <p:grpSpPr>
            <a:xfrm>
              <a:off x="447057" y="1555937"/>
              <a:ext cx="1391436" cy="587426"/>
              <a:chOff x="817139" y="2952501"/>
              <a:chExt cx="1391436" cy="587426"/>
            </a:xfrm>
          </p:grpSpPr>
          <p:sp>
            <p:nvSpPr>
              <p:cNvPr id="421" name="Google Shape;421;p29"/>
              <p:cNvSpPr/>
              <p:nvPr/>
            </p:nvSpPr>
            <p:spPr>
              <a:xfrm>
                <a:off x="834354" y="3033062"/>
                <a:ext cx="328236" cy="324038"/>
              </a:xfrm>
              <a:custGeom>
                <a:avLst/>
                <a:gdLst/>
                <a:ahLst/>
                <a:cxnLst/>
                <a:rect l="l" t="t" r="r" b="b"/>
                <a:pathLst>
                  <a:path w="8732" h="8733" extrusionOk="0">
                    <a:moveTo>
                      <a:pt x="4366" y="1"/>
                    </a:moveTo>
                    <a:cubicBezTo>
                      <a:pt x="1951" y="1"/>
                      <a:pt x="0" y="1952"/>
                      <a:pt x="0" y="4366"/>
                    </a:cubicBezTo>
                    <a:cubicBezTo>
                      <a:pt x="0" y="6757"/>
                      <a:pt x="1951" y="8732"/>
                      <a:pt x="4366" y="8732"/>
                    </a:cubicBezTo>
                    <a:cubicBezTo>
                      <a:pt x="6780" y="8732"/>
                      <a:pt x="8732" y="6757"/>
                      <a:pt x="8732" y="4366"/>
                    </a:cubicBezTo>
                    <a:cubicBezTo>
                      <a:pt x="8732" y="1952"/>
                      <a:pt x="6780" y="1"/>
                      <a:pt x="4366"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817139" y="3173107"/>
                <a:ext cx="735110" cy="366820"/>
              </a:xfrm>
              <a:custGeom>
                <a:avLst/>
                <a:gdLst/>
                <a:ahLst/>
                <a:cxnLst/>
                <a:rect l="l" t="t" r="r" b="b"/>
                <a:pathLst>
                  <a:path w="19556" h="9886" extrusionOk="0">
                    <a:moveTo>
                      <a:pt x="10025" y="0"/>
                    </a:moveTo>
                    <a:cubicBezTo>
                      <a:pt x="7970" y="0"/>
                      <a:pt x="5937" y="1254"/>
                      <a:pt x="5263" y="3544"/>
                    </a:cubicBezTo>
                    <a:cubicBezTo>
                      <a:pt x="4773" y="3298"/>
                      <a:pt x="4258" y="3184"/>
                      <a:pt x="3754" y="3184"/>
                    </a:cubicBezTo>
                    <a:cubicBezTo>
                      <a:pt x="2252" y="3184"/>
                      <a:pt x="848" y="4199"/>
                      <a:pt x="482" y="5787"/>
                    </a:cubicBezTo>
                    <a:cubicBezTo>
                      <a:pt x="0" y="7884"/>
                      <a:pt x="1590" y="9886"/>
                      <a:pt x="3723" y="9886"/>
                    </a:cubicBezTo>
                    <a:cubicBezTo>
                      <a:pt x="3748" y="9886"/>
                      <a:pt x="3774" y="9885"/>
                      <a:pt x="3799" y="9885"/>
                    </a:cubicBezTo>
                    <a:lnTo>
                      <a:pt x="15531" y="9885"/>
                    </a:lnTo>
                    <a:cubicBezTo>
                      <a:pt x="17750" y="9885"/>
                      <a:pt x="19555" y="8104"/>
                      <a:pt x="19555" y="5885"/>
                    </a:cubicBezTo>
                    <a:cubicBezTo>
                      <a:pt x="19555" y="3641"/>
                      <a:pt x="17750" y="1861"/>
                      <a:pt x="15531" y="1861"/>
                    </a:cubicBezTo>
                    <a:cubicBezTo>
                      <a:pt x="15019" y="1861"/>
                      <a:pt x="14531" y="1958"/>
                      <a:pt x="14068" y="2129"/>
                    </a:cubicBezTo>
                    <a:cubicBezTo>
                      <a:pt x="13064" y="681"/>
                      <a:pt x="11538" y="0"/>
                      <a:pt x="10025"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1739143" y="2952501"/>
                <a:ext cx="162314" cy="219958"/>
              </a:xfrm>
              <a:custGeom>
                <a:avLst/>
                <a:gdLst/>
                <a:ahLst/>
                <a:cxnLst/>
                <a:rect l="l" t="t" r="r" b="b"/>
                <a:pathLst>
                  <a:path w="4318" h="5928" extrusionOk="0">
                    <a:moveTo>
                      <a:pt x="2245" y="1"/>
                    </a:moveTo>
                    <a:cubicBezTo>
                      <a:pt x="1976" y="1"/>
                      <a:pt x="1708" y="25"/>
                      <a:pt x="1440" y="99"/>
                    </a:cubicBezTo>
                    <a:cubicBezTo>
                      <a:pt x="1196" y="147"/>
                      <a:pt x="976" y="245"/>
                      <a:pt x="757" y="367"/>
                    </a:cubicBezTo>
                    <a:cubicBezTo>
                      <a:pt x="489" y="513"/>
                      <a:pt x="245" y="708"/>
                      <a:pt x="1" y="928"/>
                    </a:cubicBezTo>
                    <a:lnTo>
                      <a:pt x="854" y="1952"/>
                    </a:lnTo>
                    <a:cubicBezTo>
                      <a:pt x="1050" y="1757"/>
                      <a:pt x="1269" y="1611"/>
                      <a:pt x="1489" y="1464"/>
                    </a:cubicBezTo>
                    <a:cubicBezTo>
                      <a:pt x="1659" y="1367"/>
                      <a:pt x="1854" y="1318"/>
                      <a:pt x="2049" y="1318"/>
                    </a:cubicBezTo>
                    <a:cubicBezTo>
                      <a:pt x="2196" y="1318"/>
                      <a:pt x="2367" y="1367"/>
                      <a:pt x="2464" y="1440"/>
                    </a:cubicBezTo>
                    <a:cubicBezTo>
                      <a:pt x="2562" y="1538"/>
                      <a:pt x="2635" y="1684"/>
                      <a:pt x="2610" y="1806"/>
                    </a:cubicBezTo>
                    <a:cubicBezTo>
                      <a:pt x="2610" y="1928"/>
                      <a:pt x="2586" y="2050"/>
                      <a:pt x="2537" y="2172"/>
                    </a:cubicBezTo>
                    <a:cubicBezTo>
                      <a:pt x="2488" y="2318"/>
                      <a:pt x="2391" y="2440"/>
                      <a:pt x="2293" y="2562"/>
                    </a:cubicBezTo>
                    <a:cubicBezTo>
                      <a:pt x="2171" y="2733"/>
                      <a:pt x="1879" y="3025"/>
                      <a:pt x="1489" y="3440"/>
                    </a:cubicBezTo>
                    <a:lnTo>
                      <a:pt x="50" y="4903"/>
                    </a:lnTo>
                    <a:lnTo>
                      <a:pt x="50" y="5928"/>
                    </a:lnTo>
                    <a:lnTo>
                      <a:pt x="4318" y="5928"/>
                    </a:lnTo>
                    <a:lnTo>
                      <a:pt x="4318" y="4659"/>
                    </a:lnTo>
                    <a:lnTo>
                      <a:pt x="2098" y="4659"/>
                    </a:lnTo>
                    <a:lnTo>
                      <a:pt x="2098" y="4611"/>
                    </a:lnTo>
                    <a:cubicBezTo>
                      <a:pt x="2757" y="4050"/>
                      <a:pt x="3171" y="3635"/>
                      <a:pt x="3367" y="3440"/>
                    </a:cubicBezTo>
                    <a:cubicBezTo>
                      <a:pt x="3562" y="3245"/>
                      <a:pt x="3708" y="3050"/>
                      <a:pt x="3854" y="2830"/>
                    </a:cubicBezTo>
                    <a:cubicBezTo>
                      <a:pt x="4098" y="2464"/>
                      <a:pt x="4220" y="2025"/>
                      <a:pt x="4220" y="1611"/>
                    </a:cubicBezTo>
                    <a:cubicBezTo>
                      <a:pt x="4220" y="1294"/>
                      <a:pt x="4123" y="1025"/>
                      <a:pt x="3952" y="781"/>
                    </a:cubicBezTo>
                    <a:cubicBezTo>
                      <a:pt x="3781" y="513"/>
                      <a:pt x="3562" y="318"/>
                      <a:pt x="3269" y="196"/>
                    </a:cubicBezTo>
                    <a:cubicBezTo>
                      <a:pt x="2952" y="50"/>
                      <a:pt x="2610" y="1"/>
                      <a:pt x="2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1926175" y="2955247"/>
                <a:ext cx="129310" cy="217213"/>
              </a:xfrm>
              <a:custGeom>
                <a:avLst/>
                <a:gdLst/>
                <a:ahLst/>
                <a:cxnLst/>
                <a:rect l="l" t="t" r="r" b="b"/>
                <a:pathLst>
                  <a:path w="3440" h="5854" extrusionOk="0">
                    <a:moveTo>
                      <a:pt x="2000" y="0"/>
                    </a:moveTo>
                    <a:lnTo>
                      <a:pt x="0" y="1659"/>
                    </a:lnTo>
                    <a:lnTo>
                      <a:pt x="805" y="2659"/>
                    </a:lnTo>
                    <a:lnTo>
                      <a:pt x="1488" y="2122"/>
                    </a:lnTo>
                    <a:cubicBezTo>
                      <a:pt x="1610" y="2000"/>
                      <a:pt x="1732" y="1878"/>
                      <a:pt x="1854" y="1732"/>
                    </a:cubicBezTo>
                    <a:lnTo>
                      <a:pt x="1854" y="1732"/>
                    </a:lnTo>
                    <a:cubicBezTo>
                      <a:pt x="1829" y="2049"/>
                      <a:pt x="1829" y="2390"/>
                      <a:pt x="1829" y="2756"/>
                    </a:cubicBezTo>
                    <a:lnTo>
                      <a:pt x="1829" y="5854"/>
                    </a:lnTo>
                    <a:lnTo>
                      <a:pt x="3439" y="5854"/>
                    </a:lnTo>
                    <a:lnTo>
                      <a:pt x="34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9"/>
              <p:cNvSpPr/>
              <p:nvPr/>
            </p:nvSpPr>
            <p:spPr>
              <a:xfrm>
                <a:off x="2096669" y="2952501"/>
                <a:ext cx="111905" cy="112354"/>
              </a:xfrm>
              <a:custGeom>
                <a:avLst/>
                <a:gdLst/>
                <a:ahLst/>
                <a:cxnLst/>
                <a:rect l="l" t="t" r="r" b="b"/>
                <a:pathLst>
                  <a:path w="2977" h="3028" extrusionOk="0">
                    <a:moveTo>
                      <a:pt x="1537" y="830"/>
                    </a:moveTo>
                    <a:cubicBezTo>
                      <a:pt x="1806" y="830"/>
                      <a:pt x="1928" y="1050"/>
                      <a:pt x="1928" y="1513"/>
                    </a:cubicBezTo>
                    <a:cubicBezTo>
                      <a:pt x="1928" y="1977"/>
                      <a:pt x="1806" y="2220"/>
                      <a:pt x="1537" y="2220"/>
                    </a:cubicBezTo>
                    <a:cubicBezTo>
                      <a:pt x="1415" y="2220"/>
                      <a:pt x="1293" y="2147"/>
                      <a:pt x="1220" y="2050"/>
                    </a:cubicBezTo>
                    <a:cubicBezTo>
                      <a:pt x="1147" y="1879"/>
                      <a:pt x="1123" y="1684"/>
                      <a:pt x="1123" y="1513"/>
                    </a:cubicBezTo>
                    <a:lnTo>
                      <a:pt x="1147" y="1513"/>
                    </a:lnTo>
                    <a:cubicBezTo>
                      <a:pt x="1147" y="1050"/>
                      <a:pt x="1269" y="830"/>
                      <a:pt x="1537" y="830"/>
                    </a:cubicBezTo>
                    <a:close/>
                    <a:moveTo>
                      <a:pt x="1562" y="1"/>
                    </a:moveTo>
                    <a:cubicBezTo>
                      <a:pt x="1171" y="1"/>
                      <a:pt x="781" y="147"/>
                      <a:pt x="513" y="416"/>
                    </a:cubicBezTo>
                    <a:cubicBezTo>
                      <a:pt x="1" y="1050"/>
                      <a:pt x="1" y="1977"/>
                      <a:pt x="513" y="2611"/>
                    </a:cubicBezTo>
                    <a:cubicBezTo>
                      <a:pt x="764" y="2862"/>
                      <a:pt x="1101" y="3028"/>
                      <a:pt x="1463" y="3028"/>
                    </a:cubicBezTo>
                    <a:cubicBezTo>
                      <a:pt x="1488" y="3028"/>
                      <a:pt x="1513" y="3027"/>
                      <a:pt x="1537" y="3025"/>
                    </a:cubicBezTo>
                    <a:cubicBezTo>
                      <a:pt x="1565" y="3027"/>
                      <a:pt x="1593" y="3028"/>
                      <a:pt x="1621" y="3028"/>
                    </a:cubicBezTo>
                    <a:cubicBezTo>
                      <a:pt x="1980" y="3028"/>
                      <a:pt x="2314" y="2882"/>
                      <a:pt x="2586" y="2611"/>
                    </a:cubicBezTo>
                    <a:cubicBezTo>
                      <a:pt x="2854" y="2318"/>
                      <a:pt x="2976" y="1928"/>
                      <a:pt x="2952" y="1513"/>
                    </a:cubicBezTo>
                    <a:cubicBezTo>
                      <a:pt x="2976" y="1123"/>
                      <a:pt x="2830" y="733"/>
                      <a:pt x="2586" y="416"/>
                    </a:cubicBezTo>
                    <a:cubicBezTo>
                      <a:pt x="2318" y="147"/>
                      <a:pt x="1928" y="1"/>
                      <a:pt x="1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6" name="Google Shape;426;p29"/>
          <p:cNvSpPr/>
          <p:nvPr/>
        </p:nvSpPr>
        <p:spPr>
          <a:xfrm>
            <a:off x="1099325" y="425927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 name="Google Shape;427;p29"/>
          <p:cNvGrpSpPr/>
          <p:nvPr/>
        </p:nvGrpSpPr>
        <p:grpSpPr>
          <a:xfrm>
            <a:off x="6761147" y="3414805"/>
            <a:ext cx="689546" cy="208288"/>
            <a:chOff x="6761147" y="3414805"/>
            <a:chExt cx="689546" cy="208288"/>
          </a:xfrm>
        </p:grpSpPr>
        <p:sp>
          <p:nvSpPr>
            <p:cNvPr id="428" name="Google Shape;428;p29"/>
            <p:cNvSpPr/>
            <p:nvPr/>
          </p:nvSpPr>
          <p:spPr>
            <a:xfrm>
              <a:off x="6993487" y="356345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6761147" y="341480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29"/>
          <p:cNvGrpSpPr/>
          <p:nvPr/>
        </p:nvGrpSpPr>
        <p:grpSpPr>
          <a:xfrm>
            <a:off x="136938" y="1047512"/>
            <a:ext cx="1371600" cy="1375875"/>
            <a:chOff x="299013" y="1079125"/>
            <a:chExt cx="1371600" cy="1375875"/>
          </a:xfrm>
        </p:grpSpPr>
        <p:sp>
          <p:nvSpPr>
            <p:cNvPr id="431" name="Google Shape;431;p29"/>
            <p:cNvSpPr/>
            <p:nvPr/>
          </p:nvSpPr>
          <p:spPr>
            <a:xfrm>
              <a:off x="390513" y="1174900"/>
              <a:ext cx="1280100" cy="1280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 name="Google Shape;433;p29"/>
            <p:cNvGrpSpPr/>
            <p:nvPr/>
          </p:nvGrpSpPr>
          <p:grpSpPr>
            <a:xfrm>
              <a:off x="396400" y="1384064"/>
              <a:ext cx="1085400" cy="635100"/>
              <a:chOff x="396400" y="1399225"/>
              <a:chExt cx="1085400" cy="635100"/>
            </a:xfrm>
          </p:grpSpPr>
          <p:sp>
            <p:nvSpPr>
              <p:cNvPr id="434" name="Google Shape;434;p29"/>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29"/>
              <p:cNvGrpSpPr/>
              <p:nvPr/>
            </p:nvGrpSpPr>
            <p:grpSpPr>
              <a:xfrm>
                <a:off x="712181" y="1506835"/>
                <a:ext cx="453838" cy="419880"/>
                <a:chOff x="733647" y="1423686"/>
                <a:chExt cx="453838" cy="419880"/>
              </a:xfrm>
            </p:grpSpPr>
            <p:sp>
              <p:nvSpPr>
                <p:cNvPr id="436" name="Google Shape;436;p29"/>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9"/>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8" name="Google Shape;438;p29"/>
            <p:cNvGrpSpPr/>
            <p:nvPr/>
          </p:nvGrpSpPr>
          <p:grpSpPr>
            <a:xfrm>
              <a:off x="396391" y="2141102"/>
              <a:ext cx="1085342" cy="96171"/>
              <a:chOff x="417899" y="2116530"/>
              <a:chExt cx="1085342" cy="96171"/>
            </a:xfrm>
          </p:grpSpPr>
          <p:sp>
            <p:nvSpPr>
              <p:cNvPr id="439" name="Google Shape;439;p29"/>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1" name="Google Shape;441;p29"/>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grpSp>
        <p:nvGrpSpPr>
          <p:cNvPr id="442" name="Google Shape;442;p29"/>
          <p:cNvGrpSpPr/>
          <p:nvPr/>
        </p:nvGrpSpPr>
        <p:grpSpPr>
          <a:xfrm>
            <a:off x="7450704" y="1174899"/>
            <a:ext cx="1646100" cy="1188900"/>
            <a:chOff x="7403363" y="1047512"/>
            <a:chExt cx="1646100" cy="1188900"/>
          </a:xfrm>
        </p:grpSpPr>
        <p:sp>
          <p:nvSpPr>
            <p:cNvPr id="443" name="Google Shape;443;p29"/>
            <p:cNvSpPr/>
            <p:nvPr/>
          </p:nvSpPr>
          <p:spPr>
            <a:xfrm>
              <a:off x="7494863" y="1139012"/>
              <a:ext cx="1554600" cy="1097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9"/>
            <p:cNvSpPr/>
            <p:nvPr/>
          </p:nvSpPr>
          <p:spPr>
            <a:xfrm>
              <a:off x="7403363" y="1047512"/>
              <a:ext cx="1554600" cy="1097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5" name="Google Shape;445;p29"/>
            <p:cNvCxnSpPr/>
            <p:nvPr/>
          </p:nvCxnSpPr>
          <p:spPr>
            <a:xfrm>
              <a:off x="7413325" y="1230512"/>
              <a:ext cx="1544700" cy="0"/>
            </a:xfrm>
            <a:prstGeom prst="straightConnector1">
              <a:avLst/>
            </a:prstGeom>
            <a:noFill/>
            <a:ln w="28575" cap="flat" cmpd="sng">
              <a:solidFill>
                <a:schemeClr val="dk1"/>
              </a:solidFill>
              <a:prstDash val="solid"/>
              <a:round/>
              <a:headEnd type="none" w="med" len="med"/>
              <a:tailEnd type="none" w="med" len="med"/>
            </a:ln>
          </p:spPr>
        </p:cxnSp>
        <p:sp>
          <p:nvSpPr>
            <p:cNvPr id="446" name="Google Shape;446;p29"/>
            <p:cNvSpPr/>
            <p:nvPr/>
          </p:nvSpPr>
          <p:spPr>
            <a:xfrm>
              <a:off x="7540474"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a:off x="8009987"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a:off x="8479499"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 name="Google Shape;449;p29"/>
            <p:cNvGrpSpPr/>
            <p:nvPr/>
          </p:nvGrpSpPr>
          <p:grpSpPr>
            <a:xfrm>
              <a:off x="7770652" y="1367593"/>
              <a:ext cx="820034" cy="187786"/>
              <a:chOff x="4005100" y="3437025"/>
              <a:chExt cx="535375" cy="122600"/>
            </a:xfrm>
          </p:grpSpPr>
          <p:sp>
            <p:nvSpPr>
              <p:cNvPr id="450" name="Google Shape;450;p29"/>
              <p:cNvSpPr/>
              <p:nvPr/>
            </p:nvSpPr>
            <p:spPr>
              <a:xfrm>
                <a:off x="4005100" y="3437025"/>
                <a:ext cx="535375" cy="33575"/>
              </a:xfrm>
              <a:custGeom>
                <a:avLst/>
                <a:gdLst/>
                <a:ahLst/>
                <a:cxnLst/>
                <a:rect l="l" t="t" r="r" b="b"/>
                <a:pathLst>
                  <a:path w="21415" h="1343" extrusionOk="0">
                    <a:moveTo>
                      <a:pt x="903" y="1"/>
                    </a:moveTo>
                    <a:cubicBezTo>
                      <a:pt x="1" y="1"/>
                      <a:pt x="1" y="1342"/>
                      <a:pt x="903" y="1342"/>
                    </a:cubicBezTo>
                    <a:lnTo>
                      <a:pt x="20488" y="1342"/>
                    </a:lnTo>
                    <a:cubicBezTo>
                      <a:pt x="21415" y="1342"/>
                      <a:pt x="21415" y="1"/>
                      <a:pt x="20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4064850" y="3525450"/>
                <a:ext cx="415275" cy="34175"/>
              </a:xfrm>
              <a:custGeom>
                <a:avLst/>
                <a:gdLst/>
                <a:ahLst/>
                <a:cxnLst/>
                <a:rect l="l" t="t" r="r" b="b"/>
                <a:pathLst>
                  <a:path w="16611" h="1367" extrusionOk="0">
                    <a:moveTo>
                      <a:pt x="928" y="0"/>
                    </a:moveTo>
                    <a:cubicBezTo>
                      <a:pt x="1" y="0"/>
                      <a:pt x="1" y="1366"/>
                      <a:pt x="928" y="1366"/>
                    </a:cubicBezTo>
                    <a:lnTo>
                      <a:pt x="15708" y="1366"/>
                    </a:lnTo>
                    <a:cubicBezTo>
                      <a:pt x="16610" y="1366"/>
                      <a:pt x="16610" y="0"/>
                      <a:pt x="15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2" name="Google Shape;452;p29"/>
          <p:cNvGrpSpPr/>
          <p:nvPr/>
        </p:nvGrpSpPr>
        <p:grpSpPr>
          <a:xfrm>
            <a:off x="7855413" y="2571747"/>
            <a:ext cx="836668" cy="1371596"/>
            <a:chOff x="2771692" y="3497697"/>
            <a:chExt cx="836668" cy="1371596"/>
          </a:xfrm>
        </p:grpSpPr>
        <p:sp>
          <p:nvSpPr>
            <p:cNvPr id="453" name="Google Shape;453;p2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moveTo>
                    <a:pt x="4903" y="390"/>
                  </a:moveTo>
                  <a:lnTo>
                    <a:pt x="4903" y="2293"/>
                  </a:lnTo>
                  <a:cubicBezTo>
                    <a:pt x="5391" y="2390"/>
                    <a:pt x="5732" y="2781"/>
                    <a:pt x="5732" y="3268"/>
                  </a:cubicBezTo>
                  <a:lnTo>
                    <a:pt x="5732" y="6000"/>
                  </a:lnTo>
                  <a:cubicBezTo>
                    <a:pt x="5732" y="6488"/>
                    <a:pt x="5391" y="6902"/>
                    <a:pt x="4903" y="6976"/>
                  </a:cubicBezTo>
                  <a:lnTo>
                    <a:pt x="4903" y="8268"/>
                  </a:lnTo>
                  <a:lnTo>
                    <a:pt x="5123" y="8268"/>
                  </a:lnTo>
                  <a:cubicBezTo>
                    <a:pt x="5854" y="8268"/>
                    <a:pt x="6562" y="8171"/>
                    <a:pt x="7269" y="7976"/>
                  </a:cubicBezTo>
                  <a:cubicBezTo>
                    <a:pt x="7928" y="7756"/>
                    <a:pt x="8537" y="7488"/>
                    <a:pt x="9123" y="7122"/>
                  </a:cubicBezTo>
                  <a:lnTo>
                    <a:pt x="9123" y="4756"/>
                  </a:lnTo>
                  <a:cubicBezTo>
                    <a:pt x="9098" y="2415"/>
                    <a:pt x="7245" y="488"/>
                    <a:pt x="4903" y="415"/>
                  </a:cubicBezTo>
                  <a:close/>
                  <a:moveTo>
                    <a:pt x="4611" y="2293"/>
                  </a:moveTo>
                  <a:lnTo>
                    <a:pt x="4611" y="415"/>
                  </a:lnTo>
                  <a:cubicBezTo>
                    <a:pt x="2269" y="488"/>
                    <a:pt x="416" y="2415"/>
                    <a:pt x="391" y="4756"/>
                  </a:cubicBezTo>
                  <a:lnTo>
                    <a:pt x="391" y="7122"/>
                  </a:lnTo>
                  <a:cubicBezTo>
                    <a:pt x="976" y="7463"/>
                    <a:pt x="1611" y="7756"/>
                    <a:pt x="2245" y="7951"/>
                  </a:cubicBezTo>
                  <a:cubicBezTo>
                    <a:pt x="2952" y="8146"/>
                    <a:pt x="3659" y="8268"/>
                    <a:pt x="4391" y="8244"/>
                  </a:cubicBezTo>
                  <a:lnTo>
                    <a:pt x="4611" y="8244"/>
                  </a:lnTo>
                  <a:lnTo>
                    <a:pt x="4611" y="6976"/>
                  </a:lnTo>
                  <a:cubicBezTo>
                    <a:pt x="4123" y="6902"/>
                    <a:pt x="3781" y="6488"/>
                    <a:pt x="3781" y="6000"/>
                  </a:cubicBezTo>
                  <a:lnTo>
                    <a:pt x="3781" y="3268"/>
                  </a:lnTo>
                  <a:cubicBezTo>
                    <a:pt x="3781" y="2781"/>
                    <a:pt x="4123" y="2390"/>
                    <a:pt x="4611" y="2293"/>
                  </a:cubicBezTo>
                  <a:close/>
                  <a:moveTo>
                    <a:pt x="5220" y="2781"/>
                  </a:moveTo>
                  <a:cubicBezTo>
                    <a:pt x="5098" y="2659"/>
                    <a:pt x="4928" y="2585"/>
                    <a:pt x="4757" y="2585"/>
                  </a:cubicBezTo>
                  <a:lnTo>
                    <a:pt x="4757" y="2585"/>
                  </a:lnTo>
                  <a:cubicBezTo>
                    <a:pt x="4391" y="2585"/>
                    <a:pt x="4074" y="2902"/>
                    <a:pt x="4074" y="3268"/>
                  </a:cubicBezTo>
                  <a:lnTo>
                    <a:pt x="4074" y="6000"/>
                  </a:lnTo>
                  <a:cubicBezTo>
                    <a:pt x="4074" y="6390"/>
                    <a:pt x="4391" y="6683"/>
                    <a:pt x="4757" y="6683"/>
                  </a:cubicBezTo>
                  <a:lnTo>
                    <a:pt x="4757" y="6683"/>
                  </a:lnTo>
                  <a:cubicBezTo>
                    <a:pt x="4928" y="6683"/>
                    <a:pt x="5098" y="6610"/>
                    <a:pt x="5220" y="6488"/>
                  </a:cubicBezTo>
                  <a:cubicBezTo>
                    <a:pt x="5367" y="6366"/>
                    <a:pt x="5440" y="6195"/>
                    <a:pt x="5440" y="6000"/>
                  </a:cubicBezTo>
                  <a:lnTo>
                    <a:pt x="5440" y="3268"/>
                  </a:lnTo>
                  <a:cubicBezTo>
                    <a:pt x="5440" y="3098"/>
                    <a:pt x="5367" y="2927"/>
                    <a:pt x="5220" y="2781"/>
                  </a:cubicBezTo>
                  <a:close/>
                  <a:moveTo>
                    <a:pt x="9123" y="7463"/>
                  </a:moveTo>
                  <a:cubicBezTo>
                    <a:pt x="8562" y="7805"/>
                    <a:pt x="7976" y="8073"/>
                    <a:pt x="7342" y="8244"/>
                  </a:cubicBezTo>
                  <a:cubicBezTo>
                    <a:pt x="6635" y="8463"/>
                    <a:pt x="5879" y="8561"/>
                    <a:pt x="5123" y="8561"/>
                  </a:cubicBezTo>
                  <a:lnTo>
                    <a:pt x="4391" y="8561"/>
                  </a:lnTo>
                  <a:cubicBezTo>
                    <a:pt x="2976" y="8561"/>
                    <a:pt x="1611" y="8195"/>
                    <a:pt x="391" y="7463"/>
                  </a:cubicBezTo>
                  <a:lnTo>
                    <a:pt x="391" y="11049"/>
                  </a:lnTo>
                  <a:cubicBezTo>
                    <a:pt x="464" y="13414"/>
                    <a:pt x="2391" y="15292"/>
                    <a:pt x="4757" y="15292"/>
                  </a:cubicBezTo>
                  <a:cubicBezTo>
                    <a:pt x="7123" y="15292"/>
                    <a:pt x="9049" y="13414"/>
                    <a:pt x="9123" y="110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p:cNvSpPr/>
            <p:nvPr/>
          </p:nvSpPr>
          <p:spPr>
            <a:xfrm>
              <a:off x="3202911" y="3533904"/>
              <a:ext cx="371149" cy="686979"/>
            </a:xfrm>
            <a:custGeom>
              <a:avLst/>
              <a:gdLst/>
              <a:ahLst/>
              <a:cxnLst/>
              <a:rect l="l" t="t" r="r" b="b"/>
              <a:pathLst>
                <a:path w="4220" h="7855" extrusionOk="0">
                  <a:moveTo>
                    <a:pt x="537" y="2171"/>
                  </a:moveTo>
                  <a:cubicBezTo>
                    <a:pt x="732" y="2342"/>
                    <a:pt x="829" y="2586"/>
                    <a:pt x="829" y="2854"/>
                  </a:cubicBezTo>
                  <a:lnTo>
                    <a:pt x="829" y="5586"/>
                  </a:lnTo>
                  <a:cubicBezTo>
                    <a:pt x="829" y="6074"/>
                    <a:pt x="488" y="6488"/>
                    <a:pt x="0" y="6562"/>
                  </a:cubicBezTo>
                  <a:lnTo>
                    <a:pt x="0" y="7854"/>
                  </a:lnTo>
                  <a:lnTo>
                    <a:pt x="220" y="7854"/>
                  </a:lnTo>
                  <a:cubicBezTo>
                    <a:pt x="951" y="7854"/>
                    <a:pt x="1659" y="7757"/>
                    <a:pt x="2366" y="7562"/>
                  </a:cubicBezTo>
                  <a:cubicBezTo>
                    <a:pt x="3025" y="7342"/>
                    <a:pt x="3634" y="7074"/>
                    <a:pt x="4220" y="6708"/>
                  </a:cubicBezTo>
                  <a:lnTo>
                    <a:pt x="4220" y="4342"/>
                  </a:lnTo>
                  <a:cubicBezTo>
                    <a:pt x="4195" y="2001"/>
                    <a:pt x="2342" y="74"/>
                    <a:pt x="0" y="1"/>
                  </a:cubicBezTo>
                  <a:lnTo>
                    <a:pt x="0" y="1903"/>
                  </a:lnTo>
                  <a:cubicBezTo>
                    <a:pt x="220" y="1928"/>
                    <a:pt x="390" y="2025"/>
                    <a:pt x="537" y="21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p:cNvSpPr/>
            <p:nvPr/>
          </p:nvSpPr>
          <p:spPr>
            <a:xfrm>
              <a:off x="3129912" y="3708819"/>
              <a:ext cx="120228" cy="373356"/>
            </a:xfrm>
            <a:custGeom>
              <a:avLst/>
              <a:gdLst/>
              <a:ahLst/>
              <a:cxnLst/>
              <a:rect l="l" t="t" r="r" b="b"/>
              <a:pathLst>
                <a:path w="1367" h="4269" extrusionOk="0">
                  <a:moveTo>
                    <a:pt x="1367" y="3586"/>
                  </a:moveTo>
                  <a:lnTo>
                    <a:pt x="1367" y="854"/>
                  </a:lnTo>
                  <a:cubicBezTo>
                    <a:pt x="1294" y="1"/>
                    <a:pt x="74" y="1"/>
                    <a:pt x="1" y="854"/>
                  </a:cubicBezTo>
                  <a:lnTo>
                    <a:pt x="1" y="3586"/>
                  </a:lnTo>
                  <a:cubicBezTo>
                    <a:pt x="1" y="3976"/>
                    <a:pt x="318" y="4269"/>
                    <a:pt x="684" y="4269"/>
                  </a:cubicBezTo>
                  <a:cubicBezTo>
                    <a:pt x="855" y="4269"/>
                    <a:pt x="1025" y="4196"/>
                    <a:pt x="1172" y="4074"/>
                  </a:cubicBezTo>
                  <a:cubicBezTo>
                    <a:pt x="1294" y="3952"/>
                    <a:pt x="1367" y="3781"/>
                    <a:pt x="1367" y="358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2806080" y="3533904"/>
              <a:ext cx="371149" cy="686979"/>
            </a:xfrm>
            <a:custGeom>
              <a:avLst/>
              <a:gdLst/>
              <a:ahLst/>
              <a:cxnLst/>
              <a:rect l="l" t="t" r="r" b="b"/>
              <a:pathLst>
                <a:path w="4220" h="7855" extrusionOk="0">
                  <a:moveTo>
                    <a:pt x="3390" y="5586"/>
                  </a:moveTo>
                  <a:lnTo>
                    <a:pt x="3390" y="2854"/>
                  </a:lnTo>
                  <a:cubicBezTo>
                    <a:pt x="3390" y="2367"/>
                    <a:pt x="3756" y="1976"/>
                    <a:pt x="4220" y="1903"/>
                  </a:cubicBezTo>
                  <a:lnTo>
                    <a:pt x="4220" y="1"/>
                  </a:lnTo>
                  <a:cubicBezTo>
                    <a:pt x="1878" y="74"/>
                    <a:pt x="25" y="2001"/>
                    <a:pt x="0" y="4342"/>
                  </a:cubicBezTo>
                  <a:lnTo>
                    <a:pt x="0" y="6708"/>
                  </a:lnTo>
                  <a:cubicBezTo>
                    <a:pt x="585" y="7049"/>
                    <a:pt x="1220" y="7342"/>
                    <a:pt x="1854" y="7537"/>
                  </a:cubicBezTo>
                  <a:cubicBezTo>
                    <a:pt x="2561" y="7732"/>
                    <a:pt x="3268" y="7854"/>
                    <a:pt x="4000" y="7830"/>
                  </a:cubicBezTo>
                  <a:lnTo>
                    <a:pt x="4220" y="7830"/>
                  </a:lnTo>
                  <a:lnTo>
                    <a:pt x="4220" y="6562"/>
                  </a:lnTo>
                  <a:cubicBezTo>
                    <a:pt x="3732" y="6488"/>
                    <a:pt x="3390" y="6074"/>
                    <a:pt x="3390" y="55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9"/>
            <p:cNvSpPr/>
            <p:nvPr/>
          </p:nvSpPr>
          <p:spPr>
            <a:xfrm>
              <a:off x="2806080" y="4150392"/>
              <a:ext cx="767979" cy="684792"/>
            </a:xfrm>
            <a:custGeom>
              <a:avLst/>
              <a:gdLst/>
              <a:ahLst/>
              <a:cxnLst/>
              <a:rect l="l" t="t" r="r" b="b"/>
              <a:pathLst>
                <a:path w="8732" h="7830" extrusionOk="0">
                  <a:moveTo>
                    <a:pt x="6976" y="781"/>
                  </a:moveTo>
                  <a:cubicBezTo>
                    <a:pt x="6244" y="1000"/>
                    <a:pt x="5488" y="1098"/>
                    <a:pt x="4732" y="1098"/>
                  </a:cubicBezTo>
                  <a:lnTo>
                    <a:pt x="4000" y="1098"/>
                  </a:lnTo>
                  <a:cubicBezTo>
                    <a:pt x="2585" y="1098"/>
                    <a:pt x="1220" y="732"/>
                    <a:pt x="0" y="0"/>
                  </a:cubicBezTo>
                  <a:lnTo>
                    <a:pt x="0" y="3586"/>
                  </a:lnTo>
                  <a:cubicBezTo>
                    <a:pt x="73" y="5951"/>
                    <a:pt x="2000" y="7829"/>
                    <a:pt x="4366" y="7829"/>
                  </a:cubicBezTo>
                  <a:cubicBezTo>
                    <a:pt x="6732" y="7829"/>
                    <a:pt x="8658" y="5951"/>
                    <a:pt x="8732" y="3586"/>
                  </a:cubicBezTo>
                  <a:lnTo>
                    <a:pt x="8732" y="0"/>
                  </a:lnTo>
                  <a:cubicBezTo>
                    <a:pt x="8171" y="342"/>
                    <a:pt x="7585" y="610"/>
                    <a:pt x="6976" y="7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9"/>
            <p:cNvSpPr/>
            <p:nvPr/>
          </p:nvSpPr>
          <p:spPr>
            <a:xfrm>
              <a:off x="3505371" y="4248519"/>
              <a:ext cx="34388" cy="266658"/>
            </a:xfrm>
            <a:custGeom>
              <a:avLst/>
              <a:gdLst/>
              <a:ahLst/>
              <a:cxnLst/>
              <a:rect l="l" t="t" r="r" b="b"/>
              <a:pathLst>
                <a:path w="391" h="3049" extrusionOk="0">
                  <a:moveTo>
                    <a:pt x="0" y="195"/>
                  </a:moveTo>
                  <a:cubicBezTo>
                    <a:pt x="0" y="98"/>
                    <a:pt x="98" y="0"/>
                    <a:pt x="195" y="0"/>
                  </a:cubicBezTo>
                  <a:cubicBezTo>
                    <a:pt x="317" y="0"/>
                    <a:pt x="390" y="98"/>
                    <a:pt x="390" y="195"/>
                  </a:cubicBezTo>
                  <a:lnTo>
                    <a:pt x="390" y="1927"/>
                  </a:lnTo>
                  <a:cubicBezTo>
                    <a:pt x="390" y="2025"/>
                    <a:pt x="317" y="2122"/>
                    <a:pt x="195" y="2122"/>
                  </a:cubicBezTo>
                  <a:cubicBezTo>
                    <a:pt x="98" y="2122"/>
                    <a:pt x="0" y="2025"/>
                    <a:pt x="0" y="1927"/>
                  </a:cubicBezTo>
                  <a:close/>
                  <a:moveTo>
                    <a:pt x="0" y="2537"/>
                  </a:moveTo>
                  <a:cubicBezTo>
                    <a:pt x="0" y="2439"/>
                    <a:pt x="98" y="2342"/>
                    <a:pt x="195" y="2342"/>
                  </a:cubicBezTo>
                  <a:cubicBezTo>
                    <a:pt x="317" y="2342"/>
                    <a:pt x="390" y="2439"/>
                    <a:pt x="390" y="2537"/>
                  </a:cubicBezTo>
                  <a:lnTo>
                    <a:pt x="390" y="2854"/>
                  </a:lnTo>
                  <a:cubicBezTo>
                    <a:pt x="390" y="2951"/>
                    <a:pt x="317" y="3049"/>
                    <a:pt x="195" y="3049"/>
                  </a:cubicBezTo>
                  <a:cubicBezTo>
                    <a:pt x="73" y="3049"/>
                    <a:pt x="0" y="2951"/>
                    <a:pt x="0" y="28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3202911" y="3533904"/>
              <a:ext cx="371149" cy="633630"/>
            </a:xfrm>
            <a:custGeom>
              <a:avLst/>
              <a:gdLst/>
              <a:ahLst/>
              <a:cxnLst/>
              <a:rect l="l" t="t" r="r" b="b"/>
              <a:pathLst>
                <a:path w="4220" h="7245" extrusionOk="0">
                  <a:moveTo>
                    <a:pt x="3610" y="4635"/>
                  </a:moveTo>
                  <a:lnTo>
                    <a:pt x="3610" y="7001"/>
                  </a:lnTo>
                  <a:cubicBezTo>
                    <a:pt x="3464" y="7098"/>
                    <a:pt x="3317" y="7171"/>
                    <a:pt x="3171" y="7244"/>
                  </a:cubicBezTo>
                  <a:cubicBezTo>
                    <a:pt x="3537" y="7098"/>
                    <a:pt x="3878" y="6903"/>
                    <a:pt x="4220" y="6708"/>
                  </a:cubicBezTo>
                  <a:lnTo>
                    <a:pt x="4220" y="4342"/>
                  </a:lnTo>
                  <a:cubicBezTo>
                    <a:pt x="4195" y="2001"/>
                    <a:pt x="2342" y="74"/>
                    <a:pt x="0" y="1"/>
                  </a:cubicBezTo>
                  <a:lnTo>
                    <a:pt x="0" y="342"/>
                  </a:lnTo>
                  <a:cubicBezTo>
                    <a:pt x="2073" y="732"/>
                    <a:pt x="3586" y="2537"/>
                    <a:pt x="3610" y="463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3329471" y="4150392"/>
              <a:ext cx="246788" cy="667738"/>
            </a:xfrm>
            <a:custGeom>
              <a:avLst/>
              <a:gdLst/>
              <a:ahLst/>
              <a:cxnLst/>
              <a:rect l="l" t="t" r="r" b="b"/>
              <a:pathLst>
                <a:path w="2806" h="7635" extrusionOk="0">
                  <a:moveTo>
                    <a:pt x="2781" y="0"/>
                  </a:moveTo>
                  <a:cubicBezTo>
                    <a:pt x="2586" y="122"/>
                    <a:pt x="2366" y="244"/>
                    <a:pt x="2171" y="342"/>
                  </a:cubicBezTo>
                  <a:lnTo>
                    <a:pt x="2171" y="1122"/>
                  </a:lnTo>
                  <a:lnTo>
                    <a:pt x="2195" y="1122"/>
                  </a:lnTo>
                  <a:cubicBezTo>
                    <a:pt x="2317" y="1122"/>
                    <a:pt x="2390" y="1220"/>
                    <a:pt x="2390" y="1317"/>
                  </a:cubicBezTo>
                  <a:lnTo>
                    <a:pt x="2390" y="3049"/>
                  </a:lnTo>
                  <a:cubicBezTo>
                    <a:pt x="2390" y="3147"/>
                    <a:pt x="2317" y="3244"/>
                    <a:pt x="2195" y="3244"/>
                  </a:cubicBezTo>
                  <a:lnTo>
                    <a:pt x="2171" y="3244"/>
                  </a:lnTo>
                  <a:lnTo>
                    <a:pt x="2171" y="3464"/>
                  </a:lnTo>
                  <a:lnTo>
                    <a:pt x="2195" y="3464"/>
                  </a:lnTo>
                  <a:cubicBezTo>
                    <a:pt x="2317" y="3464"/>
                    <a:pt x="2390" y="3561"/>
                    <a:pt x="2390" y="3683"/>
                  </a:cubicBezTo>
                  <a:lnTo>
                    <a:pt x="2390" y="3976"/>
                  </a:lnTo>
                  <a:cubicBezTo>
                    <a:pt x="2390" y="4098"/>
                    <a:pt x="2317" y="4171"/>
                    <a:pt x="2195" y="4171"/>
                  </a:cubicBezTo>
                  <a:lnTo>
                    <a:pt x="2171" y="4171"/>
                  </a:lnTo>
                  <a:cubicBezTo>
                    <a:pt x="2049" y="5610"/>
                    <a:pt x="1244" y="6903"/>
                    <a:pt x="0" y="7634"/>
                  </a:cubicBezTo>
                  <a:cubicBezTo>
                    <a:pt x="1683" y="6976"/>
                    <a:pt x="2781" y="5366"/>
                    <a:pt x="2805" y="3586"/>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3138531" y="3728060"/>
              <a:ext cx="111609" cy="373356"/>
            </a:xfrm>
            <a:custGeom>
              <a:avLst/>
              <a:gdLst/>
              <a:ahLst/>
              <a:cxnLst/>
              <a:rect l="l" t="t" r="r" b="b"/>
              <a:pathLst>
                <a:path w="1269" h="4269" extrusionOk="0">
                  <a:moveTo>
                    <a:pt x="879" y="317"/>
                  </a:moveTo>
                  <a:lnTo>
                    <a:pt x="879" y="3049"/>
                  </a:lnTo>
                  <a:cubicBezTo>
                    <a:pt x="879" y="3439"/>
                    <a:pt x="586" y="3732"/>
                    <a:pt x="220" y="3732"/>
                  </a:cubicBezTo>
                  <a:cubicBezTo>
                    <a:pt x="147" y="3732"/>
                    <a:pt x="74" y="3732"/>
                    <a:pt x="1" y="3707"/>
                  </a:cubicBezTo>
                  <a:cubicBezTo>
                    <a:pt x="25" y="3756"/>
                    <a:pt x="74" y="3805"/>
                    <a:pt x="123" y="3854"/>
                  </a:cubicBezTo>
                  <a:cubicBezTo>
                    <a:pt x="537" y="4268"/>
                    <a:pt x="1244" y="3976"/>
                    <a:pt x="1269" y="3366"/>
                  </a:cubicBezTo>
                  <a:lnTo>
                    <a:pt x="1269" y="634"/>
                  </a:lnTo>
                  <a:cubicBezTo>
                    <a:pt x="1269" y="464"/>
                    <a:pt x="1196" y="293"/>
                    <a:pt x="1074" y="147"/>
                  </a:cubicBezTo>
                  <a:cubicBezTo>
                    <a:pt x="976" y="73"/>
                    <a:pt x="903" y="25"/>
                    <a:pt x="805" y="0"/>
                  </a:cubicBezTo>
                  <a:cubicBezTo>
                    <a:pt x="854" y="98"/>
                    <a:pt x="879" y="195"/>
                    <a:pt x="879" y="31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ENTITY RELATIOSHIP DIAGRAM</a:t>
            </a:r>
          </a:p>
        </p:txBody>
      </p:sp>
      <p:sp>
        <p:nvSpPr>
          <p:cNvPr id="3" name="Text Placeholder 2"/>
          <p:cNvSpPr>
            <a:spLocks noGrp="1"/>
          </p:cNvSpPr>
          <p:nvPr>
            <p:ph type="body" idx="1"/>
          </p:nvPr>
        </p:nvSpPr>
        <p:spPr>
          <a:xfrm>
            <a:off x="715010" y="1294130"/>
            <a:ext cx="7713980" cy="3477895"/>
          </a:xfrm>
        </p:spPr>
        <p:txBody>
          <a:bodyPr/>
          <a:lstStyle/>
          <a:p>
            <a:endParaRPr lang="en-US"/>
          </a:p>
          <a:p>
            <a:endParaRPr lang="en-US"/>
          </a:p>
          <a:p>
            <a:endParaRPr lang="en-US"/>
          </a:p>
          <a:p>
            <a:endParaRPr lang="en-US"/>
          </a:p>
          <a:p>
            <a:endParaRPr lang="en-US"/>
          </a:p>
          <a:p>
            <a:endParaRPr lang="en-US"/>
          </a:p>
          <a:p>
            <a:endParaRPr lang="en-US"/>
          </a:p>
          <a:p>
            <a:endParaRPr lang="en-US"/>
          </a:p>
          <a:p>
            <a:endParaRPr lang="en-US"/>
          </a:p>
        </p:txBody>
      </p:sp>
      <p:pic>
        <p:nvPicPr>
          <p:cNvPr id="4" name="Picture 3" descr="erd 01"/>
          <p:cNvPicPr>
            <a:picLocks noChangeAspect="1"/>
          </p:cNvPicPr>
          <p:nvPr/>
        </p:nvPicPr>
        <p:blipFill>
          <a:blip r:embed="rId2"/>
          <a:stretch>
            <a:fillRect/>
          </a:stretch>
        </p:blipFill>
        <p:spPr>
          <a:xfrm>
            <a:off x="1071880" y="1475740"/>
            <a:ext cx="7235190" cy="21920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ENTITY RELATIOSHIP DIAGRAM</a:t>
            </a:r>
            <a:endParaRPr lang="en-US"/>
          </a:p>
        </p:txBody>
      </p:sp>
      <p:sp>
        <p:nvSpPr>
          <p:cNvPr id="3" name="Text Placeholder 2"/>
          <p:cNvSpPr>
            <a:spLocks noGrp="1"/>
          </p:cNvSpPr>
          <p:nvPr>
            <p:ph type="body" idx="1"/>
          </p:nvPr>
        </p:nvSpPr>
        <p:spPr>
          <a:xfrm>
            <a:off x="715010" y="1417320"/>
            <a:ext cx="7713980" cy="3394710"/>
          </a:xfrm>
        </p:spPr>
        <p:txBody>
          <a:bodyPr/>
          <a:lstStyle/>
          <a:p>
            <a:endParaRPr lang="en-US"/>
          </a:p>
        </p:txBody>
      </p:sp>
      <p:pic>
        <p:nvPicPr>
          <p:cNvPr id="4" name="Picture 3" descr="erd 1"/>
          <p:cNvPicPr>
            <a:picLocks noChangeAspect="1"/>
          </p:cNvPicPr>
          <p:nvPr/>
        </p:nvPicPr>
        <p:blipFill>
          <a:blip r:embed="rId2"/>
          <a:stretch>
            <a:fillRect/>
          </a:stretch>
        </p:blipFill>
        <p:spPr>
          <a:xfrm>
            <a:off x="715010" y="1417320"/>
            <a:ext cx="7847965" cy="33953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LOWER CASE</a:t>
            </a:r>
          </a:p>
        </p:txBody>
      </p:sp>
      <p:sp>
        <p:nvSpPr>
          <p:cNvPr id="3" name="Text Placeholder 2"/>
          <p:cNvSpPr>
            <a:spLocks noGrp="1"/>
          </p:cNvSpPr>
          <p:nvPr>
            <p:ph type="body" idx="1"/>
          </p:nvPr>
        </p:nvSpPr>
        <p:spPr>
          <a:xfrm>
            <a:off x="345440" y="1301750"/>
            <a:ext cx="8083550" cy="3538855"/>
          </a:xfrm>
        </p:spPr>
        <p:txBody>
          <a:bodyPr/>
          <a:lstStyle/>
          <a:p>
            <a:endParaRPr lang="en-US"/>
          </a:p>
        </p:txBody>
      </p:sp>
      <p:pic>
        <p:nvPicPr>
          <p:cNvPr id="4" name="Picture 3" descr="LC 1"/>
          <p:cNvPicPr>
            <a:picLocks noChangeAspect="1"/>
          </p:cNvPicPr>
          <p:nvPr/>
        </p:nvPicPr>
        <p:blipFill>
          <a:blip r:embed="rId2"/>
          <a:stretch>
            <a:fillRect/>
          </a:stretch>
        </p:blipFill>
        <p:spPr>
          <a:xfrm>
            <a:off x="2519045" y="1243330"/>
            <a:ext cx="4016375" cy="2225675"/>
          </a:xfrm>
          <a:prstGeom prst="rect">
            <a:avLst/>
          </a:prstGeom>
        </p:spPr>
      </p:pic>
      <p:pic>
        <p:nvPicPr>
          <p:cNvPr id="5" name="Picture 4" descr="LC OUTPUT"/>
          <p:cNvPicPr>
            <a:picLocks noChangeAspect="1"/>
          </p:cNvPicPr>
          <p:nvPr/>
        </p:nvPicPr>
        <p:blipFill>
          <a:blip r:embed="rId3"/>
          <a:stretch>
            <a:fillRect/>
          </a:stretch>
        </p:blipFill>
        <p:spPr>
          <a:xfrm>
            <a:off x="2305685" y="3469005"/>
            <a:ext cx="4533265" cy="13125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REMOVE PUNCTUATION</a:t>
            </a:r>
          </a:p>
        </p:txBody>
      </p:sp>
      <p:sp>
        <p:nvSpPr>
          <p:cNvPr id="3" name="Text Placeholder 2"/>
          <p:cNvSpPr>
            <a:spLocks noGrp="1"/>
          </p:cNvSpPr>
          <p:nvPr>
            <p:ph type="body" idx="1"/>
          </p:nvPr>
        </p:nvSpPr>
        <p:spPr>
          <a:xfrm>
            <a:off x="325755" y="1328420"/>
            <a:ext cx="8103235" cy="3470910"/>
          </a:xfrm>
        </p:spPr>
        <p:txBody>
          <a:bodyPr/>
          <a:lstStyle/>
          <a:p>
            <a:endParaRPr lang="en-US"/>
          </a:p>
        </p:txBody>
      </p:sp>
      <p:pic>
        <p:nvPicPr>
          <p:cNvPr id="4" name="Picture 3" descr="Remove Puc 1"/>
          <p:cNvPicPr>
            <a:picLocks noChangeAspect="1"/>
          </p:cNvPicPr>
          <p:nvPr/>
        </p:nvPicPr>
        <p:blipFill>
          <a:blip r:embed="rId2"/>
          <a:stretch>
            <a:fillRect/>
          </a:stretch>
        </p:blipFill>
        <p:spPr>
          <a:xfrm>
            <a:off x="2542540" y="1328420"/>
            <a:ext cx="4058285" cy="2429510"/>
          </a:xfrm>
          <a:prstGeom prst="rect">
            <a:avLst/>
          </a:prstGeom>
        </p:spPr>
      </p:pic>
      <p:pic>
        <p:nvPicPr>
          <p:cNvPr id="5" name="Picture 4" descr="remove punc 2"/>
          <p:cNvPicPr>
            <a:picLocks noChangeAspect="1"/>
          </p:cNvPicPr>
          <p:nvPr/>
        </p:nvPicPr>
        <p:blipFill>
          <a:blip r:embed="rId3"/>
          <a:stretch>
            <a:fillRect/>
          </a:stretch>
        </p:blipFill>
        <p:spPr>
          <a:xfrm>
            <a:off x="2651760" y="3757930"/>
            <a:ext cx="3663950" cy="9702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TOKENIZE</a:t>
            </a:r>
          </a:p>
        </p:txBody>
      </p:sp>
      <p:sp>
        <p:nvSpPr>
          <p:cNvPr id="3" name="Text Placeholder 2"/>
          <p:cNvSpPr>
            <a:spLocks noGrp="1"/>
          </p:cNvSpPr>
          <p:nvPr>
            <p:ph type="body" idx="1"/>
          </p:nvPr>
        </p:nvSpPr>
        <p:spPr>
          <a:xfrm>
            <a:off x="715010" y="1267460"/>
            <a:ext cx="7713980" cy="3558540"/>
          </a:xfrm>
        </p:spPr>
        <p:txBody>
          <a:bodyPr/>
          <a:lstStyle/>
          <a:p>
            <a:endParaRPr lang="en-US"/>
          </a:p>
        </p:txBody>
      </p:sp>
      <p:pic>
        <p:nvPicPr>
          <p:cNvPr id="4" name="Picture 3" descr="tokenize 1"/>
          <p:cNvPicPr>
            <a:picLocks noChangeAspect="1"/>
          </p:cNvPicPr>
          <p:nvPr/>
        </p:nvPicPr>
        <p:blipFill>
          <a:blip r:embed="rId2"/>
          <a:stretch>
            <a:fillRect/>
          </a:stretch>
        </p:blipFill>
        <p:spPr>
          <a:xfrm>
            <a:off x="2470785" y="1267460"/>
            <a:ext cx="4010660" cy="2332355"/>
          </a:xfrm>
          <a:prstGeom prst="rect">
            <a:avLst/>
          </a:prstGeom>
        </p:spPr>
      </p:pic>
      <p:pic>
        <p:nvPicPr>
          <p:cNvPr id="5" name="Picture 4" descr="tokenize 2"/>
          <p:cNvPicPr>
            <a:picLocks noChangeAspect="1"/>
          </p:cNvPicPr>
          <p:nvPr/>
        </p:nvPicPr>
        <p:blipFill>
          <a:blip r:embed="rId3"/>
          <a:stretch>
            <a:fillRect/>
          </a:stretch>
        </p:blipFill>
        <p:spPr>
          <a:xfrm>
            <a:off x="2451100" y="3683635"/>
            <a:ext cx="4030345" cy="9931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REMOVE STOPWORDS</a:t>
            </a:r>
          </a:p>
        </p:txBody>
      </p:sp>
      <p:sp>
        <p:nvSpPr>
          <p:cNvPr id="3" name="Text Placeholder 2"/>
          <p:cNvSpPr>
            <a:spLocks noGrp="1"/>
          </p:cNvSpPr>
          <p:nvPr>
            <p:ph type="body" idx="1"/>
          </p:nvPr>
        </p:nvSpPr>
        <p:spPr>
          <a:xfrm>
            <a:off x="307975" y="1274445"/>
            <a:ext cx="8121015" cy="3558540"/>
          </a:xfrm>
        </p:spPr>
        <p:txBody>
          <a:bodyPr/>
          <a:lstStyle/>
          <a:p>
            <a:endParaRPr lang="en-US"/>
          </a:p>
        </p:txBody>
      </p:sp>
      <p:pic>
        <p:nvPicPr>
          <p:cNvPr id="4" name="Picture 3" descr="stopwords 1"/>
          <p:cNvPicPr>
            <a:picLocks noChangeAspect="1"/>
          </p:cNvPicPr>
          <p:nvPr/>
        </p:nvPicPr>
        <p:blipFill>
          <a:blip r:embed="rId2"/>
          <a:stretch>
            <a:fillRect/>
          </a:stretch>
        </p:blipFill>
        <p:spPr>
          <a:xfrm>
            <a:off x="2475230" y="1274445"/>
            <a:ext cx="3980815" cy="2331085"/>
          </a:xfrm>
          <a:prstGeom prst="rect">
            <a:avLst/>
          </a:prstGeom>
        </p:spPr>
      </p:pic>
      <p:pic>
        <p:nvPicPr>
          <p:cNvPr id="6" name="Picture 5" descr="SW 2"/>
          <p:cNvPicPr>
            <a:picLocks noChangeAspect="1"/>
          </p:cNvPicPr>
          <p:nvPr/>
        </p:nvPicPr>
        <p:blipFill>
          <a:blip r:embed="rId3"/>
          <a:stretch>
            <a:fillRect/>
          </a:stretch>
        </p:blipFill>
        <p:spPr>
          <a:xfrm>
            <a:off x="2391410" y="3647440"/>
            <a:ext cx="4490720" cy="11855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LEMMATIZATION</a:t>
            </a:r>
          </a:p>
        </p:txBody>
      </p:sp>
      <p:sp>
        <p:nvSpPr>
          <p:cNvPr id="3" name="Text Placeholder 2"/>
          <p:cNvSpPr>
            <a:spLocks noGrp="1"/>
          </p:cNvSpPr>
          <p:nvPr>
            <p:ph type="body" idx="1"/>
          </p:nvPr>
        </p:nvSpPr>
        <p:spPr>
          <a:xfrm>
            <a:off x="427990" y="1288415"/>
            <a:ext cx="8001000" cy="3470275"/>
          </a:xfrm>
        </p:spPr>
        <p:txBody>
          <a:bodyPr/>
          <a:lstStyle/>
          <a:p>
            <a:endParaRPr lang="en-US"/>
          </a:p>
        </p:txBody>
      </p:sp>
      <p:pic>
        <p:nvPicPr>
          <p:cNvPr id="4" name="Picture 3" descr="lemma 1"/>
          <p:cNvPicPr>
            <a:picLocks noChangeAspect="1"/>
          </p:cNvPicPr>
          <p:nvPr/>
        </p:nvPicPr>
        <p:blipFill>
          <a:blip r:embed="rId2"/>
          <a:stretch>
            <a:fillRect/>
          </a:stretch>
        </p:blipFill>
        <p:spPr>
          <a:xfrm>
            <a:off x="2720340" y="1231265"/>
            <a:ext cx="3702685" cy="2282825"/>
          </a:xfrm>
          <a:prstGeom prst="rect">
            <a:avLst/>
          </a:prstGeom>
        </p:spPr>
      </p:pic>
      <p:pic>
        <p:nvPicPr>
          <p:cNvPr id="5" name="Picture 4" descr="lemma 2"/>
          <p:cNvPicPr>
            <a:picLocks noChangeAspect="1"/>
          </p:cNvPicPr>
          <p:nvPr/>
        </p:nvPicPr>
        <p:blipFill>
          <a:blip r:embed="rId3"/>
          <a:stretch>
            <a:fillRect/>
          </a:stretch>
        </p:blipFill>
        <p:spPr>
          <a:xfrm>
            <a:off x="2842260" y="3616960"/>
            <a:ext cx="3459480" cy="11417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REMOVE DIGITS</a:t>
            </a:r>
          </a:p>
        </p:txBody>
      </p:sp>
      <p:sp>
        <p:nvSpPr>
          <p:cNvPr id="3" name="Text Placeholder 2"/>
          <p:cNvSpPr>
            <a:spLocks noGrp="1"/>
          </p:cNvSpPr>
          <p:nvPr>
            <p:ph type="body" idx="1"/>
          </p:nvPr>
        </p:nvSpPr>
        <p:spPr>
          <a:xfrm>
            <a:off x="715010" y="1259840"/>
            <a:ext cx="7713980" cy="3491865"/>
          </a:xfrm>
        </p:spPr>
        <p:txBody>
          <a:bodyPr/>
          <a:lstStyle/>
          <a:p>
            <a:endParaRPr lang="en-US"/>
          </a:p>
        </p:txBody>
      </p:sp>
      <p:pic>
        <p:nvPicPr>
          <p:cNvPr id="4" name="Picture 3" descr="digits 1"/>
          <p:cNvPicPr>
            <a:picLocks noChangeAspect="1"/>
          </p:cNvPicPr>
          <p:nvPr/>
        </p:nvPicPr>
        <p:blipFill>
          <a:blip r:embed="rId2"/>
          <a:stretch>
            <a:fillRect/>
          </a:stretch>
        </p:blipFill>
        <p:spPr>
          <a:xfrm>
            <a:off x="2654300" y="1259840"/>
            <a:ext cx="3835400" cy="2364105"/>
          </a:xfrm>
          <a:prstGeom prst="rect">
            <a:avLst/>
          </a:prstGeom>
        </p:spPr>
      </p:pic>
      <p:pic>
        <p:nvPicPr>
          <p:cNvPr id="6" name="Picture 5" descr="Digits 2"/>
          <p:cNvPicPr>
            <a:picLocks noChangeAspect="1"/>
          </p:cNvPicPr>
          <p:nvPr/>
        </p:nvPicPr>
        <p:blipFill>
          <a:blip r:embed="rId3"/>
          <a:stretch>
            <a:fillRect/>
          </a:stretch>
        </p:blipFill>
        <p:spPr>
          <a:xfrm>
            <a:off x="2756535" y="3623945"/>
            <a:ext cx="3630930" cy="103314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BAG OF WORDS</a:t>
            </a:r>
          </a:p>
        </p:txBody>
      </p:sp>
      <p:sp>
        <p:nvSpPr>
          <p:cNvPr id="3" name="Text Placeholder 2"/>
          <p:cNvSpPr>
            <a:spLocks noGrp="1"/>
          </p:cNvSpPr>
          <p:nvPr>
            <p:ph type="body" idx="1"/>
          </p:nvPr>
        </p:nvSpPr>
        <p:spPr>
          <a:xfrm>
            <a:off x="715010" y="1287780"/>
            <a:ext cx="7713980" cy="3539490"/>
          </a:xfrm>
        </p:spPr>
        <p:txBody>
          <a:bodyPr/>
          <a:lstStyle/>
          <a:p>
            <a:endParaRPr lang="en-US" dirty="0"/>
          </a:p>
        </p:txBody>
      </p:sp>
      <p:sp>
        <p:nvSpPr>
          <p:cNvPr id="7" name="AutoShape 4">
            <a:extLst>
              <a:ext uri="{FF2B5EF4-FFF2-40B4-BE49-F238E27FC236}">
                <a16:creationId xmlns:a16="http://schemas.microsoft.com/office/drawing/2014/main" id="{C0F5F08E-597D-3D8B-4929-586B9B764DBB}"/>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dirty="0"/>
          </a:p>
        </p:txBody>
      </p:sp>
      <p:pic>
        <p:nvPicPr>
          <p:cNvPr id="9" name="Picture 8">
            <a:extLst>
              <a:ext uri="{FF2B5EF4-FFF2-40B4-BE49-F238E27FC236}">
                <a16:creationId xmlns:a16="http://schemas.microsoft.com/office/drawing/2014/main" id="{4B5D0BD6-F3F7-2740-45D8-221B81215A8B}"/>
              </a:ext>
            </a:extLst>
          </p:cNvPr>
          <p:cNvPicPr>
            <a:picLocks noChangeAspect="1"/>
          </p:cNvPicPr>
          <p:nvPr/>
        </p:nvPicPr>
        <p:blipFill>
          <a:blip r:embed="rId2"/>
          <a:stretch>
            <a:fillRect/>
          </a:stretch>
        </p:blipFill>
        <p:spPr>
          <a:xfrm>
            <a:off x="2504990" y="1311900"/>
            <a:ext cx="3829220" cy="2519699"/>
          </a:xfrm>
          <a:prstGeom prst="rect">
            <a:avLst/>
          </a:prstGeom>
        </p:spPr>
      </p:pic>
      <p:pic>
        <p:nvPicPr>
          <p:cNvPr id="11" name="Picture 10">
            <a:extLst>
              <a:ext uri="{FF2B5EF4-FFF2-40B4-BE49-F238E27FC236}">
                <a16:creationId xmlns:a16="http://schemas.microsoft.com/office/drawing/2014/main" id="{9503FAEE-BC20-D80B-5FAC-7741245C3F5F}"/>
              </a:ext>
            </a:extLst>
          </p:cNvPr>
          <p:cNvPicPr>
            <a:picLocks noChangeAspect="1"/>
          </p:cNvPicPr>
          <p:nvPr/>
        </p:nvPicPr>
        <p:blipFill>
          <a:blip r:embed="rId3"/>
          <a:stretch>
            <a:fillRect/>
          </a:stretch>
        </p:blipFill>
        <p:spPr>
          <a:xfrm>
            <a:off x="2380939" y="3831599"/>
            <a:ext cx="4212966" cy="97517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POS TAGGING</a:t>
            </a:r>
          </a:p>
        </p:txBody>
      </p:sp>
      <p:sp>
        <p:nvSpPr>
          <p:cNvPr id="3" name="Text Placeholder 2"/>
          <p:cNvSpPr>
            <a:spLocks noGrp="1"/>
          </p:cNvSpPr>
          <p:nvPr>
            <p:ph type="body" idx="1"/>
          </p:nvPr>
        </p:nvSpPr>
        <p:spPr>
          <a:xfrm>
            <a:off x="715010" y="1287145"/>
            <a:ext cx="7713980" cy="3542030"/>
          </a:xfrm>
        </p:spPr>
        <p:txBody>
          <a:bodyPr/>
          <a:lstStyle/>
          <a:p>
            <a:endParaRPr lang="en-US"/>
          </a:p>
        </p:txBody>
      </p:sp>
      <p:pic>
        <p:nvPicPr>
          <p:cNvPr id="4" name="Picture 3" descr="POS 1"/>
          <p:cNvPicPr>
            <a:picLocks noChangeAspect="1"/>
          </p:cNvPicPr>
          <p:nvPr/>
        </p:nvPicPr>
        <p:blipFill>
          <a:blip r:embed="rId2"/>
          <a:stretch>
            <a:fillRect/>
          </a:stretch>
        </p:blipFill>
        <p:spPr>
          <a:xfrm>
            <a:off x="2619375" y="1287145"/>
            <a:ext cx="3905250" cy="2336800"/>
          </a:xfrm>
          <a:prstGeom prst="rect">
            <a:avLst/>
          </a:prstGeom>
        </p:spPr>
      </p:pic>
      <p:pic>
        <p:nvPicPr>
          <p:cNvPr id="5" name="Picture 4" descr="POS 2"/>
          <p:cNvPicPr>
            <a:picLocks noChangeAspect="1"/>
          </p:cNvPicPr>
          <p:nvPr/>
        </p:nvPicPr>
        <p:blipFill>
          <a:blip r:embed="rId3"/>
          <a:stretch>
            <a:fillRect/>
          </a:stretch>
        </p:blipFill>
        <p:spPr>
          <a:xfrm>
            <a:off x="2727325" y="3623945"/>
            <a:ext cx="3689350" cy="11988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30"/>
          <p:cNvSpPr txBox="1">
            <a:spLocks noGrp="1"/>
          </p:cNvSpPr>
          <p:nvPr>
            <p:ph type="title"/>
          </p:nvPr>
        </p:nvSpPr>
        <p:spPr>
          <a:xfrm>
            <a:off x="715100" y="731400"/>
            <a:ext cx="77139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INTRODUCTION</a:t>
            </a:r>
            <a:endParaRPr dirty="0"/>
          </a:p>
        </p:txBody>
      </p:sp>
      <p:sp>
        <p:nvSpPr>
          <p:cNvPr id="468" name="Google Shape;468;p30"/>
          <p:cNvSpPr txBox="1">
            <a:spLocks noGrp="1"/>
          </p:cNvSpPr>
          <p:nvPr>
            <p:ph type="body" idx="1"/>
          </p:nvPr>
        </p:nvSpPr>
        <p:spPr>
          <a:xfrm>
            <a:off x="646946" y="1565988"/>
            <a:ext cx="7713900" cy="293785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US" sz="1600">
                <a:latin typeface="Times New Roman" panose="02020603050405020304" pitchFamily="18" charset="0"/>
                <a:cs typeface="Times New Roman" panose="02020603050405020304" pitchFamily="18" charset="0"/>
              </a:rPr>
              <a:t>This project aims to develop a user-friendly GUI (Graphical User Interface) for Entity-Relationship Diagram (ERD) modeling, with a focus on automating and enhancing the process through text preprocessing. The main objective is to enable users to easily convert textual descriptions of database requirements into structured ER diagrams, which are essential for database design and data</a:t>
            </a:r>
            <a:r>
              <a:rPr lang="" altLang="en-US" sz="1600">
                <a:latin typeface="Times New Roman" panose="02020603050405020304" pitchFamily="18" charset="0"/>
                <a:cs typeface="Times New Roman" panose="02020603050405020304" pitchFamily="18" charset="0"/>
              </a:rPr>
              <a:t> </a:t>
            </a:r>
            <a:r>
              <a:rPr lang="en-US" altLang="en-US" sz="1600">
                <a:latin typeface="Times New Roman" panose="02020603050405020304" pitchFamily="18" charset="0"/>
                <a:cs typeface="Times New Roman" panose="02020603050405020304" pitchFamily="18" charset="0"/>
              </a:rPr>
              <a:t>management.</a:t>
            </a:r>
          </a:p>
          <a:p>
            <a:pPr marL="0" lvl="0" indent="0" algn="ctr" rtl="0">
              <a:spcBef>
                <a:spcPts val="0"/>
              </a:spcBef>
              <a:spcAft>
                <a:spcPts val="0"/>
              </a:spcAft>
              <a:buNone/>
            </a:pPr>
            <a:r>
              <a:rPr lang="en-US" altLang="en-US" sz="1600">
                <a:latin typeface="Times New Roman" panose="02020603050405020304" pitchFamily="18" charset="0"/>
                <a:cs typeface="Times New Roman" panose="02020603050405020304" pitchFamily="18" charset="0"/>
              </a:rPr>
              <a:t>The GUI interface allows users to interact intuitively with the ERD model, offering visual tools to create, modify, and analyze the relationships between different entities. Through this interactive interface, users can build detailed ERDs, making it an ideal tool for database designers, developers, and students learning about database modeling.</a:t>
            </a:r>
          </a:p>
          <a:p>
            <a:pPr marL="0" lvl="0" indent="0" algn="ctr" rtl="0">
              <a:spcBef>
                <a:spcPts val="0"/>
              </a:spcBef>
              <a:spcAft>
                <a:spcPts val="0"/>
              </a:spcAft>
              <a:buNone/>
            </a:pPr>
            <a:endParaRPr lang="en-US" altLang="en-US" sz="1600">
              <a:latin typeface="Times New Roman" panose="02020603050405020304" pitchFamily="18" charset="0"/>
              <a:cs typeface="Times New Roman" panose="02020603050405020304" pitchFamily="18" charset="0"/>
            </a:endParaRPr>
          </a:p>
        </p:txBody>
      </p:sp>
      <p:sp>
        <p:nvSpPr>
          <p:cNvPr id="472" name="Google Shape;472;p30"/>
          <p:cNvSpPr/>
          <p:nvPr/>
        </p:nvSpPr>
        <p:spPr>
          <a:xfrm>
            <a:off x="947450" y="1565988"/>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715110" y="1417336"/>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p:cNvSpPr/>
          <p:nvPr/>
        </p:nvSpPr>
        <p:spPr>
          <a:xfrm>
            <a:off x="7971698" y="15180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30"/>
          <p:cNvSpPr txBox="1">
            <a:spLocks noGrp="1"/>
          </p:cNvSpPr>
          <p:nvPr>
            <p:ph type="title"/>
          </p:nvPr>
        </p:nvSpPr>
        <p:spPr>
          <a:xfrm>
            <a:off x="715100" y="731400"/>
            <a:ext cx="77139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OBJECTIVES</a:t>
            </a:r>
            <a:endParaRPr dirty="0"/>
          </a:p>
        </p:txBody>
      </p:sp>
      <p:sp>
        <p:nvSpPr>
          <p:cNvPr id="472" name="Google Shape;472;p30"/>
          <p:cNvSpPr/>
          <p:nvPr/>
        </p:nvSpPr>
        <p:spPr>
          <a:xfrm>
            <a:off x="947450" y="1565988"/>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715110" y="1417336"/>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p:cNvSpPr/>
          <p:nvPr/>
        </p:nvSpPr>
        <p:spPr>
          <a:xfrm>
            <a:off x="7971698" y="15180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AutoShape 14"/>
          <p:cNvSpPr>
            <a:spLocks noGrp="1" noChangeAspect="1" noChangeArrowheads="1"/>
          </p:cNvSpPr>
          <p:nvPr>
            <p:ph type="body" idx="1"/>
          </p:nvPr>
        </p:nvSpPr>
        <p:spPr bwMode="auto">
          <a:xfrm>
            <a:off x="715010" y="1625600"/>
            <a:ext cx="7646035" cy="30543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482600" indent="-342900" algn="just">
              <a:lnSpc>
                <a:spcPct val="150000"/>
              </a:lnSpc>
              <a:buFont typeface="+mj-lt"/>
              <a:buAutoNum type="arabicPeriod"/>
            </a:pPr>
            <a:r>
              <a:rPr lang="en-US" altLang="en-US" sz="1400" b="1">
                <a:latin typeface="Times New Roman" panose="02020603050405020304" pitchFamily="18" charset="0"/>
                <a:cs typeface="Times New Roman" panose="02020603050405020304" pitchFamily="18" charset="0"/>
              </a:rPr>
              <a:t>User-Friendly Interface:</a:t>
            </a:r>
            <a:r>
              <a:rPr lang="en-US" altLang="en-US" sz="1400">
                <a:latin typeface="Times New Roman" panose="02020603050405020304" pitchFamily="18" charset="0"/>
                <a:cs typeface="Times New Roman" panose="02020603050405020304" pitchFamily="18" charset="0"/>
              </a:rPr>
              <a:t> Ease of use, Interactive Components, Real-time Updates.</a:t>
            </a:r>
          </a:p>
          <a:p>
            <a:pPr marL="482600" indent="-342900" algn="just">
              <a:lnSpc>
                <a:spcPct val="150000"/>
              </a:lnSpc>
              <a:buFont typeface="+mj-lt"/>
              <a:buAutoNum type="arabicPeriod"/>
            </a:pPr>
            <a:r>
              <a:rPr lang="en-US" altLang="en-US" sz="1400" b="1">
                <a:latin typeface="Times New Roman" panose="02020603050405020304" pitchFamily="18" charset="0"/>
                <a:cs typeface="Times New Roman" panose="02020603050405020304" pitchFamily="18" charset="0"/>
              </a:rPr>
              <a:t>Text Input Handling:</a:t>
            </a:r>
            <a:r>
              <a:rPr lang="en-US" altLang="en-US" sz="1400">
                <a:latin typeface="Times New Roman" panose="02020603050405020304" pitchFamily="18" charset="0"/>
                <a:cs typeface="Times New Roman" panose="02020603050405020304" pitchFamily="18" charset="0"/>
              </a:rPr>
              <a:t> Keyword Detection, Data Cleaning. </a:t>
            </a:r>
          </a:p>
          <a:p>
            <a:pPr marL="482600" indent="-342900" algn="just">
              <a:lnSpc>
                <a:spcPct val="150000"/>
              </a:lnSpc>
              <a:buFont typeface="+mj-lt"/>
              <a:buAutoNum type="arabicPeriod"/>
            </a:pPr>
            <a:r>
              <a:rPr lang="en-US" altLang="en-US" sz="1400" b="1">
                <a:latin typeface="Times New Roman" panose="02020603050405020304" pitchFamily="18" charset="0"/>
                <a:cs typeface="Times New Roman" panose="02020603050405020304" pitchFamily="18" charset="0"/>
              </a:rPr>
              <a:t> Entity and Relationship Identification: </a:t>
            </a:r>
            <a:r>
              <a:rPr lang="en-US" altLang="en-US" sz="1400">
                <a:latin typeface="Times New Roman" panose="02020603050405020304" pitchFamily="18" charset="0"/>
                <a:cs typeface="Times New Roman" panose="02020603050405020304" pitchFamily="18" charset="0"/>
              </a:rPr>
              <a:t>Entity Recognition, Attribute Extraction, Relationship Detection.</a:t>
            </a:r>
          </a:p>
          <a:p>
            <a:pPr marL="482600" indent="-342900" algn="just">
              <a:lnSpc>
                <a:spcPct val="150000"/>
              </a:lnSpc>
              <a:buFont typeface="+mj-lt"/>
              <a:buAutoNum type="arabicPeriod"/>
            </a:pPr>
            <a:r>
              <a:rPr lang="en-US" altLang="en-US" sz="1400" b="1">
                <a:latin typeface="Times New Roman" panose="02020603050405020304" pitchFamily="18" charset="0"/>
                <a:cs typeface="Times New Roman" panose="02020603050405020304" pitchFamily="18" charset="0"/>
              </a:rPr>
              <a:t> ERD Generation:</a:t>
            </a:r>
            <a:r>
              <a:rPr lang="en-US" altLang="en-US" sz="1400">
                <a:latin typeface="Times New Roman" panose="02020603050405020304" pitchFamily="18" charset="0"/>
                <a:cs typeface="Times New Roman" panose="02020603050405020304" pitchFamily="18" charset="0"/>
              </a:rPr>
              <a:t> Automatic Diagram Generation, Entity Representation, Relationship Representation.</a:t>
            </a:r>
          </a:p>
          <a:p>
            <a:pPr marL="482600" indent="-342900" algn="just">
              <a:lnSpc>
                <a:spcPct val="150000"/>
              </a:lnSpc>
              <a:buFont typeface="+mj-lt"/>
              <a:buAutoNum type="arabicPeriod"/>
            </a:pPr>
            <a:r>
              <a:rPr lang="en-US" altLang="en-US" sz="1400" b="1">
                <a:latin typeface="Times New Roman" panose="02020603050405020304" pitchFamily="18" charset="0"/>
                <a:cs typeface="Times New Roman" panose="02020603050405020304" pitchFamily="18" charset="0"/>
              </a:rPr>
              <a:t>Text-Based Input Area:</a:t>
            </a:r>
            <a:r>
              <a:rPr lang="en-US" altLang="en-US" sz="1400">
                <a:latin typeface="Times New Roman" panose="02020603050405020304" pitchFamily="18" charset="0"/>
                <a:cs typeface="Times New Roman" panose="02020603050405020304" pitchFamily="18" charset="0"/>
              </a:rPr>
              <a:t> Provide a section where users can input raw text or descriptions (e.g., requirements or schema) and see the system extract relevant data for ERD creation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30"/>
          <p:cNvSpPr txBox="1">
            <a:spLocks noGrp="1"/>
          </p:cNvSpPr>
          <p:nvPr>
            <p:ph type="title"/>
          </p:nvPr>
        </p:nvSpPr>
        <p:spPr>
          <a:xfrm>
            <a:off x="715100" y="731400"/>
            <a:ext cx="77139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APPLICATIONS</a:t>
            </a:r>
            <a:endParaRPr dirty="0"/>
          </a:p>
        </p:txBody>
      </p:sp>
      <p:sp>
        <p:nvSpPr>
          <p:cNvPr id="472" name="Google Shape;472;p30"/>
          <p:cNvSpPr/>
          <p:nvPr/>
        </p:nvSpPr>
        <p:spPr>
          <a:xfrm>
            <a:off x="947450" y="1565988"/>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715110" y="1417336"/>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p:cNvSpPr/>
          <p:nvPr/>
        </p:nvSpPr>
        <p:spPr>
          <a:xfrm>
            <a:off x="7971698" y="15180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AutoShape 14"/>
          <p:cNvSpPr>
            <a:spLocks noGrp="1" noChangeAspect="1" noChangeArrowheads="1"/>
          </p:cNvSpPr>
          <p:nvPr>
            <p:ph type="body" idx="1"/>
          </p:nvPr>
        </p:nvSpPr>
        <p:spPr bwMode="auto">
          <a:xfrm>
            <a:off x="607708" y="1472180"/>
            <a:ext cx="7502622" cy="304448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939800" lvl="1" indent="-342900" algn="just">
              <a:buAutoNum type="arabicPeriod"/>
            </a:pPr>
            <a:r>
              <a:rPr lang="en-US" dirty="0">
                <a:latin typeface="Times New Roman" panose="02020603050405020304" pitchFamily="18" charset="0"/>
                <a:cs typeface="Times New Roman" panose="02020603050405020304" pitchFamily="18" charset="0"/>
              </a:rPr>
              <a:t>Information Extraction: ERD modeling helps identify entities, attributes, and relationships in unstructured text data, enabling information extraction for various applications.</a:t>
            </a:r>
          </a:p>
          <a:p>
            <a:pPr marL="939800" lvl="1" indent="-342900" algn="just">
              <a:buAutoNum type="arabicPeriod"/>
            </a:pPr>
            <a:r>
              <a:rPr lang="en-US" dirty="0">
                <a:latin typeface="Times New Roman" panose="02020603050405020304" pitchFamily="18" charset="0"/>
                <a:cs typeface="Times New Roman" panose="02020603050405020304" pitchFamily="18" charset="0"/>
              </a:rPr>
              <a:t>Knowledge Graph Construction: ERD modeling is used to design knowledge </a:t>
            </a:r>
            <a:r>
              <a:rPr lang="en-US" dirty="0" err="1">
                <a:latin typeface="Times New Roman" panose="02020603050405020304" pitchFamily="18" charset="0"/>
                <a:cs typeface="Times New Roman" panose="02020603050405020304" pitchFamily="18" charset="0"/>
              </a:rPr>
              <a:t>grapTopichs</a:t>
            </a:r>
            <a:r>
              <a:rPr lang="en-US" dirty="0">
                <a:latin typeface="Times New Roman" panose="02020603050405020304" pitchFamily="18" charset="0"/>
                <a:cs typeface="Times New Roman" panose="02020603050405020304" pitchFamily="18" charset="0"/>
              </a:rPr>
              <a:t>, which represent entities, relationships, and concepts extracted from text data, facilitating question answering, recommendation systems, and more.</a:t>
            </a:r>
          </a:p>
          <a:p>
            <a:pPr marL="939800" lvl="1" indent="-342900" algn="just">
              <a:buAutoNum type="arabicPeriod"/>
            </a:pPr>
            <a:r>
              <a:rPr lang="en-US" dirty="0">
                <a:latin typeface="Times New Roman" panose="02020603050405020304" pitchFamily="18" charset="0"/>
                <a:cs typeface="Times New Roman" panose="02020603050405020304" pitchFamily="18" charset="0"/>
              </a:rPr>
              <a:t>Sentiment Analysis: ERD modeling can be used to identify entities, relationships, and concepts associated with sentiment-bearing phrases, enabling more accurate sentiment analysis and opinion mining.</a:t>
            </a:r>
          </a:p>
          <a:p>
            <a:pPr marL="939800" lvl="1" indent="-342900" algn="just">
              <a:buAutoNum type="arabicPeriod"/>
            </a:pPr>
            <a:r>
              <a:rPr lang="en-US" dirty="0">
                <a:latin typeface="Times New Roman" panose="02020603050405020304" pitchFamily="18" charset="0"/>
                <a:cs typeface="Times New Roman" panose="02020603050405020304" pitchFamily="18" charset="0"/>
              </a:rPr>
              <a:t>Question Answering: ERD modeling facilitates the creation of question answering systems by identifying entities, relationships, and concepts in text data, enabling the retrieval of relevant answers.</a:t>
            </a:r>
          </a:p>
          <a:p>
            <a:pPr marL="939800" lvl="1" indent="-342900" algn="just">
              <a:buAutoNum type="arabicPeriod"/>
            </a:pPr>
            <a:r>
              <a:rPr lang="en-US" dirty="0">
                <a:latin typeface="Times New Roman" panose="02020603050405020304" pitchFamily="18" charset="0"/>
                <a:cs typeface="Times New Roman" panose="02020603050405020304" pitchFamily="18" charset="0"/>
              </a:rPr>
              <a:t>Modeling: ERD modeling can be used to identify relationships between topics, entities, and concepts in text data, enabling the creation of more accurate topic models and facilitating text classification, clustering, and more.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72" name="Google Shape;472;p30"/>
          <p:cNvSpPr/>
          <p:nvPr/>
        </p:nvSpPr>
        <p:spPr>
          <a:xfrm>
            <a:off x="947450" y="1565988"/>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715110" y="1417336"/>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p:cNvSpPr/>
          <p:nvPr/>
        </p:nvSpPr>
        <p:spPr>
          <a:xfrm>
            <a:off x="7971698" y="15180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AutoShape 4"/>
          <p:cNvSpPr>
            <a:spLocks noGrp="1" noChangeAspect="1" noChangeArrowheads="1"/>
          </p:cNvSpPr>
          <p:nvPr>
            <p:ph type="body" idx="1"/>
          </p:nvPr>
        </p:nvSpPr>
        <p:spPr bwMode="auto">
          <a:xfrm>
            <a:off x="615090" y="772413"/>
            <a:ext cx="7495448" cy="3744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139700" indent="0">
              <a:buNone/>
            </a:pPr>
            <a:r>
              <a:rPr lang="en-US" sz="1600" b="1" dirty="0">
                <a:latin typeface="Times New Roman" panose="02020603050405020304" pitchFamily="18" charset="0"/>
                <a:cs typeface="Times New Roman" panose="02020603050405020304" pitchFamily="18" charset="0"/>
              </a:rPr>
              <a:t>Downloads ER diagram</a:t>
            </a:r>
          </a:p>
        </p:txBody>
      </p:sp>
      <p:pic>
        <p:nvPicPr>
          <p:cNvPr id="2" name="text preprosessing">
            <a:hlinkClick r:id="" action="ppaction://media"/>
          </p:cNvPr>
          <p:cNvPicPr/>
          <p:nvPr>
            <a:videoFile r:link="rId2"/>
            <p:extLst>
              <p:ext uri="{DAA4B4D4-6D71-4841-9C94-3DE7FCFB9230}">
                <p14:media xmlns:p14="http://schemas.microsoft.com/office/powerpoint/2010/main" r:embed="rId1"/>
              </p:ext>
            </p:extLst>
          </p:nvPr>
        </p:nvPicPr>
        <p:blipFill>
          <a:blip r:embed="rId5"/>
          <a:stretch>
            <a:fillRect/>
          </a:stretch>
        </p:blipFill>
        <p:spPr>
          <a:xfrm>
            <a:off x="1404620" y="1154430"/>
            <a:ext cx="6547485" cy="3246120"/>
          </a:xfrm>
          <a:prstGeom prst="rect">
            <a:avLst/>
          </a:prstGeom>
        </p:spPr>
      </p:pic>
    </p:spTree>
  </p:cSld>
  <p:clrMapOvr>
    <a:masterClrMapping/>
  </p:clrMapOvr>
  <p:timing>
    <p:tnLst>
      <p:par>
        <p:cTn id="1" dur="indefinite" restart="never" nodeType="tmRoot">
          <p:childTnLst>
            <p:video>
              <p:cMediaNode>
                <p:cTn id="2" fill="hold" display="1">
                  <p:stCondLst>
                    <p:cond delay="indefinite"/>
                  </p:stCondLst>
                </p:cTn>
                <p:tgtEl>
                  <p:spTgt spid="2"/>
                </p:tgtEl>
              </p:cMediaNode>
            </p:video>
            <p:seq concurrent="1" nextAc="seek">
              <p:cTn id="3" restart="whenNotActive" fill="hold" evtFilter="cancelBubble" nodeType="interactiveSeq">
                <p:stCondLst>
                  <p:cond evt="onClick" delay="0">
                    <p:tgtEl>
                      <p:spTgt spid="2"/>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72" name="Google Shape;472;p30"/>
          <p:cNvSpPr/>
          <p:nvPr/>
        </p:nvSpPr>
        <p:spPr>
          <a:xfrm>
            <a:off x="947450" y="1565988"/>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715110" y="1417336"/>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p:cNvSpPr/>
          <p:nvPr/>
        </p:nvSpPr>
        <p:spPr>
          <a:xfrm>
            <a:off x="7971698" y="15180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AutoShape 4"/>
          <p:cNvSpPr>
            <a:spLocks noGrp="1" noChangeAspect="1" noChangeArrowheads="1"/>
          </p:cNvSpPr>
          <p:nvPr>
            <p:ph type="body" idx="1"/>
          </p:nvPr>
        </p:nvSpPr>
        <p:spPr bwMode="auto">
          <a:xfrm>
            <a:off x="615090" y="772413"/>
            <a:ext cx="7495448" cy="3744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139700" indent="0">
              <a:buNone/>
            </a:pPr>
            <a:r>
              <a:rPr lang="en-US" sz="1600" b="1" dirty="0">
                <a:latin typeface="Times New Roman" panose="02020603050405020304" pitchFamily="18" charset="0"/>
                <a:cs typeface="Times New Roman" panose="02020603050405020304" pitchFamily="18" charset="0"/>
              </a:rPr>
              <a:t>ER diagram created</a:t>
            </a:r>
          </a:p>
        </p:txBody>
      </p:sp>
      <p:pic>
        <p:nvPicPr>
          <p:cNvPr id="2" name="erd creation">
            <a:hlinkClick r:id="" action="ppaction://media"/>
          </p:cNvPr>
          <p:cNvPicPr/>
          <p:nvPr>
            <a:videoFile r:link="rId2"/>
            <p:extLst>
              <p:ext uri="{DAA4B4D4-6D71-4841-9C94-3DE7FCFB9230}">
                <p14:media xmlns:p14="http://schemas.microsoft.com/office/powerpoint/2010/main" r:embed="rId1"/>
              </p:ext>
            </p:extLst>
          </p:nvPr>
        </p:nvPicPr>
        <p:blipFill>
          <a:blip r:embed="rId5"/>
          <a:stretch>
            <a:fillRect/>
          </a:stretch>
        </p:blipFill>
        <p:spPr>
          <a:xfrm>
            <a:off x="1404620" y="1290320"/>
            <a:ext cx="6567805" cy="3110230"/>
          </a:xfrm>
          <a:prstGeom prst="rect">
            <a:avLst/>
          </a:prstGeom>
        </p:spPr>
      </p:pic>
    </p:spTree>
  </p:cSld>
  <p:clrMapOvr>
    <a:masterClrMapping/>
  </p:clrMapOvr>
  <p:timing>
    <p:tnLst>
      <p:par>
        <p:cTn id="1" dur="indefinite" restart="never" nodeType="tmRoot">
          <p:childTnLst>
            <p:video>
              <p:cMediaNode>
                <p:cTn id="2" fill="hold" display="1">
                  <p:stCondLst>
                    <p:cond delay="indefinite"/>
                  </p:stCondLst>
                </p:cTn>
                <p:tgtEl>
                  <p:spTgt spid="2"/>
                </p:tgtEl>
              </p:cMediaNode>
            </p:video>
            <p:seq concurrent="1" nextAc="seek">
              <p:cTn id="3" restart="whenNotActive" fill="hold" evtFilter="cancelBubble" nodeType="interactiveSeq">
                <p:stCondLst>
                  <p:cond evt="onClick" delay="0">
                    <p:tgtEl>
                      <p:spTgt spid="2"/>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5" name="Google Shape;1235;p52"/>
          <p:cNvSpPr txBox="1">
            <a:spLocks noGrp="1"/>
          </p:cNvSpPr>
          <p:nvPr>
            <p:ph type="subTitle" idx="1"/>
          </p:nvPr>
        </p:nvSpPr>
        <p:spPr>
          <a:xfrm>
            <a:off x="2285980" y="1898836"/>
            <a:ext cx="45720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t> </a:t>
            </a:r>
            <a:endParaRPr b="1" dirty="0"/>
          </a:p>
        </p:txBody>
      </p:sp>
      <p:sp>
        <p:nvSpPr>
          <p:cNvPr id="1236" name="Google Shape;1236;p52"/>
          <p:cNvSpPr txBox="1">
            <a:spLocks noGrp="1"/>
          </p:cNvSpPr>
          <p:nvPr>
            <p:ph type="ctrTitle"/>
          </p:nvPr>
        </p:nvSpPr>
        <p:spPr>
          <a:xfrm>
            <a:off x="2326765" y="1779271"/>
            <a:ext cx="45720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Thanks</a:t>
            </a:r>
            <a:endParaRPr dirty="0"/>
          </a:p>
        </p:txBody>
      </p:sp>
      <p:grpSp>
        <p:nvGrpSpPr>
          <p:cNvPr id="1238" name="Google Shape;1238;p52"/>
          <p:cNvGrpSpPr/>
          <p:nvPr/>
        </p:nvGrpSpPr>
        <p:grpSpPr>
          <a:xfrm>
            <a:off x="274188" y="1428844"/>
            <a:ext cx="1827475" cy="1051350"/>
            <a:chOff x="6161988" y="3104373"/>
            <a:chExt cx="1827475" cy="1051350"/>
          </a:xfrm>
        </p:grpSpPr>
        <p:grpSp>
          <p:nvGrpSpPr>
            <p:cNvPr id="1239" name="Google Shape;1239;p52"/>
            <p:cNvGrpSpPr/>
            <p:nvPr/>
          </p:nvGrpSpPr>
          <p:grpSpPr>
            <a:xfrm>
              <a:off x="6161988" y="3104373"/>
              <a:ext cx="1827475" cy="1051350"/>
              <a:chOff x="274188" y="1278048"/>
              <a:chExt cx="1827475" cy="1051350"/>
            </a:xfrm>
          </p:grpSpPr>
          <p:sp>
            <p:nvSpPr>
              <p:cNvPr id="1240" name="Google Shape;1240;p52"/>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1" name="Google Shape;1241;p52"/>
              <p:cNvGrpSpPr/>
              <p:nvPr/>
            </p:nvGrpSpPr>
            <p:grpSpPr>
              <a:xfrm>
                <a:off x="274188" y="1278048"/>
                <a:ext cx="1737300" cy="960000"/>
                <a:chOff x="7146475" y="2190661"/>
                <a:chExt cx="1737300" cy="960000"/>
              </a:xfrm>
            </p:grpSpPr>
            <p:sp>
              <p:nvSpPr>
                <p:cNvPr id="1242" name="Google Shape;1242;p52"/>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43" name="Google Shape;1243;p52"/>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244" name="Google Shape;1244;p52"/>
            <p:cNvGrpSpPr/>
            <p:nvPr/>
          </p:nvGrpSpPr>
          <p:grpSpPr>
            <a:xfrm>
              <a:off x="6349239" y="3420925"/>
              <a:ext cx="1356472" cy="509050"/>
              <a:chOff x="6343699" y="3416675"/>
              <a:chExt cx="1356472" cy="509050"/>
            </a:xfrm>
          </p:grpSpPr>
          <p:sp>
            <p:nvSpPr>
              <p:cNvPr id="1245" name="Google Shape;1245;p52"/>
              <p:cNvSpPr/>
              <p:nvPr/>
            </p:nvSpPr>
            <p:spPr>
              <a:xfrm>
                <a:off x="6343699" y="3524445"/>
                <a:ext cx="776865" cy="54206"/>
              </a:xfrm>
              <a:custGeom>
                <a:avLst/>
                <a:gdLst/>
                <a:ahLst/>
                <a:cxnLst/>
                <a:rect l="l" t="t" r="r" b="b"/>
                <a:pathLst>
                  <a:path w="19319" h="1348" extrusionOk="0">
                    <a:moveTo>
                      <a:pt x="18435" y="1"/>
                    </a:moveTo>
                    <a:cubicBezTo>
                      <a:pt x="18412" y="1"/>
                      <a:pt x="18389" y="2"/>
                      <a:pt x="18366" y="3"/>
                    </a:cubicBezTo>
                    <a:lnTo>
                      <a:pt x="854" y="3"/>
                    </a:lnTo>
                    <a:cubicBezTo>
                      <a:pt x="0" y="52"/>
                      <a:pt x="0" y="1296"/>
                      <a:pt x="854" y="1345"/>
                    </a:cubicBezTo>
                    <a:lnTo>
                      <a:pt x="18366" y="1345"/>
                    </a:lnTo>
                    <a:cubicBezTo>
                      <a:pt x="18389" y="1347"/>
                      <a:pt x="18412" y="1347"/>
                      <a:pt x="18435" y="1347"/>
                    </a:cubicBezTo>
                    <a:cubicBezTo>
                      <a:pt x="19319" y="1347"/>
                      <a:pt x="19319" y="1"/>
                      <a:pt x="18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2"/>
              <p:cNvSpPr/>
              <p:nvPr/>
            </p:nvSpPr>
            <p:spPr>
              <a:xfrm>
                <a:off x="6343699" y="3651035"/>
                <a:ext cx="777147" cy="55131"/>
              </a:xfrm>
              <a:custGeom>
                <a:avLst/>
                <a:gdLst/>
                <a:ahLst/>
                <a:cxnLst/>
                <a:rect l="l" t="t" r="r" b="b"/>
                <a:pathLst>
                  <a:path w="19326" h="1371" extrusionOk="0">
                    <a:moveTo>
                      <a:pt x="18412" y="1"/>
                    </a:moveTo>
                    <a:cubicBezTo>
                      <a:pt x="18397" y="1"/>
                      <a:pt x="18382" y="1"/>
                      <a:pt x="18366" y="2"/>
                    </a:cubicBezTo>
                    <a:lnTo>
                      <a:pt x="854" y="2"/>
                    </a:lnTo>
                    <a:cubicBezTo>
                      <a:pt x="0" y="75"/>
                      <a:pt x="0" y="1319"/>
                      <a:pt x="854" y="1368"/>
                    </a:cubicBezTo>
                    <a:lnTo>
                      <a:pt x="18366" y="1368"/>
                    </a:lnTo>
                    <a:cubicBezTo>
                      <a:pt x="18389" y="1369"/>
                      <a:pt x="18412" y="1370"/>
                      <a:pt x="18434" y="1370"/>
                    </a:cubicBezTo>
                    <a:cubicBezTo>
                      <a:pt x="19326" y="1370"/>
                      <a:pt x="19319" y="1"/>
                      <a:pt x="184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2"/>
              <p:cNvSpPr/>
              <p:nvPr/>
            </p:nvSpPr>
            <p:spPr>
              <a:xfrm>
                <a:off x="6343699" y="3778469"/>
                <a:ext cx="776865" cy="55172"/>
              </a:xfrm>
              <a:custGeom>
                <a:avLst/>
                <a:gdLst/>
                <a:ahLst/>
                <a:cxnLst/>
                <a:rect l="l" t="t" r="r" b="b"/>
                <a:pathLst>
                  <a:path w="19319" h="1372" extrusionOk="0">
                    <a:moveTo>
                      <a:pt x="18433" y="1"/>
                    </a:moveTo>
                    <a:cubicBezTo>
                      <a:pt x="18411" y="1"/>
                      <a:pt x="18389" y="2"/>
                      <a:pt x="18366" y="3"/>
                    </a:cubicBezTo>
                    <a:lnTo>
                      <a:pt x="854" y="3"/>
                    </a:lnTo>
                    <a:cubicBezTo>
                      <a:pt x="0" y="52"/>
                      <a:pt x="0" y="1320"/>
                      <a:pt x="854" y="1369"/>
                    </a:cubicBezTo>
                    <a:lnTo>
                      <a:pt x="18366" y="1369"/>
                    </a:lnTo>
                    <a:cubicBezTo>
                      <a:pt x="18389" y="1371"/>
                      <a:pt x="18411" y="1372"/>
                      <a:pt x="18433" y="1372"/>
                    </a:cubicBezTo>
                    <a:cubicBezTo>
                      <a:pt x="19319" y="1372"/>
                      <a:pt x="19319" y="1"/>
                      <a:pt x="184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2"/>
              <p:cNvSpPr/>
              <p:nvPr/>
            </p:nvSpPr>
            <p:spPr>
              <a:xfrm>
                <a:off x="7286224" y="3416675"/>
                <a:ext cx="413947" cy="509050"/>
              </a:xfrm>
              <a:custGeom>
                <a:avLst/>
                <a:gdLst/>
                <a:ahLst/>
                <a:cxnLst/>
                <a:rect l="l" t="t" r="r" b="b"/>
                <a:pathLst>
                  <a:path w="10294" h="12659" extrusionOk="0">
                    <a:moveTo>
                      <a:pt x="1" y="1"/>
                    </a:moveTo>
                    <a:lnTo>
                      <a:pt x="1" y="12659"/>
                    </a:lnTo>
                    <a:lnTo>
                      <a:pt x="10293" y="12659"/>
                    </a:lnTo>
                    <a:lnTo>
                      <a:pt x="10293"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5" name="Google Shape;1265;p52"/>
          <p:cNvGrpSpPr/>
          <p:nvPr/>
        </p:nvGrpSpPr>
        <p:grpSpPr>
          <a:xfrm>
            <a:off x="274211" y="2663294"/>
            <a:ext cx="1823501" cy="1051350"/>
            <a:chOff x="7469486" y="1480344"/>
            <a:chExt cx="1823501" cy="1051350"/>
          </a:xfrm>
        </p:grpSpPr>
        <p:grpSp>
          <p:nvGrpSpPr>
            <p:cNvPr id="1266" name="Google Shape;1266;p52"/>
            <p:cNvGrpSpPr/>
            <p:nvPr/>
          </p:nvGrpSpPr>
          <p:grpSpPr>
            <a:xfrm>
              <a:off x="7469709" y="1480344"/>
              <a:ext cx="1823279" cy="1051350"/>
              <a:chOff x="278384" y="1278048"/>
              <a:chExt cx="1823279" cy="1051350"/>
            </a:xfrm>
          </p:grpSpPr>
          <p:sp>
            <p:nvSpPr>
              <p:cNvPr id="1267" name="Google Shape;1267;p52"/>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8" name="Google Shape;1268;p52"/>
              <p:cNvGrpSpPr/>
              <p:nvPr/>
            </p:nvGrpSpPr>
            <p:grpSpPr>
              <a:xfrm>
                <a:off x="278384" y="1278048"/>
                <a:ext cx="1737300" cy="960000"/>
                <a:chOff x="7150671" y="2190661"/>
                <a:chExt cx="1737300" cy="960000"/>
              </a:xfrm>
            </p:grpSpPr>
            <p:sp>
              <p:nvSpPr>
                <p:cNvPr id="1269" name="Google Shape;1269;p52"/>
                <p:cNvSpPr/>
                <p:nvPr/>
              </p:nvSpPr>
              <p:spPr>
                <a:xfrm>
                  <a:off x="7150671"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70" name="Google Shape;1270;p52"/>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cxnSp>
          <p:nvCxnSpPr>
            <p:cNvPr id="1271" name="Google Shape;1271;p52"/>
            <p:cNvCxnSpPr/>
            <p:nvPr/>
          </p:nvCxnSpPr>
          <p:spPr>
            <a:xfrm>
              <a:off x="7469486" y="2052225"/>
              <a:ext cx="1724100" cy="0"/>
            </a:xfrm>
            <a:prstGeom prst="straightConnector1">
              <a:avLst/>
            </a:prstGeom>
            <a:noFill/>
            <a:ln w="28575" cap="flat" cmpd="sng">
              <a:solidFill>
                <a:schemeClr val="dk1"/>
              </a:solidFill>
              <a:prstDash val="solid"/>
              <a:round/>
              <a:headEnd type="none" w="med" len="med"/>
              <a:tailEnd type="none" w="med" len="med"/>
            </a:ln>
          </p:spPr>
        </p:cxnSp>
        <p:sp>
          <p:nvSpPr>
            <p:cNvPr id="1272" name="Google Shape;1272;p52"/>
            <p:cNvSpPr/>
            <p:nvPr/>
          </p:nvSpPr>
          <p:spPr>
            <a:xfrm>
              <a:off x="8031688" y="1782907"/>
              <a:ext cx="599697" cy="538636"/>
            </a:xfrm>
            <a:custGeom>
              <a:avLst/>
              <a:gdLst/>
              <a:ahLst/>
              <a:cxnLst/>
              <a:rect l="l" t="t" r="r" b="b"/>
              <a:pathLst>
                <a:path w="11123" h="9990" extrusionOk="0">
                  <a:moveTo>
                    <a:pt x="5566" y="0"/>
                  </a:moveTo>
                  <a:cubicBezTo>
                    <a:pt x="4372" y="0"/>
                    <a:pt x="3174" y="424"/>
                    <a:pt x="2220" y="1288"/>
                  </a:cubicBezTo>
                  <a:cubicBezTo>
                    <a:pt x="172" y="3117"/>
                    <a:pt x="1" y="6287"/>
                    <a:pt x="1855" y="8336"/>
                  </a:cubicBezTo>
                  <a:cubicBezTo>
                    <a:pt x="2832" y="9431"/>
                    <a:pt x="4192" y="9989"/>
                    <a:pt x="5560" y="9989"/>
                  </a:cubicBezTo>
                  <a:cubicBezTo>
                    <a:pt x="6752" y="9989"/>
                    <a:pt x="7949" y="9565"/>
                    <a:pt x="8903" y="8702"/>
                  </a:cubicBezTo>
                  <a:cubicBezTo>
                    <a:pt x="10952" y="6873"/>
                    <a:pt x="11123" y="3702"/>
                    <a:pt x="9293" y="1653"/>
                  </a:cubicBezTo>
                  <a:cubicBezTo>
                    <a:pt x="8303" y="559"/>
                    <a:pt x="6936" y="0"/>
                    <a:pt x="5566"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2"/>
            <p:cNvSpPr/>
            <p:nvPr/>
          </p:nvSpPr>
          <p:spPr>
            <a:xfrm>
              <a:off x="8111159" y="1873044"/>
              <a:ext cx="448465" cy="440236"/>
            </a:xfrm>
            <a:custGeom>
              <a:avLst/>
              <a:gdLst/>
              <a:ahLst/>
              <a:cxnLst/>
              <a:rect l="l" t="t" r="r" b="b"/>
              <a:pathLst>
                <a:path w="8318" h="8165" extrusionOk="0">
                  <a:moveTo>
                    <a:pt x="4147" y="0"/>
                  </a:moveTo>
                  <a:cubicBezTo>
                    <a:pt x="1171" y="0"/>
                    <a:pt x="1366" y="3829"/>
                    <a:pt x="1366" y="3829"/>
                  </a:cubicBezTo>
                  <a:lnTo>
                    <a:pt x="2513" y="3829"/>
                  </a:lnTo>
                  <a:cubicBezTo>
                    <a:pt x="2659" y="4098"/>
                    <a:pt x="2854" y="4366"/>
                    <a:pt x="3074" y="4561"/>
                  </a:cubicBezTo>
                  <a:cubicBezTo>
                    <a:pt x="1952" y="4707"/>
                    <a:pt x="879" y="5195"/>
                    <a:pt x="1" y="5951"/>
                  </a:cubicBezTo>
                  <a:cubicBezTo>
                    <a:pt x="1000" y="7427"/>
                    <a:pt x="2580" y="8165"/>
                    <a:pt x="4159" y="8165"/>
                  </a:cubicBezTo>
                  <a:cubicBezTo>
                    <a:pt x="5738" y="8165"/>
                    <a:pt x="7317" y="7427"/>
                    <a:pt x="8317" y="5951"/>
                  </a:cubicBezTo>
                  <a:cubicBezTo>
                    <a:pt x="7439" y="5195"/>
                    <a:pt x="6366" y="4707"/>
                    <a:pt x="5220" y="4561"/>
                  </a:cubicBezTo>
                  <a:cubicBezTo>
                    <a:pt x="5464" y="4366"/>
                    <a:pt x="5659" y="4098"/>
                    <a:pt x="5805" y="3829"/>
                  </a:cubicBezTo>
                  <a:lnTo>
                    <a:pt x="6952" y="3829"/>
                  </a:lnTo>
                  <a:cubicBezTo>
                    <a:pt x="6952" y="3829"/>
                    <a:pt x="7122" y="0"/>
                    <a:pt x="4147"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52"/>
          <p:cNvGrpSpPr/>
          <p:nvPr/>
        </p:nvGrpSpPr>
        <p:grpSpPr>
          <a:xfrm>
            <a:off x="7927951" y="2080033"/>
            <a:ext cx="941841" cy="2789257"/>
            <a:chOff x="6592201" y="2061933"/>
            <a:chExt cx="941841" cy="2789257"/>
          </a:xfrm>
        </p:grpSpPr>
        <p:sp>
          <p:nvSpPr>
            <p:cNvPr id="1275" name="Google Shape;1275;p52"/>
            <p:cNvSpPr/>
            <p:nvPr/>
          </p:nvSpPr>
          <p:spPr>
            <a:xfrm>
              <a:off x="6592201" y="2061933"/>
              <a:ext cx="941841" cy="2789257"/>
            </a:xfrm>
            <a:custGeom>
              <a:avLst/>
              <a:gdLst/>
              <a:ahLst/>
              <a:cxnLst/>
              <a:rect l="l" t="t" r="r" b="b"/>
              <a:pathLst>
                <a:path w="8343" h="24976" extrusionOk="0">
                  <a:moveTo>
                    <a:pt x="440" y="24537"/>
                  </a:moveTo>
                  <a:cubicBezTo>
                    <a:pt x="147" y="24244"/>
                    <a:pt x="1" y="23854"/>
                    <a:pt x="1" y="23464"/>
                  </a:cubicBezTo>
                  <a:lnTo>
                    <a:pt x="1" y="4074"/>
                  </a:lnTo>
                  <a:cubicBezTo>
                    <a:pt x="50" y="1805"/>
                    <a:pt x="1903" y="1"/>
                    <a:pt x="4172" y="1"/>
                  </a:cubicBezTo>
                  <a:cubicBezTo>
                    <a:pt x="6440" y="1"/>
                    <a:pt x="8269" y="1805"/>
                    <a:pt x="8342" y="4074"/>
                  </a:cubicBezTo>
                  <a:lnTo>
                    <a:pt x="8342" y="23464"/>
                  </a:lnTo>
                  <a:cubicBezTo>
                    <a:pt x="8342" y="24293"/>
                    <a:pt x="7659" y="24976"/>
                    <a:pt x="6806" y="24976"/>
                  </a:cubicBezTo>
                  <a:lnTo>
                    <a:pt x="1537" y="24976"/>
                  </a:lnTo>
                  <a:cubicBezTo>
                    <a:pt x="1123" y="24976"/>
                    <a:pt x="733" y="24829"/>
                    <a:pt x="440" y="24537"/>
                  </a:cubicBezTo>
                  <a:close/>
                  <a:moveTo>
                    <a:pt x="4172" y="3293"/>
                  </a:moveTo>
                  <a:cubicBezTo>
                    <a:pt x="4952" y="3293"/>
                    <a:pt x="4952" y="2147"/>
                    <a:pt x="4172" y="2147"/>
                  </a:cubicBezTo>
                  <a:cubicBezTo>
                    <a:pt x="4025" y="2147"/>
                    <a:pt x="3879" y="2196"/>
                    <a:pt x="3757" y="2318"/>
                  </a:cubicBezTo>
                  <a:cubicBezTo>
                    <a:pt x="3537" y="2537"/>
                    <a:pt x="3537" y="2903"/>
                    <a:pt x="3757" y="3123"/>
                  </a:cubicBezTo>
                  <a:cubicBezTo>
                    <a:pt x="3879" y="3244"/>
                    <a:pt x="4025" y="3293"/>
                    <a:pt x="4172" y="3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2"/>
            <p:cNvSpPr/>
            <p:nvPr/>
          </p:nvSpPr>
          <p:spPr>
            <a:xfrm>
              <a:off x="6592201" y="2061933"/>
              <a:ext cx="941841" cy="2789257"/>
            </a:xfrm>
            <a:custGeom>
              <a:avLst/>
              <a:gdLst/>
              <a:ahLst/>
              <a:cxnLst/>
              <a:rect l="l" t="t" r="r" b="b"/>
              <a:pathLst>
                <a:path w="8343" h="24976" extrusionOk="0">
                  <a:moveTo>
                    <a:pt x="391" y="23464"/>
                  </a:moveTo>
                  <a:cubicBezTo>
                    <a:pt x="391" y="23756"/>
                    <a:pt x="513" y="24049"/>
                    <a:pt x="733" y="24268"/>
                  </a:cubicBezTo>
                  <a:cubicBezTo>
                    <a:pt x="928" y="24488"/>
                    <a:pt x="1220" y="24585"/>
                    <a:pt x="1537" y="24585"/>
                  </a:cubicBezTo>
                  <a:lnTo>
                    <a:pt x="6806" y="24585"/>
                  </a:lnTo>
                  <a:cubicBezTo>
                    <a:pt x="7440" y="24585"/>
                    <a:pt x="7952" y="24073"/>
                    <a:pt x="7952" y="23464"/>
                  </a:cubicBezTo>
                  <a:lnTo>
                    <a:pt x="7952" y="4074"/>
                  </a:lnTo>
                  <a:cubicBezTo>
                    <a:pt x="7879" y="2025"/>
                    <a:pt x="6220" y="391"/>
                    <a:pt x="4172" y="391"/>
                  </a:cubicBezTo>
                  <a:cubicBezTo>
                    <a:pt x="2123" y="391"/>
                    <a:pt x="440" y="2025"/>
                    <a:pt x="391" y="4074"/>
                  </a:cubicBezTo>
                  <a:close/>
                  <a:moveTo>
                    <a:pt x="4172" y="2196"/>
                  </a:moveTo>
                  <a:cubicBezTo>
                    <a:pt x="4854" y="2196"/>
                    <a:pt x="4854" y="3244"/>
                    <a:pt x="4172" y="3244"/>
                  </a:cubicBezTo>
                  <a:cubicBezTo>
                    <a:pt x="4025" y="3244"/>
                    <a:pt x="3903" y="3171"/>
                    <a:pt x="3806" y="3074"/>
                  </a:cubicBezTo>
                  <a:cubicBezTo>
                    <a:pt x="3611" y="2879"/>
                    <a:pt x="3611" y="2562"/>
                    <a:pt x="3806" y="2342"/>
                  </a:cubicBezTo>
                  <a:cubicBezTo>
                    <a:pt x="3903" y="2245"/>
                    <a:pt x="4025" y="2196"/>
                    <a:pt x="4172" y="2196"/>
                  </a:cubicBezTo>
                  <a:close/>
                  <a:moveTo>
                    <a:pt x="3611" y="2147"/>
                  </a:moveTo>
                  <a:cubicBezTo>
                    <a:pt x="4220" y="1513"/>
                    <a:pt x="5269" y="2196"/>
                    <a:pt x="4928" y="3025"/>
                  </a:cubicBezTo>
                  <a:cubicBezTo>
                    <a:pt x="4586" y="3854"/>
                    <a:pt x="3367" y="3610"/>
                    <a:pt x="3367" y="2708"/>
                  </a:cubicBezTo>
                  <a:cubicBezTo>
                    <a:pt x="3367" y="2488"/>
                    <a:pt x="3440" y="2293"/>
                    <a:pt x="3611" y="2147"/>
                  </a:cubicBezTo>
                  <a:close/>
                  <a:moveTo>
                    <a:pt x="7196" y="19951"/>
                  </a:moveTo>
                  <a:lnTo>
                    <a:pt x="7196" y="19951"/>
                  </a:lnTo>
                  <a:lnTo>
                    <a:pt x="7196" y="22805"/>
                  </a:lnTo>
                  <a:cubicBezTo>
                    <a:pt x="7196" y="22878"/>
                    <a:pt x="7123" y="22951"/>
                    <a:pt x="7049" y="22951"/>
                  </a:cubicBezTo>
                  <a:lnTo>
                    <a:pt x="1294" y="22951"/>
                  </a:lnTo>
                  <a:cubicBezTo>
                    <a:pt x="1220" y="22951"/>
                    <a:pt x="1147" y="22878"/>
                    <a:pt x="1147" y="22805"/>
                  </a:cubicBezTo>
                  <a:lnTo>
                    <a:pt x="1147" y="5635"/>
                  </a:lnTo>
                  <a:cubicBezTo>
                    <a:pt x="1147" y="5562"/>
                    <a:pt x="1220" y="5488"/>
                    <a:pt x="1294" y="5488"/>
                  </a:cubicBezTo>
                  <a:lnTo>
                    <a:pt x="7025" y="5488"/>
                  </a:lnTo>
                  <a:cubicBezTo>
                    <a:pt x="7123" y="5488"/>
                    <a:pt x="7196" y="5562"/>
                    <a:pt x="7196" y="5635"/>
                  </a:cubicBezTo>
                  <a:lnTo>
                    <a:pt x="7196" y="8488"/>
                  </a:lnTo>
                  <a:lnTo>
                    <a:pt x="7196" y="8488"/>
                  </a:lnTo>
                  <a:lnTo>
                    <a:pt x="7196" y="11366"/>
                  </a:lnTo>
                  <a:lnTo>
                    <a:pt x="7196" y="11366"/>
                  </a:lnTo>
                  <a:lnTo>
                    <a:pt x="7196" y="14220"/>
                  </a:lnTo>
                  <a:lnTo>
                    <a:pt x="7196" y="14220"/>
                  </a:lnTo>
                  <a:lnTo>
                    <a:pt x="7196" y="17073"/>
                  </a:lnTo>
                  <a:lnTo>
                    <a:pt x="7196" y="17073"/>
                  </a:lnTo>
                  <a:lnTo>
                    <a:pt x="7196" y="19927"/>
                  </a:lnTo>
                  <a:close/>
                  <a:moveTo>
                    <a:pt x="6879" y="20098"/>
                  </a:moveTo>
                  <a:lnTo>
                    <a:pt x="6879" y="22659"/>
                  </a:lnTo>
                  <a:lnTo>
                    <a:pt x="1440" y="22659"/>
                  </a:lnTo>
                  <a:lnTo>
                    <a:pt x="1440" y="20098"/>
                  </a:lnTo>
                  <a:close/>
                  <a:moveTo>
                    <a:pt x="1440" y="19781"/>
                  </a:moveTo>
                  <a:lnTo>
                    <a:pt x="1440" y="17220"/>
                  </a:lnTo>
                  <a:lnTo>
                    <a:pt x="6879" y="17220"/>
                  </a:lnTo>
                  <a:lnTo>
                    <a:pt x="6879" y="19781"/>
                  </a:lnTo>
                  <a:close/>
                  <a:moveTo>
                    <a:pt x="1440" y="16927"/>
                  </a:moveTo>
                  <a:lnTo>
                    <a:pt x="1440" y="14366"/>
                  </a:lnTo>
                  <a:lnTo>
                    <a:pt x="6879" y="14366"/>
                  </a:lnTo>
                  <a:lnTo>
                    <a:pt x="6879" y="16927"/>
                  </a:lnTo>
                  <a:close/>
                  <a:moveTo>
                    <a:pt x="1440" y="14074"/>
                  </a:moveTo>
                  <a:lnTo>
                    <a:pt x="1440" y="11513"/>
                  </a:lnTo>
                  <a:lnTo>
                    <a:pt x="6879" y="11513"/>
                  </a:lnTo>
                  <a:lnTo>
                    <a:pt x="6879" y="14074"/>
                  </a:lnTo>
                  <a:close/>
                  <a:moveTo>
                    <a:pt x="1440" y="11196"/>
                  </a:moveTo>
                  <a:lnTo>
                    <a:pt x="1440" y="8635"/>
                  </a:lnTo>
                  <a:lnTo>
                    <a:pt x="6879" y="8635"/>
                  </a:lnTo>
                  <a:lnTo>
                    <a:pt x="6879" y="11196"/>
                  </a:lnTo>
                  <a:close/>
                  <a:moveTo>
                    <a:pt x="1440" y="8342"/>
                  </a:moveTo>
                  <a:lnTo>
                    <a:pt x="1440" y="5805"/>
                  </a:lnTo>
                  <a:lnTo>
                    <a:pt x="6879" y="5805"/>
                  </a:lnTo>
                  <a:lnTo>
                    <a:pt x="6879" y="8366"/>
                  </a:lnTo>
                  <a:close/>
                  <a:moveTo>
                    <a:pt x="440" y="24537"/>
                  </a:moveTo>
                  <a:cubicBezTo>
                    <a:pt x="147" y="24244"/>
                    <a:pt x="1" y="23854"/>
                    <a:pt x="1" y="23464"/>
                  </a:cubicBezTo>
                  <a:lnTo>
                    <a:pt x="1" y="4074"/>
                  </a:lnTo>
                  <a:cubicBezTo>
                    <a:pt x="50" y="1805"/>
                    <a:pt x="1903" y="1"/>
                    <a:pt x="4172" y="1"/>
                  </a:cubicBezTo>
                  <a:cubicBezTo>
                    <a:pt x="6440" y="1"/>
                    <a:pt x="8293" y="1805"/>
                    <a:pt x="8342" y="4074"/>
                  </a:cubicBezTo>
                  <a:lnTo>
                    <a:pt x="8342" y="23464"/>
                  </a:lnTo>
                  <a:cubicBezTo>
                    <a:pt x="8342" y="24293"/>
                    <a:pt x="7659" y="24976"/>
                    <a:pt x="6830" y="24976"/>
                  </a:cubicBezTo>
                  <a:lnTo>
                    <a:pt x="1537" y="24976"/>
                  </a:lnTo>
                  <a:cubicBezTo>
                    <a:pt x="1123" y="24976"/>
                    <a:pt x="733" y="24829"/>
                    <a:pt x="440" y="245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2"/>
            <p:cNvSpPr/>
            <p:nvPr/>
          </p:nvSpPr>
          <p:spPr>
            <a:xfrm>
              <a:off x="6636341" y="2105487"/>
              <a:ext cx="853561" cy="2702149"/>
            </a:xfrm>
            <a:custGeom>
              <a:avLst/>
              <a:gdLst/>
              <a:ahLst/>
              <a:cxnLst/>
              <a:rect l="l" t="t" r="r" b="b"/>
              <a:pathLst>
                <a:path w="7561" h="24196" extrusionOk="0">
                  <a:moveTo>
                    <a:pt x="0" y="3684"/>
                  </a:moveTo>
                  <a:lnTo>
                    <a:pt x="0" y="23074"/>
                  </a:lnTo>
                  <a:cubicBezTo>
                    <a:pt x="0" y="23366"/>
                    <a:pt x="122" y="23659"/>
                    <a:pt x="342" y="23878"/>
                  </a:cubicBezTo>
                  <a:cubicBezTo>
                    <a:pt x="537" y="24098"/>
                    <a:pt x="829" y="24195"/>
                    <a:pt x="1146" y="24195"/>
                  </a:cubicBezTo>
                  <a:lnTo>
                    <a:pt x="6415" y="24195"/>
                  </a:lnTo>
                  <a:cubicBezTo>
                    <a:pt x="7049" y="24195"/>
                    <a:pt x="7561" y="23683"/>
                    <a:pt x="7561" y="23074"/>
                  </a:cubicBezTo>
                  <a:lnTo>
                    <a:pt x="7561" y="3684"/>
                  </a:lnTo>
                  <a:cubicBezTo>
                    <a:pt x="7488" y="1635"/>
                    <a:pt x="5829" y="1"/>
                    <a:pt x="3781" y="1"/>
                  </a:cubicBezTo>
                  <a:cubicBezTo>
                    <a:pt x="1732" y="1"/>
                    <a:pt x="49" y="1635"/>
                    <a:pt x="0" y="3684"/>
                  </a:cubicBezTo>
                  <a:close/>
                  <a:moveTo>
                    <a:pt x="4585" y="2318"/>
                  </a:moveTo>
                  <a:cubicBezTo>
                    <a:pt x="4585" y="3220"/>
                    <a:pt x="3366" y="3464"/>
                    <a:pt x="3024" y="2635"/>
                  </a:cubicBezTo>
                  <a:cubicBezTo>
                    <a:pt x="2683" y="1806"/>
                    <a:pt x="3732" y="1123"/>
                    <a:pt x="4366" y="1757"/>
                  </a:cubicBezTo>
                  <a:cubicBezTo>
                    <a:pt x="4512" y="1903"/>
                    <a:pt x="4585" y="2098"/>
                    <a:pt x="4585" y="2318"/>
                  </a:cubicBezTo>
                  <a:close/>
                  <a:moveTo>
                    <a:pt x="903" y="5098"/>
                  </a:moveTo>
                  <a:lnTo>
                    <a:pt x="6634" y="5098"/>
                  </a:lnTo>
                  <a:cubicBezTo>
                    <a:pt x="6732" y="5098"/>
                    <a:pt x="6805" y="5172"/>
                    <a:pt x="6805" y="5245"/>
                  </a:cubicBezTo>
                  <a:lnTo>
                    <a:pt x="6805" y="8123"/>
                  </a:lnTo>
                  <a:lnTo>
                    <a:pt x="6805" y="8123"/>
                  </a:lnTo>
                  <a:lnTo>
                    <a:pt x="6805" y="10976"/>
                  </a:lnTo>
                  <a:lnTo>
                    <a:pt x="6805" y="10976"/>
                  </a:lnTo>
                  <a:lnTo>
                    <a:pt x="6805" y="13830"/>
                  </a:lnTo>
                  <a:lnTo>
                    <a:pt x="6805" y="13830"/>
                  </a:lnTo>
                  <a:lnTo>
                    <a:pt x="6805" y="16683"/>
                  </a:lnTo>
                  <a:lnTo>
                    <a:pt x="6805" y="16683"/>
                  </a:lnTo>
                  <a:lnTo>
                    <a:pt x="6805" y="19537"/>
                  </a:lnTo>
                  <a:lnTo>
                    <a:pt x="6805" y="19537"/>
                  </a:lnTo>
                  <a:lnTo>
                    <a:pt x="6805" y="22415"/>
                  </a:lnTo>
                  <a:cubicBezTo>
                    <a:pt x="6805" y="22488"/>
                    <a:pt x="6732" y="22561"/>
                    <a:pt x="6634" y="22561"/>
                  </a:cubicBezTo>
                  <a:lnTo>
                    <a:pt x="903" y="22561"/>
                  </a:lnTo>
                  <a:cubicBezTo>
                    <a:pt x="829" y="22561"/>
                    <a:pt x="756" y="22488"/>
                    <a:pt x="756" y="22415"/>
                  </a:cubicBezTo>
                  <a:lnTo>
                    <a:pt x="756" y="5245"/>
                  </a:lnTo>
                  <a:cubicBezTo>
                    <a:pt x="756" y="5172"/>
                    <a:pt x="829" y="5098"/>
                    <a:pt x="903" y="50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2"/>
            <p:cNvSpPr/>
            <p:nvPr/>
          </p:nvSpPr>
          <p:spPr>
            <a:xfrm>
              <a:off x="6754649" y="2707541"/>
              <a:ext cx="614122" cy="286006"/>
            </a:xfrm>
            <a:custGeom>
              <a:avLst/>
              <a:gdLst/>
              <a:ahLst/>
              <a:cxnLst/>
              <a:rect l="l" t="t" r="r" b="b"/>
              <a:pathLst>
                <a:path w="5440" h="2561" extrusionOk="0">
                  <a:moveTo>
                    <a:pt x="1" y="0"/>
                  </a:moveTo>
                  <a:lnTo>
                    <a:pt x="1" y="2561"/>
                  </a:lnTo>
                  <a:lnTo>
                    <a:pt x="5440" y="2561"/>
                  </a:lnTo>
                  <a:lnTo>
                    <a:pt x="5440" y="0"/>
                  </a:lnTo>
                  <a:close/>
                </a:path>
              </a:pathLst>
            </a:custGeom>
            <a:solidFill>
              <a:schemeClr val="accent3">
                <a:alpha val="666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2"/>
            <p:cNvSpPr/>
            <p:nvPr/>
          </p:nvSpPr>
          <p:spPr>
            <a:xfrm>
              <a:off x="6754649" y="3028949"/>
              <a:ext cx="614122" cy="286006"/>
            </a:xfrm>
            <a:custGeom>
              <a:avLst/>
              <a:gdLst/>
              <a:ahLst/>
              <a:cxnLst/>
              <a:rect l="l" t="t" r="r" b="b"/>
              <a:pathLst>
                <a:path w="5440" h="2561" extrusionOk="0">
                  <a:moveTo>
                    <a:pt x="1" y="0"/>
                  </a:moveTo>
                  <a:lnTo>
                    <a:pt x="1" y="2561"/>
                  </a:lnTo>
                  <a:lnTo>
                    <a:pt x="5440" y="2561"/>
                  </a:lnTo>
                  <a:lnTo>
                    <a:pt x="5440" y="0"/>
                  </a:lnTo>
                  <a:close/>
                </a:path>
              </a:pathLst>
            </a:custGeom>
            <a:solidFill>
              <a:schemeClr val="accent3">
                <a:alpha val="7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2"/>
            <p:cNvSpPr/>
            <p:nvPr/>
          </p:nvSpPr>
          <p:spPr>
            <a:xfrm>
              <a:off x="6754649" y="3347564"/>
              <a:ext cx="614122" cy="286118"/>
            </a:xfrm>
            <a:custGeom>
              <a:avLst/>
              <a:gdLst/>
              <a:ahLst/>
              <a:cxnLst/>
              <a:rect l="l" t="t" r="r" b="b"/>
              <a:pathLst>
                <a:path w="5440" h="2562" extrusionOk="0">
                  <a:moveTo>
                    <a:pt x="1" y="1"/>
                  </a:moveTo>
                  <a:lnTo>
                    <a:pt x="1" y="2562"/>
                  </a:lnTo>
                  <a:lnTo>
                    <a:pt x="5440" y="2562"/>
                  </a:lnTo>
                  <a:lnTo>
                    <a:pt x="5440" y="1"/>
                  </a:lnTo>
                  <a:close/>
                </a:path>
              </a:pathLst>
            </a:custGeom>
            <a:solidFill>
              <a:schemeClr val="accent3">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2"/>
            <p:cNvSpPr/>
            <p:nvPr/>
          </p:nvSpPr>
          <p:spPr>
            <a:xfrm>
              <a:off x="6754649" y="3666292"/>
              <a:ext cx="614122" cy="286118"/>
            </a:xfrm>
            <a:custGeom>
              <a:avLst/>
              <a:gdLst/>
              <a:ahLst/>
              <a:cxnLst/>
              <a:rect l="l" t="t" r="r" b="b"/>
              <a:pathLst>
                <a:path w="5440" h="2562" extrusionOk="0">
                  <a:moveTo>
                    <a:pt x="1" y="0"/>
                  </a:moveTo>
                  <a:lnTo>
                    <a:pt x="1" y="2561"/>
                  </a:lnTo>
                  <a:lnTo>
                    <a:pt x="5440" y="2561"/>
                  </a:lnTo>
                  <a:lnTo>
                    <a:pt x="5440" y="0"/>
                  </a:lnTo>
                  <a:close/>
                </a:path>
              </a:pathLst>
            </a:custGeom>
            <a:solidFill>
              <a:schemeClr val="accent3">
                <a:alpha val="866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2"/>
            <p:cNvSpPr/>
            <p:nvPr/>
          </p:nvSpPr>
          <p:spPr>
            <a:xfrm>
              <a:off x="6754649" y="3987700"/>
              <a:ext cx="614122" cy="286118"/>
            </a:xfrm>
            <a:custGeom>
              <a:avLst/>
              <a:gdLst/>
              <a:ahLst/>
              <a:cxnLst/>
              <a:rect l="l" t="t" r="r" b="b"/>
              <a:pathLst>
                <a:path w="5440" h="2562" extrusionOk="0">
                  <a:moveTo>
                    <a:pt x="1" y="0"/>
                  </a:moveTo>
                  <a:lnTo>
                    <a:pt x="1" y="2561"/>
                  </a:lnTo>
                  <a:lnTo>
                    <a:pt x="5440" y="2561"/>
                  </a:lnTo>
                  <a:lnTo>
                    <a:pt x="5440" y="0"/>
                  </a:lnTo>
                  <a:close/>
                </a:path>
              </a:pathLst>
            </a:custGeom>
            <a:solidFill>
              <a:schemeClr val="accent3">
                <a:alpha val="9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2"/>
            <p:cNvSpPr/>
            <p:nvPr/>
          </p:nvSpPr>
          <p:spPr>
            <a:xfrm>
              <a:off x="6754649" y="4306316"/>
              <a:ext cx="614122" cy="286118"/>
            </a:xfrm>
            <a:custGeom>
              <a:avLst/>
              <a:gdLst/>
              <a:ahLst/>
              <a:cxnLst/>
              <a:rect l="l" t="t" r="r" b="b"/>
              <a:pathLst>
                <a:path w="5440" h="2562" extrusionOk="0">
                  <a:moveTo>
                    <a:pt x="1" y="1"/>
                  </a:moveTo>
                  <a:lnTo>
                    <a:pt x="1" y="2562"/>
                  </a:lnTo>
                  <a:lnTo>
                    <a:pt x="5440" y="2562"/>
                  </a:lnTo>
                  <a:lnTo>
                    <a:pt x="54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2"/>
            <p:cNvSpPr/>
            <p:nvPr/>
          </p:nvSpPr>
          <p:spPr>
            <a:xfrm>
              <a:off x="6655532" y="2184555"/>
              <a:ext cx="834370" cy="2623081"/>
            </a:xfrm>
            <a:custGeom>
              <a:avLst/>
              <a:gdLst/>
              <a:ahLst/>
              <a:cxnLst/>
              <a:rect l="l" t="t" r="r" b="b"/>
              <a:pathLst>
                <a:path w="7391" h="23488" extrusionOk="0">
                  <a:moveTo>
                    <a:pt x="6928" y="21951"/>
                  </a:moveTo>
                  <a:cubicBezTo>
                    <a:pt x="6928" y="22244"/>
                    <a:pt x="6830" y="22536"/>
                    <a:pt x="6610" y="22756"/>
                  </a:cubicBezTo>
                  <a:cubicBezTo>
                    <a:pt x="6391" y="22975"/>
                    <a:pt x="6098" y="23073"/>
                    <a:pt x="5806" y="23097"/>
                  </a:cubicBezTo>
                  <a:lnTo>
                    <a:pt x="513" y="23097"/>
                  </a:lnTo>
                  <a:cubicBezTo>
                    <a:pt x="342" y="23097"/>
                    <a:pt x="172" y="23048"/>
                    <a:pt x="1" y="22951"/>
                  </a:cubicBezTo>
                  <a:cubicBezTo>
                    <a:pt x="50" y="23024"/>
                    <a:pt x="98" y="23097"/>
                    <a:pt x="172" y="23170"/>
                  </a:cubicBezTo>
                  <a:cubicBezTo>
                    <a:pt x="367" y="23390"/>
                    <a:pt x="659" y="23487"/>
                    <a:pt x="976" y="23487"/>
                  </a:cubicBezTo>
                  <a:lnTo>
                    <a:pt x="6245" y="23487"/>
                  </a:lnTo>
                  <a:cubicBezTo>
                    <a:pt x="6879" y="23487"/>
                    <a:pt x="7391" y="22975"/>
                    <a:pt x="7391" y="22366"/>
                  </a:cubicBezTo>
                  <a:lnTo>
                    <a:pt x="7391" y="2976"/>
                  </a:lnTo>
                  <a:cubicBezTo>
                    <a:pt x="7391" y="1976"/>
                    <a:pt x="6976" y="1025"/>
                    <a:pt x="6269" y="317"/>
                  </a:cubicBezTo>
                  <a:cubicBezTo>
                    <a:pt x="6171" y="195"/>
                    <a:pt x="6049" y="98"/>
                    <a:pt x="5928" y="0"/>
                  </a:cubicBezTo>
                  <a:cubicBezTo>
                    <a:pt x="6586" y="707"/>
                    <a:pt x="6952" y="1610"/>
                    <a:pt x="6928" y="2561"/>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5" name="Google Shape;1285;p52"/>
          <p:cNvGrpSpPr/>
          <p:nvPr/>
        </p:nvGrpSpPr>
        <p:grpSpPr>
          <a:xfrm>
            <a:off x="7141459" y="1885950"/>
            <a:ext cx="603495" cy="1371596"/>
            <a:chOff x="3724575" y="3497700"/>
            <a:chExt cx="603495" cy="1371596"/>
          </a:xfrm>
        </p:grpSpPr>
        <p:sp>
          <p:nvSpPr>
            <p:cNvPr id="1286" name="Google Shape;1286;p5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p>
        </p:txBody>
      </p:sp>
      <p:sp>
        <p:nvSpPr>
          <p:cNvPr id="3" name="Text Placeholder 2"/>
          <p:cNvSpPr>
            <a:spLocks noGrp="1"/>
          </p:cNvSpPr>
          <p:nvPr>
            <p:ph type="body" idx="1"/>
          </p:nvPr>
        </p:nvSpPr>
        <p:spPr>
          <a:xfrm>
            <a:off x="654050" y="1417320"/>
            <a:ext cx="7774940" cy="2643505"/>
          </a:xfrm>
        </p:spPr>
        <p:txBody>
          <a:bodyPr/>
          <a:lstStyle/>
          <a:p>
            <a:pPr marL="0" indent="0">
              <a:buNone/>
            </a:pPr>
            <a:r>
              <a:rPr lang="en-US" sz="1400" dirty="0">
                <a:latin typeface="Times New Roman" panose="02020603050405020304" pitchFamily="18" charset="0"/>
                <a:cs typeface="Times New Roman" panose="02020603050405020304" pitchFamily="18" charset="0"/>
                <a:sym typeface="+mn-ea"/>
              </a:rPr>
              <a:t>A text preprocessor designed for Natural Language Processing (NLP) tasks that generates an Entity-Relationship (ER) diagram specifically for Requirement Engineering (RE) is a specialized tool that processes textual data to extract relevant information for modeling. It typically follows these steps:</a:t>
            </a:r>
            <a:endParaRPr lang="en-US" sz="14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400" dirty="0">
                <a:latin typeface="Times New Roman" panose="02020603050405020304" pitchFamily="18" charset="0"/>
                <a:cs typeface="Times New Roman" panose="02020603050405020304" pitchFamily="18" charset="0"/>
                <a:sym typeface="+mn-ea"/>
              </a:rPr>
              <a:t>Lowercase text</a:t>
            </a:r>
            <a:endParaRPr lang="en-US" sz="14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400" dirty="0">
                <a:latin typeface="Times New Roman" panose="02020603050405020304" pitchFamily="18" charset="0"/>
                <a:cs typeface="Times New Roman" panose="02020603050405020304" pitchFamily="18" charset="0"/>
                <a:sym typeface="+mn-ea"/>
              </a:rPr>
              <a:t>Remove Punctuation</a:t>
            </a:r>
            <a:endParaRPr lang="en-US" sz="14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400" dirty="0">
                <a:latin typeface="Times New Roman" panose="02020603050405020304" pitchFamily="18" charset="0"/>
                <a:cs typeface="Times New Roman" panose="02020603050405020304" pitchFamily="18" charset="0"/>
                <a:sym typeface="+mn-ea"/>
              </a:rPr>
              <a:t>Tokenization</a:t>
            </a:r>
            <a:endParaRPr lang="en-US" sz="14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400" dirty="0">
                <a:latin typeface="Times New Roman" panose="02020603050405020304" pitchFamily="18" charset="0"/>
                <a:cs typeface="Times New Roman" panose="02020603050405020304" pitchFamily="18" charset="0"/>
                <a:sym typeface="+mn-ea"/>
              </a:rPr>
              <a:t>Remove </a:t>
            </a:r>
            <a:r>
              <a:rPr lang="en-US" sz="1400" dirty="0" err="1">
                <a:latin typeface="Times New Roman" panose="02020603050405020304" pitchFamily="18" charset="0"/>
                <a:cs typeface="Times New Roman" panose="02020603050405020304" pitchFamily="18" charset="0"/>
                <a:sym typeface="+mn-ea"/>
              </a:rPr>
              <a:t>Stopwords</a:t>
            </a:r>
            <a:endParaRPr lang="en-US" sz="14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400" dirty="0">
                <a:latin typeface="Times New Roman" panose="02020603050405020304" pitchFamily="18" charset="0"/>
                <a:cs typeface="Times New Roman" panose="02020603050405020304" pitchFamily="18" charset="0"/>
                <a:sym typeface="+mn-ea"/>
              </a:rPr>
              <a:t>Lemmatization</a:t>
            </a:r>
            <a:endParaRPr lang="en-US" sz="14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400" dirty="0">
                <a:latin typeface="Times New Roman" panose="02020603050405020304" pitchFamily="18" charset="0"/>
                <a:cs typeface="Times New Roman" panose="02020603050405020304" pitchFamily="18" charset="0"/>
                <a:sym typeface="+mn-ea"/>
              </a:rPr>
              <a:t>Remove Digits</a:t>
            </a:r>
            <a:endParaRPr lang="en-US" sz="14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400" dirty="0">
                <a:latin typeface="Times New Roman" panose="02020603050405020304" pitchFamily="18" charset="0"/>
                <a:cs typeface="Times New Roman" panose="02020603050405020304" pitchFamily="18" charset="0"/>
                <a:sym typeface="+mn-ea"/>
              </a:rPr>
              <a:t>Bag of Words</a:t>
            </a:r>
            <a:endParaRPr lang="en-US" sz="14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400" dirty="0">
                <a:latin typeface="Times New Roman" panose="02020603050405020304" pitchFamily="18" charset="0"/>
                <a:cs typeface="Times New Roman" panose="02020603050405020304" pitchFamily="18" charset="0"/>
                <a:sym typeface="+mn-ea"/>
              </a:rPr>
              <a:t>POS Tagging</a:t>
            </a:r>
            <a:endParaRPr lang="en-US" sz="14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400" dirty="0">
                <a:latin typeface="Times New Roman" panose="02020603050405020304" pitchFamily="18" charset="0"/>
                <a:cs typeface="Times New Roman" panose="02020603050405020304" pitchFamily="18" charset="0"/>
                <a:sym typeface="+mn-ea"/>
              </a:rPr>
              <a:t>ER Diagram</a:t>
            </a:r>
            <a:endParaRPr lang="en-US" sz="1400" dirty="0">
              <a:latin typeface="Times New Roman" panose="02020603050405020304" pitchFamily="18" charset="0"/>
              <a:cs typeface="Times New Roman" panose="02020603050405020304" pitchFamily="18" charset="0"/>
            </a:endParaRPr>
          </a:p>
          <a:p>
            <a:pPr marL="139700" indent="0">
              <a:buNone/>
            </a:pPr>
            <a:endParaRPr lang="en-US" altLang="en-US"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30"/>
          <p:cNvSpPr txBox="1">
            <a:spLocks noGrp="1"/>
          </p:cNvSpPr>
          <p:nvPr>
            <p:ph type="title"/>
          </p:nvPr>
        </p:nvSpPr>
        <p:spPr>
          <a:xfrm>
            <a:off x="715100" y="731400"/>
            <a:ext cx="77139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METHODOLOGY</a:t>
            </a:r>
            <a:endParaRPr dirty="0"/>
          </a:p>
        </p:txBody>
      </p:sp>
      <p:sp>
        <p:nvSpPr>
          <p:cNvPr id="472" name="Google Shape;472;p30"/>
          <p:cNvSpPr/>
          <p:nvPr/>
        </p:nvSpPr>
        <p:spPr>
          <a:xfrm>
            <a:off x="947450" y="1565988"/>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715110" y="1417336"/>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p:cNvSpPr/>
          <p:nvPr/>
        </p:nvSpPr>
        <p:spPr>
          <a:xfrm>
            <a:off x="7971698" y="15180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AutoShape 14"/>
          <p:cNvSpPr>
            <a:spLocks noGrp="1" noChangeAspect="1" noChangeArrowheads="1"/>
          </p:cNvSpPr>
          <p:nvPr>
            <p:ph type="body" idx="1"/>
          </p:nvPr>
        </p:nvSpPr>
        <p:spPr bwMode="auto">
          <a:xfrm>
            <a:off x="647700" y="1565275"/>
            <a:ext cx="7713663" cy="311463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r>
              <a:rPr lang="en-US" sz="1400" dirty="0"/>
              <a:t>1</a:t>
            </a:r>
            <a:r>
              <a:rPr lang="en-US" sz="1600" dirty="0">
                <a:latin typeface="Times New Roman" panose="02020603050405020304" pitchFamily="18" charset="0"/>
                <a:cs typeface="Times New Roman" panose="02020603050405020304" pitchFamily="18" charset="0"/>
              </a:rPr>
              <a:t>. Creating a folder named template and saving python file</a:t>
            </a:r>
          </a:p>
        </p:txBody>
      </p:sp>
      <p:pic>
        <p:nvPicPr>
          <p:cNvPr id="10" name="Picture 9"/>
          <p:cNvPicPr>
            <a:picLocks noChangeAspect="1"/>
          </p:cNvPicPr>
          <p:nvPr/>
        </p:nvPicPr>
        <p:blipFill>
          <a:blip r:embed="rId3"/>
          <a:stretch>
            <a:fillRect/>
          </a:stretch>
        </p:blipFill>
        <p:spPr>
          <a:xfrm>
            <a:off x="1552575" y="2299075"/>
            <a:ext cx="6038850" cy="1642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30"/>
          <p:cNvSpPr txBox="1">
            <a:spLocks noGrp="1"/>
          </p:cNvSpPr>
          <p:nvPr>
            <p:ph type="title"/>
          </p:nvPr>
        </p:nvSpPr>
        <p:spPr>
          <a:xfrm>
            <a:off x="715100" y="731400"/>
            <a:ext cx="77139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METHODOLOGY</a:t>
            </a:r>
            <a:endParaRPr dirty="0"/>
          </a:p>
        </p:txBody>
      </p:sp>
      <p:sp>
        <p:nvSpPr>
          <p:cNvPr id="472" name="Google Shape;472;p30"/>
          <p:cNvSpPr/>
          <p:nvPr/>
        </p:nvSpPr>
        <p:spPr>
          <a:xfrm>
            <a:off x="947450" y="1565988"/>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715110" y="1417336"/>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p:cNvSpPr/>
          <p:nvPr/>
        </p:nvSpPr>
        <p:spPr>
          <a:xfrm>
            <a:off x="7971698" y="15180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AutoShape 14"/>
          <p:cNvSpPr>
            <a:spLocks noGrp="1" noChangeAspect="1" noChangeArrowheads="1"/>
          </p:cNvSpPr>
          <p:nvPr>
            <p:ph type="body" idx="1"/>
          </p:nvPr>
        </p:nvSpPr>
        <p:spPr bwMode="auto">
          <a:xfrm>
            <a:off x="647700" y="1565275"/>
            <a:ext cx="7713663" cy="311463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139700" indent="0">
              <a:buNone/>
            </a:pPr>
            <a:r>
              <a:rPr lang="en-US" sz="1600" dirty="0">
                <a:latin typeface="Times New Roman" panose="02020603050405020304" pitchFamily="18" charset="0"/>
                <a:cs typeface="Times New Roman" panose="02020603050405020304" pitchFamily="18" charset="0"/>
              </a:rPr>
              <a:t>2. Saving html code by creating template folder in the same location as app.py</a:t>
            </a:r>
          </a:p>
        </p:txBody>
      </p:sp>
      <p:pic>
        <p:nvPicPr>
          <p:cNvPr id="3" name="Picture 2"/>
          <p:cNvPicPr>
            <a:picLocks noChangeAspect="1"/>
          </p:cNvPicPr>
          <p:nvPr/>
        </p:nvPicPr>
        <p:blipFill>
          <a:blip r:embed="rId3"/>
          <a:stretch>
            <a:fillRect/>
          </a:stretch>
        </p:blipFill>
        <p:spPr>
          <a:xfrm>
            <a:off x="1083698" y="2375231"/>
            <a:ext cx="7058385" cy="136756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30"/>
          <p:cNvSpPr txBox="1">
            <a:spLocks noGrp="1"/>
          </p:cNvSpPr>
          <p:nvPr>
            <p:ph type="title"/>
          </p:nvPr>
        </p:nvSpPr>
        <p:spPr>
          <a:xfrm>
            <a:off x="715100" y="731400"/>
            <a:ext cx="77139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METHODOLOGY</a:t>
            </a:r>
            <a:endParaRPr dirty="0"/>
          </a:p>
        </p:txBody>
      </p:sp>
      <p:sp>
        <p:nvSpPr>
          <p:cNvPr id="472" name="Google Shape;472;p30"/>
          <p:cNvSpPr/>
          <p:nvPr/>
        </p:nvSpPr>
        <p:spPr>
          <a:xfrm>
            <a:off x="947450" y="1565988"/>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715110" y="1417336"/>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p:cNvSpPr/>
          <p:nvPr/>
        </p:nvSpPr>
        <p:spPr>
          <a:xfrm>
            <a:off x="7971698" y="15180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AutoShape 14"/>
          <p:cNvSpPr>
            <a:spLocks noGrp="1" noChangeAspect="1" noChangeArrowheads="1"/>
          </p:cNvSpPr>
          <p:nvPr>
            <p:ph type="body" idx="1"/>
          </p:nvPr>
        </p:nvSpPr>
        <p:spPr bwMode="auto">
          <a:xfrm>
            <a:off x="647700" y="1565275"/>
            <a:ext cx="7713663" cy="311463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139700" indent="0">
              <a:buNone/>
            </a:pPr>
            <a:r>
              <a:rPr lang="en-US" sz="1600" dirty="0">
                <a:latin typeface="Times New Roman" panose="02020603050405020304" pitchFamily="18" charset="0"/>
                <a:cs typeface="Times New Roman" panose="02020603050405020304" pitchFamily="18" charset="0"/>
              </a:rPr>
              <a:t>3. Navigate to the directory containing python file</a:t>
            </a:r>
          </a:p>
          <a:p>
            <a:pPr marL="139700" indent="0">
              <a:buNone/>
            </a:pPr>
            <a:endParaRPr lang="en-US"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986146" y="2193313"/>
            <a:ext cx="6985552" cy="191890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30"/>
          <p:cNvSpPr txBox="1">
            <a:spLocks noGrp="1"/>
          </p:cNvSpPr>
          <p:nvPr>
            <p:ph type="title"/>
          </p:nvPr>
        </p:nvSpPr>
        <p:spPr>
          <a:xfrm>
            <a:off x="715100" y="731400"/>
            <a:ext cx="77139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METHODOLOGY</a:t>
            </a:r>
            <a:endParaRPr dirty="0"/>
          </a:p>
        </p:txBody>
      </p:sp>
      <p:sp>
        <p:nvSpPr>
          <p:cNvPr id="472" name="Google Shape;472;p30"/>
          <p:cNvSpPr/>
          <p:nvPr/>
        </p:nvSpPr>
        <p:spPr>
          <a:xfrm>
            <a:off x="947450" y="1565988"/>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715110" y="1417336"/>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p:cNvSpPr/>
          <p:nvPr/>
        </p:nvSpPr>
        <p:spPr>
          <a:xfrm>
            <a:off x="7971698" y="15180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AutoShape 14"/>
          <p:cNvSpPr>
            <a:spLocks noGrp="1" noChangeAspect="1" noChangeArrowheads="1"/>
          </p:cNvSpPr>
          <p:nvPr>
            <p:ph type="body" idx="1"/>
          </p:nvPr>
        </p:nvSpPr>
        <p:spPr bwMode="auto">
          <a:xfrm>
            <a:off x="647700" y="1565275"/>
            <a:ext cx="7713663" cy="311463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139700" indent="0">
              <a:buNone/>
            </a:pPr>
            <a:r>
              <a:rPr lang="en-US" sz="1600" dirty="0">
                <a:latin typeface="Times New Roman" panose="02020603050405020304" pitchFamily="18" charset="0"/>
                <a:cs typeface="Times New Roman" panose="02020603050405020304" pitchFamily="18" charset="0"/>
              </a:rPr>
              <a:t>4. Running python file</a:t>
            </a:r>
          </a:p>
        </p:txBody>
      </p:sp>
      <p:pic>
        <p:nvPicPr>
          <p:cNvPr id="3" name="Picture 2"/>
          <p:cNvPicPr>
            <a:picLocks noChangeAspect="1"/>
          </p:cNvPicPr>
          <p:nvPr/>
        </p:nvPicPr>
        <p:blipFill>
          <a:blip r:embed="rId3"/>
          <a:stretch>
            <a:fillRect/>
          </a:stretch>
        </p:blipFill>
        <p:spPr>
          <a:xfrm>
            <a:off x="782637" y="2138301"/>
            <a:ext cx="7347376" cy="202893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30"/>
          <p:cNvSpPr txBox="1">
            <a:spLocks noGrp="1"/>
          </p:cNvSpPr>
          <p:nvPr>
            <p:ph type="title"/>
          </p:nvPr>
        </p:nvSpPr>
        <p:spPr>
          <a:xfrm>
            <a:off x="715100" y="731400"/>
            <a:ext cx="77139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METHODOLOGY</a:t>
            </a:r>
            <a:endParaRPr dirty="0"/>
          </a:p>
        </p:txBody>
      </p:sp>
      <p:sp>
        <p:nvSpPr>
          <p:cNvPr id="472" name="Google Shape;472;p30"/>
          <p:cNvSpPr/>
          <p:nvPr/>
        </p:nvSpPr>
        <p:spPr>
          <a:xfrm>
            <a:off x="947450" y="1565988"/>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715110" y="1417336"/>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p:cNvSpPr/>
          <p:nvPr/>
        </p:nvSpPr>
        <p:spPr>
          <a:xfrm>
            <a:off x="7971698" y="15180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AutoShape 14"/>
          <p:cNvSpPr>
            <a:spLocks noGrp="1" noChangeAspect="1" noChangeArrowheads="1"/>
          </p:cNvSpPr>
          <p:nvPr>
            <p:ph type="body" idx="1"/>
          </p:nvPr>
        </p:nvSpPr>
        <p:spPr bwMode="auto">
          <a:xfrm>
            <a:off x="647700" y="1565275"/>
            <a:ext cx="7713663" cy="311463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139700" indent="0">
              <a:buNone/>
            </a:pPr>
            <a:r>
              <a:rPr lang="en-US" sz="1600" dirty="0">
                <a:latin typeface="Times New Roman" panose="02020603050405020304" pitchFamily="18" charset="0"/>
                <a:cs typeface="Times New Roman" panose="02020603050405020304" pitchFamily="18" charset="0"/>
              </a:rPr>
              <a:t>5. Accessing the tool through browser</a:t>
            </a:r>
          </a:p>
        </p:txBody>
      </p:sp>
      <p:pic>
        <p:nvPicPr>
          <p:cNvPr id="4" name="Picture 3"/>
          <p:cNvPicPr>
            <a:picLocks noChangeAspect="1"/>
          </p:cNvPicPr>
          <p:nvPr/>
        </p:nvPicPr>
        <p:blipFill>
          <a:blip r:embed="rId3"/>
          <a:stretch>
            <a:fillRect/>
          </a:stretch>
        </p:blipFill>
        <p:spPr>
          <a:xfrm>
            <a:off x="2110620" y="2382522"/>
            <a:ext cx="4787821" cy="128643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30"/>
          <p:cNvSpPr txBox="1">
            <a:spLocks noGrp="1"/>
          </p:cNvSpPr>
          <p:nvPr>
            <p:ph type="title"/>
          </p:nvPr>
        </p:nvSpPr>
        <p:spPr>
          <a:xfrm>
            <a:off x="761052" y="543102"/>
            <a:ext cx="7667947" cy="87409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METHODOLOGY</a:t>
            </a:r>
            <a:endParaRPr dirty="0"/>
          </a:p>
        </p:txBody>
      </p:sp>
      <p:sp>
        <p:nvSpPr>
          <p:cNvPr id="472" name="Google Shape;472;p30"/>
          <p:cNvSpPr/>
          <p:nvPr/>
        </p:nvSpPr>
        <p:spPr>
          <a:xfrm>
            <a:off x="947450" y="1565988"/>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715110" y="1417336"/>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p:cNvSpPr/>
          <p:nvPr/>
        </p:nvSpPr>
        <p:spPr>
          <a:xfrm>
            <a:off x="7971698" y="151802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AutoShape 14"/>
          <p:cNvSpPr>
            <a:spLocks noGrp="1" noChangeAspect="1" noChangeArrowheads="1"/>
          </p:cNvSpPr>
          <p:nvPr>
            <p:ph type="body" idx="1"/>
          </p:nvPr>
        </p:nvSpPr>
        <p:spPr bwMode="auto">
          <a:xfrm>
            <a:off x="283210" y="1110615"/>
            <a:ext cx="8078470" cy="356933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marL="139700" indent="0">
              <a:buNone/>
            </a:pPr>
            <a:endParaRPr lang="en-US" sz="1600" dirty="0">
              <a:latin typeface="Times New Roman" panose="02020603050405020304" pitchFamily="18" charset="0"/>
              <a:cs typeface="Times New Roman" panose="02020603050405020304" pitchFamily="18" charset="0"/>
            </a:endParaRPr>
          </a:p>
          <a:p>
            <a:pPr marL="139700" indent="0">
              <a:buNone/>
            </a:pPr>
            <a:endParaRPr lang="en-US" sz="1600" dirty="0">
              <a:latin typeface="Times New Roman" panose="02020603050405020304" pitchFamily="18" charset="0"/>
              <a:cs typeface="Times New Roman" panose="02020603050405020304" pitchFamily="18" charset="0"/>
            </a:endParaRPr>
          </a:p>
        </p:txBody>
      </p:sp>
      <p:pic>
        <p:nvPicPr>
          <p:cNvPr id="4" name="Picture 3" descr="WhatsApp Image 2024-12-30 at 11.15.15_ba97a277"/>
          <p:cNvPicPr>
            <a:picLocks noChangeAspect="1"/>
          </p:cNvPicPr>
          <p:nvPr/>
        </p:nvPicPr>
        <p:blipFill>
          <a:blip r:embed="rId3"/>
          <a:stretch>
            <a:fillRect/>
          </a:stretch>
        </p:blipFill>
        <p:spPr>
          <a:xfrm>
            <a:off x="2031365" y="1110615"/>
            <a:ext cx="4275455" cy="2282825"/>
          </a:xfrm>
          <a:prstGeom prst="rect">
            <a:avLst/>
          </a:prstGeom>
        </p:spPr>
      </p:pic>
      <p:pic>
        <p:nvPicPr>
          <p:cNvPr id="5" name="Picture 4" descr="gui 2"/>
          <p:cNvPicPr>
            <a:picLocks noChangeAspect="1"/>
          </p:cNvPicPr>
          <p:nvPr/>
        </p:nvPicPr>
        <p:blipFill>
          <a:blip r:embed="rId4"/>
          <a:stretch>
            <a:fillRect/>
          </a:stretch>
        </p:blipFill>
        <p:spPr>
          <a:xfrm>
            <a:off x="1913890" y="3454400"/>
            <a:ext cx="4598035" cy="1225550"/>
          </a:xfrm>
          <a:prstGeom prst="rect">
            <a:avLst/>
          </a:prstGeom>
        </p:spPr>
      </p:pic>
    </p:spTree>
  </p:cSld>
  <p:clrMapOvr>
    <a:masterClrMapping/>
  </p:clrMapOvr>
</p:sld>
</file>

<file path=ppt/theme/theme1.xml><?xml version="1.0" encoding="utf-8"?>
<a:theme xmlns:a="http://schemas.openxmlformats.org/drawingml/2006/main" name="Soft Colors UI Design for Agencies by Slidesgo">
  <a:themeElements>
    <a:clrScheme name="Simple Light">
      <a:dk1>
        <a:srgbClr val="000000"/>
      </a:dk1>
      <a:lt1>
        <a:srgbClr val="FCF6E8"/>
      </a:lt1>
      <a:dk2>
        <a:srgbClr val="DBCFC3"/>
      </a:dk2>
      <a:lt2>
        <a:srgbClr val="EFC4B9"/>
      </a:lt2>
      <a:accent1>
        <a:srgbClr val="FDBC96"/>
      </a:accent1>
      <a:accent2>
        <a:srgbClr val="DAC2CF"/>
      </a:accent2>
      <a:accent3>
        <a:srgbClr val="D3E3D6"/>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548</Words>
  <Application>Microsoft Office PowerPoint</Application>
  <PresentationFormat>On-screen Show (16:9)</PresentationFormat>
  <Paragraphs>63</Paragraphs>
  <Slides>24</Slides>
  <Notes>13</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Times New Roman</vt:lpstr>
      <vt:lpstr>Karla</vt:lpstr>
      <vt:lpstr>Rubik Black</vt:lpstr>
      <vt:lpstr>Arial</vt:lpstr>
      <vt:lpstr>Soft Colors UI Design for Agencies by Slidesgo</vt:lpstr>
      <vt:lpstr>ERD MODELLING</vt:lpstr>
      <vt:lpstr>INTRODUCTION</vt:lpstr>
      <vt:lpstr>INTRODUCTION</vt:lpstr>
      <vt:lpstr>METHODOLOGY</vt:lpstr>
      <vt:lpstr>METHODOLOGY</vt:lpstr>
      <vt:lpstr>METHODOLOGY</vt:lpstr>
      <vt:lpstr>METHODOLOGY</vt:lpstr>
      <vt:lpstr>METHODOLOGY</vt:lpstr>
      <vt:lpstr>METHODOLOGY</vt:lpstr>
      <vt:lpstr>ENTITY RELATIOSHIP DIAGRAM</vt:lpstr>
      <vt:lpstr>ENTITY RELATIOSHIP DIAGRAM</vt:lpstr>
      <vt:lpstr>LOWER CASE</vt:lpstr>
      <vt:lpstr>REMOVE PUNCTUATION</vt:lpstr>
      <vt:lpstr>TOKENIZE</vt:lpstr>
      <vt:lpstr>REMOVE STOPWORDS</vt:lpstr>
      <vt:lpstr>LEMMATIZATION</vt:lpstr>
      <vt:lpstr>REMOVE DIGITS</vt:lpstr>
      <vt:lpstr>BAG OF WORDS</vt:lpstr>
      <vt:lpstr>POS TAGGING</vt:lpstr>
      <vt:lpstr>OBJECTIVES</vt:lpstr>
      <vt:lpstr>APPLICATIONS</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ERD MODELLING</dc:title>
  <dc:creator>ZCS</dc:creator>
  <cp:lastModifiedBy>ZCS</cp:lastModifiedBy>
  <cp:revision>13</cp:revision>
  <dcterms:created xsi:type="dcterms:W3CDTF">2024-12-31T02:01:43Z</dcterms:created>
  <dcterms:modified xsi:type="dcterms:W3CDTF">2025-01-07T17:04:48Z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1E786C1B17744EA1A97434E954CA3FCE_13</vt:lpwstr>
  </property>
  <property fmtid="{D5CDD505-2E9C-101B-9397-08002B2CF9AE}" pid="3" name="KSOProductBuildVer">
    <vt:lpwstr>1033-12.2.0.19307</vt:lpwstr>
  </property>
</Properties>
</file>