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y="5143500" cx="9144000"/>
  <p:notesSz cx="6858000" cy="9144000"/>
  <p:embeddedFontLst>
    <p:embeddedFont>
      <p:font typeface="Roboto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72DB186-6823-45AE-B418-9D38AD7F8A34}">
  <a:tblStyle styleId="{772DB186-6823-45AE-B418-9D38AD7F8A3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Roboto-regular.fntdata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Roboto-italic.fntdata"/><Relationship Id="rId14" Type="http://schemas.openxmlformats.org/officeDocument/2006/relationships/slide" Target="slides/slide8.xml"/><Relationship Id="rId36" Type="http://schemas.openxmlformats.org/officeDocument/2006/relationships/font" Target="fonts/Roboto-bold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38" Type="http://schemas.openxmlformats.org/officeDocument/2006/relationships/font" Target="fonts/Roboto-bold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2611bf4b3a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2611bf4b3a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2611bf4b3a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2611bf4b3a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2611bf4b3a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2611bf4b3a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2611bf4b3a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2611bf4b3a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2611bf4b3a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2611bf4b3a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2611bf4b3a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2611bf4b3a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2611bf4b3a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2611bf4b3a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2611bf4b3a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2611bf4b3a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2611bf4b3a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2611bf4b3a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2611bf4b3a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2611bf4b3a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c6f9e470d_0_8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c6f9e470d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2611bf4b3a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2611bf4b3a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2611bf4b3a_0_7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2611bf4b3a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262f464464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1262f464464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262f464464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1262f464464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262f464464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1262f464464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262f464464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1262f464464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262f464464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262f464464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262f464464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1262f464464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262f464464_1_6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1262f464464_1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262f464464_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262f464464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262f464464_1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262f464464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c6f9e470d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c6f9e470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262f464464_1_5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262f464464_1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c6f9e470d_0_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c6f9e470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2611bf4b3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2611bf4b3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2611bf4b3a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2611bf4b3a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Relationship Id="rId4" Type="http://schemas.openxmlformats.org/officeDocument/2006/relationships/image" Target="../media/image9.png"/><Relationship Id="rId5" Type="http://schemas.openxmlformats.org/officeDocument/2006/relationships/image" Target="../media/image16.png"/><Relationship Id="rId6" Type="http://schemas.openxmlformats.org/officeDocument/2006/relationships/image" Target="../media/image10.png"/><Relationship Id="rId7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Relationship Id="rId5" Type="http://schemas.openxmlformats.org/officeDocument/2006/relationships/image" Target="../media/image18.png"/><Relationship Id="rId6" Type="http://schemas.openxmlformats.org/officeDocument/2006/relationships/image" Target="../media/image1.png"/><Relationship Id="rId7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Relationship Id="rId4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349052"/>
            <a:ext cx="8222100" cy="149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Advanced KPI Forecasting and Analysis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2"/>
          <p:cNvSpPr txBox="1"/>
          <p:nvPr/>
        </p:nvSpPr>
        <p:spPr>
          <a:xfrm>
            <a:off x="464125" y="394500"/>
            <a:ext cx="7872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PLO: Optimal mix of creatives per Funnel + Publisher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0" name="Google Shape;180;p22"/>
          <p:cNvSpPr txBox="1"/>
          <p:nvPr/>
        </p:nvSpPr>
        <p:spPr>
          <a:xfrm>
            <a:off x="464125" y="1022450"/>
            <a:ext cx="8349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Creatives grouped by: Publisher, LOB, Product, KPI audience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1" name="Google Shape;181;p22"/>
          <p:cNvSpPr txBox="1"/>
          <p:nvPr>
            <p:ph type="title"/>
          </p:nvPr>
        </p:nvSpPr>
        <p:spPr>
          <a:xfrm>
            <a:off x="685800" y="1417100"/>
            <a:ext cx="2808000" cy="3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Click Through Rate</a:t>
            </a:r>
            <a:endParaRPr sz="1400"/>
          </a:p>
        </p:txBody>
      </p:sp>
      <p:pic>
        <p:nvPicPr>
          <p:cNvPr id="182" name="Google Shape;182;p22"/>
          <p:cNvPicPr preferRelativeResize="0"/>
          <p:nvPr/>
        </p:nvPicPr>
        <p:blipFill rotWithShape="1">
          <a:blip r:embed="rId3">
            <a:alphaModFix/>
          </a:blip>
          <a:srcRect b="4912" l="4969" r="6605" t="5280"/>
          <a:stretch/>
        </p:blipFill>
        <p:spPr>
          <a:xfrm>
            <a:off x="304800" y="1751306"/>
            <a:ext cx="4267200" cy="322682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2"/>
          <p:cNvSpPr txBox="1"/>
          <p:nvPr>
            <p:ph type="title"/>
          </p:nvPr>
        </p:nvSpPr>
        <p:spPr>
          <a:xfrm>
            <a:off x="5105400" y="1417101"/>
            <a:ext cx="28080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Site Visit Conversion Rate</a:t>
            </a:r>
            <a:endParaRPr sz="1400"/>
          </a:p>
        </p:txBody>
      </p:sp>
      <p:pic>
        <p:nvPicPr>
          <p:cNvPr id="184" name="Google Shape;18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4412" y="1697800"/>
            <a:ext cx="4267188" cy="32717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3"/>
          <p:cNvSpPr txBox="1"/>
          <p:nvPr/>
        </p:nvSpPr>
        <p:spPr>
          <a:xfrm>
            <a:off x="464125" y="394500"/>
            <a:ext cx="7872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PLO: Optimal mix of creatives per Funnel + Publisher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0" name="Google Shape;190;p23"/>
          <p:cNvSpPr txBox="1"/>
          <p:nvPr/>
        </p:nvSpPr>
        <p:spPr>
          <a:xfrm>
            <a:off x="464125" y="1022450"/>
            <a:ext cx="8349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Creatives grouped by: Publisher, LOB, Product, KPI audience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1" name="Google Shape;191;p23"/>
          <p:cNvSpPr txBox="1"/>
          <p:nvPr>
            <p:ph type="title"/>
          </p:nvPr>
        </p:nvSpPr>
        <p:spPr>
          <a:xfrm>
            <a:off x="685250" y="1453550"/>
            <a:ext cx="28080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Buy Flow Entry Conversion Rate</a:t>
            </a:r>
            <a:endParaRPr sz="1400"/>
          </a:p>
        </p:txBody>
      </p:sp>
      <p:pic>
        <p:nvPicPr>
          <p:cNvPr id="192" name="Google Shape;19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925" y="1762175"/>
            <a:ext cx="4237076" cy="320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4"/>
          <p:cNvSpPr txBox="1"/>
          <p:nvPr/>
        </p:nvSpPr>
        <p:spPr>
          <a:xfrm>
            <a:off x="464125" y="394500"/>
            <a:ext cx="7872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PLO: Optimal mix of creatives per Funnel + Publisher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8" name="Google Shape;198;p24"/>
          <p:cNvSpPr txBox="1"/>
          <p:nvPr/>
        </p:nvSpPr>
        <p:spPr>
          <a:xfrm>
            <a:off x="464125" y="1022450"/>
            <a:ext cx="8349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Creatives grouped by: Publisher, LOB, Product, KPI audience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9" name="Google Shape;199;p24"/>
          <p:cNvSpPr txBox="1"/>
          <p:nvPr>
            <p:ph type="title"/>
          </p:nvPr>
        </p:nvSpPr>
        <p:spPr>
          <a:xfrm>
            <a:off x="685250" y="1453550"/>
            <a:ext cx="28080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Buy Flow Entry Conversion Rate</a:t>
            </a:r>
            <a:endParaRPr sz="1400"/>
          </a:p>
        </p:txBody>
      </p:sp>
      <p:pic>
        <p:nvPicPr>
          <p:cNvPr id="200" name="Google Shape;20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925" y="1762175"/>
            <a:ext cx="4237076" cy="320740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4"/>
          <p:cNvSpPr txBox="1"/>
          <p:nvPr>
            <p:ph type="title"/>
          </p:nvPr>
        </p:nvSpPr>
        <p:spPr>
          <a:xfrm>
            <a:off x="5105400" y="1406825"/>
            <a:ext cx="2808000" cy="3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Sales Conversion Rate</a:t>
            </a:r>
            <a:endParaRPr sz="1400"/>
          </a:p>
        </p:txBody>
      </p:sp>
      <p:pic>
        <p:nvPicPr>
          <p:cNvPr id="202" name="Google Shape;20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4400" y="1709300"/>
            <a:ext cx="4146950" cy="326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5"/>
          <p:cNvSpPr txBox="1"/>
          <p:nvPr/>
        </p:nvSpPr>
        <p:spPr>
          <a:xfrm>
            <a:off x="464125" y="394500"/>
            <a:ext cx="36669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PLO: 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Impact of number of creatives in market on performance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6"/>
          <p:cNvSpPr txBox="1"/>
          <p:nvPr/>
        </p:nvSpPr>
        <p:spPr>
          <a:xfrm>
            <a:off x="464125" y="394500"/>
            <a:ext cx="36669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PLO: Impact of number of creatives in market on performance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3" name="Google Shape;21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252775"/>
            <a:ext cx="4552850" cy="48014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font&quot;:{&quot;size&quot;:9,&quot;family&quot;:&quot;Arial&quot;,&quot;color&quot;:&quot;#000000&quot;},&quot;backgroundColorModified&quot;:false,&quot;type&quot;:&quot;$$&quot;,&quot;aid&quot;:null,&quot;id&quot;:&quot;2&quot;,&quot;backgroundColor&quot;:&quot;#FFFFFF&quot;,&quot;code&quot;:&quot;$$\\Delta MedCTR_{t}^{UF}\\,=\\,\\,\\beta_{0}\\,+\\,\\beta_{1}\\Delta InMarket_{t}^{UF}\\,+\\,\\beta_{2}Holiday_{t}\\,+\\,\\epsilon_{t}$$&quot;,&quot;ts&quot;:1651020752938,&quot;cs&quot;:&quot;sOFb/NUkNDGBo/PXtWMgJA==&quot;,&quot;size&quot;:{&quot;width&quot;:373.3333333333333,&quot;height&quot;:16.333333333333332}}" id="214" name="Google Shape;21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5638" y="2551243"/>
            <a:ext cx="3556000" cy="155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id&quot;:&quot;2&quot;,&quot;type&quot;:&quot;$$&quot;,&quot;aid&quot;:null,&quot;font&quot;:{&quot;family&quot;:&quot;Arial&quot;,&quot;size&quot;:9,&quot;color&quot;:&quot;#000000&quot;},&quot;code&quot;:&quot;$$\\Delta MedCVRSV_{t}^{MF}\\,=\\,\\,\\beta_{0}\\,+\\,\\beta_{1}\\Delta InMarket_{t}^{MF}\\,+\\,\\epsilon_{t}$$&quot;,&quot;backgroundColorModified&quot;:false,&quot;backgroundColor&quot;:&quot;#FFFFFF&quot;,&quot;ts&quot;:1651021705024,&quot;cs&quot;:&quot;sPOIj5arn24069Cg4PYQwg==&quot;,&quot;size&quot;:{&quot;width&quot;:310.75,&quot;height&quot;:16.25}}" id="215" name="Google Shape;215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7381" y="3110330"/>
            <a:ext cx="2959894" cy="15478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code&quot;:&quot;$$\\Delta MedCVRBF_{t}^{MF}\\,=\\,\\,\\beta_{0}\\,+\\,\\beta_{1}\\Delta InMarket_{t}^{MF}\\,+\\,\\beta_{2}Holiday_{t}+\\,\\epsilon_{t}$$&quot;,&quot;backgroundColor&quot;:&quot;#FFFFFF&quot;,&quot;font&quot;:{&quot;color&quot;:&quot;#000000&quot;,&quot;family&quot;:&quot;Arial&quot;,&quot;size&quot;:9},&quot;id&quot;:&quot;2&quot;,&quot;type&quot;:&quot;$$&quot;,&quot;backgroundColorModified&quot;:false,&quot;aid&quot;:null,&quot;ts&quot;:1651028032878,&quot;cs&quot;:&quot;gcVKjFJy+FaZQVdpiCCncA==&quot;,&quot;size&quot;:{&quot;width&quot;:399.6666666666667,&quot;height&quot;:16.333333333333332}}" id="216" name="Google Shape;216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04352" y="3705064"/>
            <a:ext cx="3806825" cy="155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type&quot;:&quot;$$&quot;,&quot;backgroundColor&quot;:&quot;#FFFFFF&quot;,&quot;backgroundColorModified&quot;:false,&quot;code&quot;:&quot;$$\\Delta MedCVRS_{t}^{LF}\\,=\\,\\,\\beta_{0}\\,+\\,\\beta_{1}\\Delta InMarket_{t}^{LF}\\,+\\,\\epsilon_{t}$$&quot;,&quot;aid&quot;:null,&quot;font&quot;:{&quot;size&quot;:9,&quot;color&quot;:&quot;#000000&quot;,&quot;family&quot;:&quot;Arial&quot;},&quot;id&quot;:&quot;2&quot;,&quot;ts&quot;:1651028044512,&quot;cs&quot;:&quot;meFSGiQ0H4B+Kp+YMkYfQQ==&quot;,&quot;size&quot;:{&quot;width&quot;:292.25,&quot;height&quot;:16.25}}" id="217" name="Google Shape;217;p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84931" y="4281976"/>
            <a:ext cx="2783681" cy="154781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26"/>
          <p:cNvSpPr txBox="1"/>
          <p:nvPr/>
        </p:nvSpPr>
        <p:spPr>
          <a:xfrm>
            <a:off x="187450" y="1957375"/>
            <a:ext cx="329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Estimation equations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7"/>
          <p:cNvSpPr txBox="1"/>
          <p:nvPr/>
        </p:nvSpPr>
        <p:spPr>
          <a:xfrm>
            <a:off x="464125" y="394500"/>
            <a:ext cx="36669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PLO: Impact of number of creatives in market on performance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{&quot;code&quot;:&quot;$$\\Delta MedCTR_{t}^{UF}=\\,\\,-0.005\\,-\\,\\left(0.0004\\right)\\Delta InMarket_{t}^{UF}\\,+\\,\\left(0.043\\right)Holiday_{t}$$&quot;,&quot;backgroundColorModified&quot;:false,&quot;aid&quot;:null,&quot;id&quot;:&quot;2&quot;,&quot;type&quot;:&quot;$$&quot;,&quot;font&quot;:{&quot;family&quot;:&quot;Arial&quot;,&quot;size&quot;:9,&quot;color&quot;:&quot;#000000&quot;},&quot;backgroundColor&quot;:&quot;#FFFFFF&quot;,&quot;ts&quot;:1651027821986,&quot;cs&quot;:&quot;2SJTv0k24Nvobkl89DO9Dw==&quot;,&quot;size&quot;:{&quot;width&quot;:440.3333333333333,&quot;height&quot;:16.333333333333332}}" id="224" name="Google Shape;22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638" y="2563079"/>
            <a:ext cx="4194175" cy="155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backgroundColorModified&quot;:false,&quot;id&quot;:&quot;2&quot;,&quot;type&quot;:&quot;$$&quot;,&quot;backgroundColor&quot;:&quot;#FFFFFF&quot;,&quot;font&quot;:{&quot;size&quot;:9,&quot;family&quot;:&quot;Arial&quot;,&quot;color&quot;:&quot;#000000&quot;},&quot;code&quot;:&quot;$$\\Delta MedCVRSV_{t}^{MF}\\,=\\,\\,-0.006\\,+\\,\\left(0.0004\\right)\\Delta InMarket_{t}^{MF}$$&quot;,&quot;aid&quot;:null,&quot;ts&quot;:1651027883337,&quot;cs&quot;:&quot;+tM80Uwlm0AqFB9OcFKQdw==&quot;,&quot;size&quot;:{&quot;width&quot;:351.3333333333333,&quot;height&quot;:16.333333333333332}}" id="225" name="Google Shape;22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7381" y="3118919"/>
            <a:ext cx="3346450" cy="155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id&quot;:&quot;2&quot;,&quot;type&quot;:&quot;$&quot;,&quot;code&quot;:&quot;$\\Delta MedCVRBF_{t}^{MF}\\,=\\,-1.18\\,-\\,\\left(0.071\\right)\\Delta InMarket_{t}^{MF}\\,+\\,\\left(8.24\\right)Holiday_{t}$&quot;,&quot;aid&quot;:null,&quot;font&quot;:{&quot;size&quot;:9,&quot;color&quot;:&quot;#000000&quot;,&quot;family&quot;:&quot;Arial&quot;},&quot;backgroundColorModified&quot;:false,&quot;backgroundColor&quot;:&quot;#FFFFFF&quot;,&quot;ts&quot;:1651027957407,&quot;cs&quot;:&quot;2NI3CPnf34KiTZD/9jhFJg==&quot;,&quot;size&quot;:{&quot;width&quot;:447.6666666666667,&quot;height&quot;:16}}" id="226" name="Google Shape;226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7440" y="3715316"/>
            <a:ext cx="4264025" cy="152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font&quot;:{&quot;size&quot;:9,&quot;color&quot;:&quot;#000000&quot;,&quot;family&quot;:&quot;Arial&quot;},&quot;aid&quot;:null,&quot;id&quot;:&quot;2&quot;,&quot;code&quot;:&quot;$$\\Delta MedCVRS_{t}^{LF}\\,=\\,\\,0.01\\,-\\,\\left(0.012\\right)\\Delta InMarket_{t}^{LF}$$&quot;,&quot;backgroundColorModified&quot;:false,&quot;type&quot;:&quot;$$&quot;,&quot;backgroundColor&quot;:&quot;#FFFFFF&quot;,&quot;ts&quot;:1651027992558,&quot;cs&quot;:&quot;x00MzkY8o0NCVGnsLtRhXQ==&quot;,&quot;size&quot;:{&quot;width&quot;:301.5,&quot;height&quot;:16.25}}" id="227" name="Google Shape;227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8150" y="4284543"/>
            <a:ext cx="2871788" cy="154781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27"/>
          <p:cNvSpPr txBox="1"/>
          <p:nvPr/>
        </p:nvSpPr>
        <p:spPr>
          <a:xfrm>
            <a:off x="187450" y="1957375"/>
            <a:ext cx="329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Estimation equations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9" name="Google Shape;229;p2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72000" y="258375"/>
            <a:ext cx="4508526" cy="4766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8"/>
          <p:cNvSpPr txBox="1"/>
          <p:nvPr/>
        </p:nvSpPr>
        <p:spPr>
          <a:xfrm>
            <a:off x="464125" y="394500"/>
            <a:ext cx="71952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PLO: 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Most important factors and their impact towards KPI prediction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9"/>
          <p:cNvSpPr txBox="1"/>
          <p:nvPr/>
        </p:nvSpPr>
        <p:spPr>
          <a:xfrm>
            <a:off x="464125" y="394500"/>
            <a:ext cx="71952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PLO: Most important factors and their impact towards KPI prediction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40" name="Google Shape;24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0150" y="1615250"/>
            <a:ext cx="3072502" cy="337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0409" y="1615250"/>
            <a:ext cx="3079391" cy="3375850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29"/>
          <p:cNvSpPr txBox="1"/>
          <p:nvPr/>
        </p:nvSpPr>
        <p:spPr>
          <a:xfrm>
            <a:off x="464125" y="1272850"/>
            <a:ext cx="421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Results from Random Forest model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0"/>
          <p:cNvSpPr txBox="1"/>
          <p:nvPr/>
        </p:nvSpPr>
        <p:spPr>
          <a:xfrm>
            <a:off x="464125" y="394500"/>
            <a:ext cx="71952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PLO: Most important factors and their impact towards KPI prediction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8" name="Google Shape;248;p30"/>
          <p:cNvSpPr txBox="1"/>
          <p:nvPr/>
        </p:nvSpPr>
        <p:spPr>
          <a:xfrm>
            <a:off x="464125" y="1272850"/>
            <a:ext cx="421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Results from Random Forest model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9" name="Google Shape;249;p30"/>
          <p:cNvSpPr txBox="1"/>
          <p:nvPr/>
        </p:nvSpPr>
        <p:spPr>
          <a:xfrm>
            <a:off x="4518250" y="1272850"/>
            <a:ext cx="443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Results from Light Gradient Boosting Machine model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50" name="Google Shape;25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175" y="1615250"/>
            <a:ext cx="3011996" cy="3375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0389" y="1615250"/>
            <a:ext cx="2948536" cy="330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1"/>
          <p:cNvSpPr txBox="1"/>
          <p:nvPr/>
        </p:nvSpPr>
        <p:spPr>
          <a:xfrm>
            <a:off x="464125" y="394500"/>
            <a:ext cx="7195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Additional analysis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team</a:t>
            </a:r>
            <a:endParaRPr/>
          </a:p>
        </p:txBody>
      </p:sp>
      <p:sp>
        <p:nvSpPr>
          <p:cNvPr id="91" name="Google Shape;91;p14"/>
          <p:cNvSpPr/>
          <p:nvPr/>
        </p:nvSpPr>
        <p:spPr>
          <a:xfrm>
            <a:off x="3879038" y="1049105"/>
            <a:ext cx="1449300" cy="697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4"/>
          <p:cNvSpPr/>
          <p:nvPr/>
        </p:nvSpPr>
        <p:spPr>
          <a:xfrm>
            <a:off x="3879050" y="1049112"/>
            <a:ext cx="14493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4"/>
          <p:cNvSpPr txBox="1"/>
          <p:nvPr>
            <p:ph idx="4294967295" type="body"/>
          </p:nvPr>
        </p:nvSpPr>
        <p:spPr>
          <a:xfrm>
            <a:off x="3879050" y="1108350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Project Lead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94" name="Google Shape;94;p14"/>
          <p:cNvSpPr txBox="1"/>
          <p:nvPr>
            <p:ph idx="4294967295" type="body"/>
          </p:nvPr>
        </p:nvSpPr>
        <p:spPr>
          <a:xfrm>
            <a:off x="3879050" y="1457100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Wes Warman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95" name="Google Shape;95;p14"/>
          <p:cNvSpPr/>
          <p:nvPr/>
        </p:nvSpPr>
        <p:spPr>
          <a:xfrm>
            <a:off x="899530" y="2514601"/>
            <a:ext cx="1449300" cy="697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4"/>
          <p:cNvSpPr/>
          <p:nvPr/>
        </p:nvSpPr>
        <p:spPr>
          <a:xfrm>
            <a:off x="898125" y="2514599"/>
            <a:ext cx="14493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4"/>
          <p:cNvSpPr txBox="1"/>
          <p:nvPr>
            <p:ph idx="4294967295" type="body"/>
          </p:nvPr>
        </p:nvSpPr>
        <p:spPr>
          <a:xfrm>
            <a:off x="898275" y="2573850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Report Lead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98" name="Google Shape;98;p14"/>
          <p:cNvSpPr txBox="1"/>
          <p:nvPr>
            <p:ph idx="4294967295" type="body"/>
          </p:nvPr>
        </p:nvSpPr>
        <p:spPr>
          <a:xfrm>
            <a:off x="898263" y="2922688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Feyre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300">
                <a:solidFill>
                  <a:schemeClr val="dk1"/>
                </a:solidFill>
              </a:rPr>
              <a:t>Gezahegn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99" name="Google Shape;99;p14"/>
          <p:cNvSpPr/>
          <p:nvPr/>
        </p:nvSpPr>
        <p:spPr>
          <a:xfrm>
            <a:off x="6796566" y="2514601"/>
            <a:ext cx="1449300" cy="697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4"/>
          <p:cNvSpPr/>
          <p:nvPr/>
        </p:nvSpPr>
        <p:spPr>
          <a:xfrm>
            <a:off x="6796575" y="2514599"/>
            <a:ext cx="14493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4"/>
          <p:cNvSpPr txBox="1"/>
          <p:nvPr>
            <p:ph idx="4294967295" type="body"/>
          </p:nvPr>
        </p:nvSpPr>
        <p:spPr>
          <a:xfrm>
            <a:off x="6796800" y="2573850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Modelling Lead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102" name="Google Shape;102;p14"/>
          <p:cNvSpPr txBox="1"/>
          <p:nvPr>
            <p:ph idx="4294967295" type="body"/>
          </p:nvPr>
        </p:nvSpPr>
        <p:spPr>
          <a:xfrm>
            <a:off x="6795288" y="2922688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Yutong Liu</a:t>
            </a:r>
            <a:endParaRPr sz="1300">
              <a:solidFill>
                <a:schemeClr val="dk1"/>
              </a:solidFill>
            </a:endParaRPr>
          </a:p>
        </p:txBody>
      </p:sp>
      <p:cxnSp>
        <p:nvCxnSpPr>
          <p:cNvPr id="103" name="Google Shape;103;p14"/>
          <p:cNvCxnSpPr>
            <a:stCxn id="91" idx="2"/>
            <a:endCxn id="96" idx="0"/>
          </p:cNvCxnSpPr>
          <p:nvPr/>
        </p:nvCxnSpPr>
        <p:spPr>
          <a:xfrm rot="5400000">
            <a:off x="2729288" y="640205"/>
            <a:ext cx="768000" cy="29808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" name="Google Shape;104;p14"/>
          <p:cNvCxnSpPr>
            <a:stCxn id="91" idx="2"/>
            <a:endCxn id="101" idx="0"/>
          </p:cNvCxnSpPr>
          <p:nvPr/>
        </p:nvCxnSpPr>
        <p:spPr>
          <a:xfrm flipH="1" rot="-5400000">
            <a:off x="5648888" y="701405"/>
            <a:ext cx="827100" cy="2917500"/>
          </a:xfrm>
          <a:prstGeom prst="bentConnector3">
            <a:avLst>
              <a:gd fmla="val 47116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5" name="Google Shape;105;p14"/>
          <p:cNvSpPr/>
          <p:nvPr/>
        </p:nvSpPr>
        <p:spPr>
          <a:xfrm>
            <a:off x="2872030" y="2514601"/>
            <a:ext cx="1449300" cy="697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4"/>
          <p:cNvSpPr/>
          <p:nvPr/>
        </p:nvSpPr>
        <p:spPr>
          <a:xfrm>
            <a:off x="2870625" y="2514599"/>
            <a:ext cx="14493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4"/>
          <p:cNvSpPr txBox="1"/>
          <p:nvPr>
            <p:ph idx="4294967295" type="body"/>
          </p:nvPr>
        </p:nvSpPr>
        <p:spPr>
          <a:xfrm>
            <a:off x="2870775" y="2573850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Data Lead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108" name="Google Shape;108;p14"/>
          <p:cNvSpPr txBox="1"/>
          <p:nvPr>
            <p:ph idx="4294967295" type="body"/>
          </p:nvPr>
        </p:nvSpPr>
        <p:spPr>
          <a:xfrm>
            <a:off x="2870763" y="2922688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Saul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300">
                <a:solidFill>
                  <a:schemeClr val="dk1"/>
                </a:solidFill>
              </a:rPr>
              <a:t>Chirinos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4"/>
          <p:cNvSpPr/>
          <p:nvPr/>
        </p:nvSpPr>
        <p:spPr>
          <a:xfrm>
            <a:off x="4835705" y="2514601"/>
            <a:ext cx="1449300" cy="697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4"/>
          <p:cNvSpPr/>
          <p:nvPr/>
        </p:nvSpPr>
        <p:spPr>
          <a:xfrm>
            <a:off x="4834300" y="2514599"/>
            <a:ext cx="14493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Engineering Lead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" name="Google Shape;111;p14"/>
          <p:cNvSpPr txBox="1"/>
          <p:nvPr>
            <p:ph idx="4294967295" type="body"/>
          </p:nvPr>
        </p:nvSpPr>
        <p:spPr>
          <a:xfrm>
            <a:off x="4834438" y="2922688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Muhammad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300">
                <a:solidFill>
                  <a:schemeClr val="dk1"/>
                </a:solidFill>
              </a:rPr>
              <a:t>Usman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300">
                <a:solidFill>
                  <a:schemeClr val="dk1"/>
                </a:solidFill>
              </a:rPr>
              <a:t>Khan</a:t>
            </a:r>
            <a:endParaRPr sz="1300">
              <a:solidFill>
                <a:schemeClr val="dk1"/>
              </a:solidFill>
            </a:endParaRPr>
          </a:p>
        </p:txBody>
      </p:sp>
      <p:cxnSp>
        <p:nvCxnSpPr>
          <p:cNvPr id="112" name="Google Shape;112;p14"/>
          <p:cNvCxnSpPr>
            <a:stCxn id="91" idx="2"/>
            <a:endCxn id="107" idx="0"/>
          </p:cNvCxnSpPr>
          <p:nvPr/>
        </p:nvCxnSpPr>
        <p:spPr>
          <a:xfrm rot="5400000">
            <a:off x="3685988" y="1656005"/>
            <a:ext cx="827100" cy="1008300"/>
          </a:xfrm>
          <a:prstGeom prst="bentConnector3">
            <a:avLst>
              <a:gd fmla="val 46215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" name="Google Shape;113;p14"/>
          <p:cNvCxnSpPr>
            <a:stCxn id="91" idx="2"/>
            <a:endCxn id="110" idx="0"/>
          </p:cNvCxnSpPr>
          <p:nvPr/>
        </p:nvCxnSpPr>
        <p:spPr>
          <a:xfrm flipH="1" rot="-5400000">
            <a:off x="4697288" y="1653005"/>
            <a:ext cx="768000" cy="9552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2"/>
          <p:cNvSpPr txBox="1"/>
          <p:nvPr/>
        </p:nvSpPr>
        <p:spPr>
          <a:xfrm>
            <a:off x="464125" y="394500"/>
            <a:ext cx="7195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Additional analysis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62" name="Google Shape;26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150" y="948600"/>
            <a:ext cx="8067675" cy="405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3"/>
          <p:cNvSpPr txBox="1"/>
          <p:nvPr>
            <p:ph type="title"/>
          </p:nvPr>
        </p:nvSpPr>
        <p:spPr>
          <a:xfrm>
            <a:off x="546000" y="1732950"/>
            <a:ext cx="7880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Modelling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Choice</a:t>
            </a:r>
            <a:endParaRPr/>
          </a:p>
        </p:txBody>
      </p:sp>
      <p:sp>
        <p:nvSpPr>
          <p:cNvPr id="273" name="Google Shape;273;p3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CTR and CVRSV we limited our data to only social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We included all channels for predicting CVRBF and CVRS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Random Forest Regression was chosen as the top performing model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However, LGBM performed better for predicting CVRS 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Average CTR </a:t>
            </a:r>
            <a:endParaRPr/>
          </a:p>
        </p:txBody>
      </p:sp>
      <p:graphicFrame>
        <p:nvGraphicFramePr>
          <p:cNvPr id="279" name="Google Shape;279;p35"/>
          <p:cNvGraphicFramePr/>
          <p:nvPr/>
        </p:nvGraphicFramePr>
        <p:xfrm>
          <a:off x="952500" y="1428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{772DB186-6823-45AE-B418-9D38AD7F8A34}</a:tableStyleId>
              </a:tblPr>
              <a:tblGrid>
                <a:gridCol w="1319250"/>
                <a:gridCol w="1319250"/>
                <a:gridCol w="1319250"/>
              </a:tblGrid>
              <a:tr h="615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Row/Creative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Actual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Predicted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64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64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64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64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64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0.03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80" name="Google Shape;280;p35"/>
          <p:cNvGraphicFramePr/>
          <p:nvPr/>
        </p:nvGraphicFramePr>
        <p:xfrm>
          <a:off x="5569100" y="1502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{772DB186-6823-45AE-B418-9D38AD7F8A34}</a:tableStyleId>
              </a:tblPr>
              <a:tblGrid>
                <a:gridCol w="1015525"/>
                <a:gridCol w="1015525"/>
              </a:tblGrid>
              <a:tr h="49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9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0.036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Average </a:t>
            </a:r>
            <a:r>
              <a:rPr lang="en"/>
              <a:t>CVRSV </a:t>
            </a:r>
            <a:endParaRPr/>
          </a:p>
        </p:txBody>
      </p:sp>
      <p:graphicFrame>
        <p:nvGraphicFramePr>
          <p:cNvPr id="286" name="Google Shape;286;p36"/>
          <p:cNvGraphicFramePr/>
          <p:nvPr/>
        </p:nvGraphicFramePr>
        <p:xfrm>
          <a:off x="952500" y="1428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{772DB186-6823-45AE-B418-9D38AD7F8A34}</a:tableStyleId>
              </a:tblPr>
              <a:tblGrid>
                <a:gridCol w="1327325"/>
                <a:gridCol w="1327325"/>
                <a:gridCol w="1327325"/>
              </a:tblGrid>
              <a:tr h="623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Row/Creative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Actual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Predicted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70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70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70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70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70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0.05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87" name="Google Shape;287;p36"/>
          <p:cNvGraphicFramePr/>
          <p:nvPr/>
        </p:nvGraphicFramePr>
        <p:xfrm>
          <a:off x="5569100" y="1502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{772DB186-6823-45AE-B418-9D38AD7F8A34}</a:tableStyleId>
              </a:tblPr>
              <a:tblGrid>
                <a:gridCol w="1015525"/>
                <a:gridCol w="1015525"/>
              </a:tblGrid>
              <a:tr h="49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9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0.12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Average </a:t>
            </a:r>
            <a:r>
              <a:rPr lang="en"/>
              <a:t>CVRBF</a:t>
            </a:r>
            <a:endParaRPr/>
          </a:p>
        </p:txBody>
      </p:sp>
      <p:graphicFrame>
        <p:nvGraphicFramePr>
          <p:cNvPr id="293" name="Google Shape;293;p37"/>
          <p:cNvGraphicFramePr/>
          <p:nvPr/>
        </p:nvGraphicFramePr>
        <p:xfrm>
          <a:off x="952500" y="1428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{772DB186-6823-45AE-B418-9D38AD7F8A34}</a:tableStyleId>
              </a:tblPr>
              <a:tblGrid>
                <a:gridCol w="1297750"/>
                <a:gridCol w="1297750"/>
                <a:gridCol w="1297750"/>
              </a:tblGrid>
              <a:tr h="618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Row/Creative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Actual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Predicted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67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7.97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7.5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67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67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67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67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1.2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94" name="Google Shape;294;p37"/>
          <p:cNvGraphicFramePr/>
          <p:nvPr/>
        </p:nvGraphicFramePr>
        <p:xfrm>
          <a:off x="5569100" y="1502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{772DB186-6823-45AE-B418-9D38AD7F8A34}</a:tableStyleId>
              </a:tblPr>
              <a:tblGrid>
                <a:gridCol w="1015525"/>
                <a:gridCol w="1015525"/>
              </a:tblGrid>
              <a:tr h="49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9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0.97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Average </a:t>
            </a:r>
            <a:r>
              <a:rPr lang="en"/>
              <a:t>CVRS</a:t>
            </a:r>
            <a:endParaRPr/>
          </a:p>
        </p:txBody>
      </p:sp>
      <p:graphicFrame>
        <p:nvGraphicFramePr>
          <p:cNvPr id="300" name="Google Shape;300;p38"/>
          <p:cNvGraphicFramePr/>
          <p:nvPr/>
        </p:nvGraphicFramePr>
        <p:xfrm>
          <a:off x="952500" y="1428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{772DB186-6823-45AE-B418-9D38AD7F8A34}</a:tableStyleId>
              </a:tblPr>
              <a:tblGrid>
                <a:gridCol w="1311200"/>
                <a:gridCol w="1311200"/>
                <a:gridCol w="1311200"/>
              </a:tblGrid>
              <a:tr h="625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Row/Creative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Actual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Predicted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72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72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72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72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72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0.06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301" name="Google Shape;301;p38"/>
          <p:cNvGraphicFramePr/>
          <p:nvPr/>
        </p:nvGraphicFramePr>
        <p:xfrm>
          <a:off x="5569100" y="1502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{772DB186-6823-45AE-B418-9D38AD7F8A34}</a:tableStyleId>
              </a:tblPr>
              <a:tblGrid>
                <a:gridCol w="1015525"/>
                <a:gridCol w="1015525"/>
              </a:tblGrid>
              <a:tr h="49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9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0.27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Takeaways</a:t>
            </a:r>
            <a:endParaRPr/>
          </a:p>
        </p:txBody>
      </p:sp>
      <p:sp>
        <p:nvSpPr>
          <p:cNvPr id="307" name="Google Shape;307;p3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we moved down the funnels, our predictive power got weaker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We improved our results for the lower funnels by including all channels (more data)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0"/>
          <p:cNvSpPr txBox="1"/>
          <p:nvPr>
            <p:ph type="title"/>
          </p:nvPr>
        </p:nvSpPr>
        <p:spPr>
          <a:xfrm>
            <a:off x="546000" y="1732950"/>
            <a:ext cx="7880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Graphical User Interface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</a:t>
            </a:r>
            <a:endParaRPr/>
          </a:p>
        </p:txBody>
      </p:sp>
      <p:sp>
        <p:nvSpPr>
          <p:cNvPr id="119" name="Google Shape;119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Learning objectives were set to provide insights about how creatives will perform in market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Received panel data with over 13,000 observations and 17 defining features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Used data exploration to understand the data better and build a workable prediction tool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Objectives</a:t>
            </a:r>
            <a:endParaRPr/>
          </a:p>
        </p:txBody>
      </p:sp>
      <p:sp>
        <p:nvSpPr>
          <p:cNvPr id="125" name="Google Shape;125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PRIMARY</a:t>
            </a:r>
            <a:endParaRPr u="sng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Most important features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Find optimal mix of creatives per Funnel &amp; Publisher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Impact of number of creatives in market on performance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 u="sng"/>
              <a:t>SECONDARY</a:t>
            </a:r>
            <a:endParaRPr u="sng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Application of model outputs;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Identify best practices; &amp;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Identify additional data to collect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deep-dive</a:t>
            </a:r>
            <a:endParaRPr/>
          </a:p>
        </p:txBody>
      </p:sp>
      <p:sp>
        <p:nvSpPr>
          <p:cNvPr id="131" name="Google Shape;131;p17"/>
          <p:cNvSpPr/>
          <p:nvPr/>
        </p:nvSpPr>
        <p:spPr>
          <a:xfrm>
            <a:off x="432350" y="1304875"/>
            <a:ext cx="2469300" cy="6078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7"/>
          <p:cNvSpPr txBox="1"/>
          <p:nvPr>
            <p:ph idx="4294967295" type="body"/>
          </p:nvPr>
        </p:nvSpPr>
        <p:spPr>
          <a:xfrm>
            <a:off x="4323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Challenge 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3" name="Google Shape;133;p17"/>
          <p:cNvSpPr txBox="1"/>
          <p:nvPr>
            <p:ph idx="4294967295" type="body"/>
          </p:nvPr>
        </p:nvSpPr>
        <p:spPr>
          <a:xfrm>
            <a:off x="432350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Performance Trend Line</a:t>
            </a:r>
            <a:endParaRPr b="1" sz="1600"/>
          </a:p>
          <a:p>
            <a:pPr indent="-330200" lvl="0" marL="457200" rtl="0" algn="l">
              <a:spcBef>
                <a:spcPts val="8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Time series </a:t>
            </a:r>
            <a:r>
              <a:rPr lang="en" sz="1600"/>
              <a:t>forecasting</a:t>
            </a:r>
            <a:r>
              <a:rPr lang="en" sz="1600"/>
              <a:t> was a challenge with panel data</a:t>
            </a:r>
            <a:endParaRPr sz="1600"/>
          </a:p>
        </p:txBody>
      </p:sp>
      <p:sp>
        <p:nvSpPr>
          <p:cNvPr id="134" name="Google Shape;134;p17"/>
          <p:cNvSpPr/>
          <p:nvPr/>
        </p:nvSpPr>
        <p:spPr>
          <a:xfrm>
            <a:off x="3044777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7"/>
          <p:cNvSpPr txBox="1"/>
          <p:nvPr>
            <p:ph idx="4294967295" type="body"/>
          </p:nvPr>
        </p:nvSpPr>
        <p:spPr>
          <a:xfrm>
            <a:off x="33361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Challenge 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6" name="Google Shape;136;p17"/>
          <p:cNvSpPr txBox="1"/>
          <p:nvPr>
            <p:ph idx="4294967295" type="body"/>
          </p:nvPr>
        </p:nvSpPr>
        <p:spPr>
          <a:xfrm>
            <a:off x="3336146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Normalizing weeks</a:t>
            </a:r>
            <a:endParaRPr b="1" sz="1600"/>
          </a:p>
          <a:p>
            <a:pPr indent="-330200" lvl="0" marL="457200" rtl="0" algn="l">
              <a:spcBef>
                <a:spcPts val="800"/>
              </a:spcBef>
              <a:spcAft>
                <a:spcPts val="800"/>
              </a:spcAft>
              <a:buSzPts val="1600"/>
              <a:buChar char="●"/>
            </a:pPr>
            <a:r>
              <a:rPr lang="en" sz="1600"/>
              <a:t>Challenging to write the code for the transformation</a:t>
            </a:r>
            <a:endParaRPr sz="1600"/>
          </a:p>
        </p:txBody>
      </p:sp>
      <p:sp>
        <p:nvSpPr>
          <p:cNvPr id="137" name="Google Shape;137;p17"/>
          <p:cNvSpPr/>
          <p:nvPr/>
        </p:nvSpPr>
        <p:spPr>
          <a:xfrm>
            <a:off x="5948502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7"/>
          <p:cNvSpPr txBox="1"/>
          <p:nvPr>
            <p:ph idx="4294967295" type="body"/>
          </p:nvPr>
        </p:nvSpPr>
        <p:spPr>
          <a:xfrm>
            <a:off x="6254233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Challenge 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9" name="Google Shape;139;p17"/>
          <p:cNvSpPr txBox="1"/>
          <p:nvPr>
            <p:ph idx="4294967295" type="body"/>
          </p:nvPr>
        </p:nvSpPr>
        <p:spPr>
          <a:xfrm>
            <a:off x="6254226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Advanced Packages </a:t>
            </a:r>
            <a:endParaRPr b="1" sz="1600"/>
          </a:p>
          <a:p>
            <a:pPr indent="-330200" lvl="0" marL="457200" rtl="0" algn="l">
              <a:spcBef>
                <a:spcPts val="8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Many of the advanced ML packages available on Python </a:t>
            </a:r>
            <a:r>
              <a:rPr lang="en" sz="1600"/>
              <a:t>(Pycaret, Prophet)</a:t>
            </a:r>
            <a:r>
              <a:rPr lang="en" sz="1600"/>
              <a:t> did not install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8"/>
          <p:cNvSpPr txBox="1"/>
          <p:nvPr>
            <p:ph type="title"/>
          </p:nvPr>
        </p:nvSpPr>
        <p:spPr>
          <a:xfrm>
            <a:off x="311700" y="2407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Outline</a:t>
            </a:r>
            <a:endParaRPr/>
          </a:p>
        </p:txBody>
      </p:sp>
      <p:sp>
        <p:nvSpPr>
          <p:cNvPr id="145" name="Google Shape;145;p18"/>
          <p:cNvSpPr/>
          <p:nvPr/>
        </p:nvSpPr>
        <p:spPr>
          <a:xfrm>
            <a:off x="432350" y="1587050"/>
            <a:ext cx="2469300" cy="6078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8"/>
          <p:cNvSpPr txBox="1"/>
          <p:nvPr>
            <p:ph idx="4294967295" type="body"/>
          </p:nvPr>
        </p:nvSpPr>
        <p:spPr>
          <a:xfrm>
            <a:off x="432350" y="1733751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Saul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7" name="Google Shape;147;p18"/>
          <p:cNvSpPr txBox="1"/>
          <p:nvPr>
            <p:ph idx="4294967295" type="body"/>
          </p:nvPr>
        </p:nvSpPr>
        <p:spPr>
          <a:xfrm>
            <a:off x="418075" y="2312450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Exploratory data analysis (EDA)</a:t>
            </a:r>
            <a:endParaRPr sz="1600"/>
          </a:p>
        </p:txBody>
      </p:sp>
      <p:sp>
        <p:nvSpPr>
          <p:cNvPr id="148" name="Google Shape;148;p18"/>
          <p:cNvSpPr/>
          <p:nvPr/>
        </p:nvSpPr>
        <p:spPr>
          <a:xfrm>
            <a:off x="3044777" y="1587050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8"/>
          <p:cNvSpPr txBox="1"/>
          <p:nvPr>
            <p:ph idx="4294967295" type="body"/>
          </p:nvPr>
        </p:nvSpPr>
        <p:spPr>
          <a:xfrm>
            <a:off x="3336150" y="1733751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Wes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0" name="Google Shape;150;p18"/>
          <p:cNvSpPr txBox="1"/>
          <p:nvPr>
            <p:ph idx="4294967295" type="body"/>
          </p:nvPr>
        </p:nvSpPr>
        <p:spPr>
          <a:xfrm>
            <a:off x="3336146" y="2352750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Modeling and prediction results</a:t>
            </a:r>
            <a:endParaRPr sz="1600"/>
          </a:p>
        </p:txBody>
      </p:sp>
      <p:sp>
        <p:nvSpPr>
          <p:cNvPr id="151" name="Google Shape;151;p18"/>
          <p:cNvSpPr/>
          <p:nvPr/>
        </p:nvSpPr>
        <p:spPr>
          <a:xfrm>
            <a:off x="5948502" y="1587050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8"/>
          <p:cNvSpPr txBox="1"/>
          <p:nvPr>
            <p:ph idx="4294967295" type="body"/>
          </p:nvPr>
        </p:nvSpPr>
        <p:spPr>
          <a:xfrm>
            <a:off x="6254233" y="1733751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Muhammad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3" name="Google Shape;153;p18"/>
          <p:cNvSpPr txBox="1"/>
          <p:nvPr>
            <p:ph idx="4294967295" type="body"/>
          </p:nvPr>
        </p:nvSpPr>
        <p:spPr>
          <a:xfrm>
            <a:off x="6254226" y="2352750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Graphical user interface</a:t>
            </a:r>
            <a:endParaRPr sz="1600"/>
          </a:p>
        </p:txBody>
      </p:sp>
      <p:sp>
        <p:nvSpPr>
          <p:cNvPr id="154" name="Google Shape;154;p18"/>
          <p:cNvSpPr txBox="1"/>
          <p:nvPr/>
        </p:nvSpPr>
        <p:spPr>
          <a:xfrm>
            <a:off x="311700" y="1017675"/>
            <a:ext cx="645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The rest of the presentation will proceed as follows: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9"/>
          <p:cNvSpPr txBox="1"/>
          <p:nvPr>
            <p:ph type="title"/>
          </p:nvPr>
        </p:nvSpPr>
        <p:spPr>
          <a:xfrm>
            <a:off x="546000" y="1732950"/>
            <a:ext cx="7880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</p:txBody>
      </p:sp>
      <p:sp>
        <p:nvSpPr>
          <p:cNvPr id="160" name="Google Shape;160;p19"/>
          <p:cNvSpPr txBox="1"/>
          <p:nvPr/>
        </p:nvSpPr>
        <p:spPr>
          <a:xfrm>
            <a:off x="546000" y="2776450"/>
            <a:ext cx="5188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Primary Learning Outcomes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0"/>
          <p:cNvSpPr txBox="1"/>
          <p:nvPr/>
        </p:nvSpPr>
        <p:spPr>
          <a:xfrm>
            <a:off x="464125" y="394500"/>
            <a:ext cx="7872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PLO: 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Optimal mix of creatives per Funnel + Publisher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6" name="Google Shape;166;p20"/>
          <p:cNvSpPr txBox="1"/>
          <p:nvPr/>
        </p:nvSpPr>
        <p:spPr>
          <a:xfrm>
            <a:off x="464125" y="1022450"/>
            <a:ext cx="8349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Creatives grouped by: Publisher, LOB, Product, KPI audience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1"/>
          <p:cNvSpPr txBox="1"/>
          <p:nvPr/>
        </p:nvSpPr>
        <p:spPr>
          <a:xfrm>
            <a:off x="464125" y="394500"/>
            <a:ext cx="7872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PLO: Optimal mix of creatives per Funnel + Publisher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2" name="Google Shape;172;p21"/>
          <p:cNvSpPr txBox="1"/>
          <p:nvPr/>
        </p:nvSpPr>
        <p:spPr>
          <a:xfrm>
            <a:off x="464125" y="1022450"/>
            <a:ext cx="8349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Creatives grouped by: Publisher, LOB, Product, KPI audience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3" name="Google Shape;173;p21"/>
          <p:cNvSpPr txBox="1"/>
          <p:nvPr>
            <p:ph type="title"/>
          </p:nvPr>
        </p:nvSpPr>
        <p:spPr>
          <a:xfrm>
            <a:off x="685800" y="1417100"/>
            <a:ext cx="2808000" cy="3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Click Through Rate</a:t>
            </a:r>
            <a:endParaRPr sz="1400"/>
          </a:p>
        </p:txBody>
      </p:sp>
      <p:pic>
        <p:nvPicPr>
          <p:cNvPr id="174" name="Google Shape;174;p21"/>
          <p:cNvPicPr preferRelativeResize="0"/>
          <p:nvPr/>
        </p:nvPicPr>
        <p:blipFill rotWithShape="1">
          <a:blip r:embed="rId3">
            <a:alphaModFix/>
          </a:blip>
          <a:srcRect b="4912" l="4969" r="6605" t="5280"/>
          <a:stretch/>
        </p:blipFill>
        <p:spPr>
          <a:xfrm>
            <a:off x="304800" y="1751306"/>
            <a:ext cx="4267200" cy="32268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