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325" r:id="rId5"/>
    <p:sldId id="327" r:id="rId6"/>
    <p:sldId id="340" r:id="rId7"/>
    <p:sldId id="341" r:id="rId8"/>
    <p:sldId id="342" r:id="rId9"/>
    <p:sldId id="343" r:id="rId10"/>
    <p:sldId id="344" r:id="rId11"/>
    <p:sldId id="345" r:id="rId12"/>
    <p:sldId id="328" r:id="rId13"/>
    <p:sldId id="335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33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05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2/2/2024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2/2/2024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anchor="ctr"/>
          <a:lstStyle>
            <a:lvl1pPr algn="ctr">
              <a:defRPr sz="60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/>
          <a:lstStyle>
            <a:lvl1pPr algn="ctr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5221224"/>
            <a:ext cx="3621024" cy="621792"/>
          </a:xfrm>
        </p:spPr>
        <p:txBody>
          <a:bodyPr/>
          <a:lstStyle>
            <a:lvl1pPr algn="l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zon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anchor="ctr"/>
          <a:lstStyle>
            <a:lvl1pPr marL="0" indent="0" algn="ctr">
              <a:lnSpc>
                <a:spcPts val="2460"/>
              </a:lnSpc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anchor="b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anchor="ctr"/>
          <a:lstStyle>
            <a:lvl1pPr marL="0" indent="0" algn="ctr">
              <a:buNone/>
              <a:defRPr sz="20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all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none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it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anchor="ctr"/>
          <a:lstStyle>
            <a:lvl1pPr algn="ctr">
              <a:defRPr sz="48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/>
          <a:lstStyle>
            <a:lvl1pPr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/>
          <a:lstStyle>
            <a:lvl1pPr algn="ctr"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/>
          <a:lstStyle>
            <a:lvl1pPr marL="0" indent="0" algn="l">
              <a:buNone/>
              <a:defRPr sz="2000" cap="all" spc="200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anchor="b"/>
          <a:lstStyle>
            <a:lvl1pPr algn="l">
              <a:lnSpc>
                <a:spcPts val="5200"/>
              </a:lnSpc>
              <a:defRPr sz="3600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42952" y="1451496"/>
            <a:ext cx="1784352" cy="189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cap="all" spc="1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In JavaScript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M.Latif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D3156798-AB18-80F0-D506-935E0B33946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6667" b="16667"/>
          <a:stretch>
            <a:fillRect/>
          </a:stretch>
        </p:blipFill>
        <p:spPr>
          <a:xfrm>
            <a:off x="6783950" y="758952"/>
            <a:ext cx="3083949" cy="2055966"/>
          </a:xfrm>
        </p:spPr>
      </p:pic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5327E6-13FB-2F71-A207-72E15A013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</a:t>
            </a:r>
          </a:p>
        </p:txBody>
      </p:sp>
      <p:pic>
        <p:nvPicPr>
          <p:cNvPr id="21" name="Content Placeholder 25" descr="Test tubes with one test tube in orange with drops">
            <a:extLst>
              <a:ext uri="{FF2B5EF4-FFF2-40B4-BE49-F238E27FC236}">
                <a16:creationId xmlns:a16="http://schemas.microsoft.com/office/drawing/2014/main" id="{FE365C49-5FBF-04F7-2612-59A6D6F84C37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6BA20C7-F48C-429D-2FA7-B7B83A800F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0"/>
            <a:ext cx="2285995" cy="168554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8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E788E-706D-5D5C-B17F-51759A2CC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519E8E-7F0D-C4E6-CC87-3F8B896EF0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2E1F38AB-E038-4CD1-618A-52B12F7A4BB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A77C80-D935-F537-F818-8C03F02AF5D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E703999-0627-E209-2471-30DBE4AD3C4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920161"/>
            <a:ext cx="1620520" cy="1143000"/>
          </a:xfrm>
        </p:spPr>
        <p:txBody>
          <a:bodyPr/>
          <a:lstStyle/>
          <a:p>
            <a:pPr lvl="0"/>
            <a:r>
              <a:rPr lang="en-US" sz="1800" dirty="0"/>
              <a:t>Window Events</a:t>
            </a:r>
          </a:p>
        </p:txBody>
      </p:sp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F670FB6E-8396-CF15-B901-347F21C0662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873248" y="2638738"/>
            <a:ext cx="91440" cy="41148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9A58C4-B167-911B-151E-289752AE22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73248" y="3372106"/>
            <a:ext cx="1620520" cy="411476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5EC4B8C-DA99-ED1F-A340-C03D85FEEB1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857888" y="3920161"/>
            <a:ext cx="1620520" cy="1143000"/>
          </a:xfrm>
        </p:spPr>
        <p:txBody>
          <a:bodyPr/>
          <a:lstStyle/>
          <a:p>
            <a:pPr lvl="0"/>
            <a:r>
              <a:rPr lang="en-US" sz="1800" dirty="0"/>
              <a:t>Mouse Events</a:t>
            </a:r>
          </a:p>
        </p:txBody>
      </p:sp>
      <p:sp>
        <p:nvSpPr>
          <p:cNvPr id="83" name="Text Placeholder 82">
            <a:extLst>
              <a:ext uri="{FF2B5EF4-FFF2-40B4-BE49-F238E27FC236}">
                <a16:creationId xmlns:a16="http://schemas.microsoft.com/office/drawing/2014/main" id="{D1FC7473-B976-1C94-F51C-63C1354C688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236899" y="2638738"/>
            <a:ext cx="91440" cy="41148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2FC2AA-1AF5-2B4E-0A3F-ADBC8EED82A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21539" y="3391952"/>
            <a:ext cx="1620520" cy="411476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F88EBF3-B74B-2BAE-FD85-77076F5567F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221539" y="3974130"/>
            <a:ext cx="1620520" cy="1143000"/>
          </a:xfrm>
        </p:spPr>
        <p:txBody>
          <a:bodyPr/>
          <a:lstStyle/>
          <a:p>
            <a:pPr lvl="0"/>
            <a:r>
              <a:rPr lang="en-US" sz="2000" dirty="0"/>
              <a:t>Keyboard </a:t>
            </a:r>
            <a:br>
              <a:rPr lang="en-US" sz="2000" dirty="0"/>
            </a:br>
            <a:r>
              <a:rPr lang="en-US" sz="2000" dirty="0"/>
              <a:t>Events</a:t>
            </a:r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3FE9BB50-1FAA-348B-F236-D51B9527BE3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842059" y="2642031"/>
            <a:ext cx="91440" cy="41148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4E29500-4B8C-7CD9-C95A-3169C7062B6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99150" y="3426075"/>
            <a:ext cx="1620520" cy="411476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4E8877F-2403-58C2-433E-44261470080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842059" y="4015587"/>
            <a:ext cx="1620520" cy="1143000"/>
          </a:xfrm>
        </p:spPr>
        <p:txBody>
          <a:bodyPr/>
          <a:lstStyle/>
          <a:p>
            <a:r>
              <a:rPr lang="en-US" sz="1800" dirty="0"/>
              <a:t>Form Events</a:t>
            </a:r>
          </a:p>
        </p:txBody>
      </p:sp>
      <p:sp>
        <p:nvSpPr>
          <p:cNvPr id="85" name="Text Placeholder 84">
            <a:extLst>
              <a:ext uri="{FF2B5EF4-FFF2-40B4-BE49-F238E27FC236}">
                <a16:creationId xmlns:a16="http://schemas.microsoft.com/office/drawing/2014/main" id="{158572BB-F863-F698-0C6D-57D4F3772E5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205710" y="2622573"/>
            <a:ext cx="91440" cy="41148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9A6F37A-B065-126D-BAD3-C956D8BD871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205710" y="3426075"/>
            <a:ext cx="1620520" cy="411476"/>
          </a:xfrm>
        </p:spPr>
        <p:txBody>
          <a:bodyPr/>
          <a:lstStyle/>
          <a:p>
            <a:r>
              <a:rPr lang="en-US" dirty="0"/>
              <a:t>5</a:t>
            </a:r>
            <a:r>
              <a:rPr lang="en-US" baseline="30000" dirty="0"/>
              <a:t>th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AE2A7F3-EC70-CDB1-A10E-1EEDBFBDD57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205710" y="3974130"/>
            <a:ext cx="1620520" cy="1143000"/>
          </a:xfrm>
        </p:spPr>
        <p:txBody>
          <a:bodyPr/>
          <a:lstStyle/>
          <a:p>
            <a:pPr lvl="0"/>
            <a:r>
              <a:rPr lang="en-US" sz="1800" dirty="0"/>
              <a:t>Storage </a:t>
            </a:r>
            <a:br>
              <a:rPr lang="en-US" sz="1800" dirty="0"/>
            </a:br>
            <a:r>
              <a:rPr lang="en-US" sz="1800" dirty="0"/>
              <a:t>Events</a:t>
            </a:r>
          </a:p>
        </p:txBody>
      </p:sp>
      <p:sp>
        <p:nvSpPr>
          <p:cNvPr id="2" name="Text Placeholder 14">
            <a:extLst>
              <a:ext uri="{FF2B5EF4-FFF2-40B4-BE49-F238E27FC236}">
                <a16:creationId xmlns:a16="http://schemas.microsoft.com/office/drawing/2014/main" id="{D0038542-10B3-B45A-7ACE-82797D98A78F}"/>
              </a:ext>
            </a:extLst>
          </p:cNvPr>
          <p:cNvSpPr txBox="1">
            <a:spLocks/>
          </p:cNvSpPr>
          <p:nvPr/>
        </p:nvSpPr>
        <p:spPr>
          <a:xfrm>
            <a:off x="8339983" y="3974130"/>
            <a:ext cx="1620520" cy="1143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ts val="158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Media </a:t>
            </a:r>
            <a:br>
              <a:rPr lang="en-US" sz="1800" dirty="0"/>
            </a:br>
            <a:r>
              <a:rPr lang="en-US" sz="1800" dirty="0"/>
              <a:t>Events</a:t>
            </a:r>
          </a:p>
        </p:txBody>
      </p:sp>
      <p:sp>
        <p:nvSpPr>
          <p:cNvPr id="16" name="Text Placeholder 84">
            <a:extLst>
              <a:ext uri="{FF2B5EF4-FFF2-40B4-BE49-F238E27FC236}">
                <a16:creationId xmlns:a16="http://schemas.microsoft.com/office/drawing/2014/main" id="{31026CDD-588C-4AFD-C5C6-8BFC5BCEB058}"/>
              </a:ext>
            </a:extLst>
          </p:cNvPr>
          <p:cNvSpPr txBox="1">
            <a:spLocks/>
          </p:cNvSpPr>
          <p:nvPr/>
        </p:nvSpPr>
        <p:spPr>
          <a:xfrm>
            <a:off x="8339983" y="2632616"/>
            <a:ext cx="91440" cy="41148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 baseline="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B6EF509-DD04-2176-98C4-75B62836A7EC}"/>
              </a:ext>
            </a:extLst>
          </p:cNvPr>
          <p:cNvSpPr txBox="1">
            <a:spLocks/>
          </p:cNvSpPr>
          <p:nvPr/>
        </p:nvSpPr>
        <p:spPr>
          <a:xfrm>
            <a:off x="8339983" y="3388930"/>
            <a:ext cx="1620520" cy="41147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 cap="all" spc="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6</a:t>
            </a:r>
            <a:r>
              <a:rPr lang="en-US" baseline="30000" dirty="0"/>
              <a:t>th</a:t>
            </a:r>
            <a:endParaRPr lang="en-US" dirty="0"/>
          </a:p>
        </p:txBody>
      </p:sp>
      <p:sp>
        <p:nvSpPr>
          <p:cNvPr id="18" name="Text Placeholder 84">
            <a:extLst>
              <a:ext uri="{FF2B5EF4-FFF2-40B4-BE49-F238E27FC236}">
                <a16:creationId xmlns:a16="http://schemas.microsoft.com/office/drawing/2014/main" id="{161EAD7E-4576-C547-31B0-BFA3E888C464}"/>
              </a:ext>
            </a:extLst>
          </p:cNvPr>
          <p:cNvSpPr txBox="1">
            <a:spLocks/>
          </p:cNvSpPr>
          <p:nvPr/>
        </p:nvSpPr>
        <p:spPr>
          <a:xfrm>
            <a:off x="9657914" y="2642031"/>
            <a:ext cx="91440" cy="41148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 baseline="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BBE0BEE0-43AF-4B3B-0977-27827872FD3A}"/>
              </a:ext>
            </a:extLst>
          </p:cNvPr>
          <p:cNvSpPr txBox="1">
            <a:spLocks/>
          </p:cNvSpPr>
          <p:nvPr/>
        </p:nvSpPr>
        <p:spPr>
          <a:xfrm>
            <a:off x="9657914" y="3936985"/>
            <a:ext cx="1620520" cy="1143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ts val="158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Drag </a:t>
            </a:r>
            <a:br>
              <a:rPr lang="en-US" sz="1800" dirty="0"/>
            </a:br>
            <a:r>
              <a:rPr lang="en-US" sz="1800" dirty="0"/>
              <a:t>Events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6C625C97-F9FA-557A-52F6-299B3BF478F4}"/>
              </a:ext>
            </a:extLst>
          </p:cNvPr>
          <p:cNvSpPr txBox="1">
            <a:spLocks/>
          </p:cNvSpPr>
          <p:nvPr/>
        </p:nvSpPr>
        <p:spPr>
          <a:xfrm>
            <a:off x="9657914" y="3372106"/>
            <a:ext cx="1620520" cy="41147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 cap="all" spc="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</a:t>
            </a:r>
            <a:r>
              <a:rPr lang="en-US" baseline="30000" dirty="0"/>
              <a:t>th</a:t>
            </a:r>
            <a:endParaRPr lang="en-US" dirty="0"/>
          </a:p>
        </p:txBody>
      </p:sp>
      <p:sp>
        <p:nvSpPr>
          <p:cNvPr id="24" name="Text Placeholder 84">
            <a:extLst>
              <a:ext uri="{FF2B5EF4-FFF2-40B4-BE49-F238E27FC236}">
                <a16:creationId xmlns:a16="http://schemas.microsoft.com/office/drawing/2014/main" id="{75DDB7FA-3FD6-AD45-7639-C846C415D2EC}"/>
              </a:ext>
            </a:extLst>
          </p:cNvPr>
          <p:cNvSpPr txBox="1">
            <a:spLocks/>
          </p:cNvSpPr>
          <p:nvPr/>
        </p:nvSpPr>
        <p:spPr>
          <a:xfrm>
            <a:off x="10554385" y="2642031"/>
            <a:ext cx="91440" cy="41148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 baseline="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474232FF-C3B5-7321-E045-252134F7D12D}"/>
              </a:ext>
            </a:extLst>
          </p:cNvPr>
          <p:cNvSpPr txBox="1">
            <a:spLocks/>
          </p:cNvSpPr>
          <p:nvPr/>
        </p:nvSpPr>
        <p:spPr>
          <a:xfrm>
            <a:off x="10554385" y="3904041"/>
            <a:ext cx="1620520" cy="1143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ts val="158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Clipboard </a:t>
            </a:r>
            <a:br>
              <a:rPr lang="en-US" sz="1800" dirty="0"/>
            </a:br>
            <a:r>
              <a:rPr lang="en-US" sz="1800" dirty="0"/>
              <a:t>Events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5AFA8880-729E-B4C5-EF32-9B8A35EC3561}"/>
              </a:ext>
            </a:extLst>
          </p:cNvPr>
          <p:cNvSpPr txBox="1">
            <a:spLocks/>
          </p:cNvSpPr>
          <p:nvPr/>
        </p:nvSpPr>
        <p:spPr>
          <a:xfrm>
            <a:off x="10554385" y="3301833"/>
            <a:ext cx="1620520" cy="41147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 cap="all" spc="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8</a:t>
            </a:r>
            <a:r>
              <a:rPr lang="en-US" baseline="30000" dirty="0"/>
              <a:t>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882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058005"/>
            <a:ext cx="5760720" cy="548640"/>
          </a:xfrm>
        </p:spPr>
        <p:txBody>
          <a:bodyPr/>
          <a:lstStyle/>
          <a:p>
            <a:pPr marL="0" indent="0">
              <a:lnSpc>
                <a:spcPts val="2400"/>
              </a:lnSpc>
              <a:buNone/>
            </a:pPr>
            <a:r>
              <a:rPr lang="en-US" sz="3200" cap="none" spc="0" dirty="0">
                <a:ea typeface="+mn-lt"/>
                <a:cs typeface="+mn-lt"/>
              </a:rPr>
              <a:t>1. Window events in </a:t>
            </a:r>
            <a:r>
              <a:rPr lang="en-US" sz="3200" cap="none" spc="0" dirty="0" err="1">
                <a:ea typeface="+mn-lt"/>
                <a:cs typeface="+mn-lt"/>
              </a:rPr>
              <a:t>javascript</a:t>
            </a:r>
            <a:endParaRPr lang="en-US" sz="3200" cap="none" spc="0" dirty="0">
              <a:ea typeface="+mn-lt"/>
              <a:cs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3" y="2438401"/>
            <a:ext cx="6500129" cy="3319272"/>
          </a:xfrm>
        </p:spPr>
        <p:txBody>
          <a:bodyPr/>
          <a:lstStyle/>
          <a:p>
            <a:pPr marL="0" indent="0">
              <a:lnSpc>
                <a:spcPts val="2400"/>
              </a:lnSpc>
              <a:buNone/>
            </a:pPr>
            <a:r>
              <a:rPr lang="en-US" sz="2000" spc="0" dirty="0">
                <a:ea typeface="+mn-lt"/>
                <a:cs typeface="+mn-lt"/>
              </a:rPr>
              <a:t>The window object is the top-level object in the browser. It is the parent of all other objects in the browser. </a:t>
            </a:r>
            <a:r>
              <a:rPr lang="en-US" dirty="0">
                <a:ea typeface="+mn-lt"/>
                <a:cs typeface="+mn-lt"/>
              </a:rPr>
              <a:t>Bellow few events.</a:t>
            </a:r>
            <a:endParaRPr lang="en-US" sz="2000" spc="0" dirty="0">
              <a:ea typeface="+mn-lt"/>
              <a:cs typeface="+mn-lt"/>
            </a:endParaRP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7EC0C673-08B7-8749-EA71-4E4012D7D63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7F154F-F95F-6AEE-9C75-352A92BFA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953" y="3323431"/>
            <a:ext cx="7016462" cy="304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292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058005"/>
            <a:ext cx="5760720" cy="548640"/>
          </a:xfrm>
        </p:spPr>
        <p:txBody>
          <a:bodyPr/>
          <a:lstStyle/>
          <a:p>
            <a:pPr marL="0" indent="0">
              <a:lnSpc>
                <a:spcPts val="2400"/>
              </a:lnSpc>
              <a:buNone/>
            </a:pPr>
            <a:r>
              <a:rPr lang="en-US" sz="3200" cap="none" spc="0" dirty="0">
                <a:ea typeface="+mn-lt"/>
                <a:cs typeface="+mn-lt"/>
              </a:rPr>
              <a:t>2. Mouse events in </a:t>
            </a:r>
            <a:r>
              <a:rPr lang="en-US" sz="3200" cap="none" spc="0" dirty="0" err="1">
                <a:ea typeface="+mn-lt"/>
                <a:cs typeface="+mn-lt"/>
              </a:rPr>
              <a:t>javascript</a:t>
            </a:r>
            <a:endParaRPr lang="en-US" sz="3200" cap="none" spc="0" dirty="0">
              <a:ea typeface="+mn-lt"/>
              <a:cs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3" y="2438401"/>
            <a:ext cx="6500129" cy="3319272"/>
          </a:xfrm>
        </p:spPr>
        <p:txBody>
          <a:bodyPr/>
          <a:lstStyle/>
          <a:p>
            <a:pPr marL="0" indent="0">
              <a:lnSpc>
                <a:spcPts val="2400"/>
              </a:lnSpc>
              <a:buNone/>
            </a:pPr>
            <a:r>
              <a:rPr lang="en-US" sz="2000" spc="0" dirty="0">
                <a:ea typeface="+mn-lt"/>
                <a:cs typeface="+mn-lt"/>
              </a:rPr>
              <a:t>Mouse events are those events that are triggered on some activity by the mouse, like clicking, hovering, dragging, etc.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7EC0C673-08B7-8749-EA71-4E4012D7D63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9FC19C-FE42-2940-56DF-2EF1D38C0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506" y="3389029"/>
            <a:ext cx="6448001" cy="316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874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3" y="1058005"/>
            <a:ext cx="6187681" cy="548640"/>
          </a:xfrm>
        </p:spPr>
        <p:txBody>
          <a:bodyPr/>
          <a:lstStyle/>
          <a:p>
            <a:pPr marL="0" indent="0">
              <a:lnSpc>
                <a:spcPts val="2400"/>
              </a:lnSpc>
              <a:buNone/>
            </a:pPr>
            <a:r>
              <a:rPr lang="en-US" sz="3200" cap="none" spc="0" dirty="0">
                <a:ea typeface="+mn-lt"/>
                <a:cs typeface="+mn-lt"/>
              </a:rPr>
              <a:t>3. Keyboard events in </a:t>
            </a:r>
            <a:r>
              <a:rPr lang="en-US" sz="3200" cap="none" spc="0" dirty="0" err="1">
                <a:ea typeface="+mn-lt"/>
                <a:cs typeface="+mn-lt"/>
              </a:rPr>
              <a:t>javascript</a:t>
            </a:r>
            <a:endParaRPr lang="en-US" sz="3200" cap="none" spc="0" dirty="0">
              <a:ea typeface="+mn-lt"/>
              <a:cs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3" y="2438401"/>
            <a:ext cx="6500129" cy="3319272"/>
          </a:xfrm>
        </p:spPr>
        <p:txBody>
          <a:bodyPr/>
          <a:lstStyle/>
          <a:p>
            <a:pPr marL="0" indent="0">
              <a:lnSpc>
                <a:spcPts val="2400"/>
              </a:lnSpc>
              <a:buNone/>
            </a:pPr>
            <a:r>
              <a:rPr lang="en-US" sz="2000" spc="0" dirty="0">
                <a:ea typeface="+mn-lt"/>
                <a:cs typeface="+mn-lt"/>
              </a:rPr>
              <a:t>Keyboard events are those events that are triggered when you press a key on your keyboard.</a:t>
            </a:r>
          </a:p>
          <a:p>
            <a:pPr marL="0" indent="0">
              <a:lnSpc>
                <a:spcPts val="2400"/>
              </a:lnSpc>
              <a:buNone/>
            </a:pPr>
            <a:endParaRPr lang="en-US" sz="2000" spc="0" dirty="0">
              <a:ea typeface="+mn-lt"/>
              <a:cs typeface="+mn-lt"/>
            </a:endParaRPr>
          </a:p>
          <a:p>
            <a:pPr marL="0" indent="0">
              <a:lnSpc>
                <a:spcPts val="2400"/>
              </a:lnSpc>
              <a:buNone/>
            </a:pPr>
            <a:r>
              <a:rPr lang="en-US" sz="2000" spc="0" dirty="0">
                <a:ea typeface="+mn-lt"/>
                <a:cs typeface="+mn-lt"/>
              </a:rPr>
              <a:t>There are many different types of keyboard events in </a:t>
            </a:r>
            <a:r>
              <a:rPr lang="en-US" sz="2000" spc="0" dirty="0" err="1">
                <a:ea typeface="+mn-lt"/>
                <a:cs typeface="+mn-lt"/>
              </a:rPr>
              <a:t>javascript</a:t>
            </a:r>
            <a:r>
              <a:rPr lang="en-US" sz="2000" spc="0" dirty="0">
                <a:ea typeface="+mn-lt"/>
                <a:cs typeface="+mn-lt"/>
              </a:rPr>
              <a:t>. Some of them are: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7EC0C673-08B7-8749-EA71-4E4012D7D63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CF9570-5CD0-35C0-EFC9-98D5F5DF6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218" y="4715436"/>
            <a:ext cx="7792053" cy="177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787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3" y="1058005"/>
            <a:ext cx="6187681" cy="548640"/>
          </a:xfrm>
        </p:spPr>
        <p:txBody>
          <a:bodyPr/>
          <a:lstStyle/>
          <a:p>
            <a:pPr marL="0" indent="0">
              <a:lnSpc>
                <a:spcPts val="2400"/>
              </a:lnSpc>
              <a:buNone/>
            </a:pPr>
            <a:r>
              <a:rPr lang="en-US" sz="3200" cap="none" spc="0" dirty="0">
                <a:ea typeface="+mn-lt"/>
                <a:cs typeface="+mn-lt"/>
              </a:rPr>
              <a:t>4. Form events in </a:t>
            </a:r>
            <a:r>
              <a:rPr lang="en-US" sz="3200" cap="none" spc="0" dirty="0" err="1">
                <a:ea typeface="+mn-lt"/>
                <a:cs typeface="+mn-lt"/>
              </a:rPr>
              <a:t>javascript</a:t>
            </a:r>
            <a:endParaRPr lang="en-US" sz="3200" cap="none" spc="0" dirty="0">
              <a:ea typeface="+mn-lt"/>
              <a:cs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3" y="2438401"/>
            <a:ext cx="6500129" cy="3319272"/>
          </a:xfrm>
        </p:spPr>
        <p:txBody>
          <a:bodyPr/>
          <a:lstStyle/>
          <a:p>
            <a:pPr marL="0" indent="0">
              <a:lnSpc>
                <a:spcPts val="2400"/>
              </a:lnSpc>
              <a:buNone/>
            </a:pPr>
            <a:r>
              <a:rPr lang="en-US" sz="2000" spc="0" dirty="0">
                <a:ea typeface="+mn-lt"/>
                <a:cs typeface="+mn-lt"/>
              </a:rPr>
              <a:t>Forms in HTML have many different types of events that can be triggered at different action points.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sz="2000" spc="0" dirty="0">
                <a:ea typeface="+mn-lt"/>
                <a:cs typeface="+mn-lt"/>
              </a:rPr>
              <a:t>The form events in </a:t>
            </a:r>
            <a:r>
              <a:rPr lang="en-US" sz="2000" spc="0" dirty="0" err="1">
                <a:ea typeface="+mn-lt"/>
                <a:cs typeface="+mn-lt"/>
              </a:rPr>
              <a:t>javascript</a:t>
            </a:r>
            <a:r>
              <a:rPr lang="en-US" sz="2000" spc="0" dirty="0">
                <a:ea typeface="+mn-lt"/>
                <a:cs typeface="+mn-lt"/>
              </a:rPr>
              <a:t> are: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7EC0C673-08B7-8749-EA71-4E4012D7D63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F49CBA-F60E-8322-0998-8C30D3E20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299" y="4003624"/>
            <a:ext cx="6796077" cy="252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810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3" y="1058005"/>
            <a:ext cx="6187681" cy="548640"/>
          </a:xfrm>
        </p:spPr>
        <p:txBody>
          <a:bodyPr/>
          <a:lstStyle/>
          <a:p>
            <a:pPr marL="0" indent="0">
              <a:lnSpc>
                <a:spcPts val="2400"/>
              </a:lnSpc>
              <a:buNone/>
            </a:pPr>
            <a:r>
              <a:rPr lang="en-US" sz="3200" cap="none" spc="0" dirty="0">
                <a:ea typeface="+mn-lt"/>
                <a:cs typeface="+mn-lt"/>
              </a:rPr>
              <a:t>5. Storage Event in JavaScript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3" y="2438401"/>
            <a:ext cx="6500129" cy="3319272"/>
          </a:xfrm>
        </p:spPr>
        <p:txBody>
          <a:bodyPr/>
          <a:lstStyle/>
          <a:p>
            <a:pPr marL="0" indent="0">
              <a:lnSpc>
                <a:spcPts val="2400"/>
              </a:lnSpc>
              <a:buNone/>
            </a:pPr>
            <a:r>
              <a:rPr lang="en-US" sz="2000" spc="0" dirty="0">
                <a:ea typeface="+mn-lt"/>
                <a:cs typeface="+mn-lt"/>
              </a:rPr>
              <a:t>The Storage Event is triggered when the storage area is changed.</a:t>
            </a:r>
          </a:p>
          <a:p>
            <a:pPr marL="0" indent="0">
              <a:lnSpc>
                <a:spcPts val="2400"/>
              </a:lnSpc>
              <a:buNone/>
            </a:pPr>
            <a:endParaRPr lang="en-US" sz="2000" spc="0" dirty="0">
              <a:ea typeface="+mn-lt"/>
              <a:cs typeface="+mn-lt"/>
            </a:endParaRP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7EC0C673-08B7-8749-EA71-4E4012D7D63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71013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3" y="1058005"/>
            <a:ext cx="6187681" cy="548640"/>
          </a:xfrm>
        </p:spPr>
        <p:txBody>
          <a:bodyPr/>
          <a:lstStyle/>
          <a:p>
            <a:pPr marL="0" indent="0">
              <a:lnSpc>
                <a:spcPts val="2400"/>
              </a:lnSpc>
              <a:buNone/>
            </a:pPr>
            <a:r>
              <a:rPr lang="en-US" sz="3200" cap="none" spc="0" dirty="0">
                <a:ea typeface="+mn-lt"/>
                <a:cs typeface="+mn-lt"/>
              </a:rPr>
              <a:t>6. Media Events in JavaScript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3" y="2438401"/>
            <a:ext cx="6500129" cy="3319272"/>
          </a:xfrm>
        </p:spPr>
        <p:txBody>
          <a:bodyPr/>
          <a:lstStyle/>
          <a:p>
            <a:pPr marL="0" indent="0">
              <a:lnSpc>
                <a:spcPts val="2400"/>
              </a:lnSpc>
              <a:buNone/>
            </a:pPr>
            <a:r>
              <a:rPr lang="en-US" sz="2000" spc="0" dirty="0">
                <a:ea typeface="+mn-lt"/>
                <a:cs typeface="+mn-lt"/>
              </a:rPr>
              <a:t>Media events are events that are triggered by media elements. These events are triggered when different actions are taken or occur on the media element.</a:t>
            </a:r>
            <a:br>
              <a:rPr lang="en-US" sz="2000" spc="0" dirty="0">
                <a:ea typeface="+mn-lt"/>
                <a:cs typeface="+mn-lt"/>
              </a:rPr>
            </a:br>
            <a:br>
              <a:rPr lang="en-US" sz="2000" spc="0" dirty="0">
                <a:ea typeface="+mn-lt"/>
                <a:cs typeface="+mn-lt"/>
              </a:rPr>
            </a:br>
            <a:endParaRPr lang="en-US" sz="2000" spc="0" dirty="0">
              <a:ea typeface="+mn-lt"/>
              <a:cs typeface="+mn-lt"/>
            </a:endParaRP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7EC0C673-08B7-8749-EA71-4E4012D7D63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FBF069-6483-F989-78F6-9B54CF8D2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818" y="3722811"/>
            <a:ext cx="6546134" cy="144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181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3" y="1058005"/>
            <a:ext cx="6187681" cy="548640"/>
          </a:xfrm>
        </p:spPr>
        <p:txBody>
          <a:bodyPr/>
          <a:lstStyle/>
          <a:p>
            <a:pPr marL="0" indent="0">
              <a:lnSpc>
                <a:spcPts val="2400"/>
              </a:lnSpc>
              <a:buNone/>
            </a:pPr>
            <a:r>
              <a:rPr lang="en-US" sz="3200" cap="none" spc="0" dirty="0">
                <a:ea typeface="+mn-lt"/>
                <a:cs typeface="+mn-lt"/>
              </a:rPr>
              <a:t>7. Drag Events in JavaScript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3" y="2438401"/>
            <a:ext cx="6500129" cy="3319272"/>
          </a:xfrm>
        </p:spPr>
        <p:txBody>
          <a:bodyPr/>
          <a:lstStyle/>
          <a:p>
            <a:pPr marL="0" indent="0">
              <a:lnSpc>
                <a:spcPts val="2400"/>
              </a:lnSpc>
              <a:buNone/>
            </a:pPr>
            <a:r>
              <a:rPr lang="en-US" sz="2000" spc="0" dirty="0">
                <a:ea typeface="+mn-lt"/>
                <a:cs typeface="+mn-lt"/>
              </a:rPr>
              <a:t>Drag events are events that are triggered by drag and drop actions.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7EC0C673-08B7-8749-EA71-4E4012D7D63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CE9A51-ADEF-8F22-CD76-01B914186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618" y="3404708"/>
            <a:ext cx="7468382" cy="17894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56365E-D39B-9240-9F3D-A079B97DA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151" y="5194119"/>
            <a:ext cx="7567316" cy="47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939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White DNA structure">
            <a:extLst>
              <a:ext uri="{FF2B5EF4-FFF2-40B4-BE49-F238E27FC236}">
                <a16:creationId xmlns:a16="http://schemas.microsoft.com/office/drawing/2014/main" id="{6D8705D1-EA1F-3113-ABE0-EC474D1F18D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1130D679-D78E-1F15-EC3D-4BED6D69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B8B6963-69FE-8A03-5E86-2BF855024B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 algn="ctr">
              <a:lnSpc>
                <a:spcPts val="2660"/>
              </a:lnSpc>
              <a:spcBef>
                <a:spcPts val="0"/>
              </a:spcBef>
              <a:buNone/>
            </a:pPr>
            <a:r>
              <a:rPr lang="en-US" sz="2000" cap="all" spc="0" dirty="0"/>
              <a:t>Muhammad </a:t>
            </a:r>
            <a:r>
              <a:rPr lang="en-US" sz="2000" cap="all" spc="0" dirty="0" err="1"/>
              <a:t>latif</a:t>
            </a:r>
            <a:endParaRPr lang="en-US" sz="2000" cap="all" spc="0" dirty="0"/>
          </a:p>
          <a:p>
            <a:pPr marL="0" indent="0" algn="ctr">
              <a:lnSpc>
                <a:spcPts val="2660"/>
              </a:lnSpc>
              <a:spcBef>
                <a:spcPts val="0"/>
              </a:spcBef>
              <a:buNone/>
            </a:pPr>
            <a:r>
              <a:rPr lang="en-US" sz="2000" cap="all" spc="0" dirty="0"/>
              <a:t>kharmangi129@gmail.com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439D07B1-6ADF-4C01-B74D-B3463A85623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3412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None/>
            </a:pPr>
            <a:r>
              <a:rPr lang="en-US" sz="2000" spc="0" dirty="0">
                <a:ea typeface="+mn-lt"/>
                <a:cs typeface="+mn-lt"/>
              </a:rPr>
              <a:t>Events are the actions that occur in the browser. They are the actions that the user performs on the browser.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ts val="2400"/>
              </a:lnSpc>
              <a:buNone/>
            </a:pPr>
            <a:endParaRPr lang="en-US" sz="2000" spc="0" dirty="0">
              <a:ea typeface="+mn-lt"/>
              <a:cs typeface="+mn-lt"/>
            </a:endParaRPr>
          </a:p>
          <a:p>
            <a:pPr marL="0" indent="0">
              <a:lnSpc>
                <a:spcPts val="2400"/>
              </a:lnSpc>
              <a:buNone/>
            </a:pPr>
            <a:r>
              <a:rPr lang="en-US" sz="2000" spc="0" dirty="0">
                <a:ea typeface="+mn-lt"/>
                <a:cs typeface="+mn-lt"/>
              </a:rPr>
              <a:t>Events are also the actions performed on HTML elements by the user. For example, when the user clicks on a link, the browser sends an event to the server. The server can then take some action based on the event. For example, the server can send a message to the user.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7EC0C673-08B7-8749-EA71-4E4012D7D63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10133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1625" y="327646"/>
            <a:ext cx="4619575" cy="3457918"/>
          </a:xfrm>
        </p:spPr>
        <p:txBody>
          <a:bodyPr/>
          <a:lstStyle/>
          <a:p>
            <a:pPr marL="0" indent="0">
              <a:lnSpc>
                <a:spcPts val="2400"/>
              </a:lnSpc>
              <a:buNone/>
            </a:pPr>
            <a:r>
              <a:rPr lang="en-US" sz="2000" spc="0" dirty="0">
                <a:ea typeface="+mn-lt"/>
                <a:cs typeface="+mn-lt"/>
              </a:rPr>
              <a:t>Some of the simple examples of events are:</a:t>
            </a:r>
          </a:p>
          <a:p>
            <a:pPr marL="0" indent="0">
              <a:lnSpc>
                <a:spcPts val="2400"/>
              </a:lnSpc>
              <a:buNone/>
            </a:pPr>
            <a:endParaRPr lang="en-US" sz="2000" spc="0" dirty="0">
              <a:ea typeface="+mn-lt"/>
              <a:cs typeface="+mn-lt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en-US" sz="2000" spc="0" dirty="0">
                <a:ea typeface="+mn-lt"/>
                <a:cs typeface="+mn-lt"/>
              </a:rPr>
              <a:t>Button click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en-US" sz="2000" spc="0" dirty="0">
                <a:ea typeface="+mn-lt"/>
                <a:cs typeface="+mn-lt"/>
              </a:rPr>
              <a:t>Mouse click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en-US" sz="2000" spc="0" dirty="0">
                <a:ea typeface="+mn-lt"/>
                <a:cs typeface="+mn-lt"/>
              </a:rPr>
              <a:t>Keyboard input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en-US" sz="2000" spc="0" dirty="0">
                <a:ea typeface="+mn-lt"/>
                <a:cs typeface="+mn-lt"/>
              </a:rPr>
              <a:t>Form submission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en-US" sz="2000" spc="0" dirty="0">
                <a:ea typeface="+mn-lt"/>
                <a:cs typeface="+mn-lt"/>
              </a:rPr>
              <a:t>Page load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en-US" sz="2000" spc="0" dirty="0">
                <a:ea typeface="+mn-lt"/>
                <a:cs typeface="+mn-lt"/>
              </a:rPr>
              <a:t>Window resize</a:t>
            </a:r>
          </a:p>
          <a:p>
            <a:pPr marL="0" indent="0">
              <a:lnSpc>
                <a:spcPts val="2400"/>
              </a:lnSpc>
              <a:buNone/>
            </a:pPr>
            <a:endParaRPr lang="en-US" sz="2000" spc="0" dirty="0">
              <a:ea typeface="+mn-lt"/>
              <a:cs typeface="+mn-lt"/>
            </a:endParaRP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7EC0C673-08B7-8749-EA71-4E4012D7D63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5D0AEF-EA24-0D62-077A-1F0DDFD6D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615" y="3971364"/>
            <a:ext cx="7164826" cy="263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199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070924"/>
            <a:ext cx="5760720" cy="548640"/>
          </a:xfrm>
        </p:spPr>
        <p:txBody>
          <a:bodyPr/>
          <a:lstStyle/>
          <a:p>
            <a:r>
              <a:rPr lang="en-US" sz="3200" cap="none" dirty="0"/>
              <a:t>Handling events in </a:t>
            </a:r>
            <a:r>
              <a:rPr lang="en-US" sz="3200" cap="none" dirty="0" err="1"/>
              <a:t>javascript</a:t>
            </a:r>
            <a:endParaRPr lang="en-US" sz="3200" cap="non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700529"/>
            <a:ext cx="5760720" cy="3319272"/>
          </a:xfrm>
        </p:spPr>
        <p:txBody>
          <a:bodyPr/>
          <a:lstStyle/>
          <a:p>
            <a:pPr marL="0" indent="0">
              <a:lnSpc>
                <a:spcPts val="2400"/>
              </a:lnSpc>
              <a:buNone/>
            </a:pPr>
            <a:r>
              <a:rPr lang="en-US" sz="2000" spc="0" dirty="0">
                <a:ea typeface="+mn-lt"/>
                <a:cs typeface="+mn-lt"/>
              </a:rPr>
              <a:t>Each </a:t>
            </a:r>
            <a:r>
              <a:rPr lang="en-US" sz="2000" b="1" spc="0" dirty="0">
                <a:ea typeface="+mn-lt"/>
                <a:cs typeface="+mn-lt"/>
              </a:rPr>
              <a:t>event</a:t>
            </a:r>
            <a:r>
              <a:rPr lang="en-US" sz="2000" spc="0" dirty="0">
                <a:ea typeface="+mn-lt"/>
                <a:cs typeface="+mn-lt"/>
              </a:rPr>
              <a:t> in </a:t>
            </a:r>
            <a:r>
              <a:rPr lang="en-US" sz="2000" spc="0" dirty="0" err="1">
                <a:ea typeface="+mn-lt"/>
                <a:cs typeface="+mn-lt"/>
              </a:rPr>
              <a:t>javascript</a:t>
            </a:r>
            <a:r>
              <a:rPr lang="en-US" sz="2000" spc="0" dirty="0">
                <a:ea typeface="+mn-lt"/>
                <a:cs typeface="+mn-lt"/>
              </a:rPr>
              <a:t> has something that is constantly looking for that event to occur which is called event listener.</a:t>
            </a:r>
            <a:br>
              <a:rPr lang="en-US" sz="2000" spc="0" dirty="0">
                <a:ea typeface="+mn-lt"/>
                <a:cs typeface="+mn-lt"/>
              </a:rPr>
            </a:br>
            <a:br>
              <a:rPr lang="en-US" sz="2000" spc="0" dirty="0">
                <a:ea typeface="+mn-lt"/>
                <a:cs typeface="+mn-lt"/>
              </a:rPr>
            </a:br>
            <a:endParaRPr lang="en-US" sz="2000" spc="0" dirty="0">
              <a:ea typeface="+mn-lt"/>
              <a:cs typeface="+mn-lt"/>
            </a:endParaRPr>
          </a:p>
          <a:p>
            <a:pPr marL="0" indent="0">
              <a:lnSpc>
                <a:spcPts val="2400"/>
              </a:lnSpc>
              <a:buNone/>
            </a:pPr>
            <a:r>
              <a:rPr lang="en-US" sz="2000" spc="0" dirty="0">
                <a:ea typeface="+mn-lt"/>
                <a:cs typeface="+mn-lt"/>
              </a:rPr>
              <a:t>The event listener triggers a function execution whenever the event occurs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7EC0C673-08B7-8749-EA71-4E4012D7D63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51893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058005"/>
            <a:ext cx="5760720" cy="548640"/>
          </a:xfrm>
        </p:spPr>
        <p:txBody>
          <a:bodyPr/>
          <a:lstStyle/>
          <a:p>
            <a:r>
              <a:rPr lang="en-US" sz="3200" cap="none" dirty="0"/>
              <a:t>Add Event Listener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3" y="2438401"/>
            <a:ext cx="6500129" cy="3319272"/>
          </a:xfrm>
        </p:spPr>
        <p:txBody>
          <a:bodyPr/>
          <a:lstStyle/>
          <a:p>
            <a:pPr marL="0" indent="0">
              <a:lnSpc>
                <a:spcPts val="2400"/>
              </a:lnSpc>
              <a:buNone/>
            </a:pPr>
            <a:r>
              <a:rPr lang="en-US" sz="2000" spc="0" dirty="0">
                <a:ea typeface="+mn-lt"/>
                <a:cs typeface="+mn-lt"/>
              </a:rPr>
              <a:t>There are 2 ways to add an event listener to an element in </a:t>
            </a:r>
            <a:r>
              <a:rPr lang="en-US" sz="2000" spc="0" dirty="0" err="1">
                <a:ea typeface="+mn-lt"/>
                <a:cs typeface="+mn-lt"/>
              </a:rPr>
              <a:t>javascript</a:t>
            </a:r>
            <a:r>
              <a:rPr lang="en-US" sz="2000" spc="0" dirty="0">
                <a:ea typeface="+mn-lt"/>
                <a:cs typeface="+mn-lt"/>
              </a:rPr>
              <a:t>:</a:t>
            </a:r>
          </a:p>
          <a:p>
            <a:pPr marL="0" indent="0">
              <a:lnSpc>
                <a:spcPts val="2400"/>
              </a:lnSpc>
              <a:buNone/>
            </a:pPr>
            <a:endParaRPr lang="en-US" sz="2000" spc="0" dirty="0">
              <a:ea typeface="+mn-lt"/>
              <a:cs typeface="+mn-lt"/>
            </a:endParaRPr>
          </a:p>
          <a:p>
            <a:pPr marL="457200" indent="-457200">
              <a:lnSpc>
                <a:spcPts val="2400"/>
              </a:lnSpc>
              <a:buFont typeface="+mj-lt"/>
              <a:buAutoNum type="arabicPeriod"/>
            </a:pPr>
            <a:r>
              <a:rPr lang="en-US" sz="2000" spc="0" dirty="0">
                <a:ea typeface="+mn-lt"/>
                <a:cs typeface="+mn-lt"/>
              </a:rPr>
              <a:t>Using the </a:t>
            </a:r>
            <a:r>
              <a:rPr lang="en-US" sz="2000" b="1" spc="0" dirty="0" err="1">
                <a:ea typeface="+mn-lt"/>
                <a:cs typeface="+mn-lt"/>
              </a:rPr>
              <a:t>addEventListener</a:t>
            </a:r>
            <a:r>
              <a:rPr lang="en-US" sz="2000" b="1" spc="0" dirty="0">
                <a:ea typeface="+mn-lt"/>
                <a:cs typeface="+mn-lt"/>
              </a:rPr>
              <a:t>() </a:t>
            </a:r>
            <a:r>
              <a:rPr lang="en-US" sz="2000" spc="0" dirty="0">
                <a:ea typeface="+mn-lt"/>
                <a:cs typeface="+mn-lt"/>
              </a:rPr>
              <a:t>method.</a:t>
            </a:r>
          </a:p>
          <a:p>
            <a:pPr marL="457200" indent="-457200">
              <a:lnSpc>
                <a:spcPts val="2400"/>
              </a:lnSpc>
              <a:buFont typeface="+mj-lt"/>
              <a:buAutoNum type="arabicPeriod"/>
            </a:pPr>
            <a:r>
              <a:rPr lang="en-US" sz="2000" spc="0" dirty="0">
                <a:ea typeface="+mn-lt"/>
                <a:cs typeface="+mn-lt"/>
              </a:rPr>
              <a:t>Using the </a:t>
            </a:r>
            <a:r>
              <a:rPr lang="en-US" sz="2000" b="1" spc="0" dirty="0">
                <a:ea typeface="+mn-lt"/>
                <a:cs typeface="+mn-lt"/>
              </a:rPr>
              <a:t>on</a:t>
            </a:r>
            <a:r>
              <a:rPr lang="en-US" sz="2000" spc="0" dirty="0">
                <a:ea typeface="+mn-lt"/>
                <a:cs typeface="+mn-lt"/>
              </a:rPr>
              <a:t> attribute. for example onclick, </a:t>
            </a:r>
            <a:r>
              <a:rPr lang="en-US" sz="2000" spc="0" dirty="0" err="1">
                <a:ea typeface="+mn-lt"/>
                <a:cs typeface="+mn-lt"/>
              </a:rPr>
              <a:t>onmouseover</a:t>
            </a:r>
            <a:r>
              <a:rPr lang="en-US" sz="2000" spc="0" dirty="0">
                <a:ea typeface="+mn-lt"/>
                <a:cs typeface="+mn-lt"/>
              </a:rPr>
              <a:t>, etc.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7EC0C673-08B7-8749-EA71-4E4012D7D63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95121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4011" y="1013012"/>
            <a:ext cx="7055941" cy="635955"/>
          </a:xfrm>
        </p:spPr>
        <p:txBody>
          <a:bodyPr/>
          <a:lstStyle/>
          <a:p>
            <a:r>
              <a:rPr lang="en-US" sz="3200" cap="none" dirty="0"/>
              <a:t>1. Using the </a:t>
            </a:r>
            <a:r>
              <a:rPr lang="en-US" sz="3200" cap="none" dirty="0" err="1"/>
              <a:t>addEventListener</a:t>
            </a:r>
            <a:r>
              <a:rPr lang="en-US" sz="3200" cap="none" dirty="0"/>
              <a:t>() method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event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4011" y="2438400"/>
            <a:ext cx="6877365" cy="4087905"/>
          </a:xfrm>
        </p:spPr>
        <p:txBody>
          <a:bodyPr/>
          <a:lstStyle/>
          <a:p>
            <a:pPr marL="0" indent="0">
              <a:lnSpc>
                <a:spcPts val="2400"/>
              </a:lnSpc>
              <a:buNone/>
            </a:pPr>
            <a:r>
              <a:rPr lang="en-US" sz="2000" spc="0" dirty="0">
                <a:ea typeface="+mn-lt"/>
                <a:cs typeface="+mn-lt"/>
              </a:rPr>
              <a:t>The </a:t>
            </a:r>
            <a:r>
              <a:rPr lang="en-US" sz="2000" b="1" spc="0" dirty="0" err="1">
                <a:ea typeface="+mn-lt"/>
                <a:cs typeface="+mn-lt"/>
              </a:rPr>
              <a:t>addEventListener</a:t>
            </a:r>
            <a:r>
              <a:rPr lang="en-US" sz="2000" b="1" spc="0" dirty="0">
                <a:ea typeface="+mn-lt"/>
                <a:cs typeface="+mn-lt"/>
              </a:rPr>
              <a:t>() </a:t>
            </a:r>
            <a:r>
              <a:rPr lang="en-US" sz="2000" spc="0" dirty="0">
                <a:ea typeface="+mn-lt"/>
                <a:cs typeface="+mn-lt"/>
              </a:rPr>
              <a:t>method is used to add an event listener to an element. The </a:t>
            </a:r>
            <a:r>
              <a:rPr lang="en-US" sz="2000" spc="0" dirty="0" err="1">
                <a:ea typeface="+mn-lt"/>
                <a:cs typeface="+mn-lt"/>
              </a:rPr>
              <a:t>addEventListener</a:t>
            </a:r>
            <a:r>
              <a:rPr lang="en-US" sz="2000" spc="0" dirty="0">
                <a:ea typeface="+mn-lt"/>
                <a:cs typeface="+mn-lt"/>
              </a:rPr>
              <a:t>() method takes 2 arguments:</a:t>
            </a:r>
          </a:p>
          <a:p>
            <a:pPr marL="457200" indent="-45720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sz="2000" b="1" spc="0" dirty="0">
                <a:ea typeface="+mn-lt"/>
                <a:cs typeface="+mn-lt"/>
              </a:rPr>
              <a:t>event - </a:t>
            </a:r>
            <a:r>
              <a:rPr lang="en-US" sz="2000" spc="0" dirty="0">
                <a:ea typeface="+mn-lt"/>
                <a:cs typeface="+mn-lt"/>
              </a:rPr>
              <a:t>The event that is being listened for.</a:t>
            </a:r>
          </a:p>
          <a:p>
            <a:pPr marL="457200" indent="-45720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sz="2000" b="1" spc="0" dirty="0">
                <a:ea typeface="+mn-lt"/>
                <a:cs typeface="+mn-lt"/>
              </a:rPr>
              <a:t>listener - </a:t>
            </a:r>
            <a:r>
              <a:rPr lang="en-US" sz="2000" spc="0" dirty="0">
                <a:ea typeface="+mn-lt"/>
                <a:cs typeface="+mn-lt"/>
              </a:rPr>
              <a:t>The function that is called when the event occurs.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7EC0C673-08B7-8749-EA71-4E4012D7D63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82563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4011" y="1013012"/>
            <a:ext cx="7055941" cy="635955"/>
          </a:xfrm>
        </p:spPr>
        <p:txBody>
          <a:bodyPr/>
          <a:lstStyle/>
          <a:p>
            <a:pPr marL="0" indent="0">
              <a:lnSpc>
                <a:spcPts val="2400"/>
              </a:lnSpc>
              <a:buNone/>
            </a:pPr>
            <a:r>
              <a:rPr lang="en-US" sz="3200" cap="none" spc="0" dirty="0">
                <a:ea typeface="+mn-lt"/>
                <a:cs typeface="+mn-lt"/>
              </a:rPr>
              <a:t>2. Using The </a:t>
            </a:r>
            <a:r>
              <a:rPr lang="en-US" sz="3200" b="1" cap="none" spc="0" dirty="0">
                <a:ea typeface="+mn-lt"/>
                <a:cs typeface="+mn-lt"/>
              </a:rPr>
              <a:t>On</a:t>
            </a:r>
            <a:r>
              <a:rPr lang="en-US" sz="3200" cap="none" spc="0" dirty="0">
                <a:ea typeface="+mn-lt"/>
                <a:cs typeface="+mn-lt"/>
              </a:rPr>
              <a:t> Attribute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4011" y="2438400"/>
            <a:ext cx="6877365" cy="4087905"/>
          </a:xfrm>
        </p:spPr>
        <p:txBody>
          <a:bodyPr/>
          <a:lstStyle/>
          <a:p>
            <a:pPr marL="0" indent="0">
              <a:lnSpc>
                <a:spcPts val="2400"/>
              </a:lnSpc>
              <a:buNone/>
            </a:pPr>
            <a:r>
              <a:rPr lang="en-US" sz="2000" spc="0" dirty="0">
                <a:ea typeface="+mn-lt"/>
                <a:cs typeface="+mn-lt"/>
              </a:rPr>
              <a:t>Using the </a:t>
            </a:r>
            <a:r>
              <a:rPr lang="en-US" sz="2000" b="1" spc="0" dirty="0">
                <a:ea typeface="+mn-lt"/>
                <a:cs typeface="+mn-lt"/>
              </a:rPr>
              <a:t>on</a:t>
            </a:r>
            <a:r>
              <a:rPr lang="en-US" sz="2000" spc="0" dirty="0">
                <a:ea typeface="+mn-lt"/>
                <a:cs typeface="+mn-lt"/>
              </a:rPr>
              <a:t> attribute method you can directly add an event listener to the HTML element. </a:t>
            </a:r>
            <a:br>
              <a:rPr lang="en-US" sz="2000" spc="0" dirty="0">
                <a:ea typeface="+mn-lt"/>
                <a:cs typeface="+mn-lt"/>
              </a:rPr>
            </a:br>
            <a:r>
              <a:rPr lang="en-US" sz="2000" spc="0" dirty="0">
                <a:ea typeface="+mn-lt"/>
                <a:cs typeface="+mn-lt"/>
              </a:rPr>
              <a:t>Examples of attributes are onclick, </a:t>
            </a:r>
            <a:r>
              <a:rPr lang="en-US" sz="2000" spc="0" dirty="0" err="1">
                <a:ea typeface="+mn-lt"/>
                <a:cs typeface="+mn-lt"/>
              </a:rPr>
              <a:t>onmouseover</a:t>
            </a:r>
            <a:r>
              <a:rPr lang="en-US" sz="2000" spc="0" dirty="0">
                <a:ea typeface="+mn-lt"/>
                <a:cs typeface="+mn-lt"/>
              </a:rPr>
              <a:t>, etc.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7EC0C673-08B7-8749-EA71-4E4012D7D63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385C83-E6EC-E678-AC43-59141A256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011" y="4018360"/>
            <a:ext cx="6477561" cy="160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482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058005"/>
            <a:ext cx="5760720" cy="548640"/>
          </a:xfrm>
        </p:spPr>
        <p:txBody>
          <a:bodyPr/>
          <a:lstStyle/>
          <a:p>
            <a:pPr marL="0" indent="0">
              <a:lnSpc>
                <a:spcPts val="2400"/>
              </a:lnSpc>
              <a:buNone/>
            </a:pPr>
            <a:r>
              <a:rPr lang="en-US" sz="3200" cap="none" spc="0" dirty="0">
                <a:ea typeface="+mn-lt"/>
                <a:cs typeface="+mn-lt"/>
              </a:rPr>
              <a:t>Remove Event Listener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3" y="2438401"/>
            <a:ext cx="6500129" cy="3319272"/>
          </a:xfrm>
        </p:spPr>
        <p:txBody>
          <a:bodyPr/>
          <a:lstStyle/>
          <a:p>
            <a:pPr marL="0" indent="0">
              <a:lnSpc>
                <a:spcPts val="2400"/>
              </a:lnSpc>
              <a:buNone/>
            </a:pPr>
            <a:r>
              <a:rPr lang="en-US" sz="2000" spc="0" dirty="0">
                <a:ea typeface="+mn-lt"/>
                <a:cs typeface="+mn-lt"/>
              </a:rPr>
              <a:t>To remove an event listener from an element, you can use the </a:t>
            </a:r>
            <a:r>
              <a:rPr lang="en-US" sz="2000" b="1" spc="0" dirty="0" err="1">
                <a:ea typeface="+mn-lt"/>
                <a:cs typeface="+mn-lt"/>
              </a:rPr>
              <a:t>removeEventListener</a:t>
            </a:r>
            <a:r>
              <a:rPr lang="en-US" sz="2000" b="1" spc="0" dirty="0">
                <a:ea typeface="+mn-lt"/>
                <a:cs typeface="+mn-lt"/>
              </a:rPr>
              <a:t>() </a:t>
            </a:r>
            <a:r>
              <a:rPr lang="en-US" sz="2000" spc="0" dirty="0">
                <a:ea typeface="+mn-lt"/>
                <a:cs typeface="+mn-lt"/>
              </a:rPr>
              <a:t>method.</a:t>
            </a:r>
            <a:br>
              <a:rPr lang="en-US" sz="2000" spc="0" dirty="0">
                <a:ea typeface="+mn-lt"/>
                <a:cs typeface="+mn-lt"/>
              </a:rPr>
            </a:br>
            <a:br>
              <a:rPr lang="en-US" sz="2000" spc="0" dirty="0">
                <a:ea typeface="+mn-lt"/>
                <a:cs typeface="+mn-lt"/>
              </a:rPr>
            </a:br>
            <a:r>
              <a:rPr lang="en-US" sz="2000" spc="0" dirty="0">
                <a:ea typeface="+mn-lt"/>
                <a:cs typeface="+mn-lt"/>
              </a:rPr>
              <a:t>The </a:t>
            </a:r>
            <a:r>
              <a:rPr lang="en-US" sz="2000" b="1" spc="0" dirty="0" err="1">
                <a:ea typeface="+mn-lt"/>
                <a:cs typeface="+mn-lt"/>
              </a:rPr>
              <a:t>removeEventListener</a:t>
            </a:r>
            <a:r>
              <a:rPr lang="en-US" sz="2000" b="1" spc="0" dirty="0">
                <a:ea typeface="+mn-lt"/>
                <a:cs typeface="+mn-lt"/>
              </a:rPr>
              <a:t>()</a:t>
            </a:r>
            <a:r>
              <a:rPr lang="en-US" sz="2000" spc="0" dirty="0">
                <a:ea typeface="+mn-lt"/>
                <a:cs typeface="+mn-lt"/>
              </a:rPr>
              <a:t> method takes 2 arguments, </a:t>
            </a:r>
            <a:r>
              <a:rPr lang="en-US" sz="2000" b="1" spc="0" dirty="0">
                <a:ea typeface="+mn-lt"/>
                <a:cs typeface="+mn-lt"/>
              </a:rPr>
              <a:t>event</a:t>
            </a:r>
            <a:r>
              <a:rPr lang="en-US" sz="2000" spc="0" dirty="0">
                <a:ea typeface="+mn-lt"/>
                <a:cs typeface="+mn-lt"/>
              </a:rPr>
              <a:t> and </a:t>
            </a:r>
            <a:r>
              <a:rPr lang="en-US" sz="2000" b="1" spc="0" dirty="0">
                <a:ea typeface="+mn-lt"/>
                <a:cs typeface="+mn-lt"/>
              </a:rPr>
              <a:t>listener</a:t>
            </a:r>
            <a:r>
              <a:rPr lang="en-US" sz="2000" spc="0" dirty="0">
                <a:ea typeface="+mn-lt"/>
                <a:cs typeface="+mn-lt"/>
              </a:rPr>
              <a:t>.</a:t>
            </a:r>
          </a:p>
          <a:p>
            <a:pPr marL="0" indent="0">
              <a:lnSpc>
                <a:spcPts val="2400"/>
              </a:lnSpc>
              <a:buNone/>
            </a:pPr>
            <a:endParaRPr lang="en-US" sz="2000" spc="0" dirty="0">
              <a:ea typeface="+mn-lt"/>
              <a:cs typeface="+mn-lt"/>
            </a:endParaRP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7EC0C673-08B7-8749-EA71-4E4012D7D63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62717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White DNA structure">
            <a:extLst>
              <a:ext uri="{FF2B5EF4-FFF2-40B4-BE49-F238E27FC236}">
                <a16:creationId xmlns:a16="http://schemas.microsoft.com/office/drawing/2014/main" id="{7F21F877-E428-8BB2-045F-D9FA57744C2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3924A06-2533-68FE-6815-A6208AD9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Types Of Events In </a:t>
            </a:r>
            <a:r>
              <a:rPr lang="en-US" cap="none" dirty="0" err="1"/>
              <a:t>Javascript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924417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-Discovery_Win32_EF_v4" id="{D94798B6-E450-4518-8015-6EE17CD1412B}" vid="{16A04E6B-C80A-471C-86D6-D49E9EAD76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{177653B8-0639-4AB2-851B-4EA0E0F7BDC5}tf67061901_win32</Template>
  <TotalTime>432</TotalTime>
  <Words>583</Words>
  <Application>Microsoft Office PowerPoint</Application>
  <PresentationFormat>Widescreen</PresentationFormat>
  <Paragraphs>98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Daytona Condensed Light</vt:lpstr>
      <vt:lpstr>Posterama</vt:lpstr>
      <vt:lpstr>Wingdings</vt:lpstr>
      <vt:lpstr>Office Theme</vt:lpstr>
      <vt:lpstr>Events In JavaScript</vt:lpstr>
      <vt:lpstr>Introduction</vt:lpstr>
      <vt:lpstr>PowerPoint Presentation</vt:lpstr>
      <vt:lpstr>Handling events in javascript</vt:lpstr>
      <vt:lpstr>Add Event Listener</vt:lpstr>
      <vt:lpstr>1. Using the addEventListener() method</vt:lpstr>
      <vt:lpstr>2. Using The On Attribute</vt:lpstr>
      <vt:lpstr>Remove Event Listener</vt:lpstr>
      <vt:lpstr>Types Of Events In Javascript</vt:lpstr>
      <vt:lpstr>Timeline </vt:lpstr>
      <vt:lpstr>1. Window events in javascript</vt:lpstr>
      <vt:lpstr>2. Mouse events in javascript</vt:lpstr>
      <vt:lpstr>3. Keyboard events in javascript</vt:lpstr>
      <vt:lpstr>4. Form events in javascript</vt:lpstr>
      <vt:lpstr>5. Storage Event in JavaScript</vt:lpstr>
      <vt:lpstr>6. Media Events in JavaScript</vt:lpstr>
      <vt:lpstr>7. Drag Events in JavaScript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Events In JavaScript</dc:title>
  <dc:creator>Muhammad Latif</dc:creator>
  <cp:lastModifiedBy>Muhammad Latif</cp:lastModifiedBy>
  <cp:revision>2</cp:revision>
  <dcterms:created xsi:type="dcterms:W3CDTF">2024-01-31T16:09:51Z</dcterms:created>
  <dcterms:modified xsi:type="dcterms:W3CDTF">2024-02-01T21:46:19Z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