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25" r:id="rId5"/>
    <p:sldId id="328" r:id="rId6"/>
    <p:sldId id="327" r:id="rId7"/>
    <p:sldId id="340" r:id="rId8"/>
    <p:sldId id="341" r:id="rId9"/>
    <p:sldId id="342" r:id="rId10"/>
    <p:sldId id="335" r:id="rId11"/>
    <p:sldId id="343" r:id="rId12"/>
    <p:sldId id="344" r:id="rId13"/>
    <p:sldId id="345" r:id="rId14"/>
    <p:sldId id="350" r:id="rId15"/>
    <p:sldId id="346" r:id="rId16"/>
    <p:sldId id="347" r:id="rId17"/>
    <p:sldId id="348" r:id="rId18"/>
    <p:sldId id="349" r:id="rId19"/>
    <p:sldId id="359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60" r:id="rId28"/>
    <p:sldId id="358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3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205" autoAdjust="0"/>
  </p:normalViewPr>
  <p:slideViewPr>
    <p:cSldViewPr snapToGrid="0">
      <p:cViewPr>
        <p:scale>
          <a:sx n="80" d="100"/>
          <a:sy n="80" d="100"/>
        </p:scale>
        <p:origin x="821" y="17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383EA7F-384C-7BE4-622C-C921D43EF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667" b="1666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336"/>
            <a:ext cx="10515600" cy="64008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DOM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2nd </a:t>
            </a:r>
            <a:r>
              <a:rPr lang="en-US" sz="2800" cap="none" dirty="0" err="1"/>
              <a:t>javascript</a:t>
            </a:r>
            <a:r>
              <a:rPr lang="en-US" sz="2800" cap="none" dirty="0"/>
              <a:t> </a:t>
            </a:r>
            <a:r>
              <a:rPr lang="en-US" sz="2800" cap="none" dirty="0" err="1"/>
              <a:t>getElementsByName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Every element on an HTML document may have a name attribute: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Unlike the </a:t>
            </a:r>
            <a:r>
              <a:rPr lang="en-US" b="1" dirty="0">
                <a:ea typeface="+mn-lt"/>
                <a:cs typeface="+mn-lt"/>
              </a:rPr>
              <a:t>id</a:t>
            </a:r>
            <a:r>
              <a:rPr lang="en-US" dirty="0">
                <a:ea typeface="+mn-lt"/>
                <a:cs typeface="+mn-lt"/>
              </a:rPr>
              <a:t> attribute, multiple </a:t>
            </a:r>
            <a:r>
              <a:rPr lang="en-US" b="1" dirty="0">
                <a:ea typeface="+mn-lt"/>
                <a:cs typeface="+mn-lt"/>
              </a:rPr>
              <a:t>HTML</a:t>
            </a:r>
            <a:r>
              <a:rPr lang="en-US" dirty="0">
                <a:ea typeface="+mn-lt"/>
                <a:cs typeface="+mn-lt"/>
              </a:rPr>
              <a:t> elements can share the same value of the name attribute like this: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all elements with a specified name, you use the </a:t>
            </a:r>
            <a:r>
              <a:rPr lang="en-US" sz="2000" spc="0" dirty="0" err="1">
                <a:ea typeface="+mn-lt"/>
                <a:cs typeface="+mn-lt"/>
              </a:rPr>
              <a:t>getElementsByName</a:t>
            </a:r>
            <a:r>
              <a:rPr lang="en-US" sz="2000" spc="0" dirty="0">
                <a:ea typeface="+mn-lt"/>
                <a:cs typeface="+mn-lt"/>
              </a:rPr>
              <a:t>()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1800" spc="0" dirty="0">
                <a:ea typeface="+mn-lt"/>
                <a:cs typeface="+mn-lt"/>
              </a:rPr>
              <a:t>The </a:t>
            </a:r>
            <a:r>
              <a:rPr lang="en-US" sz="1800" spc="0" dirty="0" err="1">
                <a:ea typeface="+mn-lt"/>
                <a:cs typeface="+mn-lt"/>
              </a:rPr>
              <a:t>getElementsByName</a:t>
            </a:r>
            <a:r>
              <a:rPr lang="en-US" sz="1800" spc="0" dirty="0">
                <a:ea typeface="+mn-lt"/>
                <a:cs typeface="+mn-lt"/>
              </a:rPr>
              <a:t>() returns a live </a:t>
            </a:r>
            <a:r>
              <a:rPr lang="en-US" sz="1800" spc="0" dirty="0" err="1">
                <a:ea typeface="+mn-lt"/>
                <a:cs typeface="+mn-lt"/>
              </a:rPr>
              <a:t>NodeList</a:t>
            </a:r>
            <a:r>
              <a:rPr lang="en-US" sz="1800" spc="0" dirty="0">
                <a:ea typeface="+mn-lt"/>
                <a:cs typeface="+mn-lt"/>
              </a:rPr>
              <a:t> of elements with a specified name.</a:t>
            </a:r>
          </a:p>
          <a:p>
            <a:pPr>
              <a:lnSpc>
                <a:spcPts val="2400"/>
              </a:lnSpc>
            </a:pPr>
            <a:r>
              <a:rPr lang="en-US" sz="1800" spc="0" dirty="0">
                <a:ea typeface="+mn-lt"/>
                <a:cs typeface="+mn-lt"/>
              </a:rPr>
              <a:t>The </a:t>
            </a:r>
            <a:r>
              <a:rPr lang="en-US" sz="1800" spc="0" dirty="0" err="1">
                <a:ea typeface="+mn-lt"/>
                <a:cs typeface="+mn-lt"/>
              </a:rPr>
              <a:t>NodeList</a:t>
            </a:r>
            <a:r>
              <a:rPr lang="en-US" sz="1800" spc="0" dirty="0">
                <a:ea typeface="+mn-lt"/>
                <a:cs typeface="+mn-lt"/>
              </a:rPr>
              <a:t> is an array-like object, not an array object.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A077D-17CC-8886-8F81-8A96007C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2" y="2218078"/>
            <a:ext cx="5696394" cy="825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8070A-DA7F-5C02-A91C-2494DBC91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18" y="3579602"/>
            <a:ext cx="7397329" cy="812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16A07-C66B-4D93-C0DA-3C0F62CD3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771" y="4950867"/>
            <a:ext cx="6933523" cy="7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3nd </a:t>
            </a:r>
            <a:r>
              <a:rPr lang="en-US" sz="2800" cap="none" dirty="0" err="1"/>
              <a:t>javascript</a:t>
            </a:r>
            <a:r>
              <a:rPr lang="en-US" sz="2800" cap="none" dirty="0"/>
              <a:t> </a:t>
            </a:r>
            <a:r>
              <a:rPr lang="en-US" sz="2800" cap="none" dirty="0" err="1"/>
              <a:t>getElementsByTagName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getElementsByTagName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 accepts a tag name and returns a live </a:t>
            </a:r>
            <a:r>
              <a:rPr lang="en-US" sz="2000" b="1" spc="0" dirty="0" err="1">
                <a:ea typeface="+mn-lt"/>
                <a:cs typeface="+mn-lt"/>
              </a:rPr>
              <a:t>HTMLCollection</a:t>
            </a:r>
            <a:r>
              <a:rPr lang="en-US" sz="2000" spc="0" dirty="0">
                <a:ea typeface="+mn-lt"/>
                <a:cs typeface="+mn-lt"/>
              </a:rPr>
              <a:t> of elements with the matching tag name in the order which they appear in the document.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The following illustrates the syntax of the </a:t>
            </a:r>
            <a:r>
              <a:rPr lang="en-US" sz="2000" b="1" spc="0" dirty="0" err="1">
                <a:ea typeface="+mn-lt"/>
                <a:cs typeface="+mn-lt"/>
              </a:rPr>
              <a:t>getElementsByTagName</a:t>
            </a:r>
            <a:r>
              <a:rPr lang="en-US" sz="2000" b="1" spc="0" dirty="0">
                <a:ea typeface="+mn-lt"/>
                <a:cs typeface="+mn-lt"/>
              </a:rPr>
              <a:t>()</a:t>
            </a:r>
            <a:r>
              <a:rPr lang="en-US" sz="2000" spc="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 err="1">
                <a:ea typeface="+mn-lt"/>
                <a:cs typeface="+mn-lt"/>
              </a:rPr>
              <a:t>getElementsByTagName</a:t>
            </a:r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is a method of the document or element object.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 err="1">
                <a:ea typeface="+mn-lt"/>
                <a:cs typeface="+mn-lt"/>
              </a:rPr>
              <a:t>getElementsByTagName</a:t>
            </a:r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accepts a tag name and returns a list of elements with the matching tag name.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 err="1">
                <a:ea typeface="+mn-lt"/>
                <a:cs typeface="+mn-lt"/>
              </a:rPr>
              <a:t>getElementsByTagName</a:t>
            </a:r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returns a live </a:t>
            </a:r>
            <a:r>
              <a:rPr lang="en-US" b="1" dirty="0" err="1">
                <a:ea typeface="+mn-lt"/>
                <a:cs typeface="+mn-lt"/>
              </a:rPr>
              <a:t>HTMLCollection</a:t>
            </a:r>
            <a:r>
              <a:rPr lang="en-US" dirty="0">
                <a:ea typeface="+mn-lt"/>
                <a:cs typeface="+mn-lt"/>
              </a:rPr>
              <a:t> of elements. The </a:t>
            </a:r>
            <a:r>
              <a:rPr lang="en-US" dirty="0" err="1">
                <a:ea typeface="+mn-lt"/>
                <a:cs typeface="+mn-lt"/>
              </a:rPr>
              <a:t>HTMLCollection</a:t>
            </a:r>
            <a:r>
              <a:rPr lang="en-US" dirty="0">
                <a:ea typeface="+mn-lt"/>
                <a:cs typeface="+mn-lt"/>
              </a:rPr>
              <a:t> is an array-like object.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BD34A-94EF-5F0E-A811-B40B99B0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8" y="3574875"/>
            <a:ext cx="6075498" cy="7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4nd </a:t>
            </a:r>
            <a:r>
              <a:rPr lang="en-US" sz="2800" cap="none" dirty="0" err="1"/>
              <a:t>javascript</a:t>
            </a:r>
            <a:r>
              <a:rPr lang="en-US" sz="2800" cap="none" dirty="0"/>
              <a:t> </a:t>
            </a:r>
            <a:r>
              <a:rPr lang="en-US" sz="2800" cap="none" dirty="0" err="1"/>
              <a:t>getElementsByClassName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getElementsByClassName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 returns an array-like of objects of the child elements with a specified class name. 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method returns the elements which is a live </a:t>
            </a:r>
            <a:r>
              <a:rPr lang="en-US" dirty="0" err="1">
                <a:ea typeface="+mn-lt"/>
                <a:cs typeface="+mn-lt"/>
              </a:rPr>
              <a:t>HTMLCollection</a:t>
            </a:r>
            <a:r>
              <a:rPr lang="en-US" dirty="0">
                <a:ea typeface="+mn-lt"/>
                <a:cs typeface="+mn-lt"/>
              </a:rPr>
              <a:t> of the matches elements.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Use the JavaScript </a:t>
            </a:r>
            <a:r>
              <a:rPr lang="en-US" dirty="0" err="1">
                <a:ea typeface="+mn-lt"/>
                <a:cs typeface="+mn-lt"/>
              </a:rPr>
              <a:t>getElementsByClassName</a:t>
            </a:r>
            <a:r>
              <a:rPr lang="en-US" dirty="0">
                <a:ea typeface="+mn-lt"/>
                <a:cs typeface="+mn-lt"/>
              </a:rPr>
              <a:t>() method to select the child elements of an element that has one or more give class names.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2174A-E0F5-3773-154F-DF4B3CDE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1" y="2522229"/>
            <a:ext cx="6805658" cy="9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2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5nd </a:t>
            </a:r>
            <a:r>
              <a:rPr lang="en-US" sz="2800" cap="none" dirty="0" err="1"/>
              <a:t>javascript</a:t>
            </a:r>
            <a:r>
              <a:rPr lang="en-US" sz="2800" cap="none" dirty="0"/>
              <a:t> </a:t>
            </a:r>
            <a:r>
              <a:rPr lang="en-US" sz="2800" cap="none" dirty="0" err="1"/>
              <a:t>querySelector</a:t>
            </a:r>
            <a:r>
              <a:rPr lang="en-US" sz="2800" cap="none" dirty="0"/>
              <a:t>() and </a:t>
            </a:r>
            <a:r>
              <a:rPr lang="en-US" sz="2800" cap="none" dirty="0" err="1"/>
              <a:t>querySelectorAll</a:t>
            </a:r>
            <a:r>
              <a:rPr lang="en-US" sz="2800" cap="none" dirty="0"/>
              <a:t>() methods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spc="0" dirty="0" err="1">
                <a:ea typeface="+mn-lt"/>
                <a:cs typeface="+mn-lt"/>
              </a:rPr>
              <a:t>querySelector</a:t>
            </a:r>
            <a:r>
              <a:rPr lang="en-US" sz="2000" spc="0" dirty="0">
                <a:ea typeface="+mn-lt"/>
                <a:cs typeface="+mn-lt"/>
              </a:rPr>
              <a:t>() method allows you to select the first element that matches one or more CSS selectors.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following illustrates the syntax of the </a:t>
            </a:r>
            <a:r>
              <a:rPr lang="en-US" sz="2000" spc="0" dirty="0" err="1">
                <a:ea typeface="+mn-lt"/>
                <a:cs typeface="+mn-lt"/>
              </a:rPr>
              <a:t>querySelector</a:t>
            </a:r>
            <a:r>
              <a:rPr lang="en-US" sz="2000" spc="0" dirty="0">
                <a:ea typeface="+mn-lt"/>
                <a:cs typeface="+mn-lt"/>
              </a:rPr>
              <a:t>() method: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In this syntax, the selector is a CSS selector or a group of CSS selectors to match the descendant elements of the </a:t>
            </a:r>
            <a:r>
              <a:rPr lang="en-US" dirty="0" err="1">
                <a:ea typeface="+mn-lt"/>
                <a:cs typeface="+mn-lt"/>
              </a:rPr>
              <a:t>parentNode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If the selector is not valid CSS syntax, the method will raise a </a:t>
            </a:r>
            <a:r>
              <a:rPr lang="en-US" dirty="0" err="1">
                <a:ea typeface="+mn-lt"/>
                <a:cs typeface="+mn-lt"/>
              </a:rPr>
              <a:t>SyntaxError</a:t>
            </a:r>
            <a:r>
              <a:rPr lang="en-US" dirty="0">
                <a:ea typeface="+mn-lt"/>
                <a:cs typeface="+mn-lt"/>
              </a:rPr>
              <a:t> exception.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If no element matches the CSS selectors, the </a:t>
            </a:r>
            <a:r>
              <a:rPr lang="en-US" dirty="0" err="1">
                <a:ea typeface="+mn-lt"/>
                <a:cs typeface="+mn-lt"/>
              </a:rPr>
              <a:t>querySelector</a:t>
            </a:r>
            <a:r>
              <a:rPr lang="en-US" dirty="0">
                <a:ea typeface="+mn-lt"/>
                <a:cs typeface="+mn-lt"/>
              </a:rPr>
              <a:t>() returns null.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A5CC6-35D3-65C3-B2EF-273A5C92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7" y="3429000"/>
            <a:ext cx="7137353" cy="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3200" cap="none" dirty="0" err="1"/>
              <a:t>querySelectorAll</a:t>
            </a:r>
            <a:r>
              <a:rPr lang="en-US" sz="3200" cap="none" dirty="0"/>
              <a:t>() methods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Besides the </a:t>
            </a:r>
            <a:r>
              <a:rPr lang="en-US" dirty="0" err="1">
                <a:ea typeface="+mn-lt"/>
                <a:cs typeface="+mn-lt"/>
              </a:rPr>
              <a:t>querySelector</a:t>
            </a:r>
            <a:r>
              <a:rPr lang="en-US" dirty="0">
                <a:ea typeface="+mn-lt"/>
                <a:cs typeface="+mn-lt"/>
              </a:rPr>
              <a:t>(), you can use the </a:t>
            </a:r>
            <a:r>
              <a:rPr lang="en-US" dirty="0" err="1">
                <a:ea typeface="+mn-lt"/>
                <a:cs typeface="+mn-lt"/>
              </a:rPr>
              <a:t>querySelectorAll</a:t>
            </a:r>
            <a:r>
              <a:rPr lang="en-US" dirty="0">
                <a:ea typeface="+mn-lt"/>
                <a:cs typeface="+mn-lt"/>
              </a:rPr>
              <a:t>() method to select all elements that match a CSS selector or a group of CSS selectors: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querySelectorAll</a:t>
            </a:r>
            <a:r>
              <a:rPr lang="en-US" dirty="0">
                <a:ea typeface="+mn-lt"/>
                <a:cs typeface="+mn-lt"/>
              </a:rPr>
              <a:t>() method returns a static </a:t>
            </a:r>
            <a:r>
              <a:rPr lang="en-US" dirty="0" err="1">
                <a:ea typeface="+mn-lt"/>
                <a:cs typeface="+mn-lt"/>
              </a:rPr>
              <a:t>NodeList</a:t>
            </a:r>
            <a:r>
              <a:rPr lang="en-US" dirty="0">
                <a:ea typeface="+mn-lt"/>
                <a:cs typeface="+mn-lt"/>
              </a:rPr>
              <a:t> of elements that match the CSS selector. If no element matches, it returns an empty </a:t>
            </a:r>
            <a:r>
              <a:rPr lang="en-US" dirty="0" err="1">
                <a:ea typeface="+mn-lt"/>
                <a:cs typeface="+mn-lt"/>
              </a:rPr>
              <a:t>NodeList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Note that the </a:t>
            </a:r>
            <a:r>
              <a:rPr lang="en-US" dirty="0" err="1">
                <a:ea typeface="+mn-lt"/>
                <a:cs typeface="+mn-lt"/>
              </a:rPr>
              <a:t>NodeList</a:t>
            </a:r>
            <a:r>
              <a:rPr lang="en-US" dirty="0">
                <a:ea typeface="+mn-lt"/>
                <a:cs typeface="+mn-lt"/>
              </a:rPr>
              <a:t> is an array-like object, not an array object.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035F37-EA24-8EE2-08C9-CA9645A5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8" y="2707732"/>
            <a:ext cx="6242254" cy="797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EFBB8B-BA5B-FF19-71C2-B16827D2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88" y="4616176"/>
            <a:ext cx="5839829" cy="1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289056"/>
            <a:ext cx="7453476" cy="548640"/>
          </a:xfrm>
        </p:spPr>
        <p:txBody>
          <a:bodyPr/>
          <a:lstStyle/>
          <a:p>
            <a:r>
              <a:rPr lang="en-US" sz="3200" cap="none" dirty="0" err="1"/>
              <a:t>querySelectorAll</a:t>
            </a:r>
            <a:r>
              <a:rPr lang="en-US" sz="3200" cap="none" dirty="0"/>
              <a:t>() methods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894" y="986114"/>
            <a:ext cx="7386918" cy="5289175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1) Universal selector:- </a:t>
            </a:r>
            <a:r>
              <a:rPr lang="en-US" dirty="0">
                <a:ea typeface="+mn-lt"/>
                <a:cs typeface="+mn-lt"/>
              </a:rPr>
              <a:t>The universal selector is denoted by </a:t>
            </a:r>
            <a:r>
              <a:rPr lang="en-US" sz="2800" b="1" dirty="0">
                <a:ea typeface="+mn-lt"/>
                <a:cs typeface="+mn-lt"/>
              </a:rPr>
              <a:t>*</a:t>
            </a:r>
            <a:r>
              <a:rPr lang="en-US" dirty="0">
                <a:ea typeface="+mn-lt"/>
                <a:cs typeface="+mn-lt"/>
              </a:rPr>
              <a:t> that matches all elements of any type: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2) Type selector:-</a:t>
            </a:r>
            <a:r>
              <a:rPr lang="en-US" dirty="0">
                <a:ea typeface="+mn-lt"/>
                <a:cs typeface="+mn-lt"/>
              </a:rPr>
              <a:t> To select elements by node name, you use the type selector e.g., a selects all &lt;a&gt; elements: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 following example finds the first h1 element in the document: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4) ID Selector:-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D24A4-645C-CD62-B5D4-6A89AF8E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48" y="1654151"/>
            <a:ext cx="5642768" cy="904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FEA2B-446A-47B7-8CDE-98C79503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4" y="3544291"/>
            <a:ext cx="6058818" cy="165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5FD0D-8FF9-9E79-4D27-B088528EE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48856"/>
            <a:ext cx="5759787" cy="13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3. </a:t>
            </a:r>
            <a:br>
              <a:rPr lang="en-US" cap="none" dirty="0"/>
            </a:br>
            <a:r>
              <a:rPr lang="en-US" cap="none" dirty="0"/>
              <a:t>Traversing elements</a:t>
            </a:r>
          </a:p>
        </p:txBody>
      </p:sp>
    </p:spTree>
    <p:extLst>
      <p:ext uri="{BB962C8B-B14F-4D97-AF65-F5344CB8AC3E}">
        <p14:creationId xmlns:p14="http://schemas.microsoft.com/office/powerpoint/2010/main" val="397756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016751" cy="621792"/>
          </a:xfrm>
        </p:spPr>
        <p:txBody>
          <a:bodyPr/>
          <a:lstStyle/>
          <a:p>
            <a:r>
              <a:rPr lang="en-US" sz="3600" dirty="0"/>
              <a:t>Section 3. Traversing elements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46684" y="2663442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46684" y="3302301"/>
            <a:ext cx="1620520" cy="411476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684" y="3783079"/>
            <a:ext cx="1704728" cy="1143000"/>
          </a:xfrm>
        </p:spPr>
        <p:txBody>
          <a:bodyPr/>
          <a:lstStyle/>
          <a:p>
            <a:pPr lvl="0"/>
            <a:r>
              <a:rPr lang="en-US" b="1" dirty="0"/>
              <a:t>Get the parent element </a:t>
            </a:r>
            <a:r>
              <a:rPr lang="en-US" dirty="0"/>
              <a:t>–</a:t>
            </a:r>
            <a:br>
              <a:rPr lang="en-US" dirty="0"/>
            </a:br>
            <a:r>
              <a:rPr lang="en-US" dirty="0"/>
              <a:t> </a:t>
            </a:r>
          </a:p>
          <a:p>
            <a:pPr lvl="0"/>
            <a:r>
              <a:rPr lang="en-US" dirty="0"/>
              <a:t>get the parent node of an element.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53902" y="2537460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53902" y="3222244"/>
            <a:ext cx="1620520" cy="411476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53902" y="3658698"/>
            <a:ext cx="1513063" cy="1143000"/>
          </a:xfrm>
        </p:spPr>
        <p:txBody>
          <a:bodyPr/>
          <a:lstStyle/>
          <a:p>
            <a:pPr lvl="0"/>
            <a:r>
              <a:rPr lang="en-US" b="1" dirty="0"/>
              <a:t>Get child elements –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get children of an element</a:t>
            </a:r>
            <a:r>
              <a:rPr lang="en-US" b="1" dirty="0"/>
              <a:t>.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5181" y="2638738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58640" y="3246122"/>
            <a:ext cx="1620520" cy="41147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58639" y="3669431"/>
            <a:ext cx="1859101" cy="1143000"/>
          </a:xfrm>
        </p:spPr>
        <p:txBody>
          <a:bodyPr/>
          <a:lstStyle/>
          <a:p>
            <a:pPr lvl="0"/>
            <a:r>
              <a:rPr lang="en-US" b="1" dirty="0"/>
              <a:t>Get siblings of an element – </a:t>
            </a:r>
            <a:br>
              <a:rPr lang="en-US" b="1" dirty="0"/>
            </a:br>
            <a:endParaRPr lang="en-US" b="1" dirty="0"/>
          </a:p>
          <a:p>
            <a:pPr lvl="0"/>
            <a:r>
              <a:rPr lang="en-US" dirty="0"/>
              <a:t>get siblings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4140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1st JavaScript Get the Parent Element </a:t>
            </a:r>
            <a:r>
              <a:rPr lang="en-US" sz="2800" cap="none" dirty="0" err="1"/>
              <a:t>parentNode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the parent node of a specified node in the DOM tree, you use the </a:t>
            </a:r>
            <a:r>
              <a:rPr lang="en-US" sz="2000" spc="0" dirty="0" err="1">
                <a:ea typeface="+mn-lt"/>
                <a:cs typeface="+mn-lt"/>
              </a:rPr>
              <a:t>parentNode</a:t>
            </a:r>
            <a:r>
              <a:rPr lang="en-US" sz="2000" spc="0" dirty="0">
                <a:ea typeface="+mn-lt"/>
                <a:cs typeface="+mn-lt"/>
              </a:rPr>
              <a:t> property: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2A0DB-FCEE-233F-B003-10872C79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6" y="2599632"/>
            <a:ext cx="5093401" cy="829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A75C3-103A-E013-AF35-E7D7419A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16" y="3444623"/>
            <a:ext cx="4854097" cy="3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2st Getting Child Elements of a Node in 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Get the first child element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the first child element of a specified element, you use the </a:t>
            </a:r>
            <a:r>
              <a:rPr lang="en-US" sz="2000" b="1" spc="0" dirty="0" err="1">
                <a:ea typeface="+mn-lt"/>
                <a:cs typeface="+mn-lt"/>
              </a:rPr>
              <a:t>firstChild</a:t>
            </a:r>
            <a:r>
              <a:rPr lang="en-US" sz="2000" spc="0" dirty="0">
                <a:ea typeface="+mn-lt"/>
                <a:cs typeface="+mn-lt"/>
              </a:rPr>
              <a:t> property of the element:</a:t>
            </a:r>
          </a:p>
          <a:p>
            <a:pPr>
              <a:lnSpc>
                <a:spcPts val="2400"/>
              </a:lnSpc>
            </a:pP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Or to get the first child with the Element node only, you can use the </a:t>
            </a:r>
            <a:r>
              <a:rPr lang="en-US" sz="2000" spc="0" dirty="0" err="1">
                <a:ea typeface="+mn-lt"/>
                <a:cs typeface="+mn-lt"/>
              </a:rPr>
              <a:t>firstElementChild</a:t>
            </a:r>
            <a:r>
              <a:rPr lang="en-US" sz="2000" spc="0" dirty="0">
                <a:ea typeface="+mn-lt"/>
                <a:cs typeface="+mn-lt"/>
              </a:rPr>
              <a:t> property: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Get the last child element:- </a:t>
            </a:r>
            <a:r>
              <a:rPr lang="en-US" dirty="0">
                <a:ea typeface="+mn-lt"/>
                <a:cs typeface="+mn-lt"/>
              </a:rPr>
              <a:t>To get the last child element of a node, you use the </a:t>
            </a:r>
            <a:r>
              <a:rPr lang="en-US" dirty="0" err="1">
                <a:ea typeface="+mn-lt"/>
                <a:cs typeface="+mn-lt"/>
              </a:rPr>
              <a:t>lastChild</a:t>
            </a:r>
            <a:r>
              <a:rPr lang="en-US" dirty="0">
                <a:ea typeface="+mn-lt"/>
                <a:cs typeface="+mn-lt"/>
              </a:rPr>
              <a:t> property: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A9F7F-F7A6-7A4E-1D16-57010778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8" y="2982543"/>
            <a:ext cx="5551594" cy="892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B13E5-3753-0B19-9568-68621AC7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18" y="4496969"/>
            <a:ext cx="6561137" cy="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1. </a:t>
            </a:r>
            <a:br>
              <a:rPr lang="en-US" cap="none" dirty="0"/>
            </a:br>
            <a:r>
              <a:rPr lang="en-US" cap="none" dirty="0"/>
              <a:t>Understanding the document object model in </a:t>
            </a:r>
            <a:r>
              <a:rPr lang="en-US" cap="none" dirty="0" err="1"/>
              <a:t>javascript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2st Getting Child Elements of a Node in 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Get all child elements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a live </a:t>
            </a:r>
            <a:r>
              <a:rPr lang="en-US" sz="2000" b="1" spc="0" dirty="0" err="1">
                <a:ea typeface="+mn-lt"/>
                <a:cs typeface="+mn-lt"/>
              </a:rPr>
              <a:t>NodeList</a:t>
            </a:r>
            <a:r>
              <a:rPr lang="en-US" sz="2000" spc="0" dirty="0">
                <a:ea typeface="+mn-lt"/>
                <a:cs typeface="+mn-lt"/>
              </a:rPr>
              <a:t> of child elements of a specified element, you use the </a:t>
            </a:r>
            <a:r>
              <a:rPr lang="en-US" sz="2000" b="1" spc="0" dirty="0" err="1">
                <a:ea typeface="+mn-lt"/>
                <a:cs typeface="+mn-lt"/>
              </a:rPr>
              <a:t>childNodes</a:t>
            </a:r>
            <a:r>
              <a:rPr lang="en-US" sz="2000" spc="0" dirty="0">
                <a:ea typeface="+mn-lt"/>
                <a:cs typeface="+mn-lt"/>
              </a:rPr>
              <a:t> property: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childNodes</a:t>
            </a:r>
            <a:r>
              <a:rPr lang="en-US" dirty="0">
                <a:ea typeface="+mn-lt"/>
                <a:cs typeface="+mn-lt"/>
              </a:rPr>
              <a:t> property returns all child elements with any node type.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get the child element with only the element node type, you use the children property:</a:t>
            </a:r>
          </a:p>
          <a:p>
            <a:pPr>
              <a:lnSpc>
                <a:spcPts val="2400"/>
              </a:lnSpc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9B6C64-6005-7815-E2D1-F4A8AE14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18" y="3020010"/>
            <a:ext cx="5588817" cy="610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66D20-43FD-7723-9AE6-50DE1F8E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29" y="5287328"/>
            <a:ext cx="5588817" cy="8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2" y="1546224"/>
            <a:ext cx="7453476" cy="548640"/>
          </a:xfrm>
        </p:spPr>
        <p:txBody>
          <a:bodyPr/>
          <a:lstStyle/>
          <a:p>
            <a:r>
              <a:rPr lang="en-US" sz="2800" spc="0" dirty="0">
                <a:ea typeface="+mn-lt"/>
                <a:cs typeface="+mn-lt"/>
              </a:rPr>
              <a:t>Summary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2" y="1936376"/>
            <a:ext cx="7453476" cy="4155399"/>
          </a:xfrm>
        </p:spPr>
        <p:txBody>
          <a:bodyPr/>
          <a:lstStyle/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firstChild</a:t>
            </a:r>
            <a:r>
              <a:rPr lang="en-US" sz="2000" spc="0" dirty="0">
                <a:ea typeface="+mn-lt"/>
                <a:cs typeface="+mn-lt"/>
              </a:rPr>
              <a:t> and </a:t>
            </a:r>
            <a:r>
              <a:rPr lang="en-US" sz="2000" b="1" spc="0" dirty="0" err="1">
                <a:ea typeface="+mn-lt"/>
                <a:cs typeface="+mn-lt"/>
              </a:rPr>
              <a:t>lastChild</a:t>
            </a:r>
            <a:r>
              <a:rPr lang="en-US" sz="2000" spc="0" dirty="0">
                <a:ea typeface="+mn-lt"/>
                <a:cs typeface="+mn-lt"/>
              </a:rPr>
              <a:t> return the first and last child of a node, which can be any node type including text node, comment node, and element node.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firstElementChild</a:t>
            </a:r>
            <a:r>
              <a:rPr lang="en-US" sz="2000" spc="0" dirty="0">
                <a:ea typeface="+mn-lt"/>
                <a:cs typeface="+mn-lt"/>
              </a:rPr>
              <a:t> and </a:t>
            </a:r>
            <a:r>
              <a:rPr lang="en-US" sz="2000" b="1" spc="0" dirty="0" err="1">
                <a:ea typeface="+mn-lt"/>
                <a:cs typeface="+mn-lt"/>
              </a:rPr>
              <a:t>lastElementChild</a:t>
            </a:r>
            <a:r>
              <a:rPr lang="en-US" sz="2000" spc="0" dirty="0">
                <a:ea typeface="+mn-lt"/>
                <a:cs typeface="+mn-lt"/>
              </a:rPr>
              <a:t> return the first and last child Element node.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childNodes</a:t>
            </a:r>
            <a:r>
              <a:rPr lang="en-US" sz="2000" spc="0" dirty="0">
                <a:ea typeface="+mn-lt"/>
                <a:cs typeface="+mn-lt"/>
              </a:rPr>
              <a:t> returns a live </a:t>
            </a:r>
            <a:r>
              <a:rPr lang="en-US" sz="2000" b="1" spc="0" dirty="0" err="1">
                <a:ea typeface="+mn-lt"/>
                <a:cs typeface="+mn-lt"/>
              </a:rPr>
              <a:t>NodeList</a:t>
            </a:r>
            <a:r>
              <a:rPr lang="en-US" sz="2000" spc="0" dirty="0">
                <a:ea typeface="+mn-lt"/>
                <a:cs typeface="+mn-lt"/>
              </a:rPr>
              <a:t> of all child nodes of any node type of a specified node. The </a:t>
            </a:r>
            <a:r>
              <a:rPr lang="en-US" sz="2000" b="1" spc="0" dirty="0">
                <a:ea typeface="+mn-lt"/>
                <a:cs typeface="+mn-lt"/>
              </a:rPr>
              <a:t>children</a:t>
            </a:r>
            <a:r>
              <a:rPr lang="en-US" sz="2000" spc="0" dirty="0">
                <a:ea typeface="+mn-lt"/>
                <a:cs typeface="+mn-lt"/>
              </a:rPr>
              <a:t> return all child Element nodes of a specified node.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06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3st JavaScript Siblings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18" y="1936376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Let’s say we have the following list of items: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:</a:t>
            </a:r>
          </a:p>
          <a:p>
            <a:pPr>
              <a:lnSpc>
                <a:spcPts val="2400"/>
              </a:lnSpc>
            </a:pP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Get the next siblings: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get the next sibling of an element, you use the </a:t>
            </a:r>
            <a:r>
              <a:rPr lang="en-US" dirty="0" err="1">
                <a:ea typeface="+mn-lt"/>
                <a:cs typeface="+mn-lt"/>
              </a:rPr>
              <a:t>nextElementSibling</a:t>
            </a:r>
            <a:r>
              <a:rPr lang="en-US" dirty="0">
                <a:ea typeface="+mn-lt"/>
                <a:cs typeface="+mn-lt"/>
              </a:rPr>
              <a:t> attribute: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043E8-97D3-ED64-20E4-F089023E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63" y="2336841"/>
            <a:ext cx="5349704" cy="233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7F1DA-06E4-2519-843B-EC730E91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1" y="5974948"/>
            <a:ext cx="5839829" cy="6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Siblings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844" y="154622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Get all siblings of an element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all siblings of an element, we’ll use the logic: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First, select the parent of the element whose siblings you want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define a function name that takes the selected element as an argument.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initialize a variable name with the first child element of the parent.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enter a while loop . within the loop, check if the current sibling is an element node (</a:t>
            </a:r>
            <a:r>
              <a:rPr lang="en-US" sz="2000" spc="0" dirty="0" err="1">
                <a:ea typeface="+mn-lt"/>
                <a:cs typeface="+mn-lt"/>
              </a:rPr>
              <a:t>nodeType</a:t>
            </a:r>
            <a:r>
              <a:rPr lang="en-US" sz="2000" spc="0" dirty="0">
                <a:ea typeface="+mn-lt"/>
                <a:cs typeface="+mn-lt"/>
              </a:rPr>
              <a:t> === 1) and not equal to the original element.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if the condition is met, push the sibling into the array.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move to the next sibling using </a:t>
            </a:r>
            <a:r>
              <a:rPr lang="en-US" sz="2000" spc="0" dirty="0" err="1">
                <a:ea typeface="+mn-lt"/>
                <a:cs typeface="+mn-lt"/>
              </a:rPr>
              <a:t>sibling.nextSibling</a:t>
            </a:r>
            <a:r>
              <a:rPr lang="en-US" sz="2000" spc="0" dirty="0">
                <a:ea typeface="+mn-lt"/>
                <a:cs typeface="+mn-lt"/>
              </a:rPr>
              <a:t>.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continue looping until there are no more siblings.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return the array of siblings from the function.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call the function with the selected element as a parameter..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278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4. </a:t>
            </a:r>
            <a:br>
              <a:rPr lang="en-US" cap="none" dirty="0"/>
            </a:br>
            <a:r>
              <a:rPr lang="en-US" cap="none" dirty="0"/>
              <a:t>Manipulating elements</a:t>
            </a:r>
          </a:p>
        </p:txBody>
      </p:sp>
    </p:spTree>
    <p:extLst>
      <p:ext uri="{BB962C8B-B14F-4D97-AF65-F5344CB8AC3E}">
        <p14:creationId xmlns:p14="http://schemas.microsoft.com/office/powerpoint/2010/main" val="363681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7637273" cy="621792"/>
          </a:xfrm>
        </p:spPr>
        <p:txBody>
          <a:bodyPr/>
          <a:lstStyle/>
          <a:p>
            <a:r>
              <a:rPr lang="en-US" sz="3600" dirty="0"/>
              <a:t>Section 4. Manipulating elements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b="1" dirty="0" err="1"/>
              <a:t>createElement</a:t>
            </a:r>
            <a:r>
              <a:rPr lang="en-US" b="1" dirty="0"/>
              <a:t>() –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create a new element.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b="1" dirty="0" err="1"/>
              <a:t>appendChild</a:t>
            </a:r>
            <a:r>
              <a:rPr lang="en-US" b="1" dirty="0"/>
              <a:t>()  – </a:t>
            </a:r>
            <a:br>
              <a:rPr lang="en-US" b="1" dirty="0"/>
            </a:br>
            <a:r>
              <a:rPr lang="en-US" b="1" dirty="0"/>
              <a:t>append a node to a list of child nodes of a specified parent node.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3" y="3803904"/>
            <a:ext cx="1688771" cy="1143000"/>
          </a:xfrm>
        </p:spPr>
        <p:txBody>
          <a:bodyPr/>
          <a:lstStyle/>
          <a:p>
            <a:pPr lvl="0"/>
            <a:r>
              <a:rPr lang="en-US" b="1" dirty="0" err="1"/>
              <a:t>textContent</a:t>
            </a:r>
            <a:r>
              <a:rPr lang="en-US" b="1" dirty="0"/>
              <a:t> – </a:t>
            </a:r>
            <a:br>
              <a:rPr lang="en-US" b="1" dirty="0"/>
            </a:br>
            <a:r>
              <a:rPr lang="en-US" b="1" dirty="0"/>
              <a:t>get and set the text content of a node.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199" y="3763260"/>
            <a:ext cx="2324431" cy="1183644"/>
          </a:xfrm>
        </p:spPr>
        <p:txBody>
          <a:bodyPr/>
          <a:lstStyle/>
          <a:p>
            <a:r>
              <a:rPr lang="en-US" b="1" dirty="0" err="1"/>
              <a:t>innerHTML</a:t>
            </a:r>
            <a:r>
              <a:rPr lang="en-US" b="1" dirty="0"/>
              <a:t> – </a:t>
            </a:r>
            <a:br>
              <a:rPr lang="en-US" b="1" dirty="0"/>
            </a:br>
            <a:r>
              <a:rPr lang="en-US" b="1" dirty="0"/>
              <a:t>get and set the HTML content of an element.</a:t>
            </a:r>
            <a:br>
              <a:rPr lang="en-US" b="1" dirty="0"/>
            </a:br>
            <a:r>
              <a:rPr lang="en-US" b="1" dirty="0" err="1"/>
              <a:t>innerHTML</a:t>
            </a:r>
            <a:r>
              <a:rPr lang="en-US" b="1" dirty="0"/>
              <a:t> vs. </a:t>
            </a:r>
            <a:r>
              <a:rPr lang="en-US" b="1" dirty="0" err="1"/>
              <a:t>createElement</a:t>
            </a:r>
            <a:r>
              <a:rPr lang="en-US" b="1" dirty="0"/>
              <a:t> – explain the differences between </a:t>
            </a:r>
            <a:r>
              <a:rPr lang="en-US" b="1" dirty="0" err="1"/>
              <a:t>innerHTML</a:t>
            </a:r>
            <a:r>
              <a:rPr lang="en-US" b="1" dirty="0"/>
              <a:t> and </a:t>
            </a:r>
            <a:r>
              <a:rPr lang="en-US" b="1" dirty="0" err="1"/>
              <a:t>createElement</a:t>
            </a:r>
            <a:r>
              <a:rPr lang="en-US" b="1" dirty="0"/>
              <a:t> when it comes to creating new elements.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62160" y="2634256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07880" y="3351784"/>
            <a:ext cx="1620520" cy="41147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07880" y="3687363"/>
            <a:ext cx="1620520" cy="1143000"/>
          </a:xfrm>
        </p:spPr>
        <p:txBody>
          <a:bodyPr/>
          <a:lstStyle/>
          <a:p>
            <a:pPr lvl="0"/>
            <a:r>
              <a:rPr lang="en-US" b="1" dirty="0" err="1"/>
              <a:t>querySelector</a:t>
            </a:r>
            <a:r>
              <a:rPr lang="en-US" b="1" dirty="0"/>
              <a:t>()  – select elements by CSS selectors.</a:t>
            </a:r>
          </a:p>
        </p:txBody>
      </p:sp>
    </p:spTree>
    <p:extLst>
      <p:ext uri="{BB962C8B-B14F-4D97-AF65-F5344CB8AC3E}">
        <p14:creationId xmlns:p14="http://schemas.microsoft.com/office/powerpoint/2010/main" val="66934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CreateElement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1" y="139849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create an HTML element, you use the </a:t>
            </a:r>
            <a:r>
              <a:rPr lang="en-US" sz="2000" spc="0" dirty="0" err="1">
                <a:ea typeface="+mn-lt"/>
                <a:cs typeface="+mn-lt"/>
              </a:rPr>
              <a:t>document.createElement</a:t>
            </a:r>
            <a:r>
              <a:rPr lang="en-US" sz="2000" spc="0" dirty="0">
                <a:ea typeface="+mn-lt"/>
                <a:cs typeface="+mn-lt"/>
              </a:rPr>
              <a:t>() method: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C358-4D51-0CDD-5ED4-33BC567D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1" y="1828800"/>
            <a:ext cx="5537920" cy="862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02A9A-7F6D-CF1D-CEC7-C6D82A0E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1" y="2775120"/>
            <a:ext cx="5537920" cy="7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appendChild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1" y="139849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create an HTML element, you use the </a:t>
            </a:r>
            <a:r>
              <a:rPr lang="en-US" sz="2000" spc="0" dirty="0" err="1">
                <a:ea typeface="+mn-lt"/>
                <a:cs typeface="+mn-lt"/>
              </a:rPr>
              <a:t>document.createElement</a:t>
            </a:r>
            <a:r>
              <a:rPr lang="en-US" sz="2000" spc="0" dirty="0">
                <a:ea typeface="+mn-lt"/>
                <a:cs typeface="+mn-lt"/>
              </a:rPr>
              <a:t>() method: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spc="0" dirty="0" err="1">
                <a:ea typeface="+mn-lt"/>
                <a:cs typeface="+mn-lt"/>
              </a:rPr>
              <a:t>element.appendChild</a:t>
            </a:r>
            <a:r>
              <a:rPr lang="en-US" sz="2000" spc="0" dirty="0">
                <a:ea typeface="+mn-lt"/>
                <a:cs typeface="+mn-lt"/>
              </a:rPr>
              <a:t>() appends an HTML element to an existing element.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0BD38-9E68-DCB8-83E9-5BE5442B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1" y="2257272"/>
            <a:ext cx="5683169" cy="6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1" y="766225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appendChild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844" y="1314865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Reading </a:t>
            </a:r>
            <a:r>
              <a:rPr lang="en-US" sz="2000" b="1" spc="0" dirty="0" err="1">
                <a:ea typeface="+mn-lt"/>
                <a:cs typeface="+mn-lt"/>
              </a:rPr>
              <a:t>textContent</a:t>
            </a:r>
            <a:r>
              <a:rPr lang="en-US" sz="2000" b="1" spc="0" dirty="0">
                <a:ea typeface="+mn-lt"/>
                <a:cs typeface="+mn-lt"/>
              </a:rPr>
              <a:t> from a node: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get the text content of a node and its descendants, you use the </a:t>
            </a:r>
            <a:r>
              <a:rPr lang="en-US" sz="2000" spc="0" dirty="0" err="1">
                <a:ea typeface="+mn-lt"/>
                <a:cs typeface="+mn-lt"/>
              </a:rPr>
              <a:t>textContent</a:t>
            </a:r>
            <a:r>
              <a:rPr lang="en-US" sz="2000" spc="0" dirty="0">
                <a:ea typeface="+mn-lt"/>
                <a:cs typeface="+mn-lt"/>
              </a:rPr>
              <a:t> property: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Setting </a:t>
            </a:r>
            <a:r>
              <a:rPr lang="en-US" b="1" dirty="0" err="1">
                <a:ea typeface="+mn-lt"/>
                <a:cs typeface="+mn-lt"/>
              </a:rPr>
              <a:t>textContent</a:t>
            </a:r>
            <a:r>
              <a:rPr lang="en-US" b="1" dirty="0">
                <a:ea typeface="+mn-lt"/>
                <a:cs typeface="+mn-lt"/>
              </a:rPr>
              <a:t> for a node: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Besides reading </a:t>
            </a:r>
            <a:r>
              <a:rPr lang="en-US" dirty="0" err="1">
                <a:ea typeface="+mn-lt"/>
                <a:cs typeface="+mn-lt"/>
              </a:rPr>
              <a:t>textContent</a:t>
            </a:r>
            <a:r>
              <a:rPr lang="en-US" dirty="0">
                <a:ea typeface="+mn-lt"/>
                <a:cs typeface="+mn-lt"/>
              </a:rPr>
              <a:t>, you can also use the </a:t>
            </a:r>
            <a:r>
              <a:rPr lang="en-US" dirty="0" err="1">
                <a:ea typeface="+mn-lt"/>
                <a:cs typeface="+mn-lt"/>
              </a:rPr>
              <a:t>textContent</a:t>
            </a:r>
            <a:r>
              <a:rPr lang="en-US" dirty="0">
                <a:ea typeface="+mn-lt"/>
                <a:cs typeface="+mn-lt"/>
              </a:rPr>
              <a:t> property to set the text for a node: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AF02F-FDD2-ECF1-F887-8B5189FD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0" y="2438401"/>
            <a:ext cx="4871642" cy="646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C5D83-520E-0619-1BE0-F311362E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0" y="4374778"/>
            <a:ext cx="5095759" cy="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9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innerHTML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spc="0" dirty="0" err="1">
                <a:ea typeface="+mn-lt"/>
                <a:cs typeface="+mn-lt"/>
              </a:rPr>
              <a:t>innerHTML</a:t>
            </a:r>
            <a:r>
              <a:rPr lang="en-US" sz="2000" spc="0" dirty="0">
                <a:ea typeface="+mn-lt"/>
                <a:cs typeface="+mn-lt"/>
              </a:rPr>
              <a:t> is a property of the Element that allows you to get or set the HTML markup contained within the element:</a:t>
            </a:r>
          </a:p>
          <a:p>
            <a:pPr>
              <a:lnSpc>
                <a:spcPts val="2400"/>
              </a:lnSpc>
            </a:pPr>
            <a:br>
              <a:rPr lang="en-US" sz="2000" spc="0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Reading the </a:t>
            </a:r>
            <a:r>
              <a:rPr lang="en-US" b="1" dirty="0" err="1">
                <a:ea typeface="+mn-lt"/>
                <a:cs typeface="+mn-lt"/>
              </a:rPr>
              <a:t>innerHTML</a:t>
            </a:r>
            <a:r>
              <a:rPr lang="en-US" b="1" dirty="0">
                <a:ea typeface="+mn-lt"/>
                <a:cs typeface="+mn-lt"/>
              </a:rPr>
              <a:t> property of an element: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get the HTML markup contained within an element, you use the following syntax: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b="1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Setting the </a:t>
            </a:r>
            <a:r>
              <a:rPr lang="en-US" b="1" dirty="0" err="1">
                <a:ea typeface="+mn-lt"/>
                <a:cs typeface="+mn-lt"/>
              </a:rPr>
              <a:t>innerHTML</a:t>
            </a:r>
            <a:r>
              <a:rPr lang="en-US" b="1" dirty="0">
                <a:ea typeface="+mn-lt"/>
                <a:cs typeface="+mn-lt"/>
              </a:rPr>
              <a:t> property of an element: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set the value of </a:t>
            </a:r>
            <a:r>
              <a:rPr lang="en-US" dirty="0" err="1">
                <a:ea typeface="+mn-lt"/>
                <a:cs typeface="+mn-lt"/>
              </a:rPr>
              <a:t>innerHTML</a:t>
            </a:r>
            <a:r>
              <a:rPr lang="en-US" dirty="0">
                <a:ea typeface="+mn-lt"/>
                <a:cs typeface="+mn-lt"/>
              </a:rPr>
              <a:t> property, you use this syntax: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07732-51B1-5F8A-8478-0C7F569D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62" y="-759296"/>
            <a:ext cx="6277161" cy="3054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E74A2-0130-9DA5-AA15-051A9F807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0" y="3462416"/>
            <a:ext cx="4943360" cy="588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95BF7-E745-C675-89E3-09ED8C8CA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44" y="5189133"/>
            <a:ext cx="651566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400" y="730265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399" y="2438401"/>
            <a:ext cx="7154553" cy="4263436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800" b="1" spc="0" dirty="0">
                <a:ea typeface="+mn-lt"/>
                <a:cs typeface="+mn-lt"/>
              </a:rPr>
              <a:t>What is Document Object Model (DOM)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Document Object Model (DOM) is an application programming interface (API) for manipulating HTML documents.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DOM represents an HTML document as a tree of nodes. The DOM provides functions that allow you to add, remove, and modify parts of the document effectively.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replaceChild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replace an HTML element, you use the </a:t>
            </a:r>
            <a:r>
              <a:rPr lang="en-US" sz="2000" b="1" spc="0" dirty="0" err="1">
                <a:ea typeface="+mn-lt"/>
                <a:cs typeface="+mn-lt"/>
              </a:rPr>
              <a:t>node.replaceChild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method:</a:t>
            </a:r>
            <a:br>
              <a:rPr lang="en-US" sz="2000" spc="0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b="1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In this method, the </a:t>
            </a:r>
            <a:r>
              <a:rPr lang="en-US" dirty="0" err="1">
                <a:ea typeface="+mn-lt"/>
                <a:cs typeface="+mn-lt"/>
              </a:rPr>
              <a:t>newChild</a:t>
            </a:r>
            <a:r>
              <a:rPr lang="en-US" dirty="0">
                <a:ea typeface="+mn-lt"/>
                <a:cs typeface="+mn-lt"/>
              </a:rPr>
              <a:t> is the new node to replace the </a:t>
            </a:r>
            <a:r>
              <a:rPr lang="en-US" dirty="0" err="1">
                <a:ea typeface="+mn-lt"/>
                <a:cs typeface="+mn-lt"/>
              </a:rPr>
              <a:t>oldChild</a:t>
            </a:r>
            <a:r>
              <a:rPr lang="en-US" dirty="0">
                <a:ea typeface="+mn-lt"/>
                <a:cs typeface="+mn-lt"/>
              </a:rPr>
              <a:t> node which is the old child node to be replaced.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C2947-A53F-0E4C-9637-BFA14FB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0" y="1330178"/>
            <a:ext cx="5554943" cy="58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02332-7E7F-0667-C611-16B56633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43" y="2770094"/>
            <a:ext cx="4024407" cy="1720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F82A21-518C-E5F8-12E9-F27185EEF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43" y="4723381"/>
            <a:ext cx="489246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2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JavaScript </a:t>
            </a:r>
            <a:r>
              <a:rPr lang="en-US" sz="2800" cap="none" dirty="0" err="1"/>
              <a:t>removeChild</a:t>
            </a:r>
            <a:endParaRPr lang="en-US" sz="28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To remove a child element of a node, you use the </a:t>
            </a:r>
            <a:r>
              <a:rPr lang="en-US" sz="2000" b="1" spc="0" dirty="0" err="1">
                <a:ea typeface="+mn-lt"/>
                <a:cs typeface="+mn-lt"/>
              </a:rPr>
              <a:t>removeChild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method:</a:t>
            </a:r>
          </a:p>
          <a:p>
            <a:pPr>
              <a:lnSpc>
                <a:spcPts val="2400"/>
              </a:lnSpc>
            </a:pPr>
            <a:br>
              <a:rPr lang="en-US" sz="2000" spc="0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b="1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02332-7E7F-0667-C611-16B56633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44" y="2438401"/>
            <a:ext cx="4024407" cy="1720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CC5D0-801B-1B35-E074-E328D856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0" y="1497113"/>
            <a:ext cx="6316907" cy="66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12760-B427-F225-CBBC-205AE0235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44" y="4436489"/>
            <a:ext cx="7002058" cy="7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8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5. </a:t>
            </a:r>
            <a:br>
              <a:rPr lang="en-US" cap="none" dirty="0"/>
            </a:br>
            <a:r>
              <a:rPr lang="en-US" cap="none" dirty="0"/>
              <a:t>Working with Attributes</a:t>
            </a:r>
          </a:p>
        </p:txBody>
      </p:sp>
    </p:spTree>
    <p:extLst>
      <p:ext uri="{BB962C8B-B14F-4D97-AF65-F5344CB8AC3E}">
        <p14:creationId xmlns:p14="http://schemas.microsoft.com/office/powerpoint/2010/main" val="263034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7637273" cy="621792"/>
          </a:xfrm>
        </p:spPr>
        <p:txBody>
          <a:bodyPr/>
          <a:lstStyle/>
          <a:p>
            <a:r>
              <a:rPr lang="en-US" sz="3600" dirty="0"/>
              <a:t>Section 5. Working with Attributes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40274" y="2638738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0274" y="3324538"/>
            <a:ext cx="1620520" cy="411476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0274" y="3879258"/>
            <a:ext cx="1620520" cy="1143000"/>
          </a:xfrm>
        </p:spPr>
        <p:txBody>
          <a:bodyPr/>
          <a:lstStyle/>
          <a:p>
            <a:pPr lvl="0"/>
            <a:r>
              <a:rPr lang="en-US" b="1" dirty="0" err="1"/>
              <a:t>setAttribute</a:t>
            </a:r>
            <a:r>
              <a:rPr lang="en-US" b="1" dirty="0"/>
              <a:t>() –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set the value of a specified attribute on a element.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9031" y="2537460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9031" y="3324538"/>
            <a:ext cx="1620520" cy="411476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29031" y="3868972"/>
            <a:ext cx="1620520" cy="1143000"/>
          </a:xfrm>
        </p:spPr>
        <p:txBody>
          <a:bodyPr/>
          <a:lstStyle/>
          <a:p>
            <a:pPr lvl="0"/>
            <a:r>
              <a:rPr lang="en-US" b="1" dirty="0" err="1"/>
              <a:t>getAttribute</a:t>
            </a:r>
            <a:r>
              <a:rPr lang="en-US" b="1" dirty="0"/>
              <a:t>() –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get the value of an attribute on an element.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53858" y="2638738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53858" y="3324538"/>
            <a:ext cx="1620520" cy="41147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53858" y="3784058"/>
            <a:ext cx="1688771" cy="1143000"/>
          </a:xfrm>
        </p:spPr>
        <p:txBody>
          <a:bodyPr/>
          <a:lstStyle/>
          <a:p>
            <a:pPr lvl="0"/>
            <a:r>
              <a:rPr lang="en-US" b="1" dirty="0" err="1"/>
              <a:t>removeAttribute</a:t>
            </a:r>
            <a:r>
              <a:rPr lang="en-US" b="1" dirty="0"/>
              <a:t>() –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 </a:t>
            </a:r>
            <a:r>
              <a:rPr lang="en-US" dirty="0"/>
              <a:t>remove an attribute from a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2709257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1</a:t>
            </a:r>
            <a:r>
              <a:rPr lang="en-US" sz="2800" cap="none" baseline="30000" dirty="0"/>
              <a:t>st</a:t>
            </a:r>
            <a:r>
              <a:rPr lang="en-US" sz="2800" cap="none" dirty="0"/>
              <a:t> JavaScript </a:t>
            </a:r>
            <a:r>
              <a:rPr lang="en-US" sz="2800" cap="none" dirty="0" err="1"/>
              <a:t>setAttribute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set a value of an attribute on a specified element, we use the </a:t>
            </a:r>
            <a:r>
              <a:rPr lang="en-US" dirty="0" err="1">
                <a:ea typeface="+mn-lt"/>
                <a:cs typeface="+mn-lt"/>
              </a:rPr>
              <a:t>setAttribute</a:t>
            </a:r>
            <a:r>
              <a:rPr lang="en-US" dirty="0">
                <a:ea typeface="+mn-lt"/>
                <a:cs typeface="+mn-lt"/>
              </a:rPr>
              <a:t>() method: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Parameters:-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name</a:t>
            </a:r>
            <a:r>
              <a:rPr lang="en-US" dirty="0">
                <a:ea typeface="+mn-lt"/>
                <a:cs typeface="+mn-lt"/>
              </a:rPr>
              <a:t> specifies the attribute name whose value is set. It’s automatically converted to lowercase if you call the </a:t>
            </a:r>
            <a:r>
              <a:rPr lang="en-US" dirty="0" err="1">
                <a:ea typeface="+mn-lt"/>
                <a:cs typeface="+mn-lt"/>
              </a:rPr>
              <a:t>setAttribute</a:t>
            </a:r>
            <a:r>
              <a:rPr lang="en-US" dirty="0">
                <a:ea typeface="+mn-lt"/>
                <a:cs typeface="+mn-lt"/>
              </a:rPr>
              <a:t>() on an HTML element.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value</a:t>
            </a:r>
            <a:r>
              <a:rPr lang="en-US" dirty="0">
                <a:ea typeface="+mn-lt"/>
                <a:cs typeface="+mn-lt"/>
              </a:rPr>
              <a:t> specifies the value to assign to the attribute. It’s automatically converted to a string if you pass a non-string value to the method.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Example:-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lvl="2">
              <a:lnSpc>
                <a:spcPts val="2400"/>
              </a:lnSpc>
            </a:pPr>
            <a:r>
              <a:rPr lang="en-US" sz="1600" dirty="0">
                <a:ea typeface="+mn-lt"/>
                <a:cs typeface="+mn-lt"/>
              </a:rPr>
              <a:t>First, select the button with the id </a:t>
            </a:r>
            <a:r>
              <a:rPr lang="en-US" sz="1600" dirty="0" err="1">
                <a:ea typeface="+mn-lt"/>
                <a:cs typeface="+mn-lt"/>
              </a:rPr>
              <a:t>btnSend</a:t>
            </a:r>
            <a:r>
              <a:rPr lang="en-US" sz="1600" dirty="0">
                <a:ea typeface="+mn-lt"/>
                <a:cs typeface="+mn-lt"/>
              </a:rPr>
              <a:t> by using the </a:t>
            </a:r>
            <a:r>
              <a:rPr lang="en-US" sz="1600" dirty="0" err="1">
                <a:ea typeface="+mn-lt"/>
                <a:cs typeface="+mn-lt"/>
              </a:rPr>
              <a:t>querySelector</a:t>
            </a:r>
            <a:r>
              <a:rPr lang="en-US" sz="1600" dirty="0">
                <a:ea typeface="+mn-lt"/>
                <a:cs typeface="+mn-lt"/>
              </a:rPr>
              <a:t>() method.</a:t>
            </a:r>
          </a:p>
          <a:p>
            <a:pPr lvl="2">
              <a:lnSpc>
                <a:spcPts val="2400"/>
              </a:lnSpc>
            </a:pPr>
            <a:r>
              <a:rPr lang="en-US" sz="1600" dirty="0">
                <a:ea typeface="+mn-lt"/>
                <a:cs typeface="+mn-lt"/>
              </a:rPr>
              <a:t>Second, set the value of the name attribute to send using the </a:t>
            </a:r>
            <a:r>
              <a:rPr lang="en-US" sz="1600" dirty="0" err="1">
                <a:ea typeface="+mn-lt"/>
                <a:cs typeface="+mn-lt"/>
              </a:rPr>
              <a:t>setAttribute</a:t>
            </a:r>
            <a:r>
              <a:rPr lang="en-US" sz="1600" dirty="0">
                <a:ea typeface="+mn-lt"/>
                <a:cs typeface="+mn-lt"/>
              </a:rPr>
              <a:t>() method.</a:t>
            </a:r>
          </a:p>
          <a:p>
            <a:pPr lvl="2">
              <a:lnSpc>
                <a:spcPts val="2400"/>
              </a:lnSpc>
            </a:pPr>
            <a:r>
              <a:rPr lang="en-US" sz="1600" dirty="0">
                <a:ea typeface="+mn-lt"/>
                <a:cs typeface="+mn-lt"/>
              </a:rPr>
              <a:t>Third, set the value of the disabled attribute so that when users click the button, it will do nothing.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B9734-44BF-04F6-95A8-AD408FF0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0" y="1546224"/>
            <a:ext cx="5316963" cy="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9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2</a:t>
            </a:r>
            <a:r>
              <a:rPr lang="en-US" sz="2800" cap="none" baseline="30000" dirty="0"/>
              <a:t>nd</a:t>
            </a:r>
            <a:r>
              <a:rPr lang="en-US" sz="2800" cap="none" dirty="0"/>
              <a:t> JavaScript </a:t>
            </a:r>
            <a:r>
              <a:rPr lang="en-US" sz="2800" cap="none" dirty="0" err="1"/>
              <a:t>getAttribute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get the value of an attribute on a specified element, you call the </a:t>
            </a:r>
            <a:r>
              <a:rPr lang="en-US" dirty="0" err="1">
                <a:ea typeface="+mn-lt"/>
                <a:cs typeface="+mn-lt"/>
              </a:rPr>
              <a:t>getAttribute</a:t>
            </a:r>
            <a:r>
              <a:rPr lang="en-US" dirty="0">
                <a:ea typeface="+mn-lt"/>
                <a:cs typeface="+mn-lt"/>
              </a:rPr>
              <a:t>() method of the element: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b="1" dirty="0">
              <a:ea typeface="+mn-lt"/>
              <a:cs typeface="+mn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Get the value of an attribute of a specified element by calling the </a:t>
            </a:r>
            <a:r>
              <a:rPr lang="en-US" dirty="0" err="1">
                <a:ea typeface="+mn-lt"/>
                <a:cs typeface="+mn-lt"/>
              </a:rPr>
              <a:t>getAttribute</a:t>
            </a:r>
            <a:r>
              <a:rPr lang="en-US" dirty="0">
                <a:ea typeface="+mn-lt"/>
                <a:cs typeface="+mn-lt"/>
              </a:rPr>
              <a:t>() method on the element.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getAttribute</a:t>
            </a:r>
            <a:r>
              <a:rPr lang="en-US" dirty="0">
                <a:ea typeface="+mn-lt"/>
                <a:cs typeface="+mn-lt"/>
              </a:rPr>
              <a:t>() returns null if the attribute does not exist.</a:t>
            </a:r>
            <a:endParaRPr lang="en-US" sz="160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E20DB-EFBF-0B3E-CBAF-4B2E45A9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44" y="1828800"/>
            <a:ext cx="5902566" cy="5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3</a:t>
            </a:r>
            <a:r>
              <a:rPr lang="en-US" sz="2800" cap="none" baseline="30000" dirty="0"/>
              <a:t>rd</a:t>
            </a:r>
            <a:r>
              <a:rPr lang="en-US" sz="2800" cap="none" dirty="0"/>
              <a:t> JavaScript </a:t>
            </a:r>
            <a:r>
              <a:rPr lang="en-US" sz="2800" cap="none" dirty="0" err="1"/>
              <a:t>removeAttribute</a:t>
            </a:r>
            <a:r>
              <a:rPr lang="en-US" sz="28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4921623"/>
          </a:xfrm>
        </p:spPr>
        <p:txBody>
          <a:bodyPr/>
          <a:lstStyle/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removeAttribute</a:t>
            </a:r>
            <a:r>
              <a:rPr lang="en-US" dirty="0">
                <a:ea typeface="+mn-lt"/>
                <a:cs typeface="+mn-lt"/>
              </a:rPr>
              <a:t>() removes an attribute with a specified name from an element: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2E157-BE6E-4042-F61C-8C3F49EA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44" y="2429437"/>
            <a:ext cx="5264909" cy="6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1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6. </a:t>
            </a:r>
            <a:br>
              <a:rPr lang="en-US" cap="none" dirty="0"/>
            </a:br>
            <a:r>
              <a:rPr lang="fr-FR" cap="none" dirty="0" err="1"/>
              <a:t>Manipulating</a:t>
            </a:r>
            <a:r>
              <a:rPr lang="fr-FR" cap="none" dirty="0"/>
              <a:t> </a:t>
            </a:r>
            <a:r>
              <a:rPr lang="fr-FR" cap="none" dirty="0" err="1"/>
              <a:t>Element’s</a:t>
            </a:r>
            <a:r>
              <a:rPr lang="fr-FR" cap="none" dirty="0"/>
              <a:t> Styles</a:t>
            </a:r>
            <a:br>
              <a:rPr lang="fr-FR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10623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7637273" cy="621792"/>
          </a:xfrm>
        </p:spPr>
        <p:txBody>
          <a:bodyPr/>
          <a:lstStyle/>
          <a:p>
            <a:r>
              <a:rPr lang="fr-FR" sz="3600" dirty="0"/>
              <a:t>Section 6. </a:t>
            </a:r>
            <a:r>
              <a:rPr lang="fr-FR" sz="3600" dirty="0" err="1"/>
              <a:t>Manipulating</a:t>
            </a:r>
            <a:r>
              <a:rPr lang="fr-FR" sz="3600" dirty="0"/>
              <a:t> </a:t>
            </a:r>
            <a:r>
              <a:rPr lang="fr-FR" sz="3600" dirty="0" err="1"/>
              <a:t>Element’s</a:t>
            </a:r>
            <a:r>
              <a:rPr lang="fr-FR" sz="3600" dirty="0"/>
              <a:t> Styles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30008" y="2639936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30013" y="3324538"/>
            <a:ext cx="1620520" cy="411476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30008" y="3784058"/>
            <a:ext cx="2062785" cy="1238200"/>
          </a:xfrm>
        </p:spPr>
        <p:txBody>
          <a:bodyPr/>
          <a:lstStyle/>
          <a:p>
            <a:pPr lvl="0"/>
            <a:r>
              <a:rPr lang="en-US" b="1" dirty="0"/>
              <a:t>style property –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get or set inline styles of an element.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3755" y="3223262"/>
            <a:ext cx="1620520" cy="411476"/>
          </a:xfrm>
        </p:spPr>
        <p:txBody>
          <a:bodyPr/>
          <a:lstStyle/>
          <a:p>
            <a:r>
              <a:rPr lang="en-US" baseline="30000" dirty="0"/>
              <a:t>2nd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82">
            <a:extLst>
              <a:ext uri="{FF2B5EF4-FFF2-40B4-BE49-F238E27FC236}">
                <a16:creationId xmlns:a16="http://schemas.microsoft.com/office/drawing/2014/main" id="{8CCA91DD-A2CC-AB5C-220A-4B086F5F6D93}"/>
              </a:ext>
            </a:extLst>
          </p:cNvPr>
          <p:cNvSpPr txBox="1">
            <a:spLocks/>
          </p:cNvSpPr>
          <p:nvPr/>
        </p:nvSpPr>
        <p:spPr>
          <a:xfrm>
            <a:off x="9353755" y="2618892"/>
            <a:ext cx="91440" cy="41148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8713526-E6D1-DD4D-E07A-533B71FE6A49}"/>
              </a:ext>
            </a:extLst>
          </p:cNvPr>
          <p:cNvSpPr txBox="1">
            <a:spLocks/>
          </p:cNvSpPr>
          <p:nvPr/>
        </p:nvSpPr>
        <p:spPr>
          <a:xfrm>
            <a:off x="9353755" y="3736014"/>
            <a:ext cx="1688771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classList</a:t>
            </a:r>
            <a:r>
              <a:rPr lang="en-US" b="1" dirty="0"/>
              <a:t> property –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manipulate CSS classes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3233439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44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1</a:t>
            </a:r>
            <a:r>
              <a:rPr lang="en-US" sz="2800" cap="none" baseline="30000" dirty="0"/>
              <a:t>st</a:t>
            </a:r>
            <a:r>
              <a:rPr lang="en-US" sz="2800" cap="none" dirty="0"/>
              <a:t> JavaScript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571324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set the inline style of an element, you use the </a:t>
            </a:r>
            <a:r>
              <a:rPr lang="en-US" b="1" dirty="0">
                <a:ea typeface="+mn-lt"/>
                <a:cs typeface="+mn-lt"/>
              </a:rPr>
              <a:t>style</a:t>
            </a:r>
            <a:r>
              <a:rPr lang="en-US" dirty="0">
                <a:ea typeface="+mn-lt"/>
                <a:cs typeface="+mn-lt"/>
              </a:rPr>
              <a:t> property of that element: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style property returns the read-only </a:t>
            </a:r>
            <a:r>
              <a:rPr lang="en-US" dirty="0" err="1">
                <a:ea typeface="+mn-lt"/>
                <a:cs typeface="+mn-lt"/>
              </a:rPr>
              <a:t>CSSStyleDeclaration</a:t>
            </a:r>
            <a:r>
              <a:rPr lang="en-US" dirty="0">
                <a:ea typeface="+mn-lt"/>
                <a:cs typeface="+mn-lt"/>
              </a:rPr>
              <a:t> object that contains a list of CSS properties.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completely override the existing inline style, you set the </a:t>
            </a:r>
            <a:r>
              <a:rPr lang="en-US" b="1" dirty="0" err="1">
                <a:ea typeface="+mn-lt"/>
                <a:cs typeface="+mn-lt"/>
              </a:rPr>
              <a:t>cssText</a:t>
            </a:r>
            <a:r>
              <a:rPr lang="en-US" dirty="0">
                <a:ea typeface="+mn-lt"/>
                <a:cs typeface="+mn-lt"/>
              </a:rPr>
              <a:t> property of the style object.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77735-D6C9-2102-A21B-440472B3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44" y="1582083"/>
            <a:ext cx="3839116" cy="682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EED5F7-12BA-2A90-A6BC-6B353EDE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44" y="2263828"/>
            <a:ext cx="4691168" cy="829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B05F99-5BF6-F824-05D4-A925E341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44" y="4117898"/>
            <a:ext cx="3726821" cy="19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400" y="730265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399" y="2214282"/>
            <a:ext cx="6975977" cy="4487555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800" b="1" spc="0" dirty="0">
                <a:ea typeface="+mn-lt"/>
                <a:cs typeface="+mn-lt"/>
              </a:rPr>
              <a:t>A document as a hierarchy of nodes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DOM represents an HTML document as a hierarchy of nodes. Consider the following HTML document: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b="1" spc="0" dirty="0">
                <a:ea typeface="+mn-lt"/>
                <a:cs typeface="+mn-lt"/>
              </a:rPr>
              <a:t>&lt;html&gt; 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&lt;head&gt;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    &lt;title&gt;JavaScript DOM&lt;/title&gt;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&lt;/head&gt;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&lt;body&gt;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    &lt;p&gt;Hello DOM!&lt;/p&gt;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&lt;/body&gt;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&lt;/html&gt;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2724E-5375-A097-52C6-2FC6098C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976" y="3129867"/>
            <a:ext cx="3016803" cy="32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4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879" y="336144"/>
            <a:ext cx="7453476" cy="548640"/>
          </a:xfrm>
        </p:spPr>
        <p:txBody>
          <a:bodyPr/>
          <a:lstStyle/>
          <a:p>
            <a:r>
              <a:rPr lang="en-US" sz="2800" cap="none" dirty="0"/>
              <a:t>2</a:t>
            </a:r>
            <a:r>
              <a:rPr lang="en-US" sz="2800" cap="none" baseline="30000" dirty="0"/>
              <a:t>nd</a:t>
            </a:r>
            <a:r>
              <a:rPr lang="en-US" sz="2800" cap="none" dirty="0"/>
              <a:t> JavaScript </a:t>
            </a:r>
            <a:r>
              <a:rPr lang="en-US" sz="2800" cap="none" dirty="0" err="1"/>
              <a:t>classList</a:t>
            </a:r>
            <a:r>
              <a:rPr lang="en-US" sz="2800" cap="none" dirty="0"/>
              <a:t> property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770" y="884784"/>
            <a:ext cx="7397329" cy="571324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classList</a:t>
            </a:r>
            <a:r>
              <a:rPr lang="en-US" dirty="0">
                <a:ea typeface="+mn-lt"/>
                <a:cs typeface="+mn-lt"/>
              </a:rPr>
              <a:t> is a read-only property of an element that returns a live collection of CSS classes: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 err="1">
                <a:ea typeface="+mn-lt"/>
                <a:cs typeface="+mn-lt"/>
              </a:rPr>
              <a:t>classList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 err="1">
                <a:ea typeface="+mn-lt"/>
                <a:cs typeface="+mn-lt"/>
              </a:rPr>
              <a:t>DOMTokenList</a:t>
            </a:r>
            <a:r>
              <a:rPr lang="en-US" dirty="0">
                <a:ea typeface="+mn-lt"/>
                <a:cs typeface="+mn-lt"/>
              </a:rPr>
              <a:t> object that represents the contents of the element’s class attribute.</a:t>
            </a:r>
          </a:p>
          <a:p>
            <a:pPr>
              <a:lnSpc>
                <a:spcPts val="2400"/>
              </a:lnSpc>
            </a:pPr>
            <a:r>
              <a:rPr lang="en-US" b="1" dirty="0">
                <a:ea typeface="+mn-lt"/>
                <a:cs typeface="+mn-lt"/>
              </a:rPr>
              <a:t>1) Get the CSS classes of an element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Suppose that you have a div element with two classes: main and red.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2) Add one or more classes to the class list of an element</a:t>
            </a:r>
          </a:p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To add one or more CSS classes to the class list of an element, you use the </a:t>
            </a:r>
            <a:r>
              <a:rPr lang="en-US" b="1" dirty="0">
                <a:ea typeface="+mn-lt"/>
                <a:cs typeface="+mn-lt"/>
              </a:rPr>
              <a:t>add() </a:t>
            </a:r>
            <a:r>
              <a:rPr lang="en-US" dirty="0">
                <a:ea typeface="+mn-lt"/>
                <a:cs typeface="+mn-lt"/>
              </a:rPr>
              <a:t>method of the </a:t>
            </a:r>
            <a:r>
              <a:rPr lang="en-US" b="1" dirty="0" err="1">
                <a:ea typeface="+mn-lt"/>
                <a:cs typeface="+mn-lt"/>
              </a:rPr>
              <a:t>classList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1800" b="1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1800" b="1" dirty="0">
                <a:ea typeface="+mn-lt"/>
                <a:cs typeface="+mn-lt"/>
              </a:rPr>
              <a:t>3) Remove element’s classes</a:t>
            </a:r>
          </a:p>
          <a:p>
            <a:pPr>
              <a:lnSpc>
                <a:spcPts val="2400"/>
              </a:lnSpc>
            </a:pPr>
            <a:r>
              <a:rPr lang="en-US" sz="1800" dirty="0">
                <a:ea typeface="+mn-lt"/>
                <a:cs typeface="+mn-lt"/>
              </a:rPr>
              <a:t>To remove a CSS class from the class list of an element, you use the </a:t>
            </a:r>
            <a:r>
              <a:rPr lang="en-US" sz="1800" b="1" dirty="0">
                <a:ea typeface="+mn-lt"/>
                <a:cs typeface="+mn-lt"/>
              </a:rPr>
              <a:t>remove() </a:t>
            </a:r>
            <a:r>
              <a:rPr lang="en-US" sz="1800" dirty="0">
                <a:ea typeface="+mn-lt"/>
                <a:cs typeface="+mn-lt"/>
              </a:rPr>
              <a:t>method:</a:t>
            </a:r>
          </a:p>
          <a:p>
            <a:pPr>
              <a:lnSpc>
                <a:spcPts val="2400"/>
              </a:lnSpc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75704-ACCC-99AF-6AC6-77E97EA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70" y="1546224"/>
            <a:ext cx="6489491" cy="775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4DE47-0EBF-E023-32B0-11A19606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79" y="5029200"/>
            <a:ext cx="465622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Muhammad Latif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ml129kmg@gmail.com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83EE243-F462-501A-7E14-5779C1CCA5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400" y="730265"/>
            <a:ext cx="5760720" cy="548640"/>
          </a:xfrm>
        </p:spPr>
        <p:txBody>
          <a:bodyPr/>
          <a:lstStyle/>
          <a:p>
            <a:r>
              <a:rPr lang="en-US" sz="3600" dirty="0"/>
              <a:t>Node Relationships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400" y="1649506"/>
            <a:ext cx="7154553" cy="4263436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800" b="1" spc="0" dirty="0">
                <a:ea typeface="+mn-lt"/>
                <a:cs typeface="+mn-lt"/>
              </a:rPr>
              <a:t>What is Document Object Model (DOM)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Any node has relationships to other nodes in the DOM tree. The relationships are the same as the ones described in a traditional family tree.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For example, </a:t>
            </a:r>
            <a:r>
              <a:rPr lang="en-US" sz="2000" b="1" spc="0" dirty="0">
                <a:ea typeface="+mn-lt"/>
                <a:cs typeface="+mn-lt"/>
              </a:rPr>
              <a:t>&lt;body&gt; </a:t>
            </a:r>
            <a:r>
              <a:rPr lang="en-US" sz="2000" spc="0" dirty="0">
                <a:ea typeface="+mn-lt"/>
                <a:cs typeface="+mn-lt"/>
              </a:rPr>
              <a:t>is a child node of the </a:t>
            </a:r>
            <a:r>
              <a:rPr lang="en-US" sz="2000" b="1" spc="0" dirty="0">
                <a:ea typeface="+mn-lt"/>
                <a:cs typeface="+mn-lt"/>
              </a:rPr>
              <a:t>&lt;html&gt; </a:t>
            </a:r>
            <a:r>
              <a:rPr lang="en-US" sz="2000" spc="0" dirty="0">
                <a:ea typeface="+mn-lt"/>
                <a:cs typeface="+mn-lt"/>
              </a:rPr>
              <a:t>node, and </a:t>
            </a:r>
            <a:r>
              <a:rPr lang="en-US" sz="2000" b="1" spc="0" dirty="0">
                <a:ea typeface="+mn-lt"/>
                <a:cs typeface="+mn-lt"/>
              </a:rPr>
              <a:t>&lt;html&gt; </a:t>
            </a:r>
            <a:r>
              <a:rPr lang="en-US" sz="2000" spc="0" dirty="0">
                <a:ea typeface="+mn-lt"/>
                <a:cs typeface="+mn-lt"/>
              </a:rPr>
              <a:t>is the parent of the </a:t>
            </a:r>
            <a:r>
              <a:rPr lang="en-US" sz="2000" b="1" spc="0" dirty="0">
                <a:ea typeface="+mn-lt"/>
                <a:cs typeface="+mn-lt"/>
              </a:rPr>
              <a:t>&lt;body&gt; </a:t>
            </a:r>
            <a:r>
              <a:rPr lang="en-US" sz="2000" spc="0" dirty="0">
                <a:ea typeface="+mn-lt"/>
                <a:cs typeface="+mn-lt"/>
              </a:rPr>
              <a:t>node.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>
                <a:ea typeface="+mn-lt"/>
                <a:cs typeface="+mn-lt"/>
              </a:rPr>
              <a:t>&lt;body&gt; </a:t>
            </a:r>
            <a:r>
              <a:rPr lang="en-US" sz="2000" spc="0" dirty="0">
                <a:ea typeface="+mn-lt"/>
                <a:cs typeface="+mn-lt"/>
              </a:rPr>
              <a:t>node is the sibling of the </a:t>
            </a:r>
            <a:r>
              <a:rPr lang="en-US" sz="2000" b="1" spc="0" dirty="0">
                <a:ea typeface="+mn-lt"/>
                <a:cs typeface="+mn-lt"/>
              </a:rPr>
              <a:t>&lt;head&gt; </a:t>
            </a:r>
            <a:r>
              <a:rPr lang="en-US" sz="2000" spc="0" dirty="0">
                <a:ea typeface="+mn-lt"/>
                <a:cs typeface="+mn-lt"/>
              </a:rPr>
              <a:t>node because they share the same immediate parent, which is the </a:t>
            </a:r>
            <a:r>
              <a:rPr lang="en-US" sz="2000" b="1" spc="0" dirty="0">
                <a:ea typeface="+mn-lt"/>
                <a:cs typeface="+mn-lt"/>
              </a:rPr>
              <a:t>&lt;html&gt; </a:t>
            </a:r>
            <a:r>
              <a:rPr lang="en-US" sz="2000" spc="0" dirty="0">
                <a:ea typeface="+mn-lt"/>
                <a:cs typeface="+mn-lt"/>
              </a:rPr>
              <a:t>element.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following picture illustrates the relationships between nodes:</a:t>
            </a: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B6E00-7394-9A23-C0AA-0609A6BC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1" y="4615946"/>
            <a:ext cx="3082961" cy="21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2. </a:t>
            </a:r>
            <a:br>
              <a:rPr lang="en-US" cap="none" dirty="0"/>
            </a:br>
            <a:r>
              <a:rPr lang="en-US" cap="none" dirty="0"/>
              <a:t>Selecting elements</a:t>
            </a:r>
          </a:p>
        </p:txBody>
      </p:sp>
    </p:spTree>
    <p:extLst>
      <p:ext uri="{BB962C8B-B14F-4D97-AF65-F5344CB8AC3E}">
        <p14:creationId xmlns:p14="http://schemas.microsoft.com/office/powerpoint/2010/main" val="17587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016751" cy="621792"/>
          </a:xfrm>
        </p:spPr>
        <p:txBody>
          <a:bodyPr/>
          <a:lstStyle/>
          <a:p>
            <a:r>
              <a:rPr lang="en-US" sz="3600" dirty="0"/>
              <a:t>Selecting Elements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b="1" dirty="0" err="1"/>
              <a:t>getElementById</a:t>
            </a:r>
            <a:r>
              <a:rPr lang="en-US" b="1" dirty="0"/>
              <a:t>() – select an element by id.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b="1" dirty="0" err="1"/>
              <a:t>getElementsByName</a:t>
            </a:r>
            <a:r>
              <a:rPr lang="en-US" b="1" dirty="0"/>
              <a:t>() – select elements by name.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3" y="3803904"/>
            <a:ext cx="1688771" cy="1143000"/>
          </a:xfrm>
        </p:spPr>
        <p:txBody>
          <a:bodyPr/>
          <a:lstStyle/>
          <a:p>
            <a:pPr lvl="0"/>
            <a:r>
              <a:rPr lang="en-US" b="1" dirty="0" err="1"/>
              <a:t>getElementsByTagName</a:t>
            </a:r>
            <a:r>
              <a:rPr lang="en-US" b="1" dirty="0"/>
              <a:t>()  – select elements by a tag name.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199" y="3763260"/>
            <a:ext cx="1810871" cy="1183644"/>
          </a:xfrm>
        </p:spPr>
        <p:txBody>
          <a:bodyPr/>
          <a:lstStyle/>
          <a:p>
            <a:r>
              <a:rPr lang="en-US" b="1" dirty="0" err="1"/>
              <a:t>getElementsByClassName</a:t>
            </a:r>
            <a:r>
              <a:rPr lang="en-US" b="1" dirty="0"/>
              <a:t>() – select elements by one or more class names.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62160" y="2634256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07880" y="3351784"/>
            <a:ext cx="1620520" cy="41147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07880" y="3687363"/>
            <a:ext cx="1620520" cy="1143000"/>
          </a:xfrm>
        </p:spPr>
        <p:txBody>
          <a:bodyPr/>
          <a:lstStyle/>
          <a:p>
            <a:pPr lvl="0"/>
            <a:r>
              <a:rPr lang="en-US" b="1" dirty="0" err="1"/>
              <a:t>querySelector</a:t>
            </a:r>
            <a:r>
              <a:rPr lang="en-US" b="1" dirty="0"/>
              <a:t>()  – select elements by CSS selectors.</a:t>
            </a:r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81" y="156163"/>
            <a:ext cx="7271095" cy="548640"/>
          </a:xfrm>
        </p:spPr>
        <p:txBody>
          <a:bodyPr/>
          <a:lstStyle/>
          <a:p>
            <a:br>
              <a:rPr lang="en-US" sz="3200" cap="none" dirty="0"/>
            </a:br>
            <a:r>
              <a:rPr lang="en-US" sz="3200" cap="none" dirty="0"/>
              <a:t>1st </a:t>
            </a:r>
            <a:r>
              <a:rPr lang="en-US" sz="3200" cap="none" dirty="0" err="1"/>
              <a:t>javascript</a:t>
            </a:r>
            <a:r>
              <a:rPr lang="en-US" sz="3200" cap="none" dirty="0"/>
              <a:t> </a:t>
            </a:r>
            <a:r>
              <a:rPr lang="en-US" sz="3200" cap="none" dirty="0" err="1"/>
              <a:t>getElementById</a:t>
            </a:r>
            <a:r>
              <a:rPr lang="en-US" sz="32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399" y="2214282"/>
            <a:ext cx="6975977" cy="4487555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spc="0" dirty="0" err="1">
                <a:ea typeface="+mn-lt"/>
                <a:cs typeface="+mn-lt"/>
              </a:rPr>
              <a:t>document.getElementById</a:t>
            </a:r>
            <a:r>
              <a:rPr lang="en-US" sz="2000" spc="0" dirty="0">
                <a:ea typeface="+mn-lt"/>
                <a:cs typeface="+mn-lt"/>
              </a:rPr>
              <a:t>() method returns an Element object that represents an HTML element with an id that matches a specified string.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If the document has no element with the specified id, the </a:t>
            </a:r>
            <a:r>
              <a:rPr lang="en-US" sz="2000" spc="0" dirty="0" err="1">
                <a:ea typeface="+mn-lt"/>
                <a:cs typeface="+mn-lt"/>
              </a:rPr>
              <a:t>document.getElementById</a:t>
            </a:r>
            <a:r>
              <a:rPr lang="en-US" sz="2000" spc="0" dirty="0">
                <a:ea typeface="+mn-lt"/>
                <a:cs typeface="+mn-lt"/>
              </a:rPr>
              <a:t>() returns null.</a:t>
            </a:r>
          </a:p>
          <a:p>
            <a:pPr>
              <a:lnSpc>
                <a:spcPts val="2400"/>
              </a:lnSpc>
            </a:pPr>
            <a:endParaRPr lang="en-US" sz="2000" spc="0" dirty="0">
              <a:ea typeface="+mn-lt"/>
              <a:cs typeface="+mn-lt"/>
            </a:endParaRP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Because the id of an element is unique within an HTML document, the </a:t>
            </a:r>
            <a:r>
              <a:rPr lang="en-US" sz="2000" spc="0" dirty="0" err="1">
                <a:ea typeface="+mn-lt"/>
                <a:cs typeface="+mn-lt"/>
              </a:rPr>
              <a:t>document.getElementById</a:t>
            </a:r>
            <a:r>
              <a:rPr lang="en-US" sz="2000" spc="0" dirty="0">
                <a:ea typeface="+mn-lt"/>
                <a:cs typeface="+mn-lt"/>
              </a:rPr>
              <a:t>() is a quick way to access an element.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03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752" y="0"/>
            <a:ext cx="7271095" cy="548640"/>
          </a:xfrm>
        </p:spPr>
        <p:txBody>
          <a:bodyPr/>
          <a:lstStyle/>
          <a:p>
            <a:br>
              <a:rPr lang="en-US" sz="3200" cap="none" dirty="0"/>
            </a:br>
            <a:r>
              <a:rPr lang="en-US" sz="3200" cap="none" dirty="0" err="1"/>
              <a:t>Javascript</a:t>
            </a:r>
            <a:r>
              <a:rPr lang="en-US" sz="3200" cap="none" dirty="0"/>
              <a:t> </a:t>
            </a:r>
            <a:r>
              <a:rPr lang="en-US" sz="3200" cap="none" dirty="0" err="1"/>
              <a:t>getElementById</a:t>
            </a:r>
            <a:r>
              <a:rPr lang="en-US" sz="3200" cap="none" dirty="0"/>
              <a:t>() method Example.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52" y="1546224"/>
            <a:ext cx="7396601" cy="4514449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Suppose you have the following HTML document: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b="1" spc="0" dirty="0">
                <a:ea typeface="+mn-lt"/>
                <a:cs typeface="+mn-lt"/>
              </a:rPr>
              <a:t>&lt;html&gt;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    </a:t>
            </a:r>
            <a:r>
              <a:rPr lang="en-US" sz="2000" b="1" spc="0" dirty="0">
                <a:ea typeface="+mn-lt"/>
                <a:cs typeface="+mn-lt"/>
              </a:rPr>
              <a:t>&lt;head&gt;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        </a:t>
            </a:r>
            <a:r>
              <a:rPr lang="en-US" sz="2000" b="1" spc="0" dirty="0">
                <a:ea typeface="+mn-lt"/>
                <a:cs typeface="+mn-lt"/>
              </a:rPr>
              <a:t>&lt;title&gt;</a:t>
            </a:r>
            <a:r>
              <a:rPr lang="en-US" sz="2000" spc="0" dirty="0">
                <a:ea typeface="+mn-lt"/>
                <a:cs typeface="+mn-lt"/>
              </a:rPr>
              <a:t>JavaScript </a:t>
            </a:r>
            <a:r>
              <a:rPr lang="en-US" sz="2000" spc="0" dirty="0" err="1">
                <a:ea typeface="+mn-lt"/>
                <a:cs typeface="+mn-lt"/>
              </a:rPr>
              <a:t>getElementById</a:t>
            </a:r>
            <a:r>
              <a:rPr lang="en-US" sz="2000" spc="0" dirty="0">
                <a:ea typeface="+mn-lt"/>
                <a:cs typeface="+mn-lt"/>
              </a:rPr>
              <a:t>() Method</a:t>
            </a:r>
            <a:r>
              <a:rPr lang="en-US" sz="2000" b="1" spc="0" dirty="0">
                <a:ea typeface="+mn-lt"/>
                <a:cs typeface="+mn-lt"/>
              </a:rPr>
              <a:t>&lt;/title&gt;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    &lt;/head&gt;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    </a:t>
            </a:r>
            <a:r>
              <a:rPr lang="en-US" sz="2000" b="1" spc="0" dirty="0">
                <a:ea typeface="+mn-lt"/>
                <a:cs typeface="+mn-lt"/>
              </a:rPr>
              <a:t>&lt;body&gt;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        </a:t>
            </a:r>
            <a:r>
              <a:rPr lang="en-US" sz="2000" b="1" spc="0" dirty="0">
                <a:ea typeface="+mn-lt"/>
                <a:cs typeface="+mn-lt"/>
              </a:rPr>
              <a:t>&lt;p </a:t>
            </a:r>
            <a:r>
              <a:rPr lang="en-US" sz="2000" spc="0" dirty="0">
                <a:ea typeface="+mn-lt"/>
                <a:cs typeface="+mn-lt"/>
              </a:rPr>
              <a:t>id="message"</a:t>
            </a:r>
            <a:r>
              <a:rPr lang="en-US" sz="2000" b="1" spc="0" dirty="0">
                <a:ea typeface="+mn-lt"/>
                <a:cs typeface="+mn-lt"/>
              </a:rPr>
              <a:t>&gt;</a:t>
            </a:r>
            <a:r>
              <a:rPr lang="en-US" sz="2000" spc="0" dirty="0">
                <a:ea typeface="+mn-lt"/>
                <a:cs typeface="+mn-lt"/>
              </a:rPr>
              <a:t>A paragraph</a:t>
            </a:r>
            <a:r>
              <a:rPr lang="en-US" sz="2000" b="1" spc="0" dirty="0">
                <a:ea typeface="+mn-lt"/>
                <a:cs typeface="+mn-lt"/>
              </a:rPr>
              <a:t>&lt;/p&gt;</a:t>
            </a:r>
          </a:p>
          <a:p>
            <a:pPr>
              <a:lnSpc>
                <a:spcPts val="2400"/>
              </a:lnSpc>
            </a:pPr>
            <a:r>
              <a:rPr lang="en-US" sz="2000" spc="0" dirty="0">
                <a:ea typeface="+mn-lt"/>
                <a:cs typeface="+mn-lt"/>
              </a:rPr>
              <a:t>    </a:t>
            </a:r>
            <a:r>
              <a:rPr lang="en-US" sz="2000" b="1" spc="0" dirty="0">
                <a:ea typeface="+mn-lt"/>
                <a:cs typeface="+mn-lt"/>
              </a:rPr>
              <a:t>&lt;/body&gt;</a:t>
            </a:r>
          </a:p>
          <a:p>
            <a:pPr>
              <a:lnSpc>
                <a:spcPts val="2400"/>
              </a:lnSpc>
            </a:pPr>
            <a:r>
              <a:rPr lang="en-US" sz="2000" b="1" spc="0" dirty="0">
                <a:ea typeface="+mn-lt"/>
                <a:cs typeface="+mn-lt"/>
              </a:rPr>
              <a:t>&lt;/html&gt;</a:t>
            </a:r>
            <a:br>
              <a:rPr lang="en-US" sz="2000" b="1" spc="0" dirty="0">
                <a:ea typeface="+mn-lt"/>
                <a:cs typeface="+mn-lt"/>
              </a:rPr>
            </a:br>
            <a:r>
              <a:rPr lang="en-US" sz="1800" spc="0" dirty="0">
                <a:ea typeface="+mn-lt"/>
                <a:cs typeface="+mn-lt"/>
              </a:rPr>
              <a:t>The document contains a &lt;p&gt; element that has the id attribute with the value message:</a:t>
            </a:r>
          </a:p>
          <a:p>
            <a:pPr>
              <a:lnSpc>
                <a:spcPts val="2400"/>
              </a:lnSpc>
            </a:pPr>
            <a:r>
              <a:rPr lang="en-US" sz="1800" spc="0" dirty="0">
                <a:ea typeface="+mn-lt"/>
                <a:cs typeface="+mn-lt"/>
              </a:rPr>
              <a:t>const p = </a:t>
            </a:r>
            <a:r>
              <a:rPr lang="en-US" sz="1800" spc="0" dirty="0" err="1">
                <a:ea typeface="+mn-lt"/>
                <a:cs typeface="+mn-lt"/>
              </a:rPr>
              <a:t>document.getElementById</a:t>
            </a:r>
            <a:r>
              <a:rPr lang="en-US" sz="1800" spc="0" dirty="0">
                <a:ea typeface="+mn-lt"/>
                <a:cs typeface="+mn-lt"/>
              </a:rPr>
              <a:t>('message');</a:t>
            </a:r>
          </a:p>
          <a:p>
            <a:pPr>
              <a:lnSpc>
                <a:spcPts val="2400"/>
              </a:lnSpc>
            </a:pPr>
            <a:r>
              <a:rPr lang="en-US" sz="1800" spc="0" dirty="0">
                <a:ea typeface="+mn-lt"/>
                <a:cs typeface="+mn-lt"/>
              </a:rPr>
              <a:t>console.log(p);</a:t>
            </a:r>
          </a:p>
          <a:p>
            <a:pPr>
              <a:lnSpc>
                <a:spcPts val="2400"/>
              </a:lnSpc>
            </a:pPr>
            <a:endParaRPr lang="en-US" sz="2000" b="1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057D546-050C-C15D-79D4-B0078A60FF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98218-5A6D-F1FF-3D4B-AC935CBB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57" y="5574619"/>
            <a:ext cx="290347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{177653B8-0639-4AB2-851B-4EA0E0F7BDC5}tf67061901_win32</Template>
  <TotalTime>1401</TotalTime>
  <Words>2360</Words>
  <Application>Microsoft Office PowerPoint</Application>
  <PresentationFormat>Widescreen</PresentationFormat>
  <Paragraphs>329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Daytona Condensed Light</vt:lpstr>
      <vt:lpstr>Posterama</vt:lpstr>
      <vt:lpstr>Wingdings</vt:lpstr>
      <vt:lpstr>Office Theme</vt:lpstr>
      <vt:lpstr>Javascript DOM</vt:lpstr>
      <vt:lpstr>Section 1.  Understanding the document object model in javascript</vt:lpstr>
      <vt:lpstr>Introduction</vt:lpstr>
      <vt:lpstr>Introduction</vt:lpstr>
      <vt:lpstr>Node Relationships</vt:lpstr>
      <vt:lpstr>Section 2.  Selecting elements</vt:lpstr>
      <vt:lpstr>Selecting Elements</vt:lpstr>
      <vt:lpstr> 1st javascript getElementById() method</vt:lpstr>
      <vt:lpstr> Javascript getElementById() method Example.</vt:lpstr>
      <vt:lpstr>2nd javascript getElementsByName() method</vt:lpstr>
      <vt:lpstr>3nd javascript getElementsByTagName() method</vt:lpstr>
      <vt:lpstr>4nd javascript getElementsByClassName() method</vt:lpstr>
      <vt:lpstr>5nd javascript querySelector() and querySelectorAll() methods</vt:lpstr>
      <vt:lpstr>querySelectorAll() methods</vt:lpstr>
      <vt:lpstr>querySelectorAll() methods</vt:lpstr>
      <vt:lpstr>Section 3.  Traversing elements</vt:lpstr>
      <vt:lpstr>Section 3. Traversing elements</vt:lpstr>
      <vt:lpstr>1st JavaScript Get the Parent Element parentNode</vt:lpstr>
      <vt:lpstr>2st Getting Child Elements of a Node in JavaScript</vt:lpstr>
      <vt:lpstr>2st Getting Child Elements of a Node in JavaScript</vt:lpstr>
      <vt:lpstr>Summary</vt:lpstr>
      <vt:lpstr>3st JavaScript Siblings</vt:lpstr>
      <vt:lpstr>JavaScript Siblings</vt:lpstr>
      <vt:lpstr>Section 4.  Manipulating elements</vt:lpstr>
      <vt:lpstr>Section 4. Manipulating elements</vt:lpstr>
      <vt:lpstr>JavaScript CreateElement</vt:lpstr>
      <vt:lpstr>JavaScript appendChild</vt:lpstr>
      <vt:lpstr>JavaScript appendChild</vt:lpstr>
      <vt:lpstr>JavaScript innerHTML</vt:lpstr>
      <vt:lpstr>JavaScript replaceChild</vt:lpstr>
      <vt:lpstr>JavaScript removeChild</vt:lpstr>
      <vt:lpstr>Section 5.  Working with Attributes</vt:lpstr>
      <vt:lpstr>Section 5. Working with Attributes</vt:lpstr>
      <vt:lpstr>1st JavaScript setAttribute() method</vt:lpstr>
      <vt:lpstr>2nd JavaScript getAttribute() method</vt:lpstr>
      <vt:lpstr>3rd JavaScript removeAttribute() method</vt:lpstr>
      <vt:lpstr>Section 6.  Manipulating Element’s Styles </vt:lpstr>
      <vt:lpstr>Section 6. Manipulating Element’s Styles</vt:lpstr>
      <vt:lpstr>1st JavaScript Style</vt:lpstr>
      <vt:lpstr>2nd JavaScript classList property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</dc:title>
  <dc:creator>Muhammad Latif</dc:creator>
  <cp:lastModifiedBy>Muhammad Latif</cp:lastModifiedBy>
  <cp:revision>6</cp:revision>
  <dcterms:created xsi:type="dcterms:W3CDTF">2024-01-26T10:20:05Z</dcterms:created>
  <dcterms:modified xsi:type="dcterms:W3CDTF">2024-01-31T07:06:17Z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