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24C4-B68C-15A5-B936-621484E18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9BC8C-9B5C-6164-0DF4-F88C351E2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9678B-A67E-BB45-79EB-AB252B9C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230-E6BD-4EAA-926E-2640ABCEF98A}" type="datetimeFigureOut">
              <a:rPr lang="en-ID" smtClean="0"/>
              <a:t>06/06/2022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35780-238F-5373-1E26-FFDF0FD5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D0041-E102-F41F-83DA-29D7E78C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B5F9-C93C-451F-BC1A-561E2B6BC4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584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9B33-9302-DA30-2586-1DC58D91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7D29F-80B4-C50A-071F-006E5448C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E3950-8138-E10D-6A30-458B29D6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230-E6BD-4EAA-926E-2640ABCEF98A}" type="datetimeFigureOut">
              <a:rPr lang="en-ID" smtClean="0"/>
              <a:t>06/06/2022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89A7-68B6-9B40-8D88-8867942E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1574-47FF-3967-637E-48A76A61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B5F9-C93C-451F-BC1A-561E2B6BC4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304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3AD91-9ADB-DD30-8D41-5D73A817D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4D6D-E2E3-F09A-E460-0465BF7F1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E25EC-C9D5-D2B8-40DC-E6563104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230-E6BD-4EAA-926E-2640ABCEF98A}" type="datetimeFigureOut">
              <a:rPr lang="en-ID" smtClean="0"/>
              <a:t>06/06/2022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FF25-57DB-0078-3E9F-03143176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DF80A-6747-82EF-338C-DEEE2B4D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B5F9-C93C-451F-BC1A-561E2B6BC4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641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91D9-5029-C263-39F9-8BFCE212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71ABC-98D8-09DB-793B-67D9FEC34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23023-2935-861F-2498-553836B7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230-E6BD-4EAA-926E-2640ABCEF98A}" type="datetimeFigureOut">
              <a:rPr lang="en-ID" smtClean="0"/>
              <a:t>06/06/2022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F29EA-FF94-8D48-8403-F89E0F86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0485-FC81-5934-6ABD-B0EAE443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B5F9-C93C-451F-BC1A-561E2B6BC4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201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D600-CA89-A917-89C8-AFE130B1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794EB-5220-0B7C-A07C-A8C18CEFE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FB21-3D0B-6EE4-9602-AAA538CA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230-E6BD-4EAA-926E-2640ABCEF98A}" type="datetimeFigureOut">
              <a:rPr lang="en-ID" smtClean="0"/>
              <a:t>06/06/2022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C511-043A-4DD6-F1BB-F9BD094F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E8FA8-A88E-2CA5-28A9-6A2C7B1E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B5F9-C93C-451F-BC1A-561E2B6BC4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8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16A9-D4F1-BE23-E9AB-2B0C804A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09E6-4D63-C866-EF1C-9AC97CC36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344CE-90CB-D1FE-EA23-6A9A9DEEF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82D58-5DD9-C080-CCB7-E9D2A7E2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230-E6BD-4EAA-926E-2640ABCEF98A}" type="datetimeFigureOut">
              <a:rPr lang="en-ID" smtClean="0"/>
              <a:t>06/06/2022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E4F5-0F69-2C43-0DD2-C8E1BC7E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B10F4-7C57-4A71-2E15-94630996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B5F9-C93C-451F-BC1A-561E2B6BC4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33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9AAC-33DC-D8BE-9C8D-0DD4FDEF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96A36-94B6-448C-A88B-1D456F648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A266A-97B5-3270-3868-5AE038E4A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C082A-3927-7423-F71B-54C2C21DC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1FF4A-452F-45FD-ACCE-99C4458FC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99DE7-0BAE-8F05-B922-4D09E67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230-E6BD-4EAA-926E-2640ABCEF98A}" type="datetimeFigureOut">
              <a:rPr lang="en-ID" smtClean="0"/>
              <a:t>06/06/2022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5E7FE-DE8C-552B-18A8-6A08D8F3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08711-55F9-8635-930A-1EC66F51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B5F9-C93C-451F-BC1A-561E2B6BC4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169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A188-55DD-ACD9-A551-C139D3CC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1E530-A0F2-054A-24BD-18D0BA0F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230-E6BD-4EAA-926E-2640ABCEF98A}" type="datetimeFigureOut">
              <a:rPr lang="en-ID" smtClean="0"/>
              <a:t>06/06/2022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81DA7-7059-0B32-DF9F-64957442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4F85C-26D2-AC55-30AA-D7F19294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B5F9-C93C-451F-BC1A-561E2B6BC4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133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669A1-25A4-197F-EA6D-FCA9147E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230-E6BD-4EAA-926E-2640ABCEF98A}" type="datetimeFigureOut">
              <a:rPr lang="en-ID" smtClean="0"/>
              <a:t>06/06/2022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AB172-C824-C9E6-A582-42DD01E1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96D1D-B940-3D99-D251-70C0B3C0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B5F9-C93C-451F-BC1A-561E2B6BC4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750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CD0B-D0F9-50F7-17CB-E0FE2C07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F064-0441-72A8-144B-0F6BA3D9E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2EB71-CA9D-5732-7ED7-EB6B06BB6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13BC3-3F60-BFC7-93D0-C18AD96D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230-E6BD-4EAA-926E-2640ABCEF98A}" type="datetimeFigureOut">
              <a:rPr lang="en-ID" smtClean="0"/>
              <a:t>06/06/2022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5A0FA-3F41-23A0-89B9-27BB23AA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E779F-A50F-48EC-7B6F-F844F3D9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B5F9-C93C-451F-BC1A-561E2B6BC4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845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BEFA-EFA7-FACC-E948-3E886FA5D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6935D-081C-D0E3-ABF0-D734A5699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EA0AC-0B38-4785-BC27-A16EA9BF1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C062D-BF0C-D4F9-6958-6C9276DC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230-E6BD-4EAA-926E-2640ABCEF98A}" type="datetimeFigureOut">
              <a:rPr lang="en-ID" smtClean="0"/>
              <a:t>06/06/2022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C94AC-1851-DCFE-71C8-55AF715E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5E34C-EECE-9DC7-8D59-DC378C5D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B5F9-C93C-451F-BC1A-561E2B6BC4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301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B3C03-B960-4096-27B5-084DE7B7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BB2F5-D242-123B-18EC-D97DE1065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5FF12-BDAC-7FF7-66B7-0ADF5AE7C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CE230-E6BD-4EAA-926E-2640ABCEF98A}" type="datetimeFigureOut">
              <a:rPr lang="en-ID" smtClean="0"/>
              <a:t>06/06/2022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5418-858C-339A-5C64-0712584EE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3EDDB-5AE7-DDDA-6621-D7919FFA4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9B5F9-C93C-451F-BC1A-561E2B6BC4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735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A047B-85FA-A68B-9C06-BEBBEDE0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Tuple dan Dictionary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41747-4379-3015-2258-89B2D3D3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Telkom Surabaya</a:t>
            </a:r>
          </a:p>
          <a:p>
            <a:r>
              <a:rPr lang="en-US" sz="2000" dirty="0"/>
              <a:t>Program </a:t>
            </a:r>
            <a:r>
              <a:rPr lang="en-US" sz="2000" dirty="0" err="1"/>
              <a:t>Studi</a:t>
            </a:r>
            <a:r>
              <a:rPr lang="en-US" sz="2000" dirty="0"/>
              <a:t> Teknik </a:t>
            </a:r>
            <a:r>
              <a:rPr lang="en-US" sz="2000" dirty="0" err="1"/>
              <a:t>Elektro</a:t>
            </a:r>
            <a:endParaRPr lang="en-ID" sz="2000" dirty="0"/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0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4C65-3996-8582-76FB-BDCB6E4D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Indexing, Slicing dan Matrix Pada Tuple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CF96-6D1A-270B-CFB2-B322E610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Karena </a:t>
            </a:r>
            <a:r>
              <a:rPr lang="en-ID" dirty="0" err="1"/>
              <a:t>tupel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, </a:t>
            </a:r>
            <a:r>
              <a:rPr lang="en-ID" dirty="0" err="1"/>
              <a:t>pengindeksan</a:t>
            </a:r>
            <a:r>
              <a:rPr lang="en-ID" dirty="0"/>
              <a:t> dan </a:t>
            </a:r>
            <a:r>
              <a:rPr lang="en-ID" dirty="0" err="1"/>
              <a:t>pengiris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tupel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pada String,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asumsi</a:t>
            </a:r>
            <a:r>
              <a:rPr lang="en-ID" dirty="0"/>
              <a:t> </a:t>
            </a:r>
            <a:r>
              <a:rPr lang="en-ID" dirty="0" err="1"/>
              <a:t>masukan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/>
              <a:t>T = ('C++', 'Java', 'Python')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C765E9-6E72-3CE9-B446-DDC91013A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62955"/>
              </p:ext>
            </p:extLst>
          </p:nvPr>
        </p:nvGraphicFramePr>
        <p:xfrm>
          <a:off x="838200" y="4184174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8807785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68831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09831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D" b="1" dirty="0">
                          <a:effectLst/>
                        </a:rPr>
                        <a:t>Python Expression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b="1">
                          <a:effectLst/>
                        </a:rPr>
                        <a:t>Hasil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b="1">
                          <a:effectLst/>
                        </a:rPr>
                        <a:t>Penjelasan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245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D" dirty="0">
                          <a:effectLst/>
                        </a:rPr>
                        <a:t>T[2]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dirty="0">
                          <a:effectLst/>
                        </a:rPr>
                        <a:t>'Python'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>
                          <a:effectLst/>
                        </a:rPr>
                        <a:t>Offset mulai dari nol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3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D">
                          <a:effectLst/>
                        </a:rPr>
                        <a:t>T[-2]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dirty="0">
                          <a:effectLst/>
                        </a:rPr>
                        <a:t>'Java'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>
                          <a:effectLst/>
                        </a:rPr>
                        <a:t>Negatif: hitung dari kanan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88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D">
                          <a:effectLst/>
                        </a:rPr>
                        <a:t>T[1:]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dirty="0">
                          <a:effectLst/>
                        </a:rPr>
                        <a:t>('Java', 'Python')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dirty="0">
                          <a:effectLst/>
                        </a:rPr>
                        <a:t>Slicing </a:t>
                      </a:r>
                      <a:r>
                        <a:rPr lang="en-ID" dirty="0" err="1">
                          <a:effectLst/>
                        </a:rPr>
                        <a:t>mengambil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bagian</a:t>
                      </a:r>
                      <a:endParaRPr lang="en-ID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459257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D09B136E-E71E-7AB2-F5A5-A1EF41397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84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64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2D55-2B88-D061-BDF1-AAA60F3D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Fungsi Build-in Pada Tuple Python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8819AC-5A32-27D1-3BDE-0DEB37B41C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9842"/>
              </p:ext>
            </p:extLst>
          </p:nvPr>
        </p:nvGraphicFramePr>
        <p:xfrm>
          <a:off x="866327" y="1863801"/>
          <a:ext cx="10459346" cy="444074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52424">
                  <a:extLst>
                    <a:ext uri="{9D8B030D-6E8A-4147-A177-3AD203B41FA5}">
                      <a16:colId xmlns:a16="http://schemas.microsoft.com/office/drawing/2014/main" val="1297532469"/>
                    </a:ext>
                  </a:extLst>
                </a:gridCol>
                <a:gridCol w="7206922">
                  <a:extLst>
                    <a:ext uri="{9D8B030D-6E8A-4147-A177-3AD203B41FA5}">
                      <a16:colId xmlns:a16="http://schemas.microsoft.com/office/drawing/2014/main" val="2446469605"/>
                    </a:ext>
                  </a:extLst>
                </a:gridCol>
              </a:tblGrid>
              <a:tr h="867381">
                <a:tc>
                  <a:txBody>
                    <a:bodyPr/>
                    <a:lstStyle/>
                    <a:p>
                      <a:pPr algn="r" fontAlgn="ctr"/>
                      <a:r>
                        <a:rPr lang="en-ID" sz="2800" b="1" cap="none" spc="0">
                          <a:solidFill>
                            <a:schemeClr val="bg1"/>
                          </a:solidFill>
                          <a:effectLst/>
                        </a:rPr>
                        <a:t>Python Function</a:t>
                      </a:r>
                    </a:p>
                  </a:txBody>
                  <a:tcPr marL="128275" marR="91625" marT="183249" marB="18324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8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Penjelasan</a:t>
                      </a:r>
                      <a:endParaRPr lang="en-ID" sz="28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8275" marR="91625" marT="183249" marB="18324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110903"/>
                  </a:ext>
                </a:extLst>
              </a:tr>
              <a:tr h="714673">
                <a:tc>
                  <a:txBody>
                    <a:bodyPr/>
                    <a:lstStyle/>
                    <a:p>
                      <a:pPr algn="r" fontAlgn="ctr"/>
                      <a:r>
                        <a:rPr lang="en-ID" sz="2400" cap="none" spc="0">
                          <a:solidFill>
                            <a:schemeClr val="tx1"/>
                          </a:solidFill>
                          <a:effectLst/>
                        </a:rPr>
                        <a:t>cmp(tuple1, tuple2)</a:t>
                      </a:r>
                    </a:p>
                  </a:txBody>
                  <a:tcPr marL="128275" marR="91625" marT="91625" marB="183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2400" cap="none" spc="0">
                          <a:solidFill>
                            <a:schemeClr val="tx1"/>
                          </a:solidFill>
                          <a:effectLst/>
                        </a:rPr>
                        <a:t># Tidak lagi tersedia dengan Python 3</a:t>
                      </a:r>
                    </a:p>
                  </a:txBody>
                  <a:tcPr marL="128275" marR="91625" marT="91625" marB="183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199492"/>
                  </a:ext>
                </a:extLst>
              </a:tr>
              <a:tr h="714673">
                <a:tc>
                  <a:txBody>
                    <a:bodyPr/>
                    <a:lstStyle/>
                    <a:p>
                      <a:pPr algn="r" fontAlgn="ctr"/>
                      <a:r>
                        <a:rPr lang="en-ID" sz="2400" cap="none" spc="0">
                          <a:solidFill>
                            <a:schemeClr val="tx1"/>
                          </a:solidFill>
                          <a:effectLst/>
                        </a:rPr>
                        <a:t>len(tuple)</a:t>
                      </a:r>
                    </a:p>
                  </a:txBody>
                  <a:tcPr marL="128275" marR="91625" marT="91625" marB="183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2400" cap="none" spc="0">
                          <a:solidFill>
                            <a:schemeClr val="tx1"/>
                          </a:solidFill>
                          <a:effectLst/>
                        </a:rPr>
                        <a:t>Memberikan total panjang tuple.</a:t>
                      </a:r>
                    </a:p>
                  </a:txBody>
                  <a:tcPr marL="128275" marR="91625" marT="91625" marB="183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005174"/>
                  </a:ext>
                </a:extLst>
              </a:tr>
              <a:tr h="714673">
                <a:tc>
                  <a:txBody>
                    <a:bodyPr/>
                    <a:lstStyle/>
                    <a:p>
                      <a:pPr algn="r" fontAlgn="ctr"/>
                      <a:r>
                        <a:rPr lang="en-ID" sz="2400" cap="none" spc="0">
                          <a:solidFill>
                            <a:schemeClr val="tx1"/>
                          </a:solidFill>
                          <a:effectLst/>
                        </a:rPr>
                        <a:t>max(tuple)</a:t>
                      </a:r>
                    </a:p>
                  </a:txBody>
                  <a:tcPr marL="128275" marR="91625" marT="91625" marB="183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2400" cap="none" spc="0">
                          <a:solidFill>
                            <a:schemeClr val="tx1"/>
                          </a:solidFill>
                          <a:effectLst/>
                        </a:rPr>
                        <a:t>Mengembalikan item dari tuple dengan nilai maks.</a:t>
                      </a:r>
                    </a:p>
                  </a:txBody>
                  <a:tcPr marL="128275" marR="91625" marT="91625" marB="183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116939"/>
                  </a:ext>
                </a:extLst>
              </a:tr>
              <a:tr h="714673">
                <a:tc>
                  <a:txBody>
                    <a:bodyPr/>
                    <a:lstStyle/>
                    <a:p>
                      <a:pPr algn="r" fontAlgn="ctr"/>
                      <a:r>
                        <a:rPr lang="en-ID" sz="2400" cap="none" spc="0">
                          <a:solidFill>
                            <a:schemeClr val="tx1"/>
                          </a:solidFill>
                          <a:effectLst/>
                        </a:rPr>
                        <a:t>min(tuple)</a:t>
                      </a:r>
                    </a:p>
                  </a:txBody>
                  <a:tcPr marL="128275" marR="91625" marT="91625" marB="183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2400" cap="none" spc="0">
                          <a:solidFill>
                            <a:schemeClr val="tx1"/>
                          </a:solidFill>
                          <a:effectLst/>
                        </a:rPr>
                        <a:t>Mengembalikan item dari tuple dengan nilai min.</a:t>
                      </a:r>
                    </a:p>
                  </a:txBody>
                  <a:tcPr marL="128275" marR="91625" marT="91625" marB="183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810277"/>
                  </a:ext>
                </a:extLst>
              </a:tr>
              <a:tr h="714673">
                <a:tc>
                  <a:txBody>
                    <a:bodyPr/>
                    <a:lstStyle/>
                    <a:p>
                      <a:pPr algn="r" fontAlgn="ctr"/>
                      <a:r>
                        <a:rPr lang="en-ID" sz="2400" cap="none" spc="0">
                          <a:solidFill>
                            <a:schemeClr val="tx1"/>
                          </a:solidFill>
                          <a:effectLst/>
                        </a:rPr>
                        <a:t>tuple(seq)</a:t>
                      </a:r>
                    </a:p>
                  </a:txBody>
                  <a:tcPr marL="128275" marR="91625" marT="91625" marB="183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2400" cap="none" spc="0" dirty="0" err="1">
                          <a:solidFill>
                            <a:schemeClr val="tx1"/>
                          </a:solidFill>
                          <a:effectLst/>
                        </a:rPr>
                        <a:t>Mengubah</a:t>
                      </a:r>
                      <a:r>
                        <a:rPr lang="en-ID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tuple </a:t>
                      </a:r>
                      <a:r>
                        <a:rPr lang="en-ID" sz="2400" cap="none" spc="0" dirty="0" err="1">
                          <a:solidFill>
                            <a:schemeClr val="tx1"/>
                          </a:solidFill>
                          <a:effectLst/>
                        </a:rPr>
                        <a:t>menjadi</a:t>
                      </a:r>
                      <a:r>
                        <a:rPr lang="en-ID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tuple.</a:t>
                      </a:r>
                    </a:p>
                  </a:txBody>
                  <a:tcPr marL="128275" marR="91625" marT="91625" marB="183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40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58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406F-6A51-B59B-CCF9-129B7EC6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Tuple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0E18-0125-5BD4-828A-8E865A41E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421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print("program 1")</a:t>
            </a:r>
          </a:p>
          <a:p>
            <a:pPr marL="0" indent="0">
              <a:buNone/>
            </a:pPr>
            <a:r>
              <a:rPr lang="en-US" dirty="0" err="1"/>
              <a:t>tuplex</a:t>
            </a:r>
            <a:r>
              <a:rPr lang="en-US" dirty="0"/>
              <a:t> = ("tuple", False, 3.2, 1)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tuplex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print("program 2")</a:t>
            </a:r>
          </a:p>
          <a:p>
            <a:pPr marL="0" indent="0">
              <a:buNone/>
            </a:pPr>
            <a:r>
              <a:rPr lang="en-US" dirty="0"/>
              <a:t>#Create a tuple with numbers</a:t>
            </a:r>
          </a:p>
          <a:p>
            <a:pPr marL="0" indent="0">
              <a:buNone/>
            </a:pPr>
            <a:r>
              <a:rPr lang="en-US" dirty="0" err="1"/>
              <a:t>tuplex</a:t>
            </a:r>
            <a:r>
              <a:rPr lang="en-US" dirty="0"/>
              <a:t> = 5, 10, 15, 20, 25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tuplex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#Create a tuple of one item</a:t>
            </a:r>
          </a:p>
          <a:p>
            <a:pPr marL="0" indent="0">
              <a:buNone/>
            </a:pPr>
            <a:r>
              <a:rPr lang="en-US" dirty="0" err="1"/>
              <a:t>tuplex</a:t>
            </a:r>
            <a:r>
              <a:rPr lang="en-US" dirty="0"/>
              <a:t> = 5,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tuplex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F1587-FF61-FF67-7A80-E600055D1DB5}"/>
              </a:ext>
            </a:extLst>
          </p:cNvPr>
          <p:cNvSpPr txBox="1"/>
          <p:nvPr/>
        </p:nvSpPr>
        <p:spPr>
          <a:xfrm>
            <a:off x="6599585" y="2372284"/>
            <a:ext cx="4890052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D" sz="3200" dirty="0"/>
              <a:t>program 1</a:t>
            </a:r>
          </a:p>
          <a:p>
            <a:r>
              <a:rPr lang="en-ID" sz="3200" dirty="0"/>
              <a:t>('tuple', False, 3.2, 1)</a:t>
            </a:r>
          </a:p>
          <a:p>
            <a:r>
              <a:rPr lang="en-ID" sz="3200" dirty="0"/>
              <a:t>program 2</a:t>
            </a:r>
          </a:p>
          <a:p>
            <a:r>
              <a:rPr lang="en-ID" sz="3200" dirty="0"/>
              <a:t>(5, 10, 15, 20, 25)</a:t>
            </a:r>
          </a:p>
          <a:p>
            <a:r>
              <a:rPr lang="en-ID" sz="3200" dirty="0"/>
              <a:t>(5,)</a:t>
            </a:r>
          </a:p>
        </p:txBody>
      </p:sp>
    </p:spTree>
    <p:extLst>
      <p:ext uri="{BB962C8B-B14F-4D97-AF65-F5344CB8AC3E}">
        <p14:creationId xmlns:p14="http://schemas.microsoft.com/office/powerpoint/2010/main" val="376503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13B0-50B9-C836-C86E-674CB2DD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Tuple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DE73-2FAF-4BDD-E34C-CDBDE7AE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2843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print("program 3")</a:t>
            </a:r>
          </a:p>
          <a:p>
            <a:pPr marL="0" indent="0">
              <a:buNone/>
            </a:pPr>
            <a:r>
              <a:rPr lang="en-US" dirty="0"/>
              <a:t>#program 3</a:t>
            </a:r>
          </a:p>
          <a:p>
            <a:pPr marL="0" indent="0">
              <a:buNone/>
            </a:pPr>
            <a:r>
              <a:rPr lang="en-US" dirty="0"/>
              <a:t>#create a tuple</a:t>
            </a:r>
          </a:p>
          <a:p>
            <a:pPr marL="0" indent="0">
              <a:buNone/>
            </a:pPr>
            <a:r>
              <a:rPr lang="en-US" dirty="0" err="1"/>
              <a:t>tuplex</a:t>
            </a:r>
            <a:r>
              <a:rPr lang="en-US" dirty="0"/>
              <a:t> = (4, 6, 2, 8, 3, 1)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tuplex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#tuples are immutable, so you can not add new elements</a:t>
            </a:r>
          </a:p>
          <a:p>
            <a:pPr marL="0" indent="0">
              <a:buNone/>
            </a:pPr>
            <a:r>
              <a:rPr lang="en-US" dirty="0"/>
              <a:t>#using merge of tuples with the + operator you can add an element and it will create a new tuple</a:t>
            </a:r>
          </a:p>
          <a:p>
            <a:pPr marL="0" indent="0">
              <a:buNone/>
            </a:pPr>
            <a:r>
              <a:rPr lang="en-US" dirty="0" err="1"/>
              <a:t>tuplex</a:t>
            </a:r>
            <a:r>
              <a:rPr lang="en-US" dirty="0"/>
              <a:t> = </a:t>
            </a:r>
            <a:r>
              <a:rPr lang="en-US" dirty="0" err="1"/>
              <a:t>tuplex</a:t>
            </a:r>
            <a:r>
              <a:rPr lang="en-US" dirty="0"/>
              <a:t> + (9,)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tuplex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#adding items in a specific index</a:t>
            </a:r>
          </a:p>
          <a:p>
            <a:pPr marL="0" indent="0">
              <a:buNone/>
            </a:pPr>
            <a:r>
              <a:rPr lang="en-US" dirty="0" err="1"/>
              <a:t>tuplex</a:t>
            </a:r>
            <a:r>
              <a:rPr lang="en-US" dirty="0"/>
              <a:t> = </a:t>
            </a:r>
            <a:r>
              <a:rPr lang="en-US" dirty="0" err="1"/>
              <a:t>tuplex</a:t>
            </a:r>
            <a:r>
              <a:rPr lang="en-US" dirty="0"/>
              <a:t>[:5] + (15, 20, 25) + </a:t>
            </a:r>
            <a:r>
              <a:rPr lang="en-US" dirty="0" err="1"/>
              <a:t>tuplex</a:t>
            </a:r>
            <a:r>
              <a:rPr lang="en-US" dirty="0"/>
              <a:t>[:5]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tuplex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#converting the tuple to list</a:t>
            </a:r>
          </a:p>
          <a:p>
            <a:pPr marL="0" indent="0">
              <a:buNone/>
            </a:pPr>
            <a:r>
              <a:rPr lang="en-US" dirty="0" err="1"/>
              <a:t>listx</a:t>
            </a:r>
            <a:r>
              <a:rPr lang="en-US" dirty="0"/>
              <a:t> = list(</a:t>
            </a:r>
            <a:r>
              <a:rPr lang="en-US" dirty="0" err="1"/>
              <a:t>tuplex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#use different ways to add items in list</a:t>
            </a:r>
          </a:p>
          <a:p>
            <a:pPr marL="0" indent="0">
              <a:buNone/>
            </a:pPr>
            <a:r>
              <a:rPr lang="en-US" dirty="0" err="1"/>
              <a:t>listx.append</a:t>
            </a:r>
            <a:r>
              <a:rPr lang="en-US" dirty="0"/>
              <a:t>(30)</a:t>
            </a:r>
          </a:p>
          <a:p>
            <a:pPr marL="0" indent="0">
              <a:buNone/>
            </a:pPr>
            <a:r>
              <a:rPr lang="en-US" dirty="0" err="1"/>
              <a:t>tuplex</a:t>
            </a:r>
            <a:r>
              <a:rPr lang="en-US" dirty="0"/>
              <a:t> = tuple(</a:t>
            </a:r>
            <a:r>
              <a:rPr lang="en-US" dirty="0" err="1"/>
              <a:t>listx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tuplex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46412D-591A-B5C2-AD3A-F70061730252}"/>
              </a:ext>
            </a:extLst>
          </p:cNvPr>
          <p:cNvSpPr txBox="1"/>
          <p:nvPr/>
        </p:nvSpPr>
        <p:spPr>
          <a:xfrm>
            <a:off x="6096000" y="1690688"/>
            <a:ext cx="6096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D" dirty="0"/>
              <a:t>program 3</a:t>
            </a:r>
          </a:p>
          <a:p>
            <a:r>
              <a:rPr lang="en-ID" dirty="0"/>
              <a:t>(4, 6, 2, 8, 3, 1)</a:t>
            </a:r>
          </a:p>
          <a:p>
            <a:r>
              <a:rPr lang="en-ID" dirty="0"/>
              <a:t>(4, 6, 2, 8, 3, 1, 9)</a:t>
            </a:r>
          </a:p>
          <a:p>
            <a:r>
              <a:rPr lang="en-ID" dirty="0"/>
              <a:t>(4, 6, 2, 8, 3, 15, 20, 25, 4, 6, 2, 8, 3)</a:t>
            </a:r>
          </a:p>
          <a:p>
            <a:r>
              <a:rPr lang="en-ID" dirty="0"/>
              <a:t>(4, 6, 2, 8, 3, 15, 20, 25, 4, 6, 2, 8, 3, 30)</a:t>
            </a:r>
          </a:p>
        </p:txBody>
      </p:sp>
    </p:spTree>
    <p:extLst>
      <p:ext uri="{BB962C8B-B14F-4D97-AF65-F5344CB8AC3E}">
        <p14:creationId xmlns:p14="http://schemas.microsoft.com/office/powerpoint/2010/main" val="426802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6368-A08A-2A72-7E05-B8903F39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Tuple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EA31-3DD7-F18B-7EFD-0AC3DBF4C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3574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print("program 4")</a:t>
            </a:r>
          </a:p>
          <a:p>
            <a:pPr marL="0" indent="0">
              <a:buNone/>
            </a:pPr>
            <a:r>
              <a:rPr lang="en-US" dirty="0"/>
              <a:t>#program 4</a:t>
            </a:r>
          </a:p>
          <a:p>
            <a:pPr marL="0" indent="0">
              <a:buNone/>
            </a:pPr>
            <a:r>
              <a:rPr lang="en-US" dirty="0"/>
              <a:t>#create a tuple</a:t>
            </a:r>
          </a:p>
          <a:p>
            <a:pPr marL="0" indent="0">
              <a:buNone/>
            </a:pPr>
            <a:r>
              <a:rPr lang="en-US" dirty="0" err="1"/>
              <a:t>tuplex</a:t>
            </a:r>
            <a:r>
              <a:rPr lang="en-US" dirty="0"/>
              <a:t> = (4, 6, 2, 8, 3, 1)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tuplex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#tuples are immutable, so you can not add new elements</a:t>
            </a:r>
          </a:p>
          <a:p>
            <a:pPr marL="0" indent="0">
              <a:buNone/>
            </a:pPr>
            <a:r>
              <a:rPr lang="en-US" dirty="0"/>
              <a:t>#using merge of tuples with the + operator you can add an element and it will create a new tuple</a:t>
            </a:r>
          </a:p>
          <a:p>
            <a:pPr marL="0" indent="0">
              <a:buNone/>
            </a:pPr>
            <a:r>
              <a:rPr lang="en-US" dirty="0" err="1"/>
              <a:t>tuplex</a:t>
            </a:r>
            <a:r>
              <a:rPr lang="en-US" dirty="0"/>
              <a:t> = </a:t>
            </a:r>
            <a:r>
              <a:rPr lang="en-US" dirty="0" err="1"/>
              <a:t>tuplex</a:t>
            </a:r>
            <a:r>
              <a:rPr lang="en-US" dirty="0"/>
              <a:t> + (9,)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tuplex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#adding items in a specific index</a:t>
            </a:r>
          </a:p>
          <a:p>
            <a:pPr marL="0" indent="0">
              <a:buNone/>
            </a:pPr>
            <a:r>
              <a:rPr lang="en-US" dirty="0" err="1"/>
              <a:t>tuplex</a:t>
            </a:r>
            <a:r>
              <a:rPr lang="en-US" dirty="0"/>
              <a:t> = </a:t>
            </a:r>
            <a:r>
              <a:rPr lang="en-US" dirty="0" err="1"/>
              <a:t>tuplex</a:t>
            </a:r>
            <a:r>
              <a:rPr lang="en-US" dirty="0"/>
              <a:t>[:5] + (15, 20, 25) + </a:t>
            </a:r>
            <a:r>
              <a:rPr lang="en-US" dirty="0" err="1"/>
              <a:t>tuplex</a:t>
            </a:r>
            <a:r>
              <a:rPr lang="en-US" dirty="0"/>
              <a:t>[:5]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tuplex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#converting the tuple to list</a:t>
            </a:r>
          </a:p>
          <a:p>
            <a:pPr marL="0" indent="0">
              <a:buNone/>
            </a:pPr>
            <a:r>
              <a:rPr lang="en-US" dirty="0" err="1"/>
              <a:t>listx</a:t>
            </a:r>
            <a:r>
              <a:rPr lang="en-US" dirty="0"/>
              <a:t> = list(</a:t>
            </a:r>
            <a:r>
              <a:rPr lang="en-US" dirty="0" err="1"/>
              <a:t>tuplex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#use different ways to add items in list</a:t>
            </a:r>
          </a:p>
          <a:p>
            <a:pPr marL="0" indent="0">
              <a:buNone/>
            </a:pPr>
            <a:r>
              <a:rPr lang="en-US" dirty="0" err="1"/>
              <a:t>listx.append</a:t>
            </a:r>
            <a:r>
              <a:rPr lang="en-US" dirty="0"/>
              <a:t>(30)</a:t>
            </a:r>
          </a:p>
          <a:p>
            <a:pPr marL="0" indent="0">
              <a:buNone/>
            </a:pPr>
            <a:r>
              <a:rPr lang="en-US" dirty="0" err="1"/>
              <a:t>tuplex</a:t>
            </a:r>
            <a:r>
              <a:rPr lang="en-US" dirty="0"/>
              <a:t> = tuple(</a:t>
            </a:r>
            <a:r>
              <a:rPr lang="en-US" dirty="0" err="1"/>
              <a:t>listx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tuplex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B4171-183A-F43E-9432-FA40774EAC0D}"/>
              </a:ext>
            </a:extLst>
          </p:cNvPr>
          <p:cNvSpPr txBox="1"/>
          <p:nvPr/>
        </p:nvSpPr>
        <p:spPr>
          <a:xfrm>
            <a:off x="6096000" y="1690688"/>
            <a:ext cx="6096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D" dirty="0"/>
              <a:t>program 4</a:t>
            </a:r>
          </a:p>
          <a:p>
            <a:r>
              <a:rPr lang="en-ID" dirty="0"/>
              <a:t>(4, 6, 2, 8, 3, 1)</a:t>
            </a:r>
          </a:p>
          <a:p>
            <a:r>
              <a:rPr lang="en-ID" dirty="0"/>
              <a:t>(4, 6, 2, 8, 3, 1, 9)</a:t>
            </a:r>
          </a:p>
          <a:p>
            <a:r>
              <a:rPr lang="en-ID" dirty="0"/>
              <a:t>(4, 6, 2, 8, 3, 15, 20, 25, 4, 6, 2, 8, 3)</a:t>
            </a:r>
          </a:p>
          <a:p>
            <a:r>
              <a:rPr lang="en-ID" dirty="0"/>
              <a:t>(4, 6, 2, 8, 3, 15, 20, 25, 4, 6, 2, 8, 3, 30)</a:t>
            </a:r>
          </a:p>
        </p:txBody>
      </p:sp>
    </p:spTree>
    <p:extLst>
      <p:ext uri="{BB962C8B-B14F-4D97-AF65-F5344CB8AC3E}">
        <p14:creationId xmlns:p14="http://schemas.microsoft.com/office/powerpoint/2010/main" val="364244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723A-0FCC-E8FA-57C6-CCB1FDAF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000000"/>
                </a:solidFill>
                <a:effectLst/>
                <a:latin typeface="Helvetica Neue"/>
              </a:rPr>
              <a:t>Dictionary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36ED-BE16-6419-3592-7FCE5C200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Dictionary Python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berbeda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List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ataupun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Tuple. Karena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setiap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urutanya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berisi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key dan value.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Setiap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key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dipisahkan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value-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nya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oleh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titik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dua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(:), item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dipisahkan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oleh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koma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,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semuanya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tertutup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kurung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kurawal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. Dictionary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kosong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tanpa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barang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ditulis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hanya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dua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kurung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kurawal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seperti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: {}.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69783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E97F-C37E-A8F2-C500-FD1B7F87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000000"/>
                </a:solidFill>
                <a:effectLst/>
                <a:latin typeface="Helvetica Neue"/>
              </a:rPr>
              <a:t>Akses</a:t>
            </a:r>
            <a:r>
              <a:rPr lang="en-ID" b="1" i="0" dirty="0">
                <a:solidFill>
                  <a:srgbClr val="000000"/>
                </a:solidFill>
                <a:effectLst/>
                <a:latin typeface="Helvetica Neue"/>
              </a:rPr>
              <a:t> Nilai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Helvetica Neue"/>
              </a:rPr>
              <a:t>Dalam</a:t>
            </a:r>
            <a:r>
              <a:rPr lang="en-ID" b="1" i="0" dirty="0">
                <a:solidFill>
                  <a:srgbClr val="000000"/>
                </a:solidFill>
                <a:effectLst/>
                <a:latin typeface="Helvetica Neue"/>
              </a:rPr>
              <a:t> Dictionary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AD3C-2A9F-01A2-04DC-7805B3F4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mengakses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elemen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Dictionary, Anda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dapat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menggunakan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tanda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kurung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siku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sudah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dikenal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bersama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key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mendapatkan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nilainya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. </a:t>
            </a:r>
          </a:p>
          <a:p>
            <a:pPr marL="0" indent="0">
              <a:buNone/>
            </a:pPr>
            <a:endParaRPr lang="en-ID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ID" dirty="0" err="1"/>
              <a:t>dict</a:t>
            </a:r>
            <a:r>
              <a:rPr lang="en-ID" dirty="0"/>
              <a:t> = {'Name': '</a:t>
            </a:r>
            <a:r>
              <a:rPr lang="en-ID" dirty="0" err="1"/>
              <a:t>Luffy</a:t>
            </a:r>
            <a:r>
              <a:rPr lang="en-ID" dirty="0"/>
              <a:t>', 'Age': 7, 'Class': 'First'}</a:t>
            </a:r>
          </a:p>
          <a:p>
            <a:pPr marL="0" indent="0">
              <a:buNone/>
            </a:pPr>
            <a:r>
              <a:rPr lang="en-ID" dirty="0"/>
              <a:t>print ("</a:t>
            </a:r>
            <a:r>
              <a:rPr lang="en-ID" dirty="0" err="1"/>
              <a:t>dict</a:t>
            </a:r>
            <a:r>
              <a:rPr lang="en-ID" dirty="0"/>
              <a:t>['Name']: ", </a:t>
            </a:r>
            <a:r>
              <a:rPr lang="en-ID" dirty="0" err="1"/>
              <a:t>dict</a:t>
            </a:r>
            <a:r>
              <a:rPr lang="en-ID" dirty="0"/>
              <a:t>['Name'])</a:t>
            </a:r>
          </a:p>
          <a:p>
            <a:pPr marL="0" indent="0">
              <a:buNone/>
            </a:pPr>
            <a:r>
              <a:rPr lang="en-ID" dirty="0"/>
              <a:t>print ("</a:t>
            </a:r>
            <a:r>
              <a:rPr lang="en-ID" dirty="0" err="1"/>
              <a:t>dict</a:t>
            </a:r>
            <a:r>
              <a:rPr lang="en-ID" dirty="0"/>
              <a:t>['Age']: ", </a:t>
            </a:r>
            <a:r>
              <a:rPr lang="en-ID" dirty="0" err="1"/>
              <a:t>dict</a:t>
            </a:r>
            <a:r>
              <a:rPr lang="en-ID" dirty="0"/>
              <a:t>['Age'])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C0CA-CA6E-AACC-8DE8-B5884027885A}"/>
              </a:ext>
            </a:extLst>
          </p:cNvPr>
          <p:cNvSpPr txBox="1"/>
          <p:nvPr/>
        </p:nvSpPr>
        <p:spPr>
          <a:xfrm>
            <a:off x="967409" y="5530632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D" sz="2400" dirty="0" err="1"/>
              <a:t>dict</a:t>
            </a:r>
            <a:r>
              <a:rPr lang="en-ID" sz="2400" dirty="0"/>
              <a:t>['Name']:  </a:t>
            </a:r>
            <a:r>
              <a:rPr lang="en-ID" sz="2400" dirty="0" err="1"/>
              <a:t>Luffy</a:t>
            </a:r>
            <a:endParaRPr lang="en-ID" sz="2400" dirty="0"/>
          </a:p>
          <a:p>
            <a:r>
              <a:rPr lang="en-ID" sz="2400" dirty="0" err="1"/>
              <a:t>dict</a:t>
            </a:r>
            <a:r>
              <a:rPr lang="en-ID" sz="2400" dirty="0"/>
              <a:t>['Age']:  7</a:t>
            </a:r>
          </a:p>
        </p:txBody>
      </p:sp>
    </p:spTree>
    <p:extLst>
      <p:ext uri="{BB962C8B-B14F-4D97-AF65-F5344CB8AC3E}">
        <p14:creationId xmlns:p14="http://schemas.microsoft.com/office/powerpoint/2010/main" val="1538393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36BF-8C11-4503-F608-7875AAF9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Update Nilai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Dalam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Dictionary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D38F-0933-671F-AA1B-97FD07B1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dict</a:t>
            </a:r>
            <a:r>
              <a:rPr lang="en-ID" dirty="0"/>
              <a:t> = {'Name': '</a:t>
            </a:r>
            <a:r>
              <a:rPr lang="en-ID" dirty="0" err="1"/>
              <a:t>Luffy</a:t>
            </a:r>
            <a:r>
              <a:rPr lang="en-ID" dirty="0"/>
              <a:t>', 'Age': 7, 'Class': 'First'}</a:t>
            </a:r>
          </a:p>
          <a:p>
            <a:pPr marL="0" indent="0">
              <a:buNone/>
            </a:pPr>
            <a:r>
              <a:rPr lang="en-ID" dirty="0" err="1"/>
              <a:t>dict</a:t>
            </a:r>
            <a:r>
              <a:rPr lang="en-ID" dirty="0"/>
              <a:t>['Age'] = 8; #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entri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dict</a:t>
            </a:r>
            <a:r>
              <a:rPr lang="en-ID" dirty="0"/>
              <a:t>['School'] = "</a:t>
            </a:r>
            <a:r>
              <a:rPr lang="en-ID" dirty="0" err="1"/>
              <a:t>Marijoa</a:t>
            </a:r>
            <a:r>
              <a:rPr lang="en-ID" dirty="0"/>
              <a:t> School" #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entri</a:t>
            </a:r>
            <a:r>
              <a:rPr lang="en-ID" dirty="0"/>
              <a:t> </a:t>
            </a:r>
            <a:r>
              <a:rPr lang="en-ID" dirty="0" err="1"/>
              <a:t>baru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print ("</a:t>
            </a:r>
            <a:r>
              <a:rPr lang="en-ID" dirty="0" err="1"/>
              <a:t>dict</a:t>
            </a:r>
            <a:r>
              <a:rPr lang="en-ID" dirty="0"/>
              <a:t>['Age']: ", </a:t>
            </a:r>
            <a:r>
              <a:rPr lang="en-ID" dirty="0" err="1"/>
              <a:t>dict</a:t>
            </a:r>
            <a:r>
              <a:rPr lang="en-ID" dirty="0"/>
              <a:t>['Age'])</a:t>
            </a:r>
          </a:p>
          <a:p>
            <a:pPr marL="0" indent="0">
              <a:buNone/>
            </a:pPr>
            <a:r>
              <a:rPr lang="en-ID" dirty="0"/>
              <a:t>print ("</a:t>
            </a:r>
            <a:r>
              <a:rPr lang="en-ID" dirty="0" err="1"/>
              <a:t>dict</a:t>
            </a:r>
            <a:r>
              <a:rPr lang="en-ID" dirty="0"/>
              <a:t>['School']: ", </a:t>
            </a:r>
            <a:r>
              <a:rPr lang="en-ID" dirty="0" err="1"/>
              <a:t>dict</a:t>
            </a:r>
            <a:r>
              <a:rPr lang="en-ID" dirty="0"/>
              <a:t>['School'])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EAE6D-CBA1-93C9-C33A-AE07FE6FCBC4}"/>
              </a:ext>
            </a:extLst>
          </p:cNvPr>
          <p:cNvSpPr txBox="1"/>
          <p:nvPr/>
        </p:nvSpPr>
        <p:spPr>
          <a:xfrm>
            <a:off x="838200" y="5083722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D" sz="2400" dirty="0" err="1"/>
              <a:t>dict</a:t>
            </a:r>
            <a:r>
              <a:rPr lang="en-ID" sz="2400" dirty="0"/>
              <a:t>['Age']:  8</a:t>
            </a:r>
          </a:p>
          <a:p>
            <a:r>
              <a:rPr lang="en-ID" sz="2400" dirty="0" err="1"/>
              <a:t>dict</a:t>
            </a:r>
            <a:r>
              <a:rPr lang="en-ID" sz="2400" dirty="0"/>
              <a:t>['School']:  </a:t>
            </a:r>
            <a:r>
              <a:rPr lang="en-ID" sz="2400" dirty="0" err="1"/>
              <a:t>Marijoa</a:t>
            </a:r>
            <a:r>
              <a:rPr lang="en-ID" sz="2400" dirty="0"/>
              <a:t> School</a:t>
            </a:r>
          </a:p>
        </p:txBody>
      </p:sp>
    </p:spTree>
    <p:extLst>
      <p:ext uri="{BB962C8B-B14F-4D97-AF65-F5344CB8AC3E}">
        <p14:creationId xmlns:p14="http://schemas.microsoft.com/office/powerpoint/2010/main" val="4066749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12A5-1A84-12A3-AA6B-A0E4415F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000000"/>
                </a:solidFill>
                <a:effectLst/>
                <a:latin typeface="Helvetica Neue"/>
              </a:rPr>
              <a:t>Hapus</a:t>
            </a:r>
            <a:r>
              <a:rPr lang="en-ID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Helvetica Neue"/>
              </a:rPr>
              <a:t>Elemen</a:t>
            </a:r>
            <a:r>
              <a:rPr lang="en-ID" b="1" i="0" dirty="0">
                <a:solidFill>
                  <a:srgbClr val="000000"/>
                </a:solidFill>
                <a:effectLst/>
                <a:latin typeface="Helvetica Neue"/>
              </a:rPr>
              <a:t> Dictionary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C5CB-8685-4B33-A2AC-4DE8BAC8D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Anda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dapat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menghapus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elemen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Dictionary individual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menghapus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keseluruhan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isi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Dictionary. Anda juga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dapat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menghapus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seluruh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Dictionary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satu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operasi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0" indent="0" algn="just">
              <a:buNone/>
            </a:pPr>
            <a:endParaRPr lang="en-ID" dirty="0">
              <a:solidFill>
                <a:srgbClr val="000000"/>
              </a:solidFill>
              <a:latin typeface="Helvetica Neue"/>
            </a:endParaRPr>
          </a:p>
          <a:p>
            <a:pPr marL="0" indent="0" algn="just">
              <a:buNone/>
            </a:pPr>
            <a:r>
              <a:rPr lang="en-ID" dirty="0" err="1"/>
              <a:t>dict</a:t>
            </a:r>
            <a:r>
              <a:rPr lang="en-ID" dirty="0"/>
              <a:t> = {'Name': 'Zara', 'Age': 7, 'Class': 'First'}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/>
              <a:t>del </a:t>
            </a:r>
            <a:r>
              <a:rPr lang="en-ID" dirty="0" err="1"/>
              <a:t>dict</a:t>
            </a:r>
            <a:r>
              <a:rPr lang="en-ID" dirty="0"/>
              <a:t>['Name'] # </a:t>
            </a:r>
            <a:r>
              <a:rPr lang="en-ID" dirty="0" err="1"/>
              <a:t>hapus</a:t>
            </a:r>
            <a:r>
              <a:rPr lang="en-ID" dirty="0"/>
              <a:t> </a:t>
            </a:r>
            <a:r>
              <a:rPr lang="en-ID" dirty="0" err="1"/>
              <a:t>entri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key 'Name'</a:t>
            </a:r>
          </a:p>
          <a:p>
            <a:pPr marL="0" indent="0" algn="just">
              <a:buNone/>
            </a:pPr>
            <a:r>
              <a:rPr lang="en-ID" dirty="0" err="1"/>
              <a:t>dict.clear</a:t>
            </a:r>
            <a:r>
              <a:rPr lang="en-ID" dirty="0"/>
              <a:t>()     # </a:t>
            </a:r>
            <a:r>
              <a:rPr lang="en-ID" dirty="0" err="1"/>
              <a:t>hapus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entri</a:t>
            </a:r>
            <a:r>
              <a:rPr lang="en-ID" dirty="0"/>
              <a:t> di </a:t>
            </a:r>
            <a:r>
              <a:rPr lang="en-ID" dirty="0" err="1"/>
              <a:t>dict</a:t>
            </a:r>
            <a:endParaRPr lang="en-ID" dirty="0"/>
          </a:p>
          <a:p>
            <a:pPr marL="0" indent="0" algn="just">
              <a:buNone/>
            </a:pPr>
            <a:r>
              <a:rPr lang="en-ID" dirty="0"/>
              <a:t>del </a:t>
            </a:r>
            <a:r>
              <a:rPr lang="en-ID" dirty="0" err="1"/>
              <a:t>dict</a:t>
            </a:r>
            <a:r>
              <a:rPr lang="en-ID" dirty="0"/>
              <a:t>         # </a:t>
            </a:r>
            <a:r>
              <a:rPr lang="en-ID" dirty="0" err="1"/>
              <a:t>hapus</a:t>
            </a:r>
            <a:r>
              <a:rPr lang="en-ID" dirty="0"/>
              <a:t> dictionary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endParaRPr lang="en-ID" dirty="0"/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/>
              <a:t>print ("</a:t>
            </a:r>
            <a:r>
              <a:rPr lang="en-ID" dirty="0" err="1"/>
              <a:t>dict</a:t>
            </a:r>
            <a:r>
              <a:rPr lang="en-ID" dirty="0"/>
              <a:t>['Age']: ", </a:t>
            </a:r>
            <a:r>
              <a:rPr lang="en-ID" dirty="0" err="1"/>
              <a:t>dict</a:t>
            </a:r>
            <a:r>
              <a:rPr lang="en-ID" dirty="0"/>
              <a:t>['Age'])</a:t>
            </a:r>
          </a:p>
          <a:p>
            <a:pPr marL="0" indent="0" algn="just">
              <a:buNone/>
            </a:pPr>
            <a:r>
              <a:rPr lang="en-ID" dirty="0"/>
              <a:t>print ("</a:t>
            </a:r>
            <a:r>
              <a:rPr lang="en-ID" dirty="0" err="1"/>
              <a:t>dict</a:t>
            </a:r>
            <a:r>
              <a:rPr lang="en-ID" dirty="0"/>
              <a:t>['School']: ", </a:t>
            </a:r>
            <a:r>
              <a:rPr lang="en-ID" dirty="0" err="1"/>
              <a:t>dict</a:t>
            </a:r>
            <a:r>
              <a:rPr lang="en-ID" dirty="0"/>
              <a:t>['School'])</a:t>
            </a:r>
          </a:p>
        </p:txBody>
      </p:sp>
    </p:spTree>
    <p:extLst>
      <p:ext uri="{BB962C8B-B14F-4D97-AF65-F5344CB8AC3E}">
        <p14:creationId xmlns:p14="http://schemas.microsoft.com/office/powerpoint/2010/main" val="2557569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F255-7E89-8430-82C6-B01C428D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CF11-03FA-F104-30A2-C7AA79029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652"/>
            <a:ext cx="10492409" cy="566951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D" dirty="0"/>
              <a:t>print("\</a:t>
            </a:r>
            <a:r>
              <a:rPr lang="en-ID" dirty="0" err="1"/>
              <a:t>ncontoh</a:t>
            </a:r>
            <a:r>
              <a:rPr lang="en-ID" dirty="0"/>
              <a:t> 1")</a:t>
            </a:r>
          </a:p>
          <a:p>
            <a:pPr marL="0" indent="0">
              <a:buNone/>
            </a:pPr>
            <a:r>
              <a:rPr lang="en-ID" dirty="0"/>
              <a:t>dic1={1:10, 2:20}</a:t>
            </a:r>
          </a:p>
          <a:p>
            <a:pPr marL="0" indent="0">
              <a:buNone/>
            </a:pPr>
            <a:r>
              <a:rPr lang="en-ID" dirty="0"/>
              <a:t>dic2={3:30, 4:40}</a:t>
            </a:r>
          </a:p>
          <a:p>
            <a:pPr marL="0" indent="0">
              <a:buNone/>
            </a:pPr>
            <a:r>
              <a:rPr lang="en-ID" dirty="0"/>
              <a:t>dic3={5:50,6:60}</a:t>
            </a:r>
          </a:p>
          <a:p>
            <a:pPr marL="0" indent="0">
              <a:buNone/>
            </a:pPr>
            <a:r>
              <a:rPr lang="en-ID" dirty="0"/>
              <a:t>dic4 = {}</a:t>
            </a:r>
          </a:p>
          <a:p>
            <a:pPr marL="0" indent="0">
              <a:buNone/>
            </a:pPr>
            <a:r>
              <a:rPr lang="en-ID" dirty="0"/>
              <a:t>for d in (dic1, dic2, dic3): dic4.update(d)</a:t>
            </a:r>
          </a:p>
          <a:p>
            <a:pPr marL="0" indent="0">
              <a:buNone/>
            </a:pPr>
            <a:r>
              <a:rPr lang="en-ID" dirty="0"/>
              <a:t>print(dic4)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print("\</a:t>
            </a:r>
            <a:r>
              <a:rPr lang="en-ID" dirty="0" err="1"/>
              <a:t>ncontoh</a:t>
            </a:r>
            <a:r>
              <a:rPr lang="en-ID" dirty="0"/>
              <a:t> 2")</a:t>
            </a:r>
          </a:p>
          <a:p>
            <a:pPr marL="0" indent="0">
              <a:buNone/>
            </a:pPr>
            <a:r>
              <a:rPr lang="en-ID" dirty="0"/>
              <a:t>d = {1: 10, 2: 20, 3: 30, 4: 40, 5: 50, 6: 60}</a:t>
            </a:r>
          </a:p>
          <a:p>
            <a:pPr marL="0" indent="0">
              <a:buNone/>
            </a:pPr>
            <a:r>
              <a:rPr lang="en-ID" dirty="0" err="1"/>
              <a:t>cek_angka</a:t>
            </a:r>
            <a:r>
              <a:rPr lang="en-ID" dirty="0"/>
              <a:t> = 3</a:t>
            </a:r>
          </a:p>
          <a:p>
            <a:pPr marL="0" indent="0">
              <a:buNone/>
            </a:pPr>
            <a:r>
              <a:rPr lang="en-ID" dirty="0"/>
              <a:t>if </a:t>
            </a:r>
            <a:r>
              <a:rPr lang="en-ID" dirty="0" err="1"/>
              <a:t>cek_angka</a:t>
            </a:r>
            <a:r>
              <a:rPr lang="en-ID" dirty="0"/>
              <a:t> in d:</a:t>
            </a:r>
          </a:p>
          <a:p>
            <a:pPr marL="0" indent="0">
              <a:buNone/>
            </a:pPr>
            <a:r>
              <a:rPr lang="en-ID" dirty="0"/>
              <a:t>    print(</a:t>
            </a:r>
            <a:r>
              <a:rPr lang="en-ID" dirty="0" err="1"/>
              <a:t>cek_angka</a:t>
            </a:r>
            <a:r>
              <a:rPr lang="en-ID" dirty="0"/>
              <a:t>,' </a:t>
            </a:r>
            <a:r>
              <a:rPr lang="en-ID" dirty="0" err="1"/>
              <a:t>tersedia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dictionary')</a:t>
            </a:r>
          </a:p>
          <a:p>
            <a:pPr marL="0" indent="0">
              <a:buNone/>
            </a:pPr>
            <a:r>
              <a:rPr lang="en-ID" dirty="0"/>
              <a:t>else:</a:t>
            </a:r>
          </a:p>
          <a:p>
            <a:pPr marL="0" indent="0">
              <a:buNone/>
            </a:pPr>
            <a:r>
              <a:rPr lang="en-ID" dirty="0"/>
              <a:t>    print(cek_</a:t>
            </a:r>
            <a:r>
              <a:rPr lang="en-ID" dirty="0" err="1"/>
              <a:t>angkat</a:t>
            </a:r>
            <a:r>
              <a:rPr lang="en-ID" dirty="0"/>
              <a:t>,'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tersedia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dictionary')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print("\</a:t>
            </a:r>
            <a:r>
              <a:rPr lang="en-ID" dirty="0" err="1"/>
              <a:t>ncontoh</a:t>
            </a:r>
            <a:r>
              <a:rPr lang="en-ID" dirty="0"/>
              <a:t> 3")</a:t>
            </a:r>
          </a:p>
          <a:p>
            <a:pPr marL="0" indent="0">
              <a:buNone/>
            </a:pPr>
            <a:r>
              <a:rPr lang="en-ID" dirty="0"/>
              <a:t>d1 = {'a': 100, 'b': 200}</a:t>
            </a:r>
          </a:p>
          <a:p>
            <a:pPr marL="0" indent="0">
              <a:buNone/>
            </a:pPr>
            <a:r>
              <a:rPr lang="en-ID" dirty="0"/>
              <a:t>d2 = {'x': 300, 'y': 200}</a:t>
            </a:r>
          </a:p>
          <a:p>
            <a:pPr marL="0" indent="0">
              <a:buNone/>
            </a:pPr>
            <a:r>
              <a:rPr lang="en-ID" dirty="0"/>
              <a:t>d = d1.copy()</a:t>
            </a:r>
          </a:p>
          <a:p>
            <a:pPr marL="0" indent="0">
              <a:buNone/>
            </a:pPr>
            <a:r>
              <a:rPr lang="en-ID" dirty="0" err="1"/>
              <a:t>d.update</a:t>
            </a:r>
            <a:r>
              <a:rPr lang="en-ID" dirty="0"/>
              <a:t>(d2)</a:t>
            </a:r>
          </a:p>
          <a:p>
            <a:pPr marL="0" indent="0">
              <a:buNone/>
            </a:pPr>
            <a:r>
              <a:rPr lang="en-ID" dirty="0"/>
              <a:t>print(d)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8C732-40E3-FF35-BDFC-0C8931E5EEB3}"/>
              </a:ext>
            </a:extLst>
          </p:cNvPr>
          <p:cNvSpPr txBox="1"/>
          <p:nvPr/>
        </p:nvSpPr>
        <p:spPr>
          <a:xfrm>
            <a:off x="5234609" y="1840829"/>
            <a:ext cx="6096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D" dirty="0" err="1"/>
              <a:t>contoh</a:t>
            </a:r>
            <a:r>
              <a:rPr lang="en-ID" dirty="0"/>
              <a:t> 1</a:t>
            </a:r>
          </a:p>
          <a:p>
            <a:r>
              <a:rPr lang="en-ID" dirty="0"/>
              <a:t>{1: 10, 2: 20, 3: 30, 4: 40, 5: 50, 6: 60}</a:t>
            </a:r>
          </a:p>
          <a:p>
            <a:endParaRPr lang="en-ID" dirty="0"/>
          </a:p>
          <a:p>
            <a:r>
              <a:rPr lang="en-ID" dirty="0" err="1"/>
              <a:t>contoh</a:t>
            </a:r>
            <a:r>
              <a:rPr lang="en-ID" dirty="0"/>
              <a:t> 2</a:t>
            </a:r>
          </a:p>
          <a:p>
            <a:r>
              <a:rPr lang="en-ID" dirty="0"/>
              <a:t>3  </a:t>
            </a:r>
            <a:r>
              <a:rPr lang="en-ID" dirty="0" err="1"/>
              <a:t>tersedia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dictionary</a:t>
            </a:r>
          </a:p>
          <a:p>
            <a:endParaRPr lang="en-ID" dirty="0"/>
          </a:p>
          <a:p>
            <a:r>
              <a:rPr lang="en-ID" dirty="0" err="1"/>
              <a:t>contoh</a:t>
            </a:r>
            <a:r>
              <a:rPr lang="en-ID" dirty="0"/>
              <a:t> 3</a:t>
            </a:r>
          </a:p>
          <a:p>
            <a:r>
              <a:rPr lang="en-ID" dirty="0"/>
              <a:t>{'a': 100, 'b': 200, 'x': 300, 'y': 200}</a:t>
            </a:r>
          </a:p>
        </p:txBody>
      </p:sp>
    </p:spTree>
    <p:extLst>
      <p:ext uri="{BB962C8B-B14F-4D97-AF65-F5344CB8AC3E}">
        <p14:creationId xmlns:p14="http://schemas.microsoft.com/office/powerpoint/2010/main" val="141427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616BC-1D8C-1DAE-D88D-6C0F6402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Tujuan</a:t>
            </a:r>
            <a:endParaRPr lang="en-ID">
              <a:solidFill>
                <a:schemeClr val="bg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456F-1ADE-DD8A-B701-AF68FA38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en-ID" sz="2400" b="0" i="0">
                <a:effectLst/>
                <a:latin typeface="Helvetica Neue"/>
              </a:rPr>
              <a:t>Mahasiswa mengerti konsep dari Tuple dan Dictionary, serta perbedaan antara keduanya</a:t>
            </a:r>
          </a:p>
          <a:p>
            <a:r>
              <a:rPr lang="en-ID" sz="2400" b="0" i="0">
                <a:effectLst/>
                <a:latin typeface="Helvetica Neue"/>
              </a:rPr>
              <a:t>Mahasiswa dapat menerapkan dalam program</a:t>
            </a:r>
          </a:p>
          <a:p>
            <a:pPr marL="0" indent="0">
              <a:buNone/>
            </a:pPr>
            <a:endParaRPr lang="en-ID" sz="24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99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87A8F8-CAB5-4639-2A54-CA57C5E0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Terima Kasih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4CBC7-5C88-CD0E-EC73-1EB169DFC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Semoga Bermanfaat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5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CFE93-E2EE-9A1B-BBC8-EE68743E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Konten</a:t>
            </a:r>
            <a:endParaRPr lang="en-ID">
              <a:solidFill>
                <a:schemeClr val="bg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677E6-31AF-5541-9EDB-301021D4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en-US" sz="2400"/>
              <a:t>Pengertian Tuple</a:t>
            </a:r>
          </a:p>
          <a:p>
            <a:r>
              <a:rPr lang="en-US" sz="2400"/>
              <a:t>Penulisan Tuple Pada Program</a:t>
            </a:r>
          </a:p>
          <a:p>
            <a:r>
              <a:rPr lang="en-US" sz="2400"/>
              <a:t>Pengertian Dictionary</a:t>
            </a:r>
          </a:p>
          <a:p>
            <a:r>
              <a:rPr lang="en-US" sz="2400"/>
              <a:t>Penulisan Dictionary Pada Program</a:t>
            </a:r>
            <a:endParaRPr lang="en-ID" sz="24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95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0E55D-30D9-E324-CF82-D4533266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10127"/>
            <a:ext cx="3431650" cy="3666346"/>
          </a:xfrm>
        </p:spPr>
        <p:txBody>
          <a:bodyPr>
            <a:normAutofit/>
          </a:bodyPr>
          <a:lstStyle/>
          <a:p>
            <a:r>
              <a:rPr lang="en-ID" b="1" i="0">
                <a:solidFill>
                  <a:schemeClr val="bg1"/>
                </a:solidFill>
                <a:effectLst/>
                <a:latin typeface="Helvetica Neue"/>
              </a:rPr>
              <a:t>Tuple</a:t>
            </a:r>
            <a:endParaRPr lang="en-ID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A85D-242B-C6BF-0DD9-107827CAA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0" y="1335024"/>
            <a:ext cx="4581144" cy="44165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D" sz="2000" b="0" i="0">
                <a:effectLst/>
                <a:latin typeface="Helvetica Neue"/>
              </a:rPr>
              <a:t>Sebuah tupel adalah urutan objek Python yang tidak berubah. Tupel adalah urutan, seperti daftar. Perbedaan utama antara tupel dan daftarnya adalah bahwa tupel tidak dapat diubah tidak seperti List Python</a:t>
            </a:r>
            <a:endParaRPr lang="en-ID" sz="2000"/>
          </a:p>
        </p:txBody>
      </p:sp>
    </p:spTree>
    <p:extLst>
      <p:ext uri="{BB962C8B-B14F-4D97-AF65-F5344CB8AC3E}">
        <p14:creationId xmlns:p14="http://schemas.microsoft.com/office/powerpoint/2010/main" val="22097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B8AF-DC1F-C124-85D7-8324A21E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Tuple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4488D-062F-E820-6508-EACAEBCF6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6061" cy="27198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dirty="0"/>
              <a:t>tup1 = ('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', '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informatika</a:t>
            </a:r>
            <a:r>
              <a:rPr lang="en-ID" dirty="0"/>
              <a:t>', 2008, 2017)</a:t>
            </a:r>
          </a:p>
          <a:p>
            <a:pPr marL="0" indent="0">
              <a:buNone/>
            </a:pPr>
            <a:r>
              <a:rPr lang="en-ID" dirty="0"/>
              <a:t>tup2 = (1, 2, 3, 4, 5 )</a:t>
            </a:r>
          </a:p>
          <a:p>
            <a:pPr marL="0" indent="0">
              <a:buNone/>
            </a:pPr>
            <a:r>
              <a:rPr lang="en-ID" dirty="0"/>
              <a:t>tup3 = "a", "b", "c", "d"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print(tup1)</a:t>
            </a:r>
          </a:p>
          <a:p>
            <a:pPr marL="0" indent="0">
              <a:buNone/>
            </a:pPr>
            <a:r>
              <a:rPr lang="en-ID" dirty="0"/>
              <a:t>print(tup2)</a:t>
            </a:r>
          </a:p>
          <a:p>
            <a:pPr marL="0" indent="0">
              <a:buNone/>
            </a:pPr>
            <a:r>
              <a:rPr lang="en-ID" dirty="0"/>
              <a:t>print(tup3)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0E7608-EE2E-8721-AA3A-1AAC05412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85360"/>
            <a:ext cx="989606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komputer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teknik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informatika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2008, 2017)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(1, 2, 3, 4, 5)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('a', 'b', 'c', 'd')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1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EF3B-2476-2338-5550-D1FA3F45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000000"/>
                </a:solidFill>
                <a:effectLst/>
                <a:latin typeface="Helvetica Neue"/>
              </a:rPr>
              <a:t>Akses</a:t>
            </a:r>
            <a:r>
              <a:rPr lang="en-ID" b="1" i="0" dirty="0">
                <a:solidFill>
                  <a:srgbClr val="000000"/>
                </a:solidFill>
                <a:effectLst/>
                <a:latin typeface="Helvetica Neue"/>
              </a:rPr>
              <a:t> Nilai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Helvetica Neue"/>
              </a:rPr>
              <a:t>Dalam</a:t>
            </a:r>
            <a:r>
              <a:rPr lang="en-ID" b="1" i="0" dirty="0">
                <a:solidFill>
                  <a:srgbClr val="000000"/>
                </a:solidFill>
                <a:effectLst/>
                <a:latin typeface="Helvetica Neue"/>
              </a:rPr>
              <a:t> Tuple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7005-39F7-EFA1-854E-30005D8C2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801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mengakses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nilai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tupel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gunakan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tanda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kurung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siku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mengiris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beserta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indeks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indeks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mendapatkan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nilai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tersedia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pada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indeks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tersebut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tup1 = ('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', '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informatika</a:t>
            </a:r>
            <a:r>
              <a:rPr lang="en-ID" dirty="0"/>
              <a:t>', 2008, 2017)</a:t>
            </a:r>
          </a:p>
          <a:p>
            <a:pPr marL="0" indent="0">
              <a:buNone/>
            </a:pPr>
            <a:r>
              <a:rPr lang="en-ID" dirty="0"/>
              <a:t>tup2 = (1, 2, 3, 4, 5, 6, 7 )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print ("tup1[0]: ", tup1[0])</a:t>
            </a:r>
          </a:p>
          <a:p>
            <a:pPr marL="0" indent="0">
              <a:buNone/>
            </a:pPr>
            <a:r>
              <a:rPr lang="en-ID" dirty="0"/>
              <a:t>print ("tup2[1:5]: ", tup2[1:5])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9819F1-454C-30EE-6879-0EC37D989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93635"/>
            <a:ext cx="1020086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tup1[0]: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komputer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tup2[1:5]: (2, 3, 4, 5)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23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A778-83A7-D151-47FA-1C80527F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000000"/>
                </a:solidFill>
                <a:effectLst/>
                <a:latin typeface="Helvetica Neue"/>
              </a:rPr>
              <a:t>Update Nilai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Helvetica Neue"/>
              </a:rPr>
              <a:t>Dalam</a:t>
            </a:r>
            <a:r>
              <a:rPr lang="en-ID" b="1" i="0" dirty="0">
                <a:solidFill>
                  <a:srgbClr val="000000"/>
                </a:solidFill>
                <a:effectLst/>
                <a:latin typeface="Helvetica Neue"/>
              </a:rPr>
              <a:t> Tuple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AB6C-61B6-4638-7771-C8D226B68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801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D" sz="3800" dirty="0"/>
              <a:t>Tuple </a:t>
            </a:r>
            <a:r>
              <a:rPr lang="en-ID" sz="3800" dirty="0" err="1"/>
              <a:t>tidak</a:t>
            </a:r>
            <a:r>
              <a:rPr lang="en-ID" sz="3800" dirty="0"/>
              <a:t> </a:t>
            </a:r>
            <a:r>
              <a:rPr lang="en-ID" sz="3800" dirty="0" err="1"/>
              <a:t>berubah</a:t>
            </a:r>
            <a:r>
              <a:rPr lang="en-ID" sz="3800" dirty="0"/>
              <a:t>, yang </a:t>
            </a:r>
            <a:r>
              <a:rPr lang="en-ID" sz="3800" dirty="0" err="1"/>
              <a:t>berarti</a:t>
            </a:r>
            <a:r>
              <a:rPr lang="en-ID" sz="3800" dirty="0"/>
              <a:t> Anda </a:t>
            </a:r>
            <a:r>
              <a:rPr lang="en-ID" sz="3800" dirty="0" err="1"/>
              <a:t>tidak</a:t>
            </a:r>
            <a:r>
              <a:rPr lang="en-ID" sz="3800" dirty="0"/>
              <a:t> </a:t>
            </a:r>
            <a:r>
              <a:rPr lang="en-ID" sz="3800" dirty="0" err="1"/>
              <a:t>dapat</a:t>
            </a:r>
            <a:r>
              <a:rPr lang="en-ID" sz="3800" dirty="0"/>
              <a:t> </a:t>
            </a:r>
            <a:r>
              <a:rPr lang="en-ID" sz="3800" dirty="0" err="1"/>
              <a:t>memperbarui</a:t>
            </a:r>
            <a:r>
              <a:rPr lang="en-ID" sz="3800" dirty="0"/>
              <a:t> </a:t>
            </a:r>
            <a:r>
              <a:rPr lang="en-ID" sz="3800" dirty="0" err="1"/>
              <a:t>atau</a:t>
            </a:r>
            <a:r>
              <a:rPr lang="en-ID" sz="3800" dirty="0"/>
              <a:t> </a:t>
            </a:r>
            <a:r>
              <a:rPr lang="en-ID" sz="3800" dirty="0" err="1"/>
              <a:t>mengubah</a:t>
            </a:r>
            <a:r>
              <a:rPr lang="en-ID" sz="3800" dirty="0"/>
              <a:t> </a:t>
            </a:r>
            <a:r>
              <a:rPr lang="en-ID" sz="3800" dirty="0" err="1"/>
              <a:t>nilai</a:t>
            </a:r>
            <a:r>
              <a:rPr lang="en-ID" sz="3800" dirty="0"/>
              <a:t> </a:t>
            </a:r>
            <a:r>
              <a:rPr lang="en-ID" sz="3800" dirty="0" err="1"/>
              <a:t>elemen</a:t>
            </a:r>
            <a:r>
              <a:rPr lang="en-ID" sz="3800" dirty="0"/>
              <a:t> </a:t>
            </a:r>
            <a:r>
              <a:rPr lang="en-ID" sz="3800" dirty="0" err="1"/>
              <a:t>tupel</a:t>
            </a:r>
            <a:r>
              <a:rPr lang="en-ID" sz="3800" dirty="0"/>
              <a:t>. Anda </a:t>
            </a:r>
            <a:r>
              <a:rPr lang="en-ID" sz="3800" dirty="0" err="1"/>
              <a:t>dapat</a:t>
            </a:r>
            <a:r>
              <a:rPr lang="en-ID" sz="3800" dirty="0"/>
              <a:t> </a:t>
            </a:r>
            <a:r>
              <a:rPr lang="en-ID" sz="3800" dirty="0" err="1"/>
              <a:t>mengambil</a:t>
            </a:r>
            <a:r>
              <a:rPr lang="en-ID" sz="3800" dirty="0"/>
              <a:t> </a:t>
            </a:r>
            <a:r>
              <a:rPr lang="en-ID" sz="3800" dirty="0" err="1"/>
              <a:t>bagian</a:t>
            </a:r>
            <a:r>
              <a:rPr lang="en-ID" sz="3800" dirty="0"/>
              <a:t> </a:t>
            </a:r>
            <a:r>
              <a:rPr lang="en-ID" sz="3800" dirty="0" err="1"/>
              <a:t>dari</a:t>
            </a:r>
            <a:r>
              <a:rPr lang="en-ID" sz="3800" dirty="0"/>
              <a:t> </a:t>
            </a:r>
            <a:r>
              <a:rPr lang="en-ID" sz="3800" dirty="0" err="1"/>
              <a:t>tupel</a:t>
            </a:r>
            <a:r>
              <a:rPr lang="en-ID" sz="3800" dirty="0"/>
              <a:t> yang </a:t>
            </a:r>
            <a:r>
              <a:rPr lang="en-ID" sz="3800" dirty="0" err="1"/>
              <a:t>ada</a:t>
            </a:r>
            <a:r>
              <a:rPr lang="en-ID" sz="3800" dirty="0"/>
              <a:t> </a:t>
            </a:r>
            <a:r>
              <a:rPr lang="en-ID" sz="3800" dirty="0" err="1"/>
              <a:t>untuk</a:t>
            </a:r>
            <a:r>
              <a:rPr lang="en-ID" sz="3800" dirty="0"/>
              <a:t> </a:t>
            </a:r>
            <a:r>
              <a:rPr lang="en-ID" sz="3800" dirty="0" err="1"/>
              <a:t>membuat</a:t>
            </a:r>
            <a:r>
              <a:rPr lang="en-ID" sz="3800" dirty="0"/>
              <a:t> </a:t>
            </a:r>
            <a:r>
              <a:rPr lang="en-ID" sz="3800" dirty="0" err="1"/>
              <a:t>tupel</a:t>
            </a:r>
            <a:r>
              <a:rPr lang="en-ID" sz="3800" dirty="0"/>
              <a:t> </a:t>
            </a:r>
            <a:r>
              <a:rPr lang="en-ID" sz="3800" dirty="0" err="1"/>
              <a:t>baru</a:t>
            </a:r>
            <a:r>
              <a:rPr lang="en-ID" sz="3800" dirty="0"/>
              <a:t> </a:t>
            </a:r>
            <a:r>
              <a:rPr lang="en-ID" sz="3800" dirty="0" err="1"/>
              <a:t>seperti</a:t>
            </a:r>
            <a:r>
              <a:rPr lang="en-ID" sz="3800" dirty="0"/>
              <a:t> </a:t>
            </a:r>
            <a:r>
              <a:rPr lang="en-ID" sz="3800" dirty="0" err="1"/>
              <a:t>ditunjukkan</a:t>
            </a:r>
            <a:r>
              <a:rPr lang="en-ID" sz="3800" dirty="0"/>
              <a:t> oleh </a:t>
            </a:r>
            <a:r>
              <a:rPr lang="en-ID" sz="3800" dirty="0" err="1"/>
              <a:t>contoh</a:t>
            </a:r>
            <a:r>
              <a:rPr lang="en-ID" sz="3800" dirty="0"/>
              <a:t> </a:t>
            </a:r>
            <a:r>
              <a:rPr lang="en-ID" sz="3800" dirty="0" err="1"/>
              <a:t>berikut</a:t>
            </a:r>
            <a:r>
              <a:rPr lang="en-ID" sz="3800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tup1 = (12, 34.56)</a:t>
            </a:r>
          </a:p>
          <a:p>
            <a:pPr marL="0" indent="0">
              <a:buNone/>
            </a:pPr>
            <a:r>
              <a:rPr lang="en-ID" dirty="0"/>
              <a:t>tup2 = ('</a:t>
            </a:r>
            <a:r>
              <a:rPr lang="en-ID" dirty="0" err="1"/>
              <a:t>abc</a:t>
            </a:r>
            <a:r>
              <a:rPr lang="en-ID" dirty="0"/>
              <a:t>', '</a:t>
            </a:r>
            <a:r>
              <a:rPr lang="en-ID" dirty="0" err="1"/>
              <a:t>xyz</a:t>
            </a:r>
            <a:r>
              <a:rPr lang="en-ID" dirty="0"/>
              <a:t>')</a:t>
            </a:r>
          </a:p>
          <a:p>
            <a:pPr marL="0" indent="0">
              <a:buNone/>
            </a:pPr>
            <a:r>
              <a:rPr lang="en-ID" dirty="0"/>
              <a:t>tup3 = tup1 + tup2</a:t>
            </a:r>
          </a:p>
          <a:p>
            <a:pPr marL="0" indent="0">
              <a:buNone/>
            </a:pPr>
            <a:r>
              <a:rPr lang="en-ID" dirty="0"/>
              <a:t>print (tup3)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10C1BD-67CE-85F4-5625-329DA6BCD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70" y="5528572"/>
            <a:ext cx="842507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(12, 34.56, 'abc', 'xyz')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5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B863-F781-2CBB-7388-2F613570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000000"/>
                </a:solidFill>
                <a:effectLst/>
                <a:latin typeface="Helvetica Neue"/>
              </a:rPr>
              <a:t>Hapus</a:t>
            </a:r>
            <a:r>
              <a:rPr lang="en-ID" b="1" i="0" dirty="0">
                <a:solidFill>
                  <a:srgbClr val="000000"/>
                </a:solidFill>
                <a:effectLst/>
                <a:latin typeface="Helvetica Neue"/>
              </a:rPr>
              <a:t> Nilai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Helvetica Neue"/>
              </a:rPr>
              <a:t>Dalam</a:t>
            </a:r>
            <a:r>
              <a:rPr lang="en-ID" b="1" i="0" dirty="0">
                <a:solidFill>
                  <a:srgbClr val="000000"/>
                </a:solidFill>
                <a:effectLst/>
                <a:latin typeface="Helvetica Neue"/>
              </a:rPr>
              <a:t> Tuple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AB630-39D9-9FB6-B1C7-4BD10DC1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Menghapus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elemen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tuple individual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mungkin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dilakukan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Tentu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saja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ada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yang salah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menggabungkan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tuple lain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unsur-unsur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diinginkan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dibuang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ID" dirty="0">
              <a:solidFill>
                <a:srgbClr val="000000"/>
              </a:solidFill>
              <a:latin typeface="Helvetica Neue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D" dirty="0"/>
              <a:t>tup4= ('</a:t>
            </a:r>
            <a:r>
              <a:rPr lang="en-ID" dirty="0" err="1"/>
              <a:t>fisika</a:t>
            </a:r>
            <a:r>
              <a:rPr lang="en-ID" dirty="0"/>
              <a:t>', '</a:t>
            </a:r>
            <a:r>
              <a:rPr lang="en-ID" dirty="0" err="1"/>
              <a:t>kimia</a:t>
            </a:r>
            <a:r>
              <a:rPr lang="en-ID" dirty="0"/>
              <a:t>', 1993, 2017)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D" dirty="0"/>
              <a:t>print(tup4)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D" dirty="0"/>
              <a:t>del tup4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D" dirty="0"/>
              <a:t>print("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tuple : ")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D" dirty="0"/>
              <a:t>print(tup4)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195BF-2C6F-DD8B-036F-D087097EF624}"/>
              </a:ext>
            </a:extLst>
          </p:cNvPr>
          <p:cNvSpPr txBox="1"/>
          <p:nvPr/>
        </p:nvSpPr>
        <p:spPr>
          <a:xfrm>
            <a:off x="6414053" y="4001294"/>
            <a:ext cx="493974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D" dirty="0"/>
              <a:t>('</a:t>
            </a:r>
            <a:r>
              <a:rPr lang="en-ID" dirty="0" err="1"/>
              <a:t>fisika</a:t>
            </a:r>
            <a:r>
              <a:rPr lang="en-ID" dirty="0"/>
              <a:t>', '</a:t>
            </a:r>
            <a:r>
              <a:rPr lang="en-ID" dirty="0" err="1"/>
              <a:t>kimia</a:t>
            </a:r>
            <a:r>
              <a:rPr lang="en-ID" dirty="0"/>
              <a:t>', 1993, 2017)</a:t>
            </a:r>
          </a:p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tuple : </a:t>
            </a:r>
          </a:p>
          <a:p>
            <a:r>
              <a:rPr lang="en-ID" dirty="0"/>
              <a:t>---------------------------------------------------------------------------</a:t>
            </a:r>
          </a:p>
          <a:p>
            <a:r>
              <a:rPr lang="en-ID" dirty="0" err="1"/>
              <a:t>NameError</a:t>
            </a:r>
            <a:r>
              <a:rPr lang="en-ID" dirty="0"/>
              <a:t>                                 Traceback (most recent call last)</a:t>
            </a:r>
          </a:p>
        </p:txBody>
      </p:sp>
    </p:spTree>
    <p:extLst>
      <p:ext uri="{BB962C8B-B14F-4D97-AF65-F5344CB8AC3E}">
        <p14:creationId xmlns:p14="http://schemas.microsoft.com/office/powerpoint/2010/main" val="236325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4D0D-5A08-3120-FC18-F83A9479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000000"/>
                </a:solidFill>
                <a:effectLst/>
                <a:latin typeface="Helvetica Neue"/>
              </a:rPr>
              <a:t>Operasi</a:t>
            </a:r>
            <a:r>
              <a:rPr lang="en-ID" b="1" i="0" dirty="0">
                <a:solidFill>
                  <a:srgbClr val="000000"/>
                </a:solidFill>
                <a:effectLst/>
                <a:latin typeface="Helvetica Neue"/>
              </a:rPr>
              <a:t> Dasar Pada Tuple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D9C88-C467-93FC-BBBF-3E6BD960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0" i="0" dirty="0">
                <a:solidFill>
                  <a:srgbClr val="000000"/>
                </a:solidFill>
                <a:effectLst/>
                <a:latin typeface="Helvetica Neue"/>
              </a:rPr>
              <a:t>Tupel merespons operator + dan * sama seperti String; Mereka berarti penggabungan dan pengulangan di sini juga berlaku, kecuali hasilnya adalah tupel baru, bukan string.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B4E248-E72F-C23A-E155-2AD3AC39E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77612"/>
              </p:ext>
            </p:extLst>
          </p:nvPr>
        </p:nvGraphicFramePr>
        <p:xfrm>
          <a:off x="1235764" y="3568700"/>
          <a:ext cx="9255444" cy="2468880"/>
        </p:xfrm>
        <a:graphic>
          <a:graphicData uri="http://schemas.openxmlformats.org/drawingml/2006/table">
            <a:tbl>
              <a:tblPr/>
              <a:tblGrid>
                <a:gridCol w="3415749">
                  <a:extLst>
                    <a:ext uri="{9D8B030D-6E8A-4147-A177-3AD203B41FA5}">
                      <a16:colId xmlns:a16="http://schemas.microsoft.com/office/drawing/2014/main" val="1435509513"/>
                    </a:ext>
                  </a:extLst>
                </a:gridCol>
                <a:gridCol w="2754547">
                  <a:extLst>
                    <a:ext uri="{9D8B030D-6E8A-4147-A177-3AD203B41FA5}">
                      <a16:colId xmlns:a16="http://schemas.microsoft.com/office/drawing/2014/main" val="2358489155"/>
                    </a:ext>
                  </a:extLst>
                </a:gridCol>
                <a:gridCol w="3085148">
                  <a:extLst>
                    <a:ext uri="{9D8B030D-6E8A-4147-A177-3AD203B41FA5}">
                      <a16:colId xmlns:a16="http://schemas.microsoft.com/office/drawing/2014/main" val="17269701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D" b="1" dirty="0">
                          <a:effectLst/>
                        </a:rPr>
                        <a:t>Python Expression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b="1" dirty="0">
                          <a:effectLst/>
                        </a:rPr>
                        <a:t>Hasil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b="1" dirty="0" err="1">
                          <a:effectLst/>
                        </a:rPr>
                        <a:t>Penjelasan</a:t>
                      </a:r>
                      <a:endParaRPr lang="en-ID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77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D" dirty="0" err="1">
                          <a:effectLst/>
                        </a:rPr>
                        <a:t>len</a:t>
                      </a:r>
                      <a:r>
                        <a:rPr lang="en-ID" dirty="0">
                          <a:effectLst/>
                        </a:rPr>
                        <a:t>((1, 2, 3))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>
                          <a:effectLst/>
                        </a:rPr>
                        <a:t>Length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882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D">
                          <a:effectLst/>
                        </a:rPr>
                        <a:t>(1, 2, 3) + (4, 5, 6)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dirty="0">
                          <a:effectLst/>
                        </a:rPr>
                        <a:t>(1, 2, 3, 4, 5, 6)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>
                          <a:effectLst/>
                        </a:rPr>
                        <a:t>Concatenation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5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D">
                          <a:effectLst/>
                        </a:rPr>
                        <a:t>('Halo!',) * 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dirty="0">
                          <a:effectLst/>
                        </a:rPr>
                        <a:t>('Halo!', 'Halo!', 'Halo!', 'Halo!')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>
                          <a:effectLst/>
                        </a:rPr>
                        <a:t>Repetition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97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D">
                          <a:effectLst/>
                        </a:rPr>
                        <a:t>3 in (1, 2, 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dirty="0">
                          <a:effectLst/>
                        </a:rPr>
                        <a:t>Membership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55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D">
                          <a:effectLst/>
                        </a:rPr>
                        <a:t>for x in (1,2,3) : print (x, end = ' 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>
                          <a:effectLst/>
                        </a:rPr>
                        <a:t>1 2 3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dirty="0">
                          <a:effectLst/>
                        </a:rPr>
                        <a:t>Iteration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00688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9FE0F78-9E6E-D57C-2097-A3F473B31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766" y="3284158"/>
            <a:ext cx="107309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5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1732</Words>
  <Application>Microsoft Office PowerPoint</Application>
  <PresentationFormat>Widescreen</PresentationFormat>
  <Paragraphs>233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 Neue</vt:lpstr>
      <vt:lpstr>Office Theme</vt:lpstr>
      <vt:lpstr>Tuple dan Dictionary</vt:lpstr>
      <vt:lpstr>Tujuan</vt:lpstr>
      <vt:lpstr>Konten</vt:lpstr>
      <vt:lpstr>Tuple</vt:lpstr>
      <vt:lpstr>Contoh Tuple</vt:lpstr>
      <vt:lpstr>Akses Nilai Dalam Tuple Python</vt:lpstr>
      <vt:lpstr>Update Nilai Dalam Tuple Python</vt:lpstr>
      <vt:lpstr>Hapus Nilai Dalam Tuple Python</vt:lpstr>
      <vt:lpstr>Operasi Dasar Pada Tuple Python</vt:lpstr>
      <vt:lpstr>Indexing, Slicing dan Matrix Pada Tuple Python</vt:lpstr>
      <vt:lpstr>Fungsi Build-in Pada Tuple Python</vt:lpstr>
      <vt:lpstr>Contoh Program Tuple</vt:lpstr>
      <vt:lpstr>Contoh Program Tuple</vt:lpstr>
      <vt:lpstr>Contoh Program Tuple</vt:lpstr>
      <vt:lpstr>Dictionary</vt:lpstr>
      <vt:lpstr>Akses Nilai Dalam Dictionary Python</vt:lpstr>
      <vt:lpstr>Update Nilai Dalam Dictionary Python</vt:lpstr>
      <vt:lpstr>Hapus Elemen Dictionary Python</vt:lpstr>
      <vt:lpstr>Contoh Program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 dan Dictionary</dc:title>
  <dc:creator>Moch. Iskandar Riansyah</dc:creator>
  <cp:lastModifiedBy>Moch. Iskandar Riansyah</cp:lastModifiedBy>
  <cp:revision>15</cp:revision>
  <dcterms:created xsi:type="dcterms:W3CDTF">2022-06-06T00:32:33Z</dcterms:created>
  <dcterms:modified xsi:type="dcterms:W3CDTF">2022-06-06T01:07:09Z</dcterms:modified>
</cp:coreProperties>
</file>