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2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9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1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1273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8B638-145E-CAB0-2296-61D95D05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dirty="0"/>
              <a:t>File dan </a:t>
            </a:r>
            <a:r>
              <a:rPr lang="en-US"/>
              <a:t>Direktori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32BF5-FC53-96EF-9FDD-F42AAFB4F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 err="1"/>
              <a:t>Insitut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Telkom Surabaya</a:t>
            </a:r>
          </a:p>
          <a:p>
            <a:r>
              <a:rPr lang="en-US" dirty="0"/>
              <a:t>Teknik </a:t>
            </a:r>
            <a:r>
              <a:rPr lang="en-US" dirty="0" err="1"/>
              <a:t>elektro</a:t>
            </a:r>
            <a:endParaRPr lang="en-ID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Penyelenggara berwarna berbeda">
            <a:extLst>
              <a:ext uri="{FF2B5EF4-FFF2-40B4-BE49-F238E27FC236}">
                <a16:creationId xmlns:a16="http://schemas.microsoft.com/office/drawing/2014/main" id="{7A4595B3-7865-5872-886E-F5E60145A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3" r="19697" b="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60952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1B99-F480-9607-0662-100927A3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File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28C6-F1D6-9B6E-F1F5-65A35E76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per baris pada </a:t>
            </a:r>
            <a:r>
              <a:rPr lang="en-US" dirty="0" err="1"/>
              <a:t>pythin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read()</a:t>
            </a:r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63FE4-2BDC-1EA6-18FA-815D5AAA9598}"/>
              </a:ext>
            </a:extLst>
          </p:cNvPr>
          <p:cNvSpPr txBox="1"/>
          <p:nvPr/>
        </p:nvSpPr>
        <p:spPr>
          <a:xfrm>
            <a:off x="1842052" y="317867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# </a:t>
            </a:r>
            <a:r>
              <a:rPr lang="en-ID" dirty="0" err="1"/>
              <a:t>buka</a:t>
            </a:r>
            <a:r>
              <a:rPr lang="en-ID" dirty="0"/>
              <a:t> file</a:t>
            </a:r>
          </a:p>
          <a:p>
            <a:r>
              <a:rPr lang="en-ID" dirty="0" err="1"/>
              <a:t>file_puisi</a:t>
            </a:r>
            <a:r>
              <a:rPr lang="en-ID" dirty="0"/>
              <a:t> = open("puisi.txt", "r")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baca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file</a:t>
            </a:r>
          </a:p>
          <a:p>
            <a:r>
              <a:rPr lang="en-ID" dirty="0" err="1"/>
              <a:t>puisi</a:t>
            </a:r>
            <a:r>
              <a:rPr lang="en-ID" dirty="0"/>
              <a:t> = </a:t>
            </a:r>
            <a:r>
              <a:rPr lang="en-ID" dirty="0" err="1"/>
              <a:t>file_puisi.read</a:t>
            </a:r>
            <a:r>
              <a:rPr lang="en-ID" dirty="0"/>
              <a:t>()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cetak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file</a:t>
            </a:r>
          </a:p>
          <a:p>
            <a:r>
              <a:rPr lang="en-ID" dirty="0"/>
              <a:t>print </a:t>
            </a:r>
            <a:r>
              <a:rPr lang="en-ID" dirty="0" err="1"/>
              <a:t>puisi</a:t>
            </a:r>
            <a:endParaRPr lang="en-ID" dirty="0"/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tutup</a:t>
            </a:r>
            <a:r>
              <a:rPr lang="en-ID" dirty="0"/>
              <a:t> file</a:t>
            </a:r>
          </a:p>
          <a:p>
            <a:r>
              <a:rPr lang="en-ID" dirty="0" err="1"/>
              <a:t>file_puisi.close</a:t>
            </a:r>
            <a:r>
              <a:rPr lang="en-ID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0058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4D21-C7D4-692C-2FB2-DE872010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Menulis</a:t>
            </a:r>
            <a:r>
              <a:rPr lang="en-US" dirty="0"/>
              <a:t> File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5B1F-4081-DFDB-977F-61379C11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D" sz="3600" dirty="0" err="1"/>
              <a:t>Seperti</a:t>
            </a:r>
            <a:r>
              <a:rPr lang="en-ID" sz="3600" dirty="0"/>
              <a:t> yang </a:t>
            </a:r>
            <a:r>
              <a:rPr lang="en-ID" sz="3600" dirty="0" err="1"/>
              <a:t>sudah</a:t>
            </a:r>
            <a:r>
              <a:rPr lang="en-ID" sz="3600" dirty="0"/>
              <a:t> </a:t>
            </a:r>
            <a:r>
              <a:rPr lang="en-ID" sz="3600" dirty="0" err="1"/>
              <a:t>kita</a:t>
            </a:r>
            <a:r>
              <a:rPr lang="en-ID" sz="3600" dirty="0"/>
              <a:t> </a:t>
            </a:r>
            <a:r>
              <a:rPr lang="en-ID" sz="3600" dirty="0" err="1"/>
              <a:t>ketahui</a:t>
            </a:r>
            <a:r>
              <a:rPr lang="en-ID" sz="3600" dirty="0"/>
              <a:t>, </a:t>
            </a:r>
            <a:r>
              <a:rPr lang="en-ID" sz="3600" dirty="0" err="1"/>
              <a:t>ada</a:t>
            </a:r>
            <a:r>
              <a:rPr lang="en-ID" sz="3600" dirty="0"/>
              <a:t> </a:t>
            </a:r>
            <a:r>
              <a:rPr lang="en-ID" sz="3600" dirty="0" err="1"/>
              <a:t>tiga</a:t>
            </a:r>
            <a:r>
              <a:rPr lang="en-ID" sz="3600" dirty="0"/>
              <a:t> mode yang </a:t>
            </a:r>
            <a:r>
              <a:rPr lang="en-ID" sz="3600" dirty="0" err="1"/>
              <a:t>digunakan</a:t>
            </a:r>
            <a:r>
              <a:rPr lang="en-ID" sz="3600" dirty="0"/>
              <a:t> </a:t>
            </a:r>
            <a:r>
              <a:rPr lang="en-ID" sz="3600" dirty="0" err="1"/>
              <a:t>bila</a:t>
            </a:r>
            <a:r>
              <a:rPr lang="en-ID" sz="3600" dirty="0"/>
              <a:t> </a:t>
            </a:r>
            <a:r>
              <a:rPr lang="en-ID" sz="3600" dirty="0" err="1"/>
              <a:t>ingin</a:t>
            </a:r>
            <a:r>
              <a:rPr lang="en-ID" sz="3600" dirty="0"/>
              <a:t> </a:t>
            </a:r>
            <a:r>
              <a:rPr lang="en-ID" sz="3600" dirty="0" err="1"/>
              <a:t>menulis</a:t>
            </a:r>
            <a:r>
              <a:rPr lang="en-ID" sz="3600" dirty="0"/>
              <a:t> file, </a:t>
            </a:r>
            <a:r>
              <a:rPr lang="en-ID" sz="3600" dirty="0" err="1"/>
              <a:t>yaitu</a:t>
            </a:r>
            <a:r>
              <a:rPr lang="en-ID" sz="3600" dirty="0"/>
              <a:t>: "w", "a", dan "r+“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900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FE7-FEDC-5E1D-2B3C-88B3B9DC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48" y="2524250"/>
            <a:ext cx="3197113" cy="18095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Menulis</a:t>
            </a:r>
            <a:r>
              <a:rPr lang="en-US" dirty="0"/>
              <a:t> File Mode “W”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59D0A-99E9-EE5C-CCF9-C8A22CD09CDB}"/>
              </a:ext>
            </a:extLst>
          </p:cNvPr>
          <p:cNvSpPr txBox="1"/>
          <p:nvPr/>
        </p:nvSpPr>
        <p:spPr>
          <a:xfrm>
            <a:off x="4956314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print "</a:t>
            </a:r>
            <a:r>
              <a:rPr lang="en-ID" dirty="0" err="1"/>
              <a:t>Selamat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 di Program Biodata"</a:t>
            </a:r>
          </a:p>
          <a:p>
            <a:r>
              <a:rPr lang="en-ID" dirty="0"/>
              <a:t>print "================================="</a:t>
            </a:r>
          </a:p>
          <a:p>
            <a:endParaRPr lang="en-ID" dirty="0"/>
          </a:p>
          <a:p>
            <a:r>
              <a:rPr lang="en-ID" dirty="0"/>
              <a:t># Ambil input </a:t>
            </a:r>
            <a:r>
              <a:rPr lang="en-ID" dirty="0" err="1"/>
              <a:t>dari</a:t>
            </a:r>
            <a:r>
              <a:rPr lang="en-ID" dirty="0"/>
              <a:t> user</a:t>
            </a:r>
          </a:p>
          <a:p>
            <a:r>
              <a:rPr lang="en-ID" dirty="0" err="1"/>
              <a:t>nama</a:t>
            </a:r>
            <a:r>
              <a:rPr lang="en-ID" dirty="0"/>
              <a:t> = </a:t>
            </a:r>
            <a:r>
              <a:rPr lang="en-ID" dirty="0" err="1"/>
              <a:t>raw_input</a:t>
            </a:r>
            <a:r>
              <a:rPr lang="en-ID" dirty="0"/>
              <a:t>("Nama: ")</a:t>
            </a:r>
          </a:p>
          <a:p>
            <a:r>
              <a:rPr lang="en-ID" dirty="0" err="1"/>
              <a:t>umur</a:t>
            </a:r>
            <a:r>
              <a:rPr lang="en-ID" dirty="0"/>
              <a:t> = input("</a:t>
            </a:r>
            <a:r>
              <a:rPr lang="en-ID" dirty="0" err="1"/>
              <a:t>Umur</a:t>
            </a:r>
            <a:r>
              <a:rPr lang="en-ID" dirty="0"/>
              <a:t>: ")</a:t>
            </a:r>
          </a:p>
          <a:p>
            <a:r>
              <a:rPr lang="en-ID" dirty="0" err="1"/>
              <a:t>alamat</a:t>
            </a:r>
            <a:r>
              <a:rPr lang="en-ID" dirty="0"/>
              <a:t> = </a:t>
            </a:r>
            <a:r>
              <a:rPr lang="en-ID" dirty="0" err="1"/>
              <a:t>raw_input</a:t>
            </a:r>
            <a:r>
              <a:rPr lang="en-ID" dirty="0"/>
              <a:t>("Alamat: ")</a:t>
            </a:r>
          </a:p>
          <a:p>
            <a:endParaRPr lang="en-ID" dirty="0"/>
          </a:p>
          <a:p>
            <a:r>
              <a:rPr lang="en-ID" dirty="0"/>
              <a:t># format </a:t>
            </a:r>
            <a:r>
              <a:rPr lang="en-ID" dirty="0" err="1"/>
              <a:t>teks</a:t>
            </a:r>
            <a:endParaRPr lang="en-ID" dirty="0"/>
          </a:p>
          <a:p>
            <a:r>
              <a:rPr lang="en-ID" dirty="0" err="1"/>
              <a:t>teks</a:t>
            </a:r>
            <a:r>
              <a:rPr lang="en-ID" dirty="0"/>
              <a:t> = "Nama: {}\</a:t>
            </a:r>
            <a:r>
              <a:rPr lang="en-ID" dirty="0" err="1"/>
              <a:t>nUmur</a:t>
            </a:r>
            <a:r>
              <a:rPr lang="en-ID" dirty="0"/>
              <a:t>: {}\</a:t>
            </a:r>
            <a:r>
              <a:rPr lang="en-ID" dirty="0" err="1"/>
              <a:t>nAlamat</a:t>
            </a:r>
            <a:r>
              <a:rPr lang="en-ID" dirty="0"/>
              <a:t>: {}".format(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umur</a:t>
            </a:r>
            <a:r>
              <a:rPr lang="en-ID" dirty="0"/>
              <a:t>, </a:t>
            </a:r>
            <a:r>
              <a:rPr lang="en-ID" dirty="0" err="1"/>
              <a:t>alamat</a:t>
            </a:r>
            <a:r>
              <a:rPr lang="en-ID" dirty="0"/>
              <a:t>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buka</a:t>
            </a:r>
            <a:r>
              <a:rPr lang="en-ID" dirty="0"/>
              <a:t> file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ditulis</a:t>
            </a:r>
            <a:endParaRPr lang="en-ID" dirty="0"/>
          </a:p>
          <a:p>
            <a:r>
              <a:rPr lang="en-ID" dirty="0" err="1"/>
              <a:t>file_bio</a:t>
            </a:r>
            <a:r>
              <a:rPr lang="en-ID" dirty="0"/>
              <a:t> = open("biodata.txt", "w")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file</a:t>
            </a:r>
          </a:p>
          <a:p>
            <a:r>
              <a:rPr lang="en-ID" dirty="0" err="1"/>
              <a:t>file_bio.write</a:t>
            </a:r>
            <a:r>
              <a:rPr lang="en-ID" dirty="0"/>
              <a:t>(</a:t>
            </a:r>
            <a:r>
              <a:rPr lang="en-ID" dirty="0" err="1"/>
              <a:t>teks</a:t>
            </a:r>
            <a:r>
              <a:rPr lang="en-ID" dirty="0"/>
              <a:t>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tutup</a:t>
            </a:r>
            <a:r>
              <a:rPr lang="en-ID" dirty="0"/>
              <a:t> file</a:t>
            </a:r>
          </a:p>
          <a:p>
            <a:r>
              <a:rPr lang="en-ID" dirty="0" err="1"/>
              <a:t>file_bio.close</a:t>
            </a:r>
            <a:r>
              <a:rPr lang="en-ID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1373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808E-E6C2-6EE9-337C-3C19EEBD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</a:t>
            </a:r>
            <a:r>
              <a:rPr lang="en-US" dirty="0" err="1"/>
              <a:t>Menulis</a:t>
            </a:r>
            <a:r>
              <a:rPr lang="en-US" dirty="0"/>
              <a:t> (Write)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0B81-8C12-E3A4-3919-1158E21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Ada </a:t>
            </a:r>
            <a:r>
              <a:rPr lang="en-ID" dirty="0" err="1"/>
              <a:t>dua</a:t>
            </a:r>
            <a:r>
              <a:rPr lang="en-ID" dirty="0"/>
              <a:t> method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file</a:t>
            </a:r>
          </a:p>
          <a:p>
            <a:r>
              <a:rPr lang="en-ID" dirty="0"/>
              <a:t>write(): </a:t>
            </a:r>
            <a:r>
              <a:rPr lang="en-ID" dirty="0" err="1"/>
              <a:t>parameternya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(string)</a:t>
            </a:r>
          </a:p>
          <a:p>
            <a:r>
              <a:rPr lang="en-ID" dirty="0" err="1"/>
              <a:t>writelines</a:t>
            </a:r>
            <a:r>
              <a:rPr lang="en-ID" dirty="0"/>
              <a:t>(): </a:t>
            </a:r>
            <a:r>
              <a:rPr lang="en-ID" dirty="0" err="1"/>
              <a:t>parameternya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list.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43A34-C317-8CB6-3F98-00DC191E07C5}"/>
              </a:ext>
            </a:extLst>
          </p:cNvPr>
          <p:cNvSpPr txBox="1"/>
          <p:nvPr/>
        </p:nvSpPr>
        <p:spPr>
          <a:xfrm>
            <a:off x="550864" y="456367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teks</a:t>
            </a:r>
            <a:r>
              <a:rPr lang="en-ID" dirty="0"/>
              <a:t> = "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"</a:t>
            </a:r>
          </a:p>
          <a:p>
            <a:r>
              <a:rPr lang="en-ID" dirty="0" err="1"/>
              <a:t>teks_list</a:t>
            </a:r>
            <a:r>
              <a:rPr lang="en-ID" dirty="0"/>
              <a:t> ["</a:t>
            </a:r>
            <a:r>
              <a:rPr lang="en-ID" dirty="0" err="1"/>
              <a:t>apel</a:t>
            </a:r>
            <a:r>
              <a:rPr lang="en-ID" dirty="0"/>
              <a:t>", "</a:t>
            </a:r>
            <a:r>
              <a:rPr lang="en-ID" dirty="0" err="1"/>
              <a:t>mangga</a:t>
            </a:r>
            <a:r>
              <a:rPr lang="en-ID" dirty="0"/>
              <a:t>", "</a:t>
            </a:r>
            <a:r>
              <a:rPr lang="en-ID" dirty="0" err="1"/>
              <a:t>anggur</a:t>
            </a:r>
            <a:r>
              <a:rPr lang="en-ID" dirty="0"/>
              <a:t>"]</a:t>
            </a:r>
          </a:p>
          <a:p>
            <a:endParaRPr lang="en-ID" dirty="0"/>
          </a:p>
          <a:p>
            <a:r>
              <a:rPr lang="en-ID" dirty="0"/>
              <a:t>f = open("file.txt", "w")</a:t>
            </a:r>
          </a:p>
          <a:p>
            <a:r>
              <a:rPr lang="en-ID" dirty="0" err="1"/>
              <a:t>f.write</a:t>
            </a:r>
            <a:r>
              <a:rPr lang="en-ID" dirty="0"/>
              <a:t>(</a:t>
            </a:r>
            <a:r>
              <a:rPr lang="en-ID" dirty="0" err="1"/>
              <a:t>teks</a:t>
            </a:r>
            <a:r>
              <a:rPr lang="en-ID" dirty="0"/>
              <a:t>)</a:t>
            </a:r>
          </a:p>
          <a:p>
            <a:r>
              <a:rPr lang="en-ID" dirty="0" err="1"/>
              <a:t>f.writelines</a:t>
            </a:r>
            <a:r>
              <a:rPr lang="en-ID" dirty="0"/>
              <a:t>(</a:t>
            </a:r>
            <a:r>
              <a:rPr lang="en-ID" dirty="0" err="1"/>
              <a:t>teks_list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515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FE7-FEDC-5E1D-2B3C-88B3B9DC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48" y="2524250"/>
            <a:ext cx="3197113" cy="18095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Menulis</a:t>
            </a:r>
            <a:r>
              <a:rPr lang="en-US" dirty="0"/>
              <a:t> File Mode “a”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DB0C1-382E-EFF8-D851-D9F490D5AF1E}"/>
              </a:ext>
            </a:extLst>
          </p:cNvPr>
          <p:cNvSpPr txBox="1"/>
          <p:nvPr/>
        </p:nvSpPr>
        <p:spPr>
          <a:xfrm>
            <a:off x="5115341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print "</a:t>
            </a:r>
            <a:r>
              <a:rPr lang="en-ID" dirty="0" err="1"/>
              <a:t>Selamat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 di Program Biodata"</a:t>
            </a:r>
          </a:p>
          <a:p>
            <a:r>
              <a:rPr lang="en-ID" dirty="0"/>
              <a:t>print "================================="</a:t>
            </a:r>
          </a:p>
          <a:p>
            <a:endParaRPr lang="en-ID" dirty="0"/>
          </a:p>
          <a:p>
            <a:r>
              <a:rPr lang="en-ID" dirty="0"/>
              <a:t># Ambil input </a:t>
            </a:r>
            <a:r>
              <a:rPr lang="en-ID" dirty="0" err="1"/>
              <a:t>dari</a:t>
            </a:r>
            <a:r>
              <a:rPr lang="en-ID" dirty="0"/>
              <a:t> user</a:t>
            </a:r>
          </a:p>
          <a:p>
            <a:r>
              <a:rPr lang="en-ID" dirty="0" err="1"/>
              <a:t>nama</a:t>
            </a:r>
            <a:r>
              <a:rPr lang="en-ID" dirty="0"/>
              <a:t> = </a:t>
            </a:r>
            <a:r>
              <a:rPr lang="en-ID" dirty="0" err="1"/>
              <a:t>raw_input</a:t>
            </a:r>
            <a:r>
              <a:rPr lang="en-ID" dirty="0"/>
              <a:t>("Nama: ")</a:t>
            </a:r>
          </a:p>
          <a:p>
            <a:r>
              <a:rPr lang="en-ID" dirty="0" err="1"/>
              <a:t>umur</a:t>
            </a:r>
            <a:r>
              <a:rPr lang="en-ID" dirty="0"/>
              <a:t> = input("</a:t>
            </a:r>
            <a:r>
              <a:rPr lang="en-ID" dirty="0" err="1"/>
              <a:t>Umur</a:t>
            </a:r>
            <a:r>
              <a:rPr lang="en-ID" dirty="0"/>
              <a:t>: ")</a:t>
            </a:r>
          </a:p>
          <a:p>
            <a:r>
              <a:rPr lang="en-ID" dirty="0" err="1"/>
              <a:t>alamat</a:t>
            </a:r>
            <a:r>
              <a:rPr lang="en-ID" dirty="0"/>
              <a:t> = </a:t>
            </a:r>
            <a:r>
              <a:rPr lang="en-ID" dirty="0" err="1"/>
              <a:t>raw_input</a:t>
            </a:r>
            <a:r>
              <a:rPr lang="en-ID" dirty="0"/>
              <a:t>("Alamat: ")</a:t>
            </a:r>
          </a:p>
          <a:p>
            <a:endParaRPr lang="en-ID" dirty="0"/>
          </a:p>
          <a:p>
            <a:r>
              <a:rPr lang="en-ID" dirty="0"/>
              <a:t># format </a:t>
            </a:r>
            <a:r>
              <a:rPr lang="en-ID" dirty="0" err="1"/>
              <a:t>teks</a:t>
            </a:r>
            <a:endParaRPr lang="en-ID" dirty="0"/>
          </a:p>
          <a:p>
            <a:r>
              <a:rPr lang="en-ID" dirty="0" err="1"/>
              <a:t>teks</a:t>
            </a:r>
            <a:r>
              <a:rPr lang="en-ID" dirty="0"/>
              <a:t> = "\</a:t>
            </a:r>
            <a:r>
              <a:rPr lang="en-ID" dirty="0" err="1"/>
              <a:t>nNama</a:t>
            </a:r>
            <a:r>
              <a:rPr lang="en-ID" dirty="0"/>
              <a:t>: {}\</a:t>
            </a:r>
            <a:r>
              <a:rPr lang="en-ID" dirty="0" err="1"/>
              <a:t>nUmur</a:t>
            </a:r>
            <a:r>
              <a:rPr lang="en-ID" dirty="0"/>
              <a:t>: {}\</a:t>
            </a:r>
            <a:r>
              <a:rPr lang="en-ID" dirty="0" err="1"/>
              <a:t>nAlamat</a:t>
            </a:r>
            <a:r>
              <a:rPr lang="en-ID" dirty="0"/>
              <a:t>: {}\n---".format(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umur</a:t>
            </a:r>
            <a:r>
              <a:rPr lang="en-ID" dirty="0"/>
              <a:t>, </a:t>
            </a:r>
            <a:r>
              <a:rPr lang="en-ID" dirty="0" err="1"/>
              <a:t>alamat</a:t>
            </a:r>
            <a:r>
              <a:rPr lang="en-ID" dirty="0"/>
              <a:t>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buka</a:t>
            </a:r>
            <a:r>
              <a:rPr lang="en-ID" dirty="0"/>
              <a:t> file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ditulis</a:t>
            </a:r>
            <a:endParaRPr lang="en-ID" dirty="0"/>
          </a:p>
          <a:p>
            <a:r>
              <a:rPr lang="en-ID" dirty="0" err="1"/>
              <a:t>file_bio</a:t>
            </a:r>
            <a:r>
              <a:rPr lang="en-ID" dirty="0"/>
              <a:t> = open("biodata.txt", "a")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file</a:t>
            </a:r>
          </a:p>
          <a:p>
            <a:r>
              <a:rPr lang="en-ID" dirty="0" err="1"/>
              <a:t>file_bio.write</a:t>
            </a:r>
            <a:r>
              <a:rPr lang="en-ID" dirty="0"/>
              <a:t>(</a:t>
            </a:r>
            <a:r>
              <a:rPr lang="en-ID" dirty="0" err="1"/>
              <a:t>teks</a:t>
            </a:r>
            <a:r>
              <a:rPr lang="en-ID" dirty="0"/>
              <a:t>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tutup</a:t>
            </a:r>
            <a:r>
              <a:rPr lang="en-ID" dirty="0"/>
              <a:t> file</a:t>
            </a:r>
          </a:p>
          <a:p>
            <a:r>
              <a:rPr lang="en-ID" dirty="0" err="1"/>
              <a:t>file_bio.close</a:t>
            </a:r>
            <a:r>
              <a:rPr lang="en-ID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667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FE7-FEDC-5E1D-2B3C-88B3B9DC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48" y="2524250"/>
            <a:ext cx="3197113" cy="18095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Menulis</a:t>
            </a:r>
            <a:r>
              <a:rPr lang="en-US" dirty="0"/>
              <a:t> File Mode “r+”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84833-D074-F178-E4CD-85B348AB48E0}"/>
              </a:ext>
            </a:extLst>
          </p:cNvPr>
          <p:cNvSpPr txBox="1"/>
          <p:nvPr/>
        </p:nvSpPr>
        <p:spPr>
          <a:xfrm>
            <a:off x="556592" y="4990956"/>
            <a:ext cx="4280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file_baca</a:t>
            </a:r>
            <a:r>
              <a:rPr lang="en-ID" dirty="0"/>
              <a:t> = open("nama_file.txt", "r")</a:t>
            </a:r>
          </a:p>
          <a:p>
            <a:r>
              <a:rPr lang="en-ID" dirty="0" err="1"/>
              <a:t>file_tulis</a:t>
            </a:r>
            <a:r>
              <a:rPr lang="en-ID" dirty="0"/>
              <a:t> = open("nama_file.txt", "w")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0DF69-3CB3-A3A0-D50E-8C8FB06FF4D5}"/>
              </a:ext>
            </a:extLst>
          </p:cNvPr>
          <p:cNvSpPr txBox="1"/>
          <p:nvPr/>
        </p:nvSpPr>
        <p:spPr>
          <a:xfrm>
            <a:off x="5539408" y="331304"/>
            <a:ext cx="6096000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/>
              <a:t>print "</a:t>
            </a:r>
            <a:r>
              <a:rPr lang="en-ID" sz="1600" dirty="0" err="1"/>
              <a:t>Selamat</a:t>
            </a:r>
            <a:r>
              <a:rPr lang="en-ID" sz="1600" dirty="0"/>
              <a:t> </a:t>
            </a:r>
            <a:r>
              <a:rPr lang="en-ID" sz="1600" dirty="0" err="1"/>
              <a:t>datang</a:t>
            </a:r>
            <a:r>
              <a:rPr lang="en-ID" sz="1600" dirty="0"/>
              <a:t> di Program Biodata"</a:t>
            </a:r>
          </a:p>
          <a:p>
            <a:r>
              <a:rPr lang="en-ID" sz="1600" dirty="0"/>
              <a:t>print "================================="</a:t>
            </a:r>
          </a:p>
          <a:p>
            <a:endParaRPr lang="en-ID" sz="1600" dirty="0"/>
          </a:p>
          <a:p>
            <a:r>
              <a:rPr lang="en-ID" sz="1600" dirty="0"/>
              <a:t># </a:t>
            </a:r>
            <a:r>
              <a:rPr lang="en-ID" sz="1600" dirty="0" err="1"/>
              <a:t>buka</a:t>
            </a:r>
            <a:r>
              <a:rPr lang="en-ID" sz="1600" dirty="0"/>
              <a:t> file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dibaca</a:t>
            </a:r>
            <a:r>
              <a:rPr lang="en-ID" sz="1600" dirty="0"/>
              <a:t> dan </a:t>
            </a:r>
            <a:r>
              <a:rPr lang="en-ID" sz="1600" dirty="0" err="1"/>
              <a:t>ditulis</a:t>
            </a:r>
            <a:endParaRPr lang="en-ID" sz="1600" dirty="0"/>
          </a:p>
          <a:p>
            <a:r>
              <a:rPr lang="en-ID" sz="1600" dirty="0" err="1"/>
              <a:t>file_bio</a:t>
            </a:r>
            <a:r>
              <a:rPr lang="en-ID" sz="1600" dirty="0"/>
              <a:t> = open("biodata.txt", "r+")</a:t>
            </a:r>
          </a:p>
          <a:p>
            <a:endParaRPr lang="en-ID" sz="1600" dirty="0"/>
          </a:p>
          <a:p>
            <a:r>
              <a:rPr lang="en-ID" sz="1600" dirty="0" err="1"/>
              <a:t>teks</a:t>
            </a:r>
            <a:r>
              <a:rPr lang="en-ID" sz="1600" dirty="0"/>
              <a:t> = </a:t>
            </a:r>
            <a:r>
              <a:rPr lang="en-ID" sz="1600" dirty="0" err="1"/>
              <a:t>file_bio.read</a:t>
            </a:r>
            <a:r>
              <a:rPr lang="en-ID" sz="1600" dirty="0"/>
              <a:t>()</a:t>
            </a:r>
          </a:p>
          <a:p>
            <a:endParaRPr lang="en-ID" sz="1600" dirty="0"/>
          </a:p>
          <a:p>
            <a:r>
              <a:rPr lang="en-ID" sz="1600" dirty="0"/>
              <a:t># </a:t>
            </a:r>
            <a:r>
              <a:rPr lang="en-ID" sz="1600" dirty="0" err="1"/>
              <a:t>cetak</a:t>
            </a:r>
            <a:r>
              <a:rPr lang="en-ID" sz="1600" dirty="0"/>
              <a:t> </a:t>
            </a:r>
            <a:r>
              <a:rPr lang="en-ID" sz="1600" dirty="0" err="1"/>
              <a:t>isi</a:t>
            </a:r>
            <a:r>
              <a:rPr lang="en-ID" sz="1600" dirty="0"/>
              <a:t> file</a:t>
            </a:r>
          </a:p>
          <a:p>
            <a:r>
              <a:rPr lang="en-ID" sz="1600" dirty="0"/>
              <a:t>print </a:t>
            </a:r>
            <a:r>
              <a:rPr lang="en-ID" sz="1600" dirty="0" err="1"/>
              <a:t>teks</a:t>
            </a:r>
            <a:endParaRPr lang="en-ID" sz="1600" dirty="0"/>
          </a:p>
          <a:p>
            <a:endParaRPr lang="en-ID" sz="1600" dirty="0"/>
          </a:p>
          <a:p>
            <a:r>
              <a:rPr lang="en-ID" sz="1600" dirty="0"/>
              <a:t># Ambil input </a:t>
            </a:r>
            <a:r>
              <a:rPr lang="en-ID" sz="1600" dirty="0" err="1"/>
              <a:t>dari</a:t>
            </a:r>
            <a:r>
              <a:rPr lang="en-ID" sz="1600" dirty="0"/>
              <a:t> user</a:t>
            </a:r>
          </a:p>
          <a:p>
            <a:r>
              <a:rPr lang="en-ID" sz="1600" dirty="0" err="1"/>
              <a:t>nama</a:t>
            </a:r>
            <a:r>
              <a:rPr lang="en-ID" sz="1600" dirty="0"/>
              <a:t> = </a:t>
            </a:r>
            <a:r>
              <a:rPr lang="en-ID" sz="1600" dirty="0" err="1"/>
              <a:t>raw_input</a:t>
            </a:r>
            <a:r>
              <a:rPr lang="en-ID" sz="1600" dirty="0"/>
              <a:t>("Nama: ")</a:t>
            </a:r>
          </a:p>
          <a:p>
            <a:r>
              <a:rPr lang="en-ID" sz="1600" dirty="0" err="1"/>
              <a:t>umur</a:t>
            </a:r>
            <a:r>
              <a:rPr lang="en-ID" sz="1600" dirty="0"/>
              <a:t> = input("</a:t>
            </a:r>
            <a:r>
              <a:rPr lang="en-ID" sz="1600" dirty="0" err="1"/>
              <a:t>Umur</a:t>
            </a:r>
            <a:r>
              <a:rPr lang="en-ID" sz="1600" dirty="0"/>
              <a:t>: ")</a:t>
            </a:r>
          </a:p>
          <a:p>
            <a:r>
              <a:rPr lang="en-ID" sz="1600" dirty="0" err="1"/>
              <a:t>alamat</a:t>
            </a:r>
            <a:r>
              <a:rPr lang="en-ID" sz="1600" dirty="0"/>
              <a:t> = </a:t>
            </a:r>
            <a:r>
              <a:rPr lang="en-ID" sz="1600" dirty="0" err="1"/>
              <a:t>raw_input</a:t>
            </a:r>
            <a:r>
              <a:rPr lang="en-ID" sz="1600" dirty="0"/>
              <a:t>("Alamat: ")</a:t>
            </a:r>
          </a:p>
          <a:p>
            <a:endParaRPr lang="en-ID" sz="1600" dirty="0"/>
          </a:p>
          <a:p>
            <a:r>
              <a:rPr lang="en-ID" sz="1600" dirty="0"/>
              <a:t># format </a:t>
            </a:r>
            <a:r>
              <a:rPr lang="en-ID" sz="1600" dirty="0" err="1"/>
              <a:t>teks</a:t>
            </a:r>
            <a:endParaRPr lang="en-ID" sz="1600" dirty="0"/>
          </a:p>
          <a:p>
            <a:r>
              <a:rPr lang="en-ID" sz="1600" dirty="0" err="1"/>
              <a:t>teks</a:t>
            </a:r>
            <a:r>
              <a:rPr lang="en-ID" sz="1600" dirty="0"/>
              <a:t> = "\</a:t>
            </a:r>
            <a:r>
              <a:rPr lang="en-ID" sz="1600" dirty="0" err="1"/>
              <a:t>nNama</a:t>
            </a:r>
            <a:r>
              <a:rPr lang="en-ID" sz="1600" dirty="0"/>
              <a:t>: {}\</a:t>
            </a:r>
            <a:r>
              <a:rPr lang="en-ID" sz="1600" dirty="0" err="1"/>
              <a:t>nUmur</a:t>
            </a:r>
            <a:r>
              <a:rPr lang="en-ID" sz="1600" dirty="0"/>
              <a:t>: {}\</a:t>
            </a:r>
            <a:r>
              <a:rPr lang="en-ID" sz="1600" dirty="0" err="1"/>
              <a:t>nAlamat</a:t>
            </a:r>
            <a:r>
              <a:rPr lang="en-ID" sz="1600" dirty="0"/>
              <a:t>: {}\n---".format(</a:t>
            </a:r>
            <a:r>
              <a:rPr lang="en-ID" sz="1600" dirty="0" err="1"/>
              <a:t>nama</a:t>
            </a:r>
            <a:r>
              <a:rPr lang="en-ID" sz="1600" dirty="0"/>
              <a:t>, </a:t>
            </a:r>
            <a:r>
              <a:rPr lang="en-ID" sz="1600" dirty="0" err="1"/>
              <a:t>umur</a:t>
            </a:r>
            <a:r>
              <a:rPr lang="en-ID" sz="1600" dirty="0"/>
              <a:t>, </a:t>
            </a:r>
            <a:r>
              <a:rPr lang="en-ID" sz="1600" dirty="0" err="1"/>
              <a:t>alamat</a:t>
            </a:r>
            <a:r>
              <a:rPr lang="en-ID" sz="1600" dirty="0"/>
              <a:t>)</a:t>
            </a:r>
          </a:p>
          <a:p>
            <a:endParaRPr lang="en-ID" sz="1600" dirty="0"/>
          </a:p>
          <a:p>
            <a:r>
              <a:rPr lang="en-ID" sz="1600" dirty="0"/>
              <a:t># </a:t>
            </a:r>
            <a:r>
              <a:rPr lang="en-ID" sz="1600" dirty="0" err="1"/>
              <a:t>tulis</a:t>
            </a:r>
            <a:r>
              <a:rPr lang="en-ID" sz="1600" dirty="0"/>
              <a:t> </a:t>
            </a:r>
            <a:r>
              <a:rPr lang="en-ID" sz="1600" dirty="0" err="1"/>
              <a:t>teks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file</a:t>
            </a:r>
          </a:p>
          <a:p>
            <a:r>
              <a:rPr lang="en-ID" sz="1600" dirty="0" err="1"/>
              <a:t>file_bio.write</a:t>
            </a:r>
            <a:r>
              <a:rPr lang="en-ID" sz="1600" dirty="0"/>
              <a:t>(</a:t>
            </a:r>
            <a:r>
              <a:rPr lang="en-ID" sz="1600" dirty="0" err="1"/>
              <a:t>teks</a:t>
            </a:r>
            <a:r>
              <a:rPr lang="en-ID" sz="1600" dirty="0"/>
              <a:t>)</a:t>
            </a:r>
          </a:p>
          <a:p>
            <a:endParaRPr lang="en-ID" sz="1600" dirty="0"/>
          </a:p>
          <a:p>
            <a:r>
              <a:rPr lang="en-ID" sz="1600" dirty="0"/>
              <a:t># </a:t>
            </a:r>
            <a:r>
              <a:rPr lang="en-ID" sz="1600" dirty="0" err="1"/>
              <a:t>tutup</a:t>
            </a:r>
            <a:r>
              <a:rPr lang="en-ID" sz="1600" dirty="0"/>
              <a:t> file</a:t>
            </a:r>
          </a:p>
          <a:p>
            <a:r>
              <a:rPr lang="en-ID" sz="1600" dirty="0" err="1"/>
              <a:t>file_bio.close</a:t>
            </a:r>
            <a:r>
              <a:rPr lang="en-ID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757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8A13-3340-B4C9-E36B-E5F7DD33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effectLst/>
                <a:latin typeface="ui-sans-serif"/>
              </a:rPr>
              <a:t>Menggunakan</a:t>
            </a:r>
            <a:r>
              <a:rPr lang="en-ID" b="1" i="0" dirty="0">
                <a:effectLst/>
                <a:latin typeface="ui-sans-serif"/>
              </a:rPr>
              <a:t> </a:t>
            </a:r>
            <a:r>
              <a:rPr lang="en-ID" b="1" i="1" dirty="0">
                <a:effectLst/>
                <a:latin typeface="ui-sans-serif"/>
              </a:rPr>
              <a:t>Exception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2AF3-7D58-5368-264A-262F68E9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handling </a:t>
            </a:r>
            <a:r>
              <a:rPr lang="en-US" dirty="0" err="1"/>
              <a:t>terhadap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file </a:t>
            </a:r>
            <a:r>
              <a:rPr lang="en-US" dirty="0" err="1"/>
              <a:t>bermasalah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tersedia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7BAE3-3B83-BD84-C322-77859E4A1344}"/>
              </a:ext>
            </a:extLst>
          </p:cNvPr>
          <p:cNvSpPr txBox="1"/>
          <p:nvPr/>
        </p:nvSpPr>
        <p:spPr>
          <a:xfrm>
            <a:off x="927652" y="38186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try:</a:t>
            </a:r>
          </a:p>
          <a:p>
            <a:r>
              <a:rPr lang="en-ID" dirty="0"/>
              <a:t>    f = open("</a:t>
            </a:r>
            <a:r>
              <a:rPr lang="en-ID" dirty="0" err="1"/>
              <a:t>file.txt","r</a:t>
            </a:r>
            <a:r>
              <a:rPr lang="en-ID" dirty="0"/>
              <a:t>")</a:t>
            </a:r>
          </a:p>
          <a:p>
            <a:r>
              <a:rPr lang="en-ID" dirty="0"/>
              <a:t>except </a:t>
            </a:r>
            <a:r>
              <a:rPr lang="en-ID" dirty="0" err="1"/>
              <a:t>IOError</a:t>
            </a:r>
            <a:r>
              <a:rPr lang="en-ID" dirty="0"/>
              <a:t> as err:</a:t>
            </a:r>
          </a:p>
          <a:p>
            <a:r>
              <a:rPr lang="en-ID" dirty="0"/>
              <a:t>    print "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: {}".format(err)</a:t>
            </a:r>
          </a:p>
        </p:txBody>
      </p:sp>
    </p:spTree>
    <p:extLst>
      <p:ext uri="{BB962C8B-B14F-4D97-AF65-F5344CB8AC3E}">
        <p14:creationId xmlns:p14="http://schemas.microsoft.com/office/powerpoint/2010/main" val="41327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1805A1-B0E2-5FA1-AEDA-FE48454B7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40AF45-6F84-57DB-FEB2-A6F723051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Bermanfaat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158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FE65-FC80-C52D-0CB9-40750366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Baca dan </a:t>
            </a:r>
            <a:r>
              <a:rPr lang="en-US" dirty="0" err="1"/>
              <a:t>Tulis</a:t>
            </a:r>
            <a:r>
              <a:rPr lang="en-US" dirty="0"/>
              <a:t> File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A4C8-DF96-C3C6-BE20-45CC3FF1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>
                <a:effectLst/>
                <a:latin typeface="ui-serif"/>
              </a:rPr>
              <a:t>Baca dan </a:t>
            </a:r>
            <a:r>
              <a:rPr lang="en-ID" b="0" i="0" dirty="0" err="1">
                <a:effectLst/>
                <a:latin typeface="ui-serif"/>
              </a:rPr>
              <a:t>tulis</a:t>
            </a:r>
            <a:r>
              <a:rPr lang="en-ID" b="0" i="0" dirty="0">
                <a:effectLst/>
                <a:latin typeface="ui-serif"/>
              </a:rPr>
              <a:t> file </a:t>
            </a:r>
            <a:r>
              <a:rPr lang="en-ID" b="0" i="0" dirty="0" err="1">
                <a:effectLst/>
                <a:latin typeface="ui-serif"/>
              </a:rPr>
              <a:t>adalah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teknik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dasar</a:t>
            </a:r>
            <a:r>
              <a:rPr lang="en-ID" b="0" i="0" dirty="0">
                <a:effectLst/>
                <a:latin typeface="ui-serif"/>
              </a:rPr>
              <a:t> yang </a:t>
            </a:r>
            <a:r>
              <a:rPr lang="en-ID" b="0" i="0" dirty="0" err="1">
                <a:effectLst/>
                <a:latin typeface="ui-serif"/>
              </a:rPr>
              <a:t>harus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dipahami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dalam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pemrograman</a:t>
            </a:r>
            <a:r>
              <a:rPr lang="en-ID" b="0" i="0" dirty="0">
                <a:effectLst/>
                <a:latin typeface="ui-serif"/>
              </a:rPr>
              <a:t> Python, </a:t>
            </a:r>
            <a:r>
              <a:rPr lang="en-ID" b="0" i="0" dirty="0" err="1">
                <a:effectLst/>
                <a:latin typeface="ui-serif"/>
              </a:rPr>
              <a:t>karena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banyak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digunakan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untuk</a:t>
            </a:r>
            <a:r>
              <a:rPr lang="en-ID" b="0" i="0" dirty="0">
                <a:effectLst/>
                <a:latin typeface="ui-serif"/>
              </a:rPr>
              <a:t> </a:t>
            </a:r>
            <a:r>
              <a:rPr lang="en-ID" b="0" i="0" dirty="0" err="1">
                <a:effectLst/>
                <a:latin typeface="ui-serif"/>
              </a:rPr>
              <a:t>pengolahan</a:t>
            </a:r>
            <a:r>
              <a:rPr lang="en-ID" b="0" i="0" dirty="0">
                <a:effectLst/>
                <a:latin typeface="ui-serif"/>
              </a:rPr>
              <a:t> dan </a:t>
            </a:r>
            <a:r>
              <a:rPr lang="en-ID" b="0" i="0" dirty="0" err="1">
                <a:effectLst/>
                <a:latin typeface="ui-serif"/>
              </a:rPr>
              <a:t>pemerosesan</a:t>
            </a:r>
            <a:r>
              <a:rPr lang="en-ID" b="0" i="0" dirty="0">
                <a:effectLst/>
                <a:latin typeface="ui-serif"/>
              </a:rPr>
              <a:t> file.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681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F3CC-90A0-974C-945F-BD2CC070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File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5EC4-5E75-1F24-EB6A-10322995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D" sz="2400" b="1" i="1" dirty="0">
                <a:effectLst/>
                <a:latin typeface="ui-serif"/>
              </a:rPr>
              <a:t>File Teks</a:t>
            </a:r>
            <a:r>
              <a:rPr lang="en-ID" sz="2400" b="0" i="1" dirty="0">
                <a:effectLst/>
                <a:latin typeface="ui-serif"/>
              </a:rPr>
              <a:t>: </a:t>
            </a:r>
            <a:r>
              <a:rPr lang="en-ID" sz="2400" b="0" i="0" dirty="0">
                <a:effectLst/>
                <a:latin typeface="ui-serif"/>
              </a:rPr>
              <a:t>File yang </a:t>
            </a:r>
            <a:r>
              <a:rPr lang="en-ID" sz="2400" b="0" i="0" dirty="0" err="1">
                <a:effectLst/>
                <a:latin typeface="ui-serif"/>
              </a:rPr>
              <a:t>berisi</a:t>
            </a:r>
            <a:r>
              <a:rPr lang="en-ID" sz="2400" b="0" i="0" dirty="0">
                <a:effectLst/>
                <a:latin typeface="ui-serif"/>
              </a:rPr>
              <a:t> </a:t>
            </a:r>
            <a:r>
              <a:rPr lang="en-ID" sz="2400" b="0" i="0" dirty="0" err="1">
                <a:effectLst/>
                <a:latin typeface="ui-serif"/>
              </a:rPr>
              <a:t>teks</a:t>
            </a:r>
            <a:r>
              <a:rPr lang="en-ID" sz="2400" b="0" i="0" dirty="0">
                <a:effectLst/>
                <a:latin typeface="ui-serif"/>
              </a:rPr>
              <a:t>. </a:t>
            </a:r>
            <a:r>
              <a:rPr lang="en-ID" sz="2400" b="0" i="0" dirty="0" err="1">
                <a:effectLst/>
                <a:latin typeface="ui-serif"/>
              </a:rPr>
              <a:t>Setiap</a:t>
            </a:r>
            <a:r>
              <a:rPr lang="en-ID" sz="2400" b="0" i="0" dirty="0">
                <a:effectLst/>
                <a:latin typeface="ui-serif"/>
              </a:rPr>
              <a:t> baris </a:t>
            </a:r>
            <a:r>
              <a:rPr lang="en-ID" sz="2400" b="0" i="0" dirty="0" err="1">
                <a:effectLst/>
                <a:latin typeface="ui-serif"/>
              </a:rPr>
              <a:t>teks</a:t>
            </a:r>
            <a:r>
              <a:rPr lang="en-ID" sz="2400" b="0" i="0" dirty="0">
                <a:effectLst/>
                <a:latin typeface="ui-serif"/>
              </a:rPr>
              <a:t> </a:t>
            </a:r>
            <a:r>
              <a:rPr lang="en-ID" sz="2400" b="0" i="0" dirty="0" err="1">
                <a:effectLst/>
                <a:latin typeface="ui-serif"/>
              </a:rPr>
              <a:t>memiliki</a:t>
            </a:r>
            <a:r>
              <a:rPr lang="en-ID" sz="2400" b="0" i="0" dirty="0">
                <a:effectLst/>
                <a:latin typeface="ui-serif"/>
              </a:rPr>
              <a:t> EOL </a:t>
            </a:r>
            <a:r>
              <a:rPr lang="en-ID" sz="2400" b="0" i="1" dirty="0">
                <a:effectLst/>
                <a:latin typeface="ui-serif"/>
              </a:rPr>
              <a:t>(End of Line)</a:t>
            </a:r>
            <a:r>
              <a:rPr lang="en-ID" sz="2400" b="0" i="0" dirty="0">
                <a:effectLst/>
                <a:latin typeface="ui-serif"/>
              </a:rPr>
              <a:t>.</a:t>
            </a:r>
          </a:p>
          <a:p>
            <a:pPr marL="0" indent="0" algn="l">
              <a:buNone/>
            </a:pPr>
            <a:r>
              <a:rPr lang="en-ID" sz="2400" dirty="0">
                <a:latin typeface="ui-serif"/>
              </a:rPr>
              <a:t>     </a:t>
            </a:r>
            <a:r>
              <a:rPr lang="en-ID" sz="2400" b="0" i="0" dirty="0" err="1">
                <a:effectLst/>
                <a:latin typeface="ui-serif"/>
              </a:rPr>
              <a:t>Contoh</a:t>
            </a:r>
            <a:r>
              <a:rPr lang="en-ID" sz="2400" b="0" i="0" dirty="0">
                <a:effectLst/>
                <a:latin typeface="ui-serif"/>
              </a:rPr>
              <a:t>: TXT, MD, CSV, JSON, </a:t>
            </a:r>
            <a:r>
              <a:rPr lang="en-ID" sz="2400" b="0" i="0" dirty="0" err="1">
                <a:effectLst/>
                <a:latin typeface="ui-serif"/>
              </a:rPr>
              <a:t>dsb</a:t>
            </a:r>
            <a:r>
              <a:rPr lang="en-ID" sz="2400" b="0" i="0" dirty="0">
                <a:effectLst/>
                <a:latin typeface="ui-serif"/>
              </a:rPr>
              <a:t>.</a:t>
            </a:r>
          </a:p>
          <a:p>
            <a:pPr marL="0" indent="0" algn="l">
              <a:buNone/>
            </a:pPr>
            <a:r>
              <a:rPr lang="en-ID" sz="2400" b="1" i="1" dirty="0">
                <a:effectLst/>
                <a:latin typeface="ui-serif"/>
              </a:rPr>
              <a:t>File Binary</a:t>
            </a:r>
            <a:r>
              <a:rPr lang="en-ID" sz="2400" b="0" i="1" dirty="0">
                <a:effectLst/>
                <a:latin typeface="ui-serif"/>
              </a:rPr>
              <a:t>: </a:t>
            </a:r>
            <a:r>
              <a:rPr lang="en-ID" sz="2400" b="0" i="0" dirty="0">
                <a:effectLst/>
                <a:latin typeface="ui-serif"/>
              </a:rPr>
              <a:t>File yang </a:t>
            </a:r>
            <a:r>
              <a:rPr lang="en-ID" sz="2400" b="0" i="0" dirty="0" err="1">
                <a:effectLst/>
                <a:latin typeface="ui-serif"/>
              </a:rPr>
              <a:t>bukan</a:t>
            </a:r>
            <a:r>
              <a:rPr lang="en-ID" sz="2400" b="0" i="0" dirty="0">
                <a:effectLst/>
                <a:latin typeface="ui-serif"/>
              </a:rPr>
              <a:t> </a:t>
            </a:r>
            <a:r>
              <a:rPr lang="en-ID" sz="2400" b="0" i="0" dirty="0" err="1">
                <a:effectLst/>
                <a:latin typeface="ui-serif"/>
              </a:rPr>
              <a:t>teks</a:t>
            </a:r>
            <a:r>
              <a:rPr lang="en-ID" sz="2400" b="0" i="0" dirty="0">
                <a:effectLst/>
                <a:latin typeface="ui-serif"/>
              </a:rPr>
              <a:t>, </a:t>
            </a:r>
            <a:r>
              <a:rPr lang="en-ID" sz="2400" b="0" i="0" dirty="0" err="1">
                <a:effectLst/>
                <a:latin typeface="ui-serif"/>
              </a:rPr>
              <a:t>hanya</a:t>
            </a:r>
            <a:r>
              <a:rPr lang="en-ID" sz="2400" b="0" i="0" dirty="0">
                <a:effectLst/>
                <a:latin typeface="ui-serif"/>
              </a:rPr>
              <a:t> </a:t>
            </a:r>
            <a:r>
              <a:rPr lang="en-ID" sz="2400" b="0" i="0" dirty="0" err="1">
                <a:effectLst/>
                <a:latin typeface="ui-serif"/>
              </a:rPr>
              <a:t>bisa</a:t>
            </a:r>
            <a:r>
              <a:rPr lang="en-ID" sz="2400" b="0" i="0" dirty="0">
                <a:effectLst/>
                <a:latin typeface="ui-serif"/>
              </a:rPr>
              <a:t> </a:t>
            </a:r>
            <a:r>
              <a:rPr lang="en-ID" sz="2400" b="0" i="0" dirty="0" err="1">
                <a:effectLst/>
                <a:latin typeface="ui-serif"/>
              </a:rPr>
              <a:t>diproses</a:t>
            </a:r>
            <a:r>
              <a:rPr lang="en-ID" sz="2400" b="0" i="0" dirty="0">
                <a:effectLst/>
                <a:latin typeface="ui-serif"/>
              </a:rPr>
              <a:t> oleh program </a:t>
            </a:r>
            <a:r>
              <a:rPr lang="en-ID" sz="2400" b="0" i="0" dirty="0" err="1">
                <a:effectLst/>
                <a:latin typeface="ui-serif"/>
              </a:rPr>
              <a:t>tertentu</a:t>
            </a:r>
            <a:r>
              <a:rPr lang="en-ID" sz="2400" b="0" i="0" dirty="0">
                <a:effectLst/>
                <a:latin typeface="ui-serif"/>
              </a:rPr>
              <a:t> yang </a:t>
            </a:r>
            <a:r>
              <a:rPr lang="en-ID" sz="2400" b="0" i="0" dirty="0" err="1">
                <a:effectLst/>
                <a:latin typeface="ui-serif"/>
              </a:rPr>
              <a:t>memahami</a:t>
            </a:r>
            <a:r>
              <a:rPr lang="en-ID" sz="2400" b="0" i="0" dirty="0">
                <a:effectLst/>
                <a:latin typeface="ui-serif"/>
              </a:rPr>
              <a:t> </a:t>
            </a:r>
            <a:r>
              <a:rPr lang="en-ID" sz="2400" b="0" i="0" dirty="0" err="1">
                <a:effectLst/>
                <a:latin typeface="ui-serif"/>
              </a:rPr>
              <a:t>strukturnya</a:t>
            </a:r>
            <a:r>
              <a:rPr lang="en-ID" sz="2400" b="0" i="0" dirty="0">
                <a:effectLst/>
                <a:latin typeface="ui-serif"/>
              </a:rPr>
              <a:t>.</a:t>
            </a:r>
          </a:p>
          <a:p>
            <a:pPr marL="0" indent="0" algn="l">
              <a:buNone/>
            </a:pPr>
            <a:r>
              <a:rPr lang="en-ID" sz="2400" b="0" i="0" dirty="0">
                <a:effectLst/>
                <a:latin typeface="ui-serif"/>
              </a:rPr>
              <a:t>    </a:t>
            </a:r>
            <a:r>
              <a:rPr lang="en-ID" sz="2400" b="0" i="0" dirty="0" err="1">
                <a:effectLst/>
                <a:latin typeface="ui-serif"/>
              </a:rPr>
              <a:t>Contoh</a:t>
            </a:r>
            <a:r>
              <a:rPr lang="en-ID" sz="2400" b="0" i="0" dirty="0">
                <a:effectLst/>
                <a:latin typeface="ui-serif"/>
              </a:rPr>
              <a:t>: EXE, JPG, MKV, M4A, 3GP, </a:t>
            </a:r>
            <a:r>
              <a:rPr lang="en-ID" sz="2400" b="0" i="0" dirty="0" err="1">
                <a:effectLst/>
                <a:latin typeface="ui-serif"/>
              </a:rPr>
              <a:t>dsb</a:t>
            </a:r>
            <a:r>
              <a:rPr lang="en-ID" sz="2400" b="0" i="0" dirty="0">
                <a:effectLst/>
                <a:latin typeface="ui-serif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582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0DB6-7969-DDE2-B15B-1126780A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effectLst/>
                <a:latin typeface="ui-sans-serif"/>
              </a:rPr>
              <a:t>Cara </a:t>
            </a:r>
            <a:r>
              <a:rPr lang="en-ID" b="1" i="0" dirty="0" err="1">
                <a:effectLst/>
                <a:latin typeface="ui-sans-serif"/>
              </a:rPr>
              <a:t>Membaca</a:t>
            </a:r>
            <a:r>
              <a:rPr lang="en-ID" b="1" i="0" dirty="0">
                <a:effectLst/>
                <a:latin typeface="ui-sans-serif"/>
              </a:rPr>
              <a:t> File di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3520-A8B8-999A-EBCC-7BAA6913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open()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dan </a:t>
            </a:r>
            <a:r>
              <a:rPr lang="en-ID" dirty="0" err="1"/>
              <a:t>menulis</a:t>
            </a:r>
            <a:r>
              <a:rPr lang="en-ID" dirty="0"/>
              <a:t> file</a:t>
            </a:r>
          </a:p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parameter,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file dan mode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9DD835F-6CF1-2D5E-6E44-4DEE93A4E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98" y="3917418"/>
            <a:ext cx="4606872" cy="239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2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F2AE5-A988-4010-D53B-2EA42439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en-US" dirty="0"/>
              <a:t>Parameter mode </a:t>
            </a:r>
            <a:r>
              <a:rPr lang="en-US"/>
              <a:t>fungsi</a:t>
            </a:r>
            <a:r>
              <a:rPr lang="en-US" dirty="0"/>
              <a:t> </a:t>
            </a:r>
            <a:r>
              <a:rPr lang="en-US"/>
              <a:t>hak</a:t>
            </a:r>
            <a:r>
              <a:rPr lang="en-US" dirty="0"/>
              <a:t> </a:t>
            </a:r>
            <a:r>
              <a:rPr lang="en-US"/>
              <a:t>akses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53A5A3-00EB-DECE-483E-DEE426132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101679"/>
              </p:ext>
            </p:extLst>
          </p:nvPr>
        </p:nvGraphicFramePr>
        <p:xfrm>
          <a:off x="1619252" y="2528888"/>
          <a:ext cx="8942384" cy="3779840"/>
        </p:xfrm>
        <a:graphic>
          <a:graphicData uri="http://schemas.openxmlformats.org/drawingml/2006/table">
            <a:tbl>
              <a:tblPr firstRow="1" bandRow="1"/>
              <a:tblGrid>
                <a:gridCol w="2733474">
                  <a:extLst>
                    <a:ext uri="{9D8B030D-6E8A-4147-A177-3AD203B41FA5}">
                      <a16:colId xmlns:a16="http://schemas.microsoft.com/office/drawing/2014/main" val="2451650115"/>
                    </a:ext>
                  </a:extLst>
                </a:gridCol>
                <a:gridCol w="6208910">
                  <a:extLst>
                    <a:ext uri="{9D8B030D-6E8A-4147-A177-3AD203B41FA5}">
                      <a16:colId xmlns:a16="http://schemas.microsoft.com/office/drawing/2014/main" val="3656802539"/>
                    </a:ext>
                  </a:extLst>
                </a:gridCol>
              </a:tblGrid>
              <a:tr h="452451"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>
                          <a:effectLst/>
                          <a:latin typeface="ui-sans-serif"/>
                        </a:rPr>
                        <a:t>Mode</a:t>
                      </a:r>
                    </a:p>
                  </a:txBody>
                  <a:tcPr marL="100372" marR="100372" marT="50185" marB="50185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2000" b="1">
                          <a:effectLst/>
                          <a:latin typeface="ui-sans-serif"/>
                        </a:rPr>
                        <a:t>Ketereangan</a:t>
                      </a:r>
                    </a:p>
                  </a:txBody>
                  <a:tcPr marL="100372" marR="100372" marT="50185" marB="50185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236668"/>
                  </a:ext>
                </a:extLst>
              </a:tr>
              <a:tr h="452451"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2000">
                          <a:effectLst/>
                        </a:rPr>
                        <a:t>“r”</a:t>
                      </a:r>
                    </a:p>
                  </a:txBody>
                  <a:tcPr marL="100372" marR="100372" marT="50185" marB="50185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2000">
                          <a:effectLst/>
                        </a:rPr>
                        <a:t>hanya baca saja</a:t>
                      </a:r>
                    </a:p>
                  </a:txBody>
                  <a:tcPr marL="100372" marR="100372" marT="50185" marB="50185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35328"/>
                  </a:ext>
                </a:extLst>
              </a:tr>
              <a:tr h="1059485"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2000">
                          <a:effectLst/>
                        </a:rPr>
                        <a:t>“w”</a:t>
                      </a:r>
                    </a:p>
                  </a:txBody>
                  <a:tcPr marL="100372" marR="100372" marT="50185" marB="50185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2000">
                          <a:effectLst/>
                        </a:rPr>
                        <a:t>akses untuk menulis file, jika file sudah ada, maka file akan di replace dan diganti dengan yang baru ditulis</a:t>
                      </a:r>
                    </a:p>
                  </a:txBody>
                  <a:tcPr marL="100372" marR="100372" marT="50185" marB="50185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274680"/>
                  </a:ext>
                </a:extLst>
              </a:tr>
              <a:tr h="1059485"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2000">
                          <a:effectLst/>
                        </a:rPr>
                        <a:t>“a”</a:t>
                      </a:r>
                    </a:p>
                  </a:txBody>
                  <a:tcPr marL="100372" marR="100372" marT="50185" marB="50185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2000">
                          <a:effectLst/>
                        </a:rPr>
                        <a:t>digunakan untuk </a:t>
                      </a:r>
                      <a:r>
                        <a:rPr lang="en-ID" sz="2000" i="1">
                          <a:effectLst/>
                        </a:rPr>
                        <a:t>append</a:t>
                      </a:r>
                      <a:r>
                        <a:rPr lang="en-ID" sz="2000">
                          <a:effectLst/>
                        </a:rPr>
                        <a:t> atau menambah data ke file, artinya jika sudah ada data dalam file, maka akan ditambahkan dan tidak di-replace</a:t>
                      </a:r>
                    </a:p>
                  </a:txBody>
                  <a:tcPr marL="100372" marR="100372" marT="50185" marB="50185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382432"/>
                  </a:ext>
                </a:extLst>
              </a:tr>
              <a:tr h="755968"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2000">
                          <a:effectLst/>
                        </a:rPr>
                        <a:t>“r+”</a:t>
                      </a:r>
                    </a:p>
                  </a:txBody>
                  <a:tcPr marL="100372" marR="100372" marT="50185" marB="50185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2000">
                          <a:effectLst/>
                        </a:rPr>
                        <a:t>digunakan untuk membaca sekaligus menulis data ke file</a:t>
                      </a:r>
                    </a:p>
                  </a:txBody>
                  <a:tcPr marL="100372" marR="100372" marT="50185" marB="50185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059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06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FAB3-968C-A80E-5ADA-82CE05F8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F75D-9240-09AF-9931-6AB13930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Objek</a:t>
            </a:r>
            <a:r>
              <a:rPr lang="en-ID" dirty="0"/>
              <a:t> file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menampung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file. Kita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file </a:t>
            </a:r>
            <a:r>
              <a:rPr lang="en-ID" dirty="0" err="1"/>
              <a:t>berkatnya</a:t>
            </a:r>
            <a:r>
              <a:rPr lang="en-ID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CACCF-661F-FA6A-D292-251CE142EC19}"/>
              </a:ext>
            </a:extLst>
          </p:cNvPr>
          <p:cNvSpPr txBox="1"/>
          <p:nvPr/>
        </p:nvSpPr>
        <p:spPr>
          <a:xfrm>
            <a:off x="728868" y="4049473"/>
            <a:ext cx="95150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 err="1">
                <a:solidFill>
                  <a:srgbClr val="F8F8F2"/>
                </a:solidFill>
                <a:effectLst/>
                <a:latin typeface="ui-monospace"/>
              </a:rPr>
              <a:t>obj_file</a:t>
            </a:r>
            <a:r>
              <a:rPr lang="en-US" sz="3200" b="0" i="0" dirty="0">
                <a:solidFill>
                  <a:srgbClr val="F8F8F2"/>
                </a:solidFill>
                <a:effectLst/>
                <a:latin typeface="ui-monospace"/>
              </a:rPr>
              <a:t> </a:t>
            </a:r>
            <a:r>
              <a:rPr lang="en-US" sz="3200" b="0" i="0" dirty="0">
                <a:solidFill>
                  <a:srgbClr val="FF79C6"/>
                </a:solidFill>
                <a:effectLst/>
                <a:latin typeface="ui-monospace"/>
              </a:rPr>
              <a:t>=</a:t>
            </a:r>
            <a:r>
              <a:rPr lang="en-US" sz="3200" b="0" i="0" dirty="0">
                <a:solidFill>
                  <a:srgbClr val="F8F8F2"/>
                </a:solidFill>
                <a:effectLst/>
                <a:latin typeface="ui-monospace"/>
              </a:rPr>
              <a:t> </a:t>
            </a:r>
            <a:r>
              <a:rPr lang="en-US" sz="3200" b="0" i="1" dirty="0">
                <a:solidFill>
                  <a:srgbClr val="8BE9FD"/>
                </a:solidFill>
                <a:effectLst/>
                <a:latin typeface="ui-monospace"/>
              </a:rPr>
              <a:t>open</a:t>
            </a:r>
            <a:r>
              <a:rPr lang="en-US" sz="3200" b="0" i="0" dirty="0">
                <a:solidFill>
                  <a:srgbClr val="F8F8F2"/>
                </a:solidFill>
                <a:effectLst/>
                <a:latin typeface="ui-monospace"/>
              </a:rPr>
              <a:t>(</a:t>
            </a:r>
            <a:r>
              <a:rPr lang="en-US" sz="3200" b="0" i="0" dirty="0">
                <a:solidFill>
                  <a:srgbClr val="F1FA8C"/>
                </a:solidFill>
                <a:effectLst/>
                <a:latin typeface="ui-monospace"/>
              </a:rPr>
              <a:t>"/path/</a:t>
            </a:r>
            <a:r>
              <a:rPr lang="en-US" sz="3200" b="0" i="0" dirty="0" err="1">
                <a:solidFill>
                  <a:srgbClr val="F1FA8C"/>
                </a:solidFill>
                <a:effectLst/>
                <a:latin typeface="ui-monospace"/>
              </a:rPr>
              <a:t>ke</a:t>
            </a:r>
            <a:r>
              <a:rPr lang="en-US" sz="3200" b="0" i="0" dirty="0">
                <a:solidFill>
                  <a:srgbClr val="F1FA8C"/>
                </a:solidFill>
                <a:effectLst/>
                <a:latin typeface="ui-monospace"/>
              </a:rPr>
              <a:t>/file.txt"</a:t>
            </a:r>
            <a:r>
              <a:rPr lang="en-US" sz="3200" b="0" i="0" dirty="0">
                <a:solidFill>
                  <a:srgbClr val="F8F8F2"/>
                </a:solidFill>
                <a:effectLst/>
                <a:latin typeface="ui-monospace"/>
              </a:rPr>
              <a:t>, </a:t>
            </a:r>
            <a:r>
              <a:rPr lang="en-US" sz="3200" b="0" i="0" dirty="0">
                <a:solidFill>
                  <a:srgbClr val="F1FA8C"/>
                </a:solidFill>
                <a:effectLst/>
                <a:latin typeface="ui-monospace"/>
              </a:rPr>
              <a:t>"r"</a:t>
            </a:r>
            <a:r>
              <a:rPr lang="en-US" sz="3200" b="0" i="0" dirty="0">
                <a:solidFill>
                  <a:srgbClr val="F8F8F2"/>
                </a:solidFill>
                <a:effectLst/>
                <a:latin typeface="ui-monospace"/>
              </a:rPr>
              <a:t>)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80918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4FE1-1FB2-1BFF-D821-12BA6111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File Per Baris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54D5-9D6C-D672-6D0B-9719BAAF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per baris pada </a:t>
            </a:r>
            <a:r>
              <a:rPr lang="en-US" dirty="0" err="1"/>
              <a:t>pythin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readlines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6C60E-3E60-C001-3B6C-22256E2BFAEF}"/>
              </a:ext>
            </a:extLst>
          </p:cNvPr>
          <p:cNvSpPr txBox="1"/>
          <p:nvPr/>
        </p:nvSpPr>
        <p:spPr>
          <a:xfrm>
            <a:off x="781878" y="349912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# </a:t>
            </a:r>
            <a:r>
              <a:rPr lang="en-ID" dirty="0" err="1"/>
              <a:t>buka</a:t>
            </a:r>
            <a:r>
              <a:rPr lang="en-ID" dirty="0"/>
              <a:t> file</a:t>
            </a:r>
          </a:p>
          <a:p>
            <a:r>
              <a:rPr lang="en-ID" dirty="0" err="1"/>
              <a:t>file_puisi</a:t>
            </a:r>
            <a:r>
              <a:rPr lang="en-ID" dirty="0"/>
              <a:t> = open("puisi.txt", "r")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baca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file</a:t>
            </a:r>
          </a:p>
          <a:p>
            <a:r>
              <a:rPr lang="en-ID" dirty="0"/>
              <a:t>print </a:t>
            </a:r>
            <a:r>
              <a:rPr lang="en-ID" dirty="0" err="1"/>
              <a:t>file_puisi.readlines</a:t>
            </a:r>
            <a:r>
              <a:rPr lang="en-ID" dirty="0"/>
              <a:t>()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tutup</a:t>
            </a:r>
            <a:r>
              <a:rPr lang="en-ID" dirty="0"/>
              <a:t> file</a:t>
            </a:r>
          </a:p>
          <a:p>
            <a:r>
              <a:rPr lang="en-ID" dirty="0" err="1"/>
              <a:t>file_puisi.close</a:t>
            </a:r>
            <a:r>
              <a:rPr lang="en-ID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259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A24C-9B16-210B-C40A-75D8F20F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File Per Baris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63D2-CCE2-FCD1-75B8-DE0A6E4E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2012053"/>
            <a:ext cx="11101136" cy="37798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Kita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per baris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indeks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1287A-84DB-74F3-EAE2-91321DCE7111}"/>
              </a:ext>
            </a:extLst>
          </p:cNvPr>
          <p:cNvSpPr txBox="1"/>
          <p:nvPr/>
        </p:nvSpPr>
        <p:spPr>
          <a:xfrm>
            <a:off x="2756452" y="262468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# </a:t>
            </a:r>
            <a:r>
              <a:rPr lang="en-ID" dirty="0" err="1"/>
              <a:t>buka</a:t>
            </a:r>
            <a:r>
              <a:rPr lang="en-ID" dirty="0"/>
              <a:t> file</a:t>
            </a:r>
          </a:p>
          <a:p>
            <a:r>
              <a:rPr lang="en-ID" dirty="0" err="1"/>
              <a:t>file_puisi</a:t>
            </a:r>
            <a:r>
              <a:rPr lang="en-ID" dirty="0"/>
              <a:t> = open("puisi.txt", "r")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baca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file</a:t>
            </a:r>
          </a:p>
          <a:p>
            <a:r>
              <a:rPr lang="en-ID" dirty="0" err="1"/>
              <a:t>puisi</a:t>
            </a:r>
            <a:r>
              <a:rPr lang="en-ID" dirty="0"/>
              <a:t> = </a:t>
            </a:r>
            <a:r>
              <a:rPr lang="en-ID" dirty="0" err="1"/>
              <a:t>file_puisi.readlines</a:t>
            </a:r>
            <a:r>
              <a:rPr lang="en-ID" dirty="0"/>
              <a:t>()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cetak</a:t>
            </a:r>
            <a:r>
              <a:rPr lang="en-ID" dirty="0"/>
              <a:t> baris </a:t>
            </a:r>
            <a:r>
              <a:rPr lang="en-ID" dirty="0" err="1"/>
              <a:t>pertama</a:t>
            </a:r>
            <a:endParaRPr lang="en-ID" dirty="0"/>
          </a:p>
          <a:p>
            <a:r>
              <a:rPr lang="en-ID" dirty="0"/>
              <a:t>print </a:t>
            </a:r>
            <a:r>
              <a:rPr lang="en-ID" dirty="0" err="1"/>
              <a:t>puisi</a:t>
            </a:r>
            <a:r>
              <a:rPr lang="en-ID" dirty="0"/>
              <a:t>[0]</a:t>
            </a:r>
          </a:p>
          <a:p>
            <a:r>
              <a:rPr lang="en-ID" dirty="0"/>
              <a:t># </a:t>
            </a:r>
            <a:r>
              <a:rPr lang="en-ID" dirty="0" err="1"/>
              <a:t>cetak</a:t>
            </a:r>
            <a:r>
              <a:rPr lang="en-ID" dirty="0"/>
              <a:t> baris </a:t>
            </a:r>
            <a:r>
              <a:rPr lang="en-ID" dirty="0" err="1"/>
              <a:t>kedua</a:t>
            </a:r>
            <a:endParaRPr lang="en-ID" dirty="0"/>
          </a:p>
          <a:p>
            <a:r>
              <a:rPr lang="en-ID" dirty="0"/>
              <a:t>print </a:t>
            </a:r>
            <a:r>
              <a:rPr lang="en-ID" dirty="0" err="1"/>
              <a:t>puisi</a:t>
            </a:r>
            <a:r>
              <a:rPr lang="en-ID" dirty="0"/>
              <a:t>[1]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tutup</a:t>
            </a:r>
            <a:r>
              <a:rPr lang="en-ID" dirty="0"/>
              <a:t> file</a:t>
            </a:r>
          </a:p>
          <a:p>
            <a:r>
              <a:rPr lang="en-ID" dirty="0" err="1"/>
              <a:t>file_puisi.close</a:t>
            </a:r>
            <a:r>
              <a:rPr lang="en-ID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305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5DA5-A953-B389-8505-D15B826D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File Per Baris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1AF6-C9A7-F963-3808-2398117A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8D3A9-F133-FD56-E26F-BB1D68D5DD69}"/>
              </a:ext>
            </a:extLst>
          </p:cNvPr>
          <p:cNvSpPr txBox="1"/>
          <p:nvPr/>
        </p:nvSpPr>
        <p:spPr>
          <a:xfrm>
            <a:off x="3710609" y="324815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# </a:t>
            </a:r>
            <a:r>
              <a:rPr lang="en-ID" dirty="0" err="1"/>
              <a:t>buka</a:t>
            </a:r>
            <a:r>
              <a:rPr lang="en-ID" dirty="0"/>
              <a:t> file</a:t>
            </a:r>
          </a:p>
          <a:p>
            <a:r>
              <a:rPr lang="en-ID" dirty="0" err="1"/>
              <a:t>file_puisi</a:t>
            </a:r>
            <a:r>
              <a:rPr lang="en-ID" dirty="0"/>
              <a:t> = open("puisi.txt", "r")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baca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file</a:t>
            </a:r>
          </a:p>
          <a:p>
            <a:r>
              <a:rPr lang="en-ID" dirty="0" err="1"/>
              <a:t>puisi</a:t>
            </a:r>
            <a:r>
              <a:rPr lang="en-ID" dirty="0"/>
              <a:t> = </a:t>
            </a:r>
            <a:r>
              <a:rPr lang="en-ID" dirty="0" err="1"/>
              <a:t>file_puisi.readlines</a:t>
            </a:r>
            <a:r>
              <a:rPr lang="en-ID" dirty="0"/>
              <a:t>()</a:t>
            </a:r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cetak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file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endParaRPr lang="en-ID" dirty="0"/>
          </a:p>
          <a:p>
            <a:r>
              <a:rPr lang="en-ID" dirty="0"/>
              <a:t>for </a:t>
            </a:r>
            <a:r>
              <a:rPr lang="en-ID" dirty="0" err="1"/>
              <a:t>teks</a:t>
            </a:r>
            <a:r>
              <a:rPr lang="en-ID" dirty="0"/>
              <a:t> in </a:t>
            </a:r>
            <a:r>
              <a:rPr lang="en-ID" dirty="0" err="1"/>
              <a:t>puisi</a:t>
            </a:r>
            <a:r>
              <a:rPr lang="en-ID" dirty="0"/>
              <a:t>:</a:t>
            </a:r>
          </a:p>
          <a:p>
            <a:r>
              <a:rPr lang="en-ID" dirty="0"/>
              <a:t>    print </a:t>
            </a:r>
            <a:r>
              <a:rPr lang="en-ID" dirty="0" err="1"/>
              <a:t>teks</a:t>
            </a:r>
            <a:endParaRPr lang="en-ID" dirty="0"/>
          </a:p>
          <a:p>
            <a:endParaRPr lang="en-ID" dirty="0"/>
          </a:p>
          <a:p>
            <a:r>
              <a:rPr lang="en-ID" dirty="0"/>
              <a:t># </a:t>
            </a:r>
            <a:r>
              <a:rPr lang="en-ID" dirty="0" err="1"/>
              <a:t>tutup</a:t>
            </a:r>
            <a:r>
              <a:rPr lang="en-ID" dirty="0"/>
              <a:t> file</a:t>
            </a:r>
          </a:p>
          <a:p>
            <a:r>
              <a:rPr lang="en-ID" dirty="0" err="1"/>
              <a:t>file_puisi.close</a:t>
            </a:r>
            <a:r>
              <a:rPr lang="en-ID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5542745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RightStep">
      <a:dk1>
        <a:srgbClr val="000000"/>
      </a:dk1>
      <a:lt1>
        <a:srgbClr val="FFFFFF"/>
      </a:lt1>
      <a:dk2>
        <a:srgbClr val="23243F"/>
      </a:dk2>
      <a:lt2>
        <a:srgbClr val="E8E8E2"/>
      </a:lt2>
      <a:accent1>
        <a:srgbClr val="4D55C3"/>
      </a:accent1>
      <a:accent2>
        <a:srgbClr val="643BB1"/>
      </a:accent2>
      <a:accent3>
        <a:srgbClr val="A84DC3"/>
      </a:accent3>
      <a:accent4>
        <a:srgbClr val="B13B9C"/>
      </a:accent4>
      <a:accent5>
        <a:srgbClr val="C34D7C"/>
      </a:accent5>
      <a:accent6>
        <a:srgbClr val="B13D3B"/>
      </a:accent6>
      <a:hlink>
        <a:srgbClr val="8D872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1015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Bell MT</vt:lpstr>
      <vt:lpstr>ui-monospace</vt:lpstr>
      <vt:lpstr>ui-sans-serif</vt:lpstr>
      <vt:lpstr>ui-serif</vt:lpstr>
      <vt:lpstr>GlowVTI</vt:lpstr>
      <vt:lpstr>File dan Direktori</vt:lpstr>
      <vt:lpstr>Baca dan Tulis File</vt:lpstr>
      <vt:lpstr>Tipe File</vt:lpstr>
      <vt:lpstr>Cara Membaca File di Python</vt:lpstr>
      <vt:lpstr>Parameter mode fungsi hak akses</vt:lpstr>
      <vt:lpstr>Contoh</vt:lpstr>
      <vt:lpstr>Membaca File Per Baris</vt:lpstr>
      <vt:lpstr>Membaca File Per Baris</vt:lpstr>
      <vt:lpstr>Membaca File Per Baris</vt:lpstr>
      <vt:lpstr>Membaca Semua Data Dalam File</vt:lpstr>
      <vt:lpstr>Menulis File </vt:lpstr>
      <vt:lpstr>Menulis File Mode “W”</vt:lpstr>
      <vt:lpstr>Mode Menulis (Write)</vt:lpstr>
      <vt:lpstr>Menulis File Mode “a”</vt:lpstr>
      <vt:lpstr>Menulis File Mode “r+”</vt:lpstr>
      <vt:lpstr>Menggunakan Exception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dan Direktori</dc:title>
  <dc:creator>Moch. Iskandar Riansyah</dc:creator>
  <cp:lastModifiedBy>Moch. Iskandar Riansyah</cp:lastModifiedBy>
  <cp:revision>14</cp:revision>
  <dcterms:created xsi:type="dcterms:W3CDTF">2022-06-13T01:16:59Z</dcterms:created>
  <dcterms:modified xsi:type="dcterms:W3CDTF">2022-06-13T01:42:45Z</dcterms:modified>
</cp:coreProperties>
</file>