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71" r:id="rId13"/>
    <p:sldId id="272" r:id="rId14"/>
    <p:sldId id="273" r:id="rId15"/>
    <p:sldId id="274" r:id="rId16"/>
    <p:sldId id="266" r:id="rId17"/>
    <p:sldId id="267" r:id="rId18"/>
    <p:sldId id="268" r:id="rId19"/>
    <p:sldId id="269" r:id="rId20"/>
    <p:sldId id="275" r:id="rId21"/>
    <p:sldId id="278" r:id="rId22"/>
    <p:sldId id="279" r:id="rId23"/>
    <p:sldId id="280" r:id="rId24"/>
    <p:sldId id="281" r:id="rId25"/>
    <p:sldId id="276" r:id="rId26"/>
    <p:sldId id="282" r:id="rId27"/>
    <p:sldId id="283" r:id="rId28"/>
    <p:sldId id="284" r:id="rId29"/>
    <p:sldId id="277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39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10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6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84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9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94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60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54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83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7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74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05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0FF357-6F9A-46AD-B4D5-04EF2E1F7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1524000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Konstruksi Dasar Algoritma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499018-AF81-4B30-AD4E-A180C7F10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0" y="4571999"/>
            <a:ext cx="4572000" cy="15240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Moch. Iskandar Riansyah</a:t>
            </a:r>
          </a:p>
          <a:p>
            <a:pPr algn="l"/>
            <a:r>
              <a:rPr lang="en-US" dirty="0"/>
              <a:t>Teknik </a:t>
            </a:r>
            <a:r>
              <a:rPr lang="en-US" dirty="0" err="1"/>
              <a:t>Elektro</a:t>
            </a:r>
            <a:endParaRPr lang="en-US" dirty="0"/>
          </a:p>
          <a:p>
            <a:pPr algn="l"/>
            <a:r>
              <a:rPr lang="en-US" dirty="0" err="1"/>
              <a:t>ITTelkom</a:t>
            </a:r>
            <a:r>
              <a:rPr lang="en-US" dirty="0"/>
              <a:t> Surabaya</a:t>
            </a:r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5F3401F1-AA56-4455-9B90-CBBD29DDBF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6" r="349"/>
          <a:stretch/>
        </p:blipFill>
        <p:spPr>
          <a:xfrm>
            <a:off x="-8" y="762006"/>
            <a:ext cx="5948805" cy="6095979"/>
          </a:xfrm>
          <a:custGeom>
            <a:avLst/>
            <a:gdLst/>
            <a:ahLst/>
            <a:cxnLst/>
            <a:rect l="l" t="t" r="r" b="b"/>
            <a:pathLst>
              <a:path w="5948805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8" y="4393559"/>
                  <a:pt x="5890546" y="5142244"/>
                  <a:pt x="5937022" y="5865869"/>
                </a:cubicBezTo>
                <a:lnTo>
                  <a:pt x="5948805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</p:spPr>
      </p:pic>
      <p:sp>
        <p:nvSpPr>
          <p:cNvPr id="17" name="Freeform: Shape 10">
            <a:extLst>
              <a:ext uri="{FF2B5EF4-FFF2-40B4-BE49-F238E27FC236}">
                <a16:creationId xmlns:a16="http://schemas.microsoft.com/office/drawing/2014/main" id="{F47DB6CD-8E9E-4643-B3B6-01BD80429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85180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35E743-3D3B-4A14-8345-279221F5E71A}"/>
              </a:ext>
            </a:extLst>
          </p:cNvPr>
          <p:cNvSpPr/>
          <p:nvPr/>
        </p:nvSpPr>
        <p:spPr>
          <a:xfrm>
            <a:off x="1987826" y="901148"/>
            <a:ext cx="4306957" cy="530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Instruksi</a:t>
            </a:r>
            <a:r>
              <a:rPr lang="en-US" dirty="0"/>
              <a:t>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2B939F-7127-47C0-85B8-E000E5F96797}"/>
              </a:ext>
            </a:extLst>
          </p:cNvPr>
          <p:cNvSpPr/>
          <p:nvPr/>
        </p:nvSpPr>
        <p:spPr>
          <a:xfrm>
            <a:off x="1987826" y="2912165"/>
            <a:ext cx="4306957" cy="530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Instruksi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-n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43428F-6BAD-4068-B10F-1AD16EDCC730}"/>
              </a:ext>
            </a:extLst>
          </p:cNvPr>
          <p:cNvSpPr/>
          <p:nvPr/>
        </p:nvSpPr>
        <p:spPr>
          <a:xfrm>
            <a:off x="1987826" y="5042452"/>
            <a:ext cx="4306957" cy="530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Curved Left 6">
            <a:extLst>
              <a:ext uri="{FF2B5EF4-FFF2-40B4-BE49-F238E27FC236}">
                <a16:creationId xmlns:a16="http://schemas.microsoft.com/office/drawing/2014/main" id="{2EF9EB15-101C-458B-948C-A51B3AF5C98B}"/>
              </a:ext>
            </a:extLst>
          </p:cNvPr>
          <p:cNvSpPr/>
          <p:nvPr/>
        </p:nvSpPr>
        <p:spPr>
          <a:xfrm>
            <a:off x="6573078" y="1033670"/>
            <a:ext cx="715618" cy="239533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Curved Left 7">
            <a:extLst>
              <a:ext uri="{FF2B5EF4-FFF2-40B4-BE49-F238E27FC236}">
                <a16:creationId xmlns:a16="http://schemas.microsoft.com/office/drawing/2014/main" id="{7DE7F0C9-C73F-4F04-AB7E-0016D2650E37}"/>
              </a:ext>
            </a:extLst>
          </p:cNvPr>
          <p:cNvSpPr/>
          <p:nvPr/>
        </p:nvSpPr>
        <p:spPr>
          <a:xfrm>
            <a:off x="6639340" y="1033669"/>
            <a:ext cx="927652" cy="453886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298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FB9C4-1C90-495E-9D18-ABABEC406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Pemilihan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2FAF2-E7D5-424A-959B-AA206F21E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If </a:t>
            </a:r>
            <a:r>
              <a:rPr lang="en-US" i="1" dirty="0" err="1"/>
              <a:t>kondisi</a:t>
            </a:r>
            <a:r>
              <a:rPr lang="en-US" i="1" dirty="0"/>
              <a:t> </a:t>
            </a:r>
            <a:r>
              <a:rPr lang="en-US" dirty="0"/>
              <a:t>then		(TYPE 1)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aksi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i="1" dirty="0" err="1"/>
              <a:t>kondisi</a:t>
            </a:r>
            <a:r>
              <a:rPr lang="en-US" i="1" dirty="0"/>
              <a:t> </a:t>
            </a:r>
            <a:r>
              <a:rPr lang="en-US" dirty="0"/>
              <a:t>then		(TYPE2)</a:t>
            </a:r>
          </a:p>
          <a:p>
            <a:pPr marL="0" indent="0">
              <a:buNone/>
            </a:pPr>
            <a:r>
              <a:rPr lang="en-US" dirty="0"/>
              <a:t>	aksi1</a:t>
            </a:r>
          </a:p>
          <a:p>
            <a:pPr marL="0" indent="0">
              <a:buNone/>
            </a:pPr>
            <a:r>
              <a:rPr lang="en-US" dirty="0"/>
              <a:t>else</a:t>
            </a:r>
          </a:p>
          <a:p>
            <a:pPr marL="0" indent="0">
              <a:buNone/>
            </a:pPr>
            <a:r>
              <a:rPr lang="en-US" dirty="0"/>
              <a:t>	aksi2</a:t>
            </a:r>
          </a:p>
        </p:txBody>
      </p:sp>
    </p:spTree>
    <p:extLst>
      <p:ext uri="{BB962C8B-B14F-4D97-AF65-F5344CB8AC3E}">
        <p14:creationId xmlns:p14="http://schemas.microsoft.com/office/powerpoint/2010/main" val="613014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46921-A853-4B49-87FB-E81D468A4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Pemilihan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34FD3-0F8E-410A-959C-FE8FD409C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If </a:t>
            </a:r>
            <a:r>
              <a:rPr lang="en-US" i="1" dirty="0" err="1"/>
              <a:t>kondisi</a:t>
            </a:r>
            <a:r>
              <a:rPr lang="en-US" i="1" dirty="0"/>
              <a:t> </a:t>
            </a:r>
            <a:r>
              <a:rPr lang="en-US" dirty="0"/>
              <a:t>then		(TYPE 3)</a:t>
            </a:r>
          </a:p>
          <a:p>
            <a:pPr marL="0" indent="0">
              <a:buNone/>
            </a:pPr>
            <a:r>
              <a:rPr lang="en-US" dirty="0"/>
              <a:t>	aksi1</a:t>
            </a:r>
          </a:p>
          <a:p>
            <a:pPr marL="0" indent="0">
              <a:buNone/>
            </a:pPr>
            <a:r>
              <a:rPr lang="en-US" dirty="0"/>
              <a:t>Else if </a:t>
            </a:r>
            <a:r>
              <a:rPr lang="en-US" i="1" dirty="0" err="1"/>
              <a:t>kondisi</a:t>
            </a:r>
            <a:r>
              <a:rPr lang="en-US" i="1" dirty="0"/>
              <a:t> </a:t>
            </a:r>
            <a:r>
              <a:rPr lang="en-US" dirty="0"/>
              <a:t>then</a:t>
            </a:r>
          </a:p>
          <a:p>
            <a:pPr marL="0" indent="0">
              <a:buNone/>
            </a:pPr>
            <a:r>
              <a:rPr lang="en-US" dirty="0"/>
              <a:t>	aksi2</a:t>
            </a:r>
          </a:p>
          <a:p>
            <a:pPr marL="0" indent="0">
              <a:buNone/>
            </a:pPr>
            <a:r>
              <a:rPr lang="en-US" dirty="0"/>
              <a:t>Else if ……….</a:t>
            </a:r>
          </a:p>
          <a:p>
            <a:pPr marL="0" indent="0">
              <a:buNone/>
            </a:pPr>
            <a:r>
              <a:rPr lang="en-US" dirty="0"/>
              <a:t>Else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aksi</a:t>
            </a:r>
            <a:r>
              <a:rPr lang="en-US" dirty="0"/>
              <a:t>-n</a:t>
            </a:r>
          </a:p>
        </p:txBody>
      </p:sp>
    </p:spTree>
    <p:extLst>
      <p:ext uri="{BB962C8B-B14F-4D97-AF65-F5344CB8AC3E}">
        <p14:creationId xmlns:p14="http://schemas.microsoft.com/office/powerpoint/2010/main" val="381137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989DD-DCBC-4674-B878-94AB5450A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TYPE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EB0C0-BB2E-40C6-94D0-18D05C5CC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air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ketel</a:t>
            </a:r>
            <a:r>
              <a:rPr lang="en-US" dirty="0"/>
              <a:t> </a:t>
            </a:r>
            <a:r>
              <a:rPr lang="en-US" dirty="0" err="1"/>
              <a:t>mendidih</a:t>
            </a:r>
            <a:r>
              <a:rPr lang="en-US" dirty="0"/>
              <a:t> then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matikan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n-US" dirty="0" err="1"/>
              <a:t>kompor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dirty="0" err="1"/>
              <a:t>suhu</a:t>
            </a:r>
            <a:r>
              <a:rPr lang="en-US" dirty="0"/>
              <a:t> </a:t>
            </a:r>
            <a:r>
              <a:rPr lang="en-US" dirty="0" err="1"/>
              <a:t>ruangan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50 C then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bunyikan</a:t>
            </a:r>
            <a:r>
              <a:rPr lang="en-US" dirty="0"/>
              <a:t> alarm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bahaya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351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03ADD-BAC6-4557-BA29-FDEE63483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TYPE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9C89E-3AEA-4C94-A245-149ECF84A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</a:t>
            </a:r>
            <a:r>
              <a:rPr lang="en-US" dirty="0" err="1"/>
              <a:t>tombol</a:t>
            </a:r>
            <a:r>
              <a:rPr lang="en-US" dirty="0"/>
              <a:t> A </a:t>
            </a:r>
            <a:r>
              <a:rPr lang="en-US" dirty="0" err="1"/>
              <a:t>ditekan</a:t>
            </a:r>
            <a:r>
              <a:rPr lang="en-US" dirty="0"/>
              <a:t> then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lampu</a:t>
            </a:r>
            <a:r>
              <a:rPr lang="en-US" dirty="0"/>
              <a:t> LED1 </a:t>
            </a:r>
            <a:r>
              <a:rPr lang="en-US" dirty="0" err="1"/>
              <a:t>menyala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else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lampu</a:t>
            </a:r>
            <a:r>
              <a:rPr lang="en-US" dirty="0"/>
              <a:t> LED2 </a:t>
            </a:r>
            <a:r>
              <a:rPr lang="en-US" dirty="0" err="1"/>
              <a:t>menyala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07710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36775-4BC5-4801-A77D-8B804BF84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TYPE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86904-CFCE-4939-B6ED-4006310C8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if </a:t>
            </a:r>
            <a:r>
              <a:rPr lang="en-US" dirty="0" err="1"/>
              <a:t>lampu</a:t>
            </a:r>
            <a:r>
              <a:rPr lang="en-US" dirty="0"/>
              <a:t> traffic light </a:t>
            </a:r>
            <a:r>
              <a:rPr lang="en-US" dirty="0" err="1"/>
              <a:t>berwarna</a:t>
            </a:r>
            <a:r>
              <a:rPr lang="en-US" dirty="0"/>
              <a:t> </a:t>
            </a:r>
            <a:r>
              <a:rPr lang="en-US" dirty="0" err="1"/>
              <a:t>merah</a:t>
            </a:r>
            <a:r>
              <a:rPr lang="en-US" dirty="0"/>
              <a:t> then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hentikan</a:t>
            </a:r>
            <a:r>
              <a:rPr lang="en-US" dirty="0"/>
              <a:t> </a:t>
            </a:r>
            <a:r>
              <a:rPr lang="en-US" dirty="0" err="1"/>
              <a:t>kendaraan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else if </a:t>
            </a:r>
            <a:r>
              <a:rPr lang="en-US" dirty="0" err="1"/>
              <a:t>lampu</a:t>
            </a:r>
            <a:r>
              <a:rPr lang="en-US" dirty="0"/>
              <a:t> traffic light </a:t>
            </a:r>
            <a:r>
              <a:rPr lang="en-US" dirty="0" err="1"/>
              <a:t>berwarna</a:t>
            </a:r>
            <a:r>
              <a:rPr lang="en-US" dirty="0"/>
              <a:t> </a:t>
            </a:r>
            <a:r>
              <a:rPr lang="en-US" dirty="0" err="1"/>
              <a:t>merah</a:t>
            </a:r>
            <a:r>
              <a:rPr lang="en-US" dirty="0"/>
              <a:t> then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hati-hati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else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jalan</a:t>
            </a:r>
            <a:r>
              <a:rPr lang="en-US" dirty="0"/>
              <a:t> </a:t>
            </a:r>
            <a:r>
              <a:rPr lang="en-US" dirty="0" err="1"/>
              <a:t>terus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012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BED2D-2E59-4E1B-B0F7-CFF6640C7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Contoh kasus pemilihan adalah dalam penentuan bilangan genap atau ganjil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EA350-2555-4902-B055-AC66A2A02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Masukkan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bulat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2, </a:t>
            </a:r>
            <a:r>
              <a:rPr lang="en-US" dirty="0" err="1"/>
              <a:t>simpan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sisa</a:t>
            </a:r>
            <a:r>
              <a:rPr lang="en-US" dirty="0"/>
              <a:t> </a:t>
            </a:r>
            <a:r>
              <a:rPr lang="en-US" dirty="0" err="1"/>
              <a:t>pembagian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sisa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Jika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sisa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0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kerjakan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4: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Tampilkan</a:t>
            </a:r>
            <a:r>
              <a:rPr lang="en-US" dirty="0"/>
              <a:t> ”GENAP”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layar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Jika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sisa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0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kerjakan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6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Tampilkan</a:t>
            </a:r>
            <a:r>
              <a:rPr lang="en-US" dirty="0"/>
              <a:t> ”GANJIL”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layar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Selesai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322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03EC6-9F91-4502-9010-279CE0CE3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Pengulangan</a:t>
            </a:r>
            <a:r>
              <a:rPr lang="en-US" dirty="0"/>
              <a:t> (repetition)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16248CE-AF43-48AA-B6E2-5957F4817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dirty="0"/>
              <a:t>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kelebihan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kemampuannya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mengerjakan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berulang</a:t>
            </a:r>
            <a:r>
              <a:rPr lang="en-US" dirty="0"/>
              <a:t> kali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mengenal</a:t>
            </a:r>
            <a:r>
              <a:rPr lang="en-US" dirty="0"/>
              <a:t> </a:t>
            </a:r>
            <a:r>
              <a:rPr lang="en-US" dirty="0" err="1"/>
              <a:t>lelah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en-US" dirty="0"/>
              <a:t>Kita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berulang</a:t>
            </a:r>
            <a:r>
              <a:rPr lang="en-US" dirty="0"/>
              <a:t> kali,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pengulangan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yang </a:t>
            </a:r>
            <a:r>
              <a:rPr lang="en-US" dirty="0" err="1"/>
              <a:t>tersedia</a:t>
            </a:r>
            <a:r>
              <a:rPr lang="en-US" dirty="0"/>
              <a:t>. </a:t>
            </a:r>
          </a:p>
          <a:p>
            <a:pPr marL="0" indent="0" algn="just">
              <a:buNone/>
            </a:pPr>
            <a:r>
              <a:rPr lang="en-US" dirty="0" err="1"/>
              <a:t>Pengulangan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mengerjakan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</a:t>
            </a:r>
            <a:r>
              <a:rPr lang="en-US" dirty="0" err="1"/>
              <a:t>aksi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yang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yang </a:t>
            </a:r>
            <a:r>
              <a:rPr lang="en-US" dirty="0" err="1"/>
              <a:t>diinginkan</a:t>
            </a:r>
            <a:r>
              <a:rPr lang="en-US" dirty="0"/>
              <a:t>. </a:t>
            </a:r>
          </a:p>
          <a:p>
            <a:pPr marL="0" indent="0" algn="just">
              <a:buNone/>
            </a:pPr>
            <a:r>
              <a:rPr lang="en-US" dirty="0" err="1"/>
              <a:t>Beberapa</a:t>
            </a:r>
            <a:r>
              <a:rPr lang="en-US" dirty="0"/>
              <a:t> statemen </a:t>
            </a:r>
            <a:r>
              <a:rPr lang="en-US" dirty="0" err="1"/>
              <a:t>pengulangan</a:t>
            </a:r>
            <a:r>
              <a:rPr lang="en-US" dirty="0"/>
              <a:t> di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for…, while()..., do...while(), repeat....until, for...</a:t>
            </a:r>
            <a:r>
              <a:rPr lang="en-US" dirty="0" err="1"/>
              <a:t>downto</a:t>
            </a:r>
            <a:r>
              <a:rPr lang="en-US" dirty="0"/>
              <a:t>...do, for...to...do dan lain-lain. </a:t>
            </a:r>
          </a:p>
        </p:txBody>
      </p:sp>
    </p:spTree>
    <p:extLst>
      <p:ext uri="{BB962C8B-B14F-4D97-AF65-F5344CB8AC3E}">
        <p14:creationId xmlns:p14="http://schemas.microsoft.com/office/powerpoint/2010/main" val="2878648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86A99F-E6A9-4291-9DAC-8B5EA5B5577D}"/>
              </a:ext>
            </a:extLst>
          </p:cNvPr>
          <p:cNvSpPr/>
          <p:nvPr/>
        </p:nvSpPr>
        <p:spPr>
          <a:xfrm>
            <a:off x="1669774" y="1152939"/>
            <a:ext cx="4214191" cy="530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Instruksi</a:t>
            </a:r>
            <a:r>
              <a:rPr lang="en-US" dirty="0"/>
              <a:t>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6143F1-1A3E-4AB6-878B-00A407D292FB}"/>
              </a:ext>
            </a:extLst>
          </p:cNvPr>
          <p:cNvSpPr/>
          <p:nvPr/>
        </p:nvSpPr>
        <p:spPr>
          <a:xfrm>
            <a:off x="1669774" y="2206487"/>
            <a:ext cx="4214191" cy="530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Instruksi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-n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9FBD56-160F-4565-BF97-CD2FDF181332}"/>
              </a:ext>
            </a:extLst>
          </p:cNvPr>
          <p:cNvSpPr/>
          <p:nvPr/>
        </p:nvSpPr>
        <p:spPr>
          <a:xfrm>
            <a:off x="1669774" y="3322983"/>
            <a:ext cx="4214191" cy="530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86B6BA-9BEE-4887-A2BA-6938836BB88F}"/>
              </a:ext>
            </a:extLst>
          </p:cNvPr>
          <p:cNvSpPr/>
          <p:nvPr/>
        </p:nvSpPr>
        <p:spPr>
          <a:xfrm>
            <a:off x="1669772" y="4439479"/>
            <a:ext cx="4214191" cy="530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A58A03-00F0-4199-87C9-964E6A82A7F1}"/>
              </a:ext>
            </a:extLst>
          </p:cNvPr>
          <p:cNvSpPr/>
          <p:nvPr/>
        </p:nvSpPr>
        <p:spPr>
          <a:xfrm>
            <a:off x="1669773" y="5562601"/>
            <a:ext cx="4214191" cy="530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Curved Left 8">
            <a:extLst>
              <a:ext uri="{FF2B5EF4-FFF2-40B4-BE49-F238E27FC236}">
                <a16:creationId xmlns:a16="http://schemas.microsoft.com/office/drawing/2014/main" id="{D1F99AE0-6604-492B-9995-D2F97826E51F}"/>
              </a:ext>
            </a:extLst>
          </p:cNvPr>
          <p:cNvSpPr/>
          <p:nvPr/>
        </p:nvSpPr>
        <p:spPr>
          <a:xfrm>
            <a:off x="6453809" y="1118152"/>
            <a:ext cx="728869" cy="143951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urved Left 9">
            <a:extLst>
              <a:ext uri="{FF2B5EF4-FFF2-40B4-BE49-F238E27FC236}">
                <a16:creationId xmlns:a16="http://schemas.microsoft.com/office/drawing/2014/main" id="{75683DAA-E2E8-48A3-B8EB-2ED99DC44A8A}"/>
              </a:ext>
            </a:extLst>
          </p:cNvPr>
          <p:cNvSpPr/>
          <p:nvPr/>
        </p:nvSpPr>
        <p:spPr>
          <a:xfrm>
            <a:off x="6453809" y="2557670"/>
            <a:ext cx="728869" cy="115293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urved Left 10">
            <a:extLst>
              <a:ext uri="{FF2B5EF4-FFF2-40B4-BE49-F238E27FC236}">
                <a16:creationId xmlns:a16="http://schemas.microsoft.com/office/drawing/2014/main" id="{3C720E26-3C9C-47A9-8B3F-18DC4AA53925}"/>
              </a:ext>
            </a:extLst>
          </p:cNvPr>
          <p:cNvSpPr/>
          <p:nvPr/>
        </p:nvSpPr>
        <p:spPr>
          <a:xfrm>
            <a:off x="6453809" y="3816627"/>
            <a:ext cx="728869" cy="115293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urved Left 11">
            <a:extLst>
              <a:ext uri="{FF2B5EF4-FFF2-40B4-BE49-F238E27FC236}">
                <a16:creationId xmlns:a16="http://schemas.microsoft.com/office/drawing/2014/main" id="{B4AAA5CB-8D0A-43E6-9B4F-664D19E6DF6E}"/>
              </a:ext>
            </a:extLst>
          </p:cNvPr>
          <p:cNvSpPr/>
          <p:nvPr/>
        </p:nvSpPr>
        <p:spPr>
          <a:xfrm>
            <a:off x="6520070" y="4986131"/>
            <a:ext cx="728869" cy="115293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Curved Left 13">
            <a:extLst>
              <a:ext uri="{FF2B5EF4-FFF2-40B4-BE49-F238E27FC236}">
                <a16:creationId xmlns:a16="http://schemas.microsoft.com/office/drawing/2014/main" id="{C6D4E9B2-B47A-4C4C-AD1C-A411635AE51B}"/>
              </a:ext>
            </a:extLst>
          </p:cNvPr>
          <p:cNvSpPr/>
          <p:nvPr/>
        </p:nvSpPr>
        <p:spPr>
          <a:xfrm rot="10800000">
            <a:off x="397558" y="1245703"/>
            <a:ext cx="1113189" cy="473102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047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7A3CF-A19E-407F-8157-54AA3627E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n kali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layar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61497-E241-4F83-8251-B334DA0FD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10668000" cy="419431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 err="1"/>
              <a:t>Deklarasikan</a:t>
            </a:r>
            <a:r>
              <a:rPr lang="en-US" sz="1600" dirty="0"/>
              <a:t> </a:t>
            </a:r>
            <a:r>
              <a:rPr lang="en-US" sz="1600" dirty="0" err="1"/>
              <a:t>variabel</a:t>
            </a:r>
            <a:r>
              <a:rPr lang="en-US" sz="1600" dirty="0"/>
              <a:t> </a:t>
            </a:r>
            <a:r>
              <a:rPr lang="en-US" sz="1600" dirty="0" err="1"/>
              <a:t>huruf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menyimpan</a:t>
            </a:r>
            <a:r>
              <a:rPr lang="en-US" sz="1600" dirty="0"/>
              <a:t> </a:t>
            </a:r>
            <a:r>
              <a:rPr lang="en-US" sz="1600" dirty="0" err="1"/>
              <a:t>karakter</a:t>
            </a:r>
            <a:r>
              <a:rPr lang="en-US" sz="1600" dirty="0"/>
              <a:t> yang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ditampilkan</a:t>
            </a:r>
            <a:r>
              <a:rPr lang="en-US" sz="1600" dirty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err="1"/>
              <a:t>Deklarasikan</a:t>
            </a:r>
            <a:r>
              <a:rPr lang="en-US" sz="1600" dirty="0"/>
              <a:t> </a:t>
            </a:r>
            <a:r>
              <a:rPr lang="en-US" sz="1600" dirty="0" err="1"/>
              <a:t>variabel</a:t>
            </a:r>
            <a:r>
              <a:rPr lang="en-US" sz="1600" dirty="0"/>
              <a:t> n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menyimpan</a:t>
            </a:r>
            <a:r>
              <a:rPr lang="en-US" sz="1600" dirty="0"/>
              <a:t> </a:t>
            </a:r>
            <a:r>
              <a:rPr lang="en-US" sz="1600" dirty="0" err="1"/>
              <a:t>banyaknya</a:t>
            </a:r>
            <a:r>
              <a:rPr lang="en-US" sz="1600" dirty="0"/>
              <a:t> </a:t>
            </a:r>
            <a:r>
              <a:rPr lang="en-US" sz="1600" dirty="0" err="1"/>
              <a:t>perulangan</a:t>
            </a:r>
            <a:r>
              <a:rPr lang="en-US" sz="16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err="1"/>
              <a:t>Deklarasikan</a:t>
            </a:r>
            <a:r>
              <a:rPr lang="en-US" sz="1600" dirty="0"/>
              <a:t> </a:t>
            </a:r>
            <a:r>
              <a:rPr lang="en-US" sz="1600" dirty="0" err="1"/>
              <a:t>variabel</a:t>
            </a:r>
            <a:r>
              <a:rPr lang="en-US" sz="1600" dirty="0"/>
              <a:t> counter yang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counter </a:t>
            </a:r>
            <a:r>
              <a:rPr lang="en-US" sz="1600" dirty="0" err="1"/>
              <a:t>perulangan</a:t>
            </a:r>
            <a:r>
              <a:rPr lang="en-US" sz="1600" dirty="0"/>
              <a:t> yang </a:t>
            </a:r>
            <a:r>
              <a:rPr lang="en-US" sz="1600" dirty="0" err="1"/>
              <a:t>sudah</a:t>
            </a:r>
            <a:r>
              <a:rPr lang="en-US" sz="1600" dirty="0"/>
              <a:t> </a:t>
            </a:r>
            <a:r>
              <a:rPr lang="en-US" sz="1600" dirty="0" err="1"/>
              <a:t>dilakukan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Masukkan </a:t>
            </a:r>
            <a:r>
              <a:rPr lang="en-US" sz="1600" dirty="0" err="1"/>
              <a:t>sebuah</a:t>
            </a:r>
            <a:r>
              <a:rPr lang="en-US" sz="1600" dirty="0"/>
              <a:t> </a:t>
            </a:r>
            <a:r>
              <a:rPr lang="en-US" sz="1600" dirty="0" err="1"/>
              <a:t>karakter</a:t>
            </a:r>
            <a:r>
              <a:rPr lang="en-US" sz="1600" dirty="0"/>
              <a:t> dan </a:t>
            </a:r>
            <a:r>
              <a:rPr lang="en-US" sz="1600" dirty="0" err="1"/>
              <a:t>simpan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variabel</a:t>
            </a:r>
            <a:r>
              <a:rPr lang="en-US" sz="1600" dirty="0"/>
              <a:t> </a:t>
            </a:r>
            <a:r>
              <a:rPr lang="en-US" sz="1600" dirty="0" err="1"/>
              <a:t>huruf</a:t>
            </a:r>
            <a:endParaRPr lang="en-US" sz="1600" dirty="0"/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Masukkan </a:t>
            </a:r>
            <a:r>
              <a:rPr lang="en-US" sz="1600" dirty="0" err="1"/>
              <a:t>banyaknya</a:t>
            </a:r>
            <a:r>
              <a:rPr lang="en-US" sz="1600" dirty="0"/>
              <a:t> </a:t>
            </a:r>
            <a:r>
              <a:rPr lang="en-US" sz="1600" dirty="0" err="1"/>
              <a:t>perulangan</a:t>
            </a:r>
            <a:r>
              <a:rPr lang="en-US" sz="1600" dirty="0"/>
              <a:t> yang </a:t>
            </a:r>
            <a:r>
              <a:rPr lang="en-US" sz="1600" dirty="0" err="1"/>
              <a:t>diinginkan</a:t>
            </a:r>
            <a:r>
              <a:rPr lang="en-US" sz="1600" dirty="0"/>
              <a:t> dan </a:t>
            </a:r>
            <a:r>
              <a:rPr lang="en-US" sz="1600" dirty="0" err="1"/>
              <a:t>simpan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variabel</a:t>
            </a:r>
            <a:r>
              <a:rPr lang="en-US" sz="1600" dirty="0"/>
              <a:t> 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Set </a:t>
            </a:r>
            <a:r>
              <a:rPr lang="en-US" sz="1600" dirty="0" err="1"/>
              <a:t>nilai</a:t>
            </a:r>
            <a:r>
              <a:rPr lang="en-US" sz="1600" dirty="0"/>
              <a:t> counter </a:t>
            </a:r>
            <a:r>
              <a:rPr lang="en-US" sz="1600" dirty="0" err="1"/>
              <a:t>dengan</a:t>
            </a:r>
            <a:r>
              <a:rPr lang="en-US" sz="1600" dirty="0"/>
              <a:t> 0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err="1"/>
              <a:t>Tampilkan</a:t>
            </a:r>
            <a:r>
              <a:rPr lang="en-US" sz="1600" dirty="0"/>
              <a:t> </a:t>
            </a:r>
            <a:r>
              <a:rPr lang="en-US" sz="1600" dirty="0" err="1"/>
              <a:t>huruf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layar</a:t>
            </a:r>
            <a:r>
              <a:rPr lang="en-US" sz="16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err="1"/>
              <a:t>Lakukan</a:t>
            </a:r>
            <a:r>
              <a:rPr lang="en-US" sz="1600" dirty="0"/>
              <a:t> </a:t>
            </a:r>
            <a:r>
              <a:rPr lang="en-US" sz="1600" dirty="0" err="1"/>
              <a:t>penambahan</a:t>
            </a:r>
            <a:r>
              <a:rPr lang="en-US" sz="1600" dirty="0"/>
              <a:t> counter </a:t>
            </a:r>
            <a:r>
              <a:rPr lang="en-US" sz="1600" dirty="0" err="1"/>
              <a:t>dengan</a:t>
            </a:r>
            <a:r>
              <a:rPr lang="en-US" sz="1600" dirty="0"/>
              <a:t> 1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Jika </a:t>
            </a:r>
            <a:r>
              <a:rPr lang="en-US" sz="1600" dirty="0" err="1"/>
              <a:t>nilai</a:t>
            </a:r>
            <a:r>
              <a:rPr lang="en-US" sz="1600" dirty="0"/>
              <a:t> counter &lt;n , </a:t>
            </a:r>
            <a:r>
              <a:rPr lang="en-US" sz="1600" dirty="0" err="1"/>
              <a:t>kerjakan</a:t>
            </a:r>
            <a:r>
              <a:rPr lang="en-US" sz="1600" dirty="0"/>
              <a:t> </a:t>
            </a:r>
            <a:r>
              <a:rPr lang="en-US" sz="1600" dirty="0" err="1"/>
              <a:t>langkah</a:t>
            </a:r>
            <a:r>
              <a:rPr lang="en-US" sz="1600" dirty="0"/>
              <a:t> 6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Jika </a:t>
            </a:r>
            <a:r>
              <a:rPr lang="en-US" sz="1600" dirty="0" err="1"/>
              <a:t>nilai</a:t>
            </a:r>
            <a:r>
              <a:rPr lang="en-US" sz="1600" dirty="0"/>
              <a:t> counter = n, </a:t>
            </a:r>
            <a:r>
              <a:rPr lang="en-US" sz="1600" dirty="0" err="1"/>
              <a:t>selesai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27239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6EAA8-F2A7-427A-A6BF-FFC3A0845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Konten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61263-15B2-4B9E-9B27-C730DDCA7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Instruksi</a:t>
            </a:r>
            <a:r>
              <a:rPr lang="en-US" dirty="0"/>
              <a:t> dan </a:t>
            </a:r>
            <a:r>
              <a:rPr lang="en-US" dirty="0" err="1"/>
              <a:t>Aksi</a:t>
            </a:r>
            <a:endParaRPr lang="en-US" dirty="0"/>
          </a:p>
          <a:p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Konstruksi</a:t>
            </a:r>
            <a:r>
              <a:rPr lang="en-US" dirty="0"/>
              <a:t> Dasar </a:t>
            </a:r>
          </a:p>
          <a:p>
            <a:r>
              <a:rPr lang="en-US" dirty="0" err="1"/>
              <a:t>Notasi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Algoritma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634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64CC9-EF43-4627-9403-FE9C5D6DF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Perulangan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1671B-F684-4959-85ED-F565A8CF0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Repeat N times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</a:t>
            </a:r>
            <a:r>
              <a:rPr lang="en-US" dirty="0" err="1"/>
              <a:t>pencacah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 </a:t>
            </a:r>
            <a:r>
              <a:rPr lang="en-US" dirty="0" err="1"/>
              <a:t>sampai</a:t>
            </a:r>
            <a:r>
              <a:rPr lang="en-US" dirty="0"/>
              <a:t> N do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Repeat…until…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While….do…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597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9989-ADDC-4F84-800B-6510EE705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F74E6-26A8-44D7-AD6E-727F7C235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1373" y="2623931"/>
            <a:ext cx="5850835" cy="1981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5400" dirty="0"/>
              <a:t>Repeat N times</a:t>
            </a:r>
          </a:p>
          <a:p>
            <a:pPr marL="457200" lvl="1" indent="0">
              <a:buNone/>
            </a:pPr>
            <a:r>
              <a:rPr lang="en-US" sz="4800" i="1" dirty="0" err="1"/>
              <a:t>aksi</a:t>
            </a:r>
            <a:endParaRPr lang="en-US" sz="4800" i="1" dirty="0"/>
          </a:p>
        </p:txBody>
      </p:sp>
    </p:spTree>
    <p:extLst>
      <p:ext uri="{BB962C8B-B14F-4D97-AF65-F5344CB8AC3E}">
        <p14:creationId xmlns:p14="http://schemas.microsoft.com/office/powerpoint/2010/main" val="1730589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BC4AE-E5F1-4555-9F9E-428697FE3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TIPE2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45BA1-D964-49FB-BB88-79C2B9450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054626"/>
            <a:ext cx="10668000" cy="18884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800" dirty="0"/>
              <a:t>For </a:t>
            </a:r>
            <a:r>
              <a:rPr lang="en-US" sz="4800" i="1" dirty="0" err="1"/>
              <a:t>pencacah</a:t>
            </a:r>
            <a:r>
              <a:rPr lang="en-US" sz="4800" i="1" dirty="0"/>
              <a:t> </a:t>
            </a:r>
            <a:r>
              <a:rPr lang="en-US" sz="4800" i="1" dirty="0" err="1"/>
              <a:t>dari</a:t>
            </a:r>
            <a:r>
              <a:rPr lang="en-US" sz="4800" i="1" dirty="0"/>
              <a:t> 1 </a:t>
            </a:r>
            <a:r>
              <a:rPr lang="en-US" sz="4800" i="1" dirty="0" err="1"/>
              <a:t>sampai</a:t>
            </a:r>
            <a:r>
              <a:rPr lang="en-US" sz="4800" i="1" dirty="0"/>
              <a:t>  N </a:t>
            </a:r>
            <a:r>
              <a:rPr lang="en-US" sz="4800" dirty="0"/>
              <a:t>do</a:t>
            </a:r>
          </a:p>
          <a:p>
            <a:pPr marL="457200" lvl="1" indent="0">
              <a:buNone/>
            </a:pPr>
            <a:r>
              <a:rPr lang="en-US" sz="4400" i="1" dirty="0" err="1"/>
              <a:t>aksi</a:t>
            </a:r>
            <a:endParaRPr lang="en-US" sz="4400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00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E4D77-3CF8-47DC-9451-A89D129FA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D6F01-1032-42A7-8597-DFA47BDF0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9513" y="2205030"/>
            <a:ext cx="4790661" cy="3818083"/>
          </a:xfrm>
        </p:spPr>
        <p:txBody>
          <a:bodyPr/>
          <a:lstStyle/>
          <a:p>
            <a:pPr marL="0" indent="0">
              <a:buNone/>
            </a:pPr>
            <a:r>
              <a:rPr lang="en-US" sz="5400" dirty="0"/>
              <a:t>  Repeat</a:t>
            </a:r>
          </a:p>
          <a:p>
            <a:pPr marL="457200" lvl="1" indent="0">
              <a:buNone/>
            </a:pPr>
            <a:r>
              <a:rPr lang="en-US" sz="4800" dirty="0"/>
              <a:t>		</a:t>
            </a:r>
            <a:r>
              <a:rPr lang="en-US" sz="4800" i="1" dirty="0" err="1"/>
              <a:t>Aksi</a:t>
            </a:r>
            <a:endParaRPr lang="en-US" sz="4800" i="1" dirty="0"/>
          </a:p>
          <a:p>
            <a:pPr marL="457200" lvl="1" indent="0">
              <a:buNone/>
            </a:pPr>
            <a:r>
              <a:rPr lang="en-US" sz="4800" dirty="0"/>
              <a:t>Until </a:t>
            </a:r>
            <a:r>
              <a:rPr lang="en-US" sz="4800" i="1" dirty="0" err="1"/>
              <a:t>kondisi</a:t>
            </a:r>
            <a:endParaRPr lang="en-US" sz="4800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725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C80C9-EC63-4AF7-B07C-7F35607F7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A8980-C852-46E4-888C-262D5FAFA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9156" y="2345635"/>
            <a:ext cx="6473687" cy="2657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/>
              <a:t>While </a:t>
            </a:r>
            <a:r>
              <a:rPr lang="en-US" sz="6000" i="1" dirty="0" err="1"/>
              <a:t>kondisi</a:t>
            </a:r>
            <a:r>
              <a:rPr lang="en-US" sz="6000" dirty="0"/>
              <a:t> do</a:t>
            </a:r>
          </a:p>
          <a:p>
            <a:pPr marL="0" indent="0">
              <a:buNone/>
            </a:pPr>
            <a:r>
              <a:rPr lang="en-US" sz="6000" dirty="0"/>
              <a:t>	</a:t>
            </a:r>
            <a:r>
              <a:rPr lang="en-US" sz="6000" i="1" dirty="0" err="1"/>
              <a:t>aksi</a:t>
            </a:r>
            <a:endParaRPr lang="en-US" sz="6000" i="1" dirty="0"/>
          </a:p>
        </p:txBody>
      </p:sp>
    </p:spTree>
    <p:extLst>
      <p:ext uri="{BB962C8B-B14F-4D97-AF65-F5344CB8AC3E}">
        <p14:creationId xmlns:p14="http://schemas.microsoft.com/office/powerpoint/2010/main" val="27553718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573A-E8D7-46E1-BC47-9655BF5F4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E5351-F809-45FD-B27F-2A8F7A45F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 </a:t>
            </a:r>
            <a:r>
              <a:rPr lang="en-US" dirty="0" err="1"/>
              <a:t>sampai</a:t>
            </a:r>
            <a:r>
              <a:rPr lang="en-US" dirty="0"/>
              <a:t> 100 do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Tulis</a:t>
            </a:r>
            <a:r>
              <a:rPr lang="en-US" dirty="0"/>
              <a:t> “Saya </a:t>
            </a:r>
            <a:r>
              <a:rPr lang="en-US" dirty="0" err="1"/>
              <a:t>Semangat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Alpro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100 kali</a:t>
            </a:r>
          </a:p>
          <a:p>
            <a:pPr marL="0" indent="0">
              <a:buNone/>
            </a:pPr>
            <a:r>
              <a:rPr lang="en-US" dirty="0"/>
              <a:t>“Saya </a:t>
            </a:r>
            <a:r>
              <a:rPr lang="en-US" dirty="0" err="1"/>
              <a:t>Semangat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Alpro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/>
              <a:t>“Saya </a:t>
            </a:r>
            <a:r>
              <a:rPr lang="en-US" dirty="0" err="1"/>
              <a:t>Semangat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Alpro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/>
              <a:t>…………</a:t>
            </a:r>
          </a:p>
        </p:txBody>
      </p:sp>
    </p:spTree>
    <p:extLst>
      <p:ext uri="{BB962C8B-B14F-4D97-AF65-F5344CB8AC3E}">
        <p14:creationId xmlns:p14="http://schemas.microsoft.com/office/powerpoint/2010/main" val="30450702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4CD8-5991-4506-8CE1-DBF8F42B0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TUGAS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DA67F-9522-4394-8592-E1D1A90BB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di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sikap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menemui</a:t>
            </a:r>
            <a:r>
              <a:rPr lang="en-US" dirty="0"/>
              <a:t> </a:t>
            </a:r>
            <a:r>
              <a:rPr lang="en-US" dirty="0" err="1"/>
              <a:t>lampu</a:t>
            </a:r>
            <a:r>
              <a:rPr lang="en-US" dirty="0"/>
              <a:t> </a:t>
            </a:r>
            <a:r>
              <a:rPr lang="en-US" dirty="0" err="1"/>
              <a:t>pengatur</a:t>
            </a:r>
            <a:r>
              <a:rPr lang="en-US" dirty="0"/>
              <a:t>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lintas</a:t>
            </a:r>
            <a:r>
              <a:rPr lang="en-US" dirty="0"/>
              <a:t> (traffic lights) di </a:t>
            </a:r>
            <a:r>
              <a:rPr lang="en-US" dirty="0" err="1"/>
              <a:t>jalan</a:t>
            </a:r>
            <a:r>
              <a:rPr lang="en-US" dirty="0"/>
              <a:t> </a:t>
            </a:r>
            <a:r>
              <a:rPr lang="en-US" dirty="0" err="1"/>
              <a:t>raya</a:t>
            </a:r>
            <a:r>
              <a:rPr lang="en-US" dirty="0"/>
              <a:t> :</a:t>
            </a:r>
          </a:p>
          <a:p>
            <a:pPr marL="514350" indent="-514350">
              <a:buAutoNum type="arabicParenBoth"/>
            </a:pPr>
            <a:r>
              <a:rPr lang="en-US" dirty="0"/>
              <a:t>If traffic lights </a:t>
            </a:r>
            <a:r>
              <a:rPr lang="en-US" dirty="0" err="1"/>
              <a:t>menyala</a:t>
            </a:r>
            <a:r>
              <a:rPr lang="en-US" dirty="0"/>
              <a:t> then</a:t>
            </a:r>
          </a:p>
          <a:p>
            <a:pPr marL="0" indent="0">
              <a:buNone/>
            </a:pPr>
            <a:r>
              <a:rPr lang="en-US" dirty="0"/>
              <a:t>	if </a:t>
            </a:r>
            <a:r>
              <a:rPr lang="en-US" dirty="0" err="1"/>
              <a:t>lampu</a:t>
            </a:r>
            <a:r>
              <a:rPr lang="en-US" dirty="0"/>
              <a:t> </a:t>
            </a:r>
            <a:r>
              <a:rPr lang="en-US" dirty="0" err="1"/>
              <a:t>merah</a:t>
            </a:r>
            <a:r>
              <a:rPr lang="en-US" dirty="0"/>
              <a:t> then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berhenti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else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jalan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9088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67C8-8B65-4E11-BC24-5366E67FA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TUGAS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BE1F9-F2C7-4C5E-83EA-8F0ED3412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(2) If traffic lights </a:t>
            </a:r>
            <a:r>
              <a:rPr lang="en-US" dirty="0" err="1"/>
              <a:t>menyala</a:t>
            </a:r>
            <a:r>
              <a:rPr lang="en-US" dirty="0"/>
              <a:t> then</a:t>
            </a:r>
          </a:p>
          <a:p>
            <a:pPr marL="0" indent="0">
              <a:buNone/>
            </a:pPr>
            <a:r>
              <a:rPr lang="en-US" dirty="0"/>
              <a:t>	if </a:t>
            </a:r>
            <a:r>
              <a:rPr lang="en-US" dirty="0" err="1"/>
              <a:t>lampu</a:t>
            </a:r>
            <a:r>
              <a:rPr lang="en-US" dirty="0"/>
              <a:t> </a:t>
            </a:r>
            <a:r>
              <a:rPr lang="en-US" dirty="0" err="1"/>
              <a:t>merah</a:t>
            </a:r>
            <a:r>
              <a:rPr lang="en-US" dirty="0"/>
              <a:t> then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berhenti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else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jalan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555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6E358-D1D3-4766-88CF-3D04CA680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Pertanyaan</a:t>
            </a:r>
            <a:r>
              <a:rPr lang="en-US" dirty="0"/>
              <a:t>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2536F-EFED-4D53-90C2-5D61D328E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Pada </a:t>
            </a:r>
            <a:r>
              <a:rPr lang="en-US" dirty="0" err="1"/>
              <a:t>keadaan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? </a:t>
            </a:r>
            <a:r>
              <a:rPr lang="en-US" dirty="0" err="1"/>
              <a:t>Jelaskan</a:t>
            </a:r>
            <a:endParaRPr lang="en-US" dirty="0"/>
          </a:p>
          <a:p>
            <a:r>
              <a:rPr lang="en-US" dirty="0" err="1"/>
              <a:t>Algoritma</a:t>
            </a:r>
            <a:r>
              <a:rPr lang="en-US" dirty="0"/>
              <a:t> mana yang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anggap</a:t>
            </a:r>
            <a:r>
              <a:rPr lang="en-US" dirty="0"/>
              <a:t> </a:t>
            </a:r>
            <a:r>
              <a:rPr lang="en-US" dirty="0" err="1"/>
              <a:t>memuaskan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134894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7EA6A-948F-4B0D-B5FC-6309836E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Notasi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67227-D397-43C7-B45E-F833B9A83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NEXT </a:t>
            </a:r>
            <a:r>
              <a:rPr lang="en-US" dirty="0" err="1"/>
              <a:t>Pertemuan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56995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ADEA-F8D6-408D-ACF4-33AA2E7FC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Instruksi</a:t>
            </a:r>
            <a:r>
              <a:rPr lang="en-US" dirty="0"/>
              <a:t> dan </a:t>
            </a:r>
            <a:r>
              <a:rPr lang="en-US" dirty="0" err="1"/>
              <a:t>Aksi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58695-F729-4668-90DA-AD2968C9D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hakikatnya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INSTRUKSI</a:t>
            </a:r>
          </a:p>
          <a:p>
            <a:r>
              <a:rPr lang="en-US" dirty="0"/>
              <a:t>INSTRUKSI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AKSI</a:t>
            </a:r>
          </a:p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 :</a:t>
            </a:r>
          </a:p>
          <a:p>
            <a:pPr>
              <a:buFontTx/>
              <a:buChar char="-"/>
            </a:pPr>
            <a:r>
              <a:rPr lang="en-US" dirty="0" err="1"/>
              <a:t>Membaca</a:t>
            </a:r>
            <a:r>
              <a:rPr lang="en-US" dirty="0"/>
              <a:t> data </a:t>
            </a:r>
            <a:r>
              <a:rPr lang="en-US" dirty="0" err="1"/>
              <a:t>masukkan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perhitungan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perhitungan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Dll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00607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B4A38B-BA80-4EE2-8E2B-83E2814DF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TERIMA KASIH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3B051-6C08-44ED-A8F9-9210AE72F0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Semoga</a:t>
            </a:r>
            <a:r>
              <a:rPr lang="en-US" dirty="0"/>
              <a:t> </a:t>
            </a:r>
            <a:r>
              <a:rPr lang="en-US" dirty="0" err="1"/>
              <a:t>Bermanfaat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938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1ADCA-CD6F-4D6C-BBCC-EB412E9FB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Instruksi</a:t>
            </a:r>
            <a:r>
              <a:rPr lang="en-US" dirty="0"/>
              <a:t> dan </a:t>
            </a:r>
            <a:r>
              <a:rPr lang="en-US" dirty="0" err="1"/>
              <a:t>Aksi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B6A7F-B4C9-459D-AAB7-A046DDB38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Dalam</a:t>
            </a:r>
            <a:r>
              <a:rPr lang="en-US" dirty="0"/>
              <a:t> Bahasa </a:t>
            </a:r>
            <a:r>
              <a:rPr lang="en-US" dirty="0" err="1"/>
              <a:t>Pemrograman</a:t>
            </a:r>
            <a:r>
              <a:rPr lang="en-US" dirty="0"/>
              <a:t>, </a:t>
            </a:r>
            <a:r>
              <a:rPr lang="en-US" dirty="0" err="1"/>
              <a:t>instruksi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PERNYATAAN (STATEMENT)</a:t>
            </a:r>
          </a:p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dirty="0" err="1"/>
              <a:t>Tulis</a:t>
            </a:r>
            <a:r>
              <a:rPr lang="en-US" dirty="0"/>
              <a:t> “Hello, World!”</a:t>
            </a:r>
          </a:p>
          <a:p>
            <a:pPr marL="0" indent="0">
              <a:buNone/>
            </a:pP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aksi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“Hello, world”!</a:t>
            </a:r>
          </a:p>
          <a:p>
            <a:pPr marL="0" indent="0">
              <a:buNone/>
            </a:pPr>
            <a:r>
              <a:rPr lang="en-US" dirty="0" err="1"/>
              <a:t>bila</a:t>
            </a:r>
            <a:r>
              <a:rPr lang="en-US" dirty="0"/>
              <a:t> a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variable/</a:t>
            </a:r>
            <a:r>
              <a:rPr lang="en-US" dirty="0" err="1"/>
              <a:t>peubah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bulat</a:t>
            </a:r>
            <a:r>
              <a:rPr lang="en-US" dirty="0"/>
              <a:t> </a:t>
            </a:r>
            <a:r>
              <a:rPr lang="en-US" dirty="0" err="1"/>
              <a:t>interger</a:t>
            </a:r>
            <a:r>
              <a:rPr lang="en-US" dirty="0"/>
              <a:t>,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Kalikan</a:t>
            </a:r>
            <a:r>
              <a:rPr lang="en-US" dirty="0"/>
              <a:t> a </a:t>
            </a:r>
            <a:r>
              <a:rPr lang="en-US" dirty="0" err="1"/>
              <a:t>dengan</a:t>
            </a:r>
            <a:r>
              <a:rPr lang="en-US" dirty="0"/>
              <a:t> 2</a:t>
            </a:r>
          </a:p>
          <a:p>
            <a:pPr marL="0" indent="0">
              <a:buNone/>
            </a:pP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aksi</a:t>
            </a:r>
            <a:r>
              <a:rPr lang="en-US" dirty="0"/>
              <a:t> </a:t>
            </a:r>
            <a:r>
              <a:rPr lang="en-US" dirty="0" err="1"/>
              <a:t>mengalikan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pada variable a </a:t>
            </a:r>
            <a:r>
              <a:rPr lang="en-US" dirty="0" err="1"/>
              <a:t>dengan</a:t>
            </a:r>
            <a:r>
              <a:rPr lang="en-US" dirty="0"/>
              <a:t>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952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4E60F-7DB6-483C-B45B-1F0CA9DD7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Konstruksi</a:t>
            </a:r>
            <a:r>
              <a:rPr lang="en-US" dirty="0"/>
              <a:t> Dasar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48F39-18FE-45B1-85C3-9A28A5253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Runtunan</a:t>
            </a:r>
            <a:r>
              <a:rPr lang="en-US" dirty="0"/>
              <a:t> (sequence)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Pemilihan</a:t>
            </a:r>
            <a:r>
              <a:rPr lang="en-US" dirty="0"/>
              <a:t> (selection)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Pengulangan</a:t>
            </a:r>
            <a:r>
              <a:rPr lang="en-US" dirty="0"/>
              <a:t> (repetition)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0986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F8E6C-7315-465B-AA22-90380D05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Runtunan</a:t>
            </a:r>
            <a:r>
              <a:rPr lang="en-US" dirty="0"/>
              <a:t> (sequence)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EB798-1EB2-4EAC-BD55-8F9A8C652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runtunan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.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</a:t>
            </a:r>
            <a:r>
              <a:rPr lang="en-US" dirty="0" err="1"/>
              <a:t>dikerjakan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berurutan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penulisannya</a:t>
            </a:r>
            <a:r>
              <a:rPr lang="en-US" dirty="0"/>
              <a:t>, </a:t>
            </a:r>
            <a:r>
              <a:rPr lang="en-US" dirty="0" err="1"/>
              <a:t>yakni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</a:t>
            </a:r>
            <a:r>
              <a:rPr lang="en-US" dirty="0" err="1"/>
              <a:t>dilaksanakan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 </a:t>
            </a:r>
            <a:r>
              <a:rPr lang="en-US" dirty="0" err="1"/>
              <a:t>dikerjakan</a:t>
            </a:r>
            <a:r>
              <a:rPr lang="en-US" dirty="0"/>
              <a:t>.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97630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FBF763-D27A-4587-A41F-FFECA46A28B4}"/>
              </a:ext>
            </a:extLst>
          </p:cNvPr>
          <p:cNvSpPr/>
          <p:nvPr/>
        </p:nvSpPr>
        <p:spPr>
          <a:xfrm>
            <a:off x="1669774" y="1152939"/>
            <a:ext cx="4214191" cy="530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Instruksi</a:t>
            </a:r>
            <a:r>
              <a:rPr lang="en-US" dirty="0"/>
              <a:t>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53AFB9-8E54-43A5-9990-FA4BFB854E6B}"/>
              </a:ext>
            </a:extLst>
          </p:cNvPr>
          <p:cNvSpPr/>
          <p:nvPr/>
        </p:nvSpPr>
        <p:spPr>
          <a:xfrm>
            <a:off x="1669774" y="2206487"/>
            <a:ext cx="4214191" cy="530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Instruksi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-n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5B0098-3D91-4F2D-A041-84181CACF724}"/>
              </a:ext>
            </a:extLst>
          </p:cNvPr>
          <p:cNvSpPr/>
          <p:nvPr/>
        </p:nvSpPr>
        <p:spPr>
          <a:xfrm>
            <a:off x="1669774" y="3322983"/>
            <a:ext cx="4214191" cy="530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252478-BD4A-41B0-AA01-94176CB629B5}"/>
              </a:ext>
            </a:extLst>
          </p:cNvPr>
          <p:cNvSpPr/>
          <p:nvPr/>
        </p:nvSpPr>
        <p:spPr>
          <a:xfrm>
            <a:off x="1669772" y="4439479"/>
            <a:ext cx="4214191" cy="530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8FF512-E4D9-4180-A483-731FCE11BFEB}"/>
              </a:ext>
            </a:extLst>
          </p:cNvPr>
          <p:cNvSpPr/>
          <p:nvPr/>
        </p:nvSpPr>
        <p:spPr>
          <a:xfrm>
            <a:off x="1669773" y="5562601"/>
            <a:ext cx="4214191" cy="530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Curved Left 8">
            <a:extLst>
              <a:ext uri="{FF2B5EF4-FFF2-40B4-BE49-F238E27FC236}">
                <a16:creationId xmlns:a16="http://schemas.microsoft.com/office/drawing/2014/main" id="{3013DC76-3515-401D-BABE-374FB6DBFC5E}"/>
              </a:ext>
            </a:extLst>
          </p:cNvPr>
          <p:cNvSpPr/>
          <p:nvPr/>
        </p:nvSpPr>
        <p:spPr>
          <a:xfrm>
            <a:off x="6453809" y="1118152"/>
            <a:ext cx="728869" cy="143951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urved Left 9">
            <a:extLst>
              <a:ext uri="{FF2B5EF4-FFF2-40B4-BE49-F238E27FC236}">
                <a16:creationId xmlns:a16="http://schemas.microsoft.com/office/drawing/2014/main" id="{EB8063AC-09E5-4C5D-89AA-F329794B307B}"/>
              </a:ext>
            </a:extLst>
          </p:cNvPr>
          <p:cNvSpPr/>
          <p:nvPr/>
        </p:nvSpPr>
        <p:spPr>
          <a:xfrm>
            <a:off x="6453809" y="2557670"/>
            <a:ext cx="728869" cy="115293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urved Left 10">
            <a:extLst>
              <a:ext uri="{FF2B5EF4-FFF2-40B4-BE49-F238E27FC236}">
                <a16:creationId xmlns:a16="http://schemas.microsoft.com/office/drawing/2014/main" id="{984BE593-8C99-4F23-9CB8-4BB07C592B7E}"/>
              </a:ext>
            </a:extLst>
          </p:cNvPr>
          <p:cNvSpPr/>
          <p:nvPr/>
        </p:nvSpPr>
        <p:spPr>
          <a:xfrm>
            <a:off x="6453809" y="3816627"/>
            <a:ext cx="728869" cy="115293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urved Left 11">
            <a:extLst>
              <a:ext uri="{FF2B5EF4-FFF2-40B4-BE49-F238E27FC236}">
                <a16:creationId xmlns:a16="http://schemas.microsoft.com/office/drawing/2014/main" id="{6B9AF53B-BDC7-460D-9ECC-98B870FF1387}"/>
              </a:ext>
            </a:extLst>
          </p:cNvPr>
          <p:cNvSpPr/>
          <p:nvPr/>
        </p:nvSpPr>
        <p:spPr>
          <a:xfrm>
            <a:off x="6520070" y="4986131"/>
            <a:ext cx="728869" cy="115293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207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10810-B877-41C3-984B-4BC6E7CD4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Penukaran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Bulat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D4593-986E-417E-A1A7-A13AD109E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Deklarasikan</a:t>
            </a:r>
            <a:r>
              <a:rPr lang="en-US" dirty="0"/>
              <a:t> A, B, dan C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bulat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Masukkan </a:t>
            </a:r>
            <a:r>
              <a:rPr lang="en-US" dirty="0" err="1"/>
              <a:t>nilai</a:t>
            </a:r>
            <a:r>
              <a:rPr lang="en-US" dirty="0"/>
              <a:t> A dan 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Masukkan </a:t>
            </a:r>
            <a:r>
              <a:rPr lang="en-US" dirty="0" err="1"/>
              <a:t>nilai</a:t>
            </a:r>
            <a:r>
              <a:rPr lang="en-US" dirty="0"/>
              <a:t> A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Masukkan </a:t>
            </a:r>
            <a:r>
              <a:rPr lang="en-US" dirty="0" err="1"/>
              <a:t>nilai</a:t>
            </a:r>
            <a:r>
              <a:rPr lang="en-US" dirty="0"/>
              <a:t> B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Masukkan </a:t>
            </a:r>
            <a:r>
              <a:rPr lang="en-US" dirty="0" err="1"/>
              <a:t>nilai</a:t>
            </a:r>
            <a:r>
              <a:rPr lang="en-US" dirty="0"/>
              <a:t> C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B </a:t>
            </a:r>
          </a:p>
        </p:txBody>
      </p:sp>
    </p:spTree>
    <p:extLst>
      <p:ext uri="{BB962C8B-B14F-4D97-AF65-F5344CB8AC3E}">
        <p14:creationId xmlns:p14="http://schemas.microsoft.com/office/powerpoint/2010/main" val="403353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C2A57-7F3A-49CE-86ED-3BD0983F9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Pemilihan</a:t>
            </a:r>
            <a:r>
              <a:rPr lang="en-US" dirty="0"/>
              <a:t> (selection)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685A4-30B2-4850-9D75-A61A95349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/>
              <a:t>Kadangkala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kejadian</a:t>
            </a:r>
            <a:r>
              <a:rPr lang="en-US" dirty="0"/>
              <a:t> yang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dikerjakan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terpenuhi</a:t>
            </a:r>
            <a:r>
              <a:rPr lang="en-US" dirty="0"/>
              <a:t>. </a:t>
            </a:r>
            <a:r>
              <a:rPr lang="en-US" dirty="0" err="1"/>
              <a:t>Pemilihan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yang </a:t>
            </a:r>
            <a:r>
              <a:rPr lang="en-US" dirty="0" err="1"/>
              <a:t>dikerjakan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persyaratan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salah. Satu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dilaksanakan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, </a:t>
            </a:r>
            <a:r>
              <a:rPr lang="en-US" dirty="0" err="1"/>
              <a:t>sebaliknya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salah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dilaksanakan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66480250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RegularSeedLeftStep">
      <a:dk1>
        <a:srgbClr val="000000"/>
      </a:dk1>
      <a:lt1>
        <a:srgbClr val="FFFFFF"/>
      </a:lt1>
      <a:dk2>
        <a:srgbClr val="1E301B"/>
      </a:dk2>
      <a:lt2>
        <a:srgbClr val="F3F1F0"/>
      </a:lt2>
      <a:accent1>
        <a:srgbClr val="22B0C2"/>
      </a:accent1>
      <a:accent2>
        <a:srgbClr val="14B785"/>
      </a:accent2>
      <a:accent3>
        <a:srgbClr val="21B94B"/>
      </a:accent3>
      <a:accent4>
        <a:srgbClr val="2BB814"/>
      </a:accent4>
      <a:accent5>
        <a:srgbClr val="70B11F"/>
      </a:accent5>
      <a:accent6>
        <a:srgbClr val="A3A712"/>
      </a:accent6>
      <a:hlink>
        <a:srgbClr val="C05244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842</Words>
  <Application>Microsoft Office PowerPoint</Application>
  <PresentationFormat>Widescreen</PresentationFormat>
  <Paragraphs>151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Avenir Next LT Pro</vt:lpstr>
      <vt:lpstr>Avenir Next LT Pro Light</vt:lpstr>
      <vt:lpstr>Sitka Subheading</vt:lpstr>
      <vt:lpstr>PebbleVTI</vt:lpstr>
      <vt:lpstr>Konstruksi Dasar Algoritma</vt:lpstr>
      <vt:lpstr>Konten</vt:lpstr>
      <vt:lpstr>Instruksi dan Aksi</vt:lpstr>
      <vt:lpstr>Instruksi dan Aksi</vt:lpstr>
      <vt:lpstr>Tiga Konstruksi Dasar</vt:lpstr>
      <vt:lpstr>Runtunan (sequence)</vt:lpstr>
      <vt:lpstr>PowerPoint Presentation</vt:lpstr>
      <vt:lpstr>Contoh Penukaran Bilangan Bulat</vt:lpstr>
      <vt:lpstr>Pemilihan (selection)</vt:lpstr>
      <vt:lpstr>PowerPoint Presentation</vt:lpstr>
      <vt:lpstr>Struktur Penulisan Pemilihan</vt:lpstr>
      <vt:lpstr>Struktur Penulisan Pemilihan</vt:lpstr>
      <vt:lpstr>Contoh TYPE 1</vt:lpstr>
      <vt:lpstr>Contoh TYPE 2</vt:lpstr>
      <vt:lpstr>Contoh TYPE 3</vt:lpstr>
      <vt:lpstr>Contoh kasus pemilihan adalah dalam penentuan bilangan genap atau ganjil</vt:lpstr>
      <vt:lpstr>Pengulangan (repetition)</vt:lpstr>
      <vt:lpstr>PowerPoint Presentation</vt:lpstr>
      <vt:lpstr>contoh adalah menampilkan huruf tertentu sebanyak n kali ke layar</vt:lpstr>
      <vt:lpstr>Tipe Perulangan</vt:lpstr>
      <vt:lpstr>TIPE 1</vt:lpstr>
      <vt:lpstr>TIPE2</vt:lpstr>
      <vt:lpstr>TIPE 3</vt:lpstr>
      <vt:lpstr>TIPE 4</vt:lpstr>
      <vt:lpstr>Contoh</vt:lpstr>
      <vt:lpstr>TUGAS </vt:lpstr>
      <vt:lpstr>TUGAS </vt:lpstr>
      <vt:lpstr>Pertanyaan??</vt:lpstr>
      <vt:lpstr>Notasi Penulisan Algoritma 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Konstruksi Dasar Algoritma</dc:title>
  <dc:creator>Moch. Iskandar Riansyah</dc:creator>
  <cp:lastModifiedBy>Moch. Iskandar Riansyah</cp:lastModifiedBy>
  <cp:revision>30</cp:revision>
  <dcterms:created xsi:type="dcterms:W3CDTF">2021-03-17T04:49:36Z</dcterms:created>
  <dcterms:modified xsi:type="dcterms:W3CDTF">2021-03-17T08:01:25Z</dcterms:modified>
</cp:coreProperties>
</file>