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65" r:id="rId18"/>
    <p:sldId id="271" r:id="rId19"/>
    <p:sldId id="272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9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7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3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3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8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6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8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1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8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6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8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5/30/2022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20080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84571-DCAD-1DE9-5E9E-DA29456AB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 dirty="0"/>
              <a:t>LIST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21E6A-4FF9-6FE3-B101-676BB4204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988476"/>
            <a:ext cx="4500561" cy="1320249"/>
          </a:xfrm>
        </p:spPr>
        <p:txBody>
          <a:bodyPr>
            <a:normAutofit/>
          </a:bodyPr>
          <a:lstStyle/>
          <a:p>
            <a:r>
              <a:rPr lang="en-US" dirty="0" err="1"/>
              <a:t>Algoritma</a:t>
            </a:r>
            <a:r>
              <a:rPr lang="en-US" dirty="0"/>
              <a:t> dan </a:t>
            </a:r>
            <a:r>
              <a:rPr lang="en-US" dirty="0" err="1"/>
              <a:t>Pemrograman</a:t>
            </a:r>
            <a:br>
              <a:rPr lang="en-US" dirty="0"/>
            </a:br>
            <a:r>
              <a:rPr lang="en-US" dirty="0"/>
              <a:t>Teknik </a:t>
            </a:r>
            <a:r>
              <a:rPr lang="en-US" dirty="0" err="1"/>
              <a:t>Elektro</a:t>
            </a:r>
            <a:endParaRPr lang="en-US" dirty="0"/>
          </a:p>
          <a:p>
            <a:r>
              <a:rPr lang="en-US" dirty="0" err="1"/>
              <a:t>ITTelkom</a:t>
            </a:r>
            <a:r>
              <a:rPr lang="en-US" dirty="0"/>
              <a:t> Surabaya</a:t>
            </a:r>
            <a:endParaRPr lang="en-ID" dirty="0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E14ABD95-CE18-77AC-764A-FDBFB49121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93" r="18555" b="1"/>
          <a:stretch/>
        </p:blipFill>
        <p:spPr>
          <a:xfrm>
            <a:off x="5747424" y="10"/>
            <a:ext cx="64445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02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F039-144E-541A-3335-CA95605B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Menambahkan</a:t>
            </a:r>
            <a:r>
              <a:rPr lang="en-US" dirty="0"/>
              <a:t> Item List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E795C-B0D7-5236-C1ED-EA6305881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Tedapat</a:t>
            </a:r>
            <a:r>
              <a:rPr lang="en-ID" dirty="0"/>
              <a:t> </a:t>
            </a:r>
            <a:r>
              <a:rPr lang="en-ID" dirty="0" err="1"/>
              <a:t>Tiga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(method)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item </a:t>
            </a:r>
            <a:r>
              <a:rPr lang="en-ID" dirty="0" err="1"/>
              <a:t>ke</a:t>
            </a:r>
            <a:r>
              <a:rPr lang="en-ID" dirty="0"/>
              <a:t> List:</a:t>
            </a:r>
          </a:p>
          <a:p>
            <a:pPr marL="0" indent="0">
              <a:buNone/>
            </a:pPr>
            <a:endParaRPr lang="en-ID" dirty="0"/>
          </a:p>
          <a:p>
            <a:r>
              <a:rPr lang="en-ID" dirty="0"/>
              <a:t>prepend(item) </a:t>
            </a:r>
            <a:r>
              <a:rPr lang="en-ID" dirty="0" err="1"/>
              <a:t>menambahkan</a:t>
            </a:r>
            <a:r>
              <a:rPr lang="en-ID" dirty="0"/>
              <a:t> item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depan</a:t>
            </a:r>
            <a:r>
              <a:rPr lang="en-ID" dirty="0"/>
              <a:t>;</a:t>
            </a:r>
          </a:p>
          <a:p>
            <a:r>
              <a:rPr lang="en-ID" dirty="0"/>
              <a:t>append(item) </a:t>
            </a:r>
            <a:r>
              <a:rPr lang="en-ID" dirty="0" err="1"/>
              <a:t>menambahkan</a:t>
            </a:r>
            <a:r>
              <a:rPr lang="en-ID" dirty="0"/>
              <a:t> item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belakang</a:t>
            </a:r>
            <a:r>
              <a:rPr lang="en-ID" dirty="0"/>
              <a:t>.</a:t>
            </a:r>
          </a:p>
          <a:p>
            <a:r>
              <a:rPr lang="en-ID" dirty="0"/>
              <a:t>insert(index, item) </a:t>
            </a:r>
            <a:r>
              <a:rPr lang="en-ID" dirty="0" err="1"/>
              <a:t>menambahkan</a:t>
            </a:r>
            <a:r>
              <a:rPr lang="en-ID" dirty="0"/>
              <a:t> item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indeks</a:t>
            </a:r>
            <a:r>
              <a:rPr lang="en-ID" dirty="0"/>
              <a:t> </a:t>
            </a:r>
            <a:r>
              <a:rPr lang="en-ID" dirty="0" err="1"/>
              <a:t>tertentu</a:t>
            </a:r>
            <a:endParaRPr lang="en-ID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FA0FF6E-5744-1CAB-8141-9BE96DDF5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656923"/>
              </p:ext>
            </p:extLst>
          </p:nvPr>
        </p:nvGraphicFramePr>
        <p:xfrm>
          <a:off x="2511573" y="579407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415141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448077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142388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3067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Hijau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Kuning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Merah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Biru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82265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8DDC13-18DA-9188-C640-03F7FA4E46CB}"/>
              </a:ext>
            </a:extLst>
          </p:cNvPr>
          <p:cNvSpPr txBox="1"/>
          <p:nvPr/>
        </p:nvSpPr>
        <p:spPr>
          <a:xfrm>
            <a:off x="820059" y="5795580"/>
            <a:ext cx="139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</a:t>
            </a:r>
            <a:r>
              <a:rPr lang="en-US" dirty="0" err="1"/>
              <a:t>Warna</a:t>
            </a:r>
            <a:r>
              <a:rPr lang="en-US" dirty="0"/>
              <a:t> :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0FA8E5-94B1-0DF1-0ECD-21760D1115D7}"/>
              </a:ext>
            </a:extLst>
          </p:cNvPr>
          <p:cNvSpPr txBox="1"/>
          <p:nvPr/>
        </p:nvSpPr>
        <p:spPr>
          <a:xfrm>
            <a:off x="3047999" y="6266623"/>
            <a:ext cx="106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Indeks</a:t>
            </a:r>
            <a:r>
              <a:rPr lang="en-US" dirty="0"/>
              <a:t> 0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31ECD2-16A1-258A-DFC1-2045B9DA5C3F}"/>
              </a:ext>
            </a:extLst>
          </p:cNvPr>
          <p:cNvSpPr txBox="1"/>
          <p:nvPr/>
        </p:nvSpPr>
        <p:spPr>
          <a:xfrm>
            <a:off x="9018103" y="6266623"/>
            <a:ext cx="106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Indeks</a:t>
            </a:r>
            <a:r>
              <a:rPr lang="en-US" dirty="0"/>
              <a:t> n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694F6F-BE4D-08E9-04D1-1FAE9186D322}"/>
              </a:ext>
            </a:extLst>
          </p:cNvPr>
          <p:cNvSpPr txBox="1"/>
          <p:nvPr/>
        </p:nvSpPr>
        <p:spPr>
          <a:xfrm>
            <a:off x="10639573" y="509750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append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85CAB-0C0D-DF3E-0343-1065898DB213}"/>
              </a:ext>
            </a:extLst>
          </p:cNvPr>
          <p:cNvSpPr txBox="1"/>
          <p:nvPr/>
        </p:nvSpPr>
        <p:spPr>
          <a:xfrm>
            <a:off x="1886512" y="5224452"/>
            <a:ext cx="110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prepend</a:t>
            </a:r>
            <a:endParaRPr lang="en-ID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8F6A65-B199-F617-C079-19C9DD08089D}"/>
              </a:ext>
            </a:extLst>
          </p:cNvPr>
          <p:cNvCxnSpPr>
            <a:stCxn id="9" idx="2"/>
          </p:cNvCxnSpPr>
          <p:nvPr/>
        </p:nvCxnSpPr>
        <p:spPr>
          <a:xfrm>
            <a:off x="2436823" y="5593784"/>
            <a:ext cx="74750" cy="2002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2AA2B6-0080-970E-6A50-B76689FBCD5E}"/>
              </a:ext>
            </a:extLst>
          </p:cNvPr>
          <p:cNvCxnSpPr>
            <a:stCxn id="8" idx="2"/>
          </p:cNvCxnSpPr>
          <p:nvPr/>
        </p:nvCxnSpPr>
        <p:spPr>
          <a:xfrm flipH="1">
            <a:off x="10639573" y="5466841"/>
            <a:ext cx="506710" cy="3063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554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B18D-CED1-9586-1CC2-BE9792D2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Item List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09E1D-27E8-BF51-48A9-ED7E42976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630017"/>
            <a:ext cx="11101136" cy="46787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D" dirty="0" err="1"/>
              <a:t>buah</a:t>
            </a:r>
            <a:r>
              <a:rPr lang="en-ID" dirty="0"/>
              <a:t> = ["</a:t>
            </a:r>
            <a:r>
              <a:rPr lang="en-ID" dirty="0" err="1"/>
              <a:t>jeruk</a:t>
            </a:r>
            <a:r>
              <a:rPr lang="en-ID" dirty="0"/>
              <a:t>", "</a:t>
            </a:r>
            <a:r>
              <a:rPr lang="en-ID" dirty="0" err="1"/>
              <a:t>apel</a:t>
            </a:r>
            <a:r>
              <a:rPr lang="en-ID" dirty="0"/>
              <a:t>", "</a:t>
            </a:r>
            <a:r>
              <a:rPr lang="en-ID" dirty="0" err="1"/>
              <a:t>mangga</a:t>
            </a:r>
            <a:r>
              <a:rPr lang="en-ID" dirty="0"/>
              <a:t>", "</a:t>
            </a:r>
            <a:r>
              <a:rPr lang="en-ID" dirty="0" err="1"/>
              <a:t>duren</a:t>
            </a:r>
            <a:r>
              <a:rPr lang="en-ID" dirty="0"/>
              <a:t>"]</a:t>
            </a:r>
          </a:p>
          <a:p>
            <a:pPr marL="0" indent="0">
              <a:buNone/>
            </a:pPr>
            <a:r>
              <a:rPr lang="en-ID" dirty="0" err="1"/>
              <a:t>buah.append</a:t>
            </a:r>
            <a:r>
              <a:rPr lang="en-ID" dirty="0"/>
              <a:t>("</a:t>
            </a:r>
            <a:r>
              <a:rPr lang="en-ID" dirty="0" err="1"/>
              <a:t>manggis</a:t>
            </a:r>
            <a:r>
              <a:rPr lang="en-ID" dirty="0"/>
              <a:t>")</a:t>
            </a:r>
          </a:p>
          <a:p>
            <a:pPr marL="0" indent="0">
              <a:buNone/>
            </a:pPr>
            <a:r>
              <a:rPr lang="en-ID" dirty="0"/>
              <a:t>print(</a:t>
            </a:r>
            <a:r>
              <a:rPr lang="en-ID" dirty="0" err="1"/>
              <a:t>buah</a:t>
            </a:r>
            <a:r>
              <a:rPr lang="en-ID" dirty="0"/>
              <a:t>)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 err="1"/>
              <a:t>buah</a:t>
            </a:r>
            <a:r>
              <a:rPr lang="en-ID" dirty="0"/>
              <a:t> = ["</a:t>
            </a:r>
            <a:r>
              <a:rPr lang="en-ID" dirty="0" err="1"/>
              <a:t>jeruk</a:t>
            </a:r>
            <a:r>
              <a:rPr lang="en-ID" dirty="0"/>
              <a:t>", "</a:t>
            </a:r>
            <a:r>
              <a:rPr lang="en-ID" dirty="0" err="1"/>
              <a:t>apel</a:t>
            </a:r>
            <a:r>
              <a:rPr lang="en-ID" dirty="0"/>
              <a:t>", "</a:t>
            </a:r>
            <a:r>
              <a:rPr lang="en-ID" dirty="0" err="1"/>
              <a:t>mangga</a:t>
            </a:r>
            <a:r>
              <a:rPr lang="en-ID" dirty="0"/>
              <a:t>", "</a:t>
            </a:r>
            <a:r>
              <a:rPr lang="en-ID" dirty="0" err="1"/>
              <a:t>duren</a:t>
            </a:r>
            <a:r>
              <a:rPr lang="en-ID" dirty="0"/>
              <a:t>"]</a:t>
            </a:r>
          </a:p>
          <a:p>
            <a:pPr marL="0" indent="0">
              <a:buNone/>
            </a:pPr>
            <a:r>
              <a:rPr lang="en-ID" dirty="0" err="1"/>
              <a:t>buah.prepend</a:t>
            </a:r>
            <a:r>
              <a:rPr lang="en-ID" dirty="0"/>
              <a:t>("</a:t>
            </a:r>
            <a:r>
              <a:rPr lang="en-ID" dirty="0" err="1"/>
              <a:t>anggur</a:t>
            </a:r>
            <a:r>
              <a:rPr lang="en-ID" dirty="0"/>
              <a:t>")</a:t>
            </a:r>
          </a:p>
          <a:p>
            <a:pPr marL="0" indent="0">
              <a:buNone/>
            </a:pPr>
            <a:r>
              <a:rPr lang="en-ID" dirty="0"/>
              <a:t>print(</a:t>
            </a:r>
            <a:r>
              <a:rPr lang="en-ID" dirty="0" err="1"/>
              <a:t>buah</a:t>
            </a:r>
            <a:r>
              <a:rPr lang="en-ID" dirty="0"/>
              <a:t>)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 err="1"/>
              <a:t>buah</a:t>
            </a:r>
            <a:r>
              <a:rPr lang="en-ID" dirty="0"/>
              <a:t> = ["</a:t>
            </a:r>
            <a:r>
              <a:rPr lang="en-ID" dirty="0" err="1"/>
              <a:t>jeruk</a:t>
            </a:r>
            <a:r>
              <a:rPr lang="en-ID" dirty="0"/>
              <a:t>", "</a:t>
            </a:r>
            <a:r>
              <a:rPr lang="en-ID" dirty="0" err="1"/>
              <a:t>apel</a:t>
            </a:r>
            <a:r>
              <a:rPr lang="en-ID" dirty="0"/>
              <a:t>", "</a:t>
            </a:r>
            <a:r>
              <a:rPr lang="en-ID" dirty="0" err="1"/>
              <a:t>mangga</a:t>
            </a:r>
            <a:r>
              <a:rPr lang="en-ID" dirty="0"/>
              <a:t>", "</a:t>
            </a:r>
            <a:r>
              <a:rPr lang="en-ID" dirty="0" err="1"/>
              <a:t>duren</a:t>
            </a:r>
            <a:r>
              <a:rPr lang="en-ID" dirty="0"/>
              <a:t>"]</a:t>
            </a:r>
          </a:p>
          <a:p>
            <a:pPr marL="0" indent="0">
              <a:buNone/>
            </a:pPr>
            <a:r>
              <a:rPr lang="en-ID" dirty="0" err="1"/>
              <a:t>buah.insert</a:t>
            </a:r>
            <a:r>
              <a:rPr lang="en-ID" dirty="0"/>
              <a:t>(2, "</a:t>
            </a:r>
            <a:r>
              <a:rPr lang="en-ID" dirty="0" err="1"/>
              <a:t>duren</a:t>
            </a:r>
            <a:r>
              <a:rPr lang="en-ID" dirty="0"/>
              <a:t>")</a:t>
            </a:r>
          </a:p>
          <a:p>
            <a:pPr marL="0" indent="0">
              <a:buNone/>
            </a:pPr>
            <a:r>
              <a:rPr lang="en-ID" dirty="0"/>
              <a:t>print(</a:t>
            </a:r>
            <a:r>
              <a:rPr lang="en-ID" dirty="0" err="1"/>
              <a:t>buah</a:t>
            </a:r>
            <a:r>
              <a:rPr lang="en-ID" dirty="0"/>
              <a:t>)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096D1C-610C-55EA-318B-24411B159F8A}"/>
              </a:ext>
            </a:extLst>
          </p:cNvPr>
          <p:cNvSpPr txBox="1"/>
          <p:nvPr/>
        </p:nvSpPr>
        <p:spPr>
          <a:xfrm>
            <a:off x="6090567" y="2660374"/>
            <a:ext cx="5809885" cy="23083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dirty="0"/>
              <a:t>OUTPUT :</a:t>
            </a:r>
          </a:p>
          <a:p>
            <a:endParaRPr lang="da-DK" dirty="0"/>
          </a:p>
          <a:p>
            <a:r>
              <a:rPr lang="en-ID" dirty="0"/>
              <a:t>["</a:t>
            </a:r>
            <a:r>
              <a:rPr lang="en-ID" dirty="0" err="1"/>
              <a:t>jeruk</a:t>
            </a:r>
            <a:r>
              <a:rPr lang="en-ID" dirty="0"/>
              <a:t>", "</a:t>
            </a:r>
            <a:r>
              <a:rPr lang="en-ID" dirty="0" err="1"/>
              <a:t>apel</a:t>
            </a:r>
            <a:r>
              <a:rPr lang="en-ID" dirty="0"/>
              <a:t>", "</a:t>
            </a:r>
            <a:r>
              <a:rPr lang="en-ID" dirty="0" err="1"/>
              <a:t>mangga</a:t>
            </a:r>
            <a:r>
              <a:rPr lang="en-ID" dirty="0"/>
              <a:t>", "</a:t>
            </a:r>
            <a:r>
              <a:rPr lang="en-ID" dirty="0" err="1"/>
              <a:t>duren</a:t>
            </a:r>
            <a:r>
              <a:rPr lang="en-ID" dirty="0"/>
              <a:t>“, </a:t>
            </a:r>
            <a:r>
              <a:rPr lang="en-ID" dirty="0">
                <a:solidFill>
                  <a:srgbClr val="FF0000"/>
                </a:solidFill>
              </a:rPr>
              <a:t>“</a:t>
            </a:r>
            <a:r>
              <a:rPr lang="en-ID" dirty="0" err="1">
                <a:solidFill>
                  <a:srgbClr val="FF0000"/>
                </a:solidFill>
              </a:rPr>
              <a:t>manggis</a:t>
            </a:r>
            <a:r>
              <a:rPr lang="en-ID" dirty="0">
                <a:solidFill>
                  <a:srgbClr val="FF0000"/>
                </a:solidFill>
              </a:rPr>
              <a:t>”</a:t>
            </a:r>
            <a:r>
              <a:rPr lang="en-ID" dirty="0"/>
              <a:t>]</a:t>
            </a:r>
          </a:p>
          <a:p>
            <a:endParaRPr lang="en-ID" dirty="0"/>
          </a:p>
          <a:p>
            <a:r>
              <a:rPr lang="en-ID" dirty="0"/>
              <a:t>[</a:t>
            </a:r>
            <a:r>
              <a:rPr lang="en-ID" dirty="0">
                <a:solidFill>
                  <a:srgbClr val="FF0000"/>
                </a:solidFill>
              </a:rPr>
              <a:t>“</a:t>
            </a:r>
            <a:r>
              <a:rPr lang="en-ID" dirty="0" err="1">
                <a:solidFill>
                  <a:srgbClr val="FF0000"/>
                </a:solidFill>
              </a:rPr>
              <a:t>anggur</a:t>
            </a:r>
            <a:r>
              <a:rPr lang="en-ID" dirty="0">
                <a:solidFill>
                  <a:srgbClr val="FF0000"/>
                </a:solidFill>
              </a:rPr>
              <a:t>”</a:t>
            </a:r>
            <a:r>
              <a:rPr lang="en-ID" dirty="0"/>
              <a:t>,"</a:t>
            </a:r>
            <a:r>
              <a:rPr lang="en-ID" dirty="0" err="1"/>
              <a:t>jeruk</a:t>
            </a:r>
            <a:r>
              <a:rPr lang="en-ID" dirty="0"/>
              <a:t>", "</a:t>
            </a:r>
            <a:r>
              <a:rPr lang="en-ID" dirty="0" err="1"/>
              <a:t>apel</a:t>
            </a:r>
            <a:r>
              <a:rPr lang="en-ID" dirty="0"/>
              <a:t>", "</a:t>
            </a:r>
            <a:r>
              <a:rPr lang="en-ID" dirty="0" err="1"/>
              <a:t>mangga</a:t>
            </a:r>
            <a:r>
              <a:rPr lang="en-ID" dirty="0"/>
              <a:t>", "</a:t>
            </a:r>
            <a:r>
              <a:rPr lang="en-ID" dirty="0" err="1"/>
              <a:t>duren</a:t>
            </a:r>
            <a:r>
              <a:rPr lang="en-ID" dirty="0"/>
              <a:t>"]</a:t>
            </a:r>
          </a:p>
          <a:p>
            <a:endParaRPr lang="en-ID" dirty="0"/>
          </a:p>
          <a:p>
            <a:r>
              <a:rPr lang="en-ID" dirty="0"/>
              <a:t>["</a:t>
            </a:r>
            <a:r>
              <a:rPr lang="en-ID" dirty="0" err="1"/>
              <a:t>jeruk</a:t>
            </a:r>
            <a:r>
              <a:rPr lang="en-ID" dirty="0"/>
              <a:t>", “</a:t>
            </a:r>
            <a:r>
              <a:rPr lang="en-ID" dirty="0" err="1"/>
              <a:t>apel</a:t>
            </a:r>
            <a:r>
              <a:rPr lang="en-ID" dirty="0"/>
              <a:t>”, </a:t>
            </a:r>
            <a:r>
              <a:rPr lang="en-ID" dirty="0">
                <a:solidFill>
                  <a:srgbClr val="FF0000"/>
                </a:solidFill>
              </a:rPr>
              <a:t>“</a:t>
            </a:r>
            <a:r>
              <a:rPr lang="en-ID" dirty="0" err="1">
                <a:solidFill>
                  <a:srgbClr val="FF0000"/>
                </a:solidFill>
              </a:rPr>
              <a:t>duren</a:t>
            </a:r>
            <a:r>
              <a:rPr lang="en-ID" dirty="0">
                <a:solidFill>
                  <a:srgbClr val="FF0000"/>
                </a:solidFill>
              </a:rPr>
              <a:t>"</a:t>
            </a:r>
            <a:r>
              <a:rPr lang="en-ID" dirty="0"/>
              <a:t>, "</a:t>
            </a:r>
            <a:r>
              <a:rPr lang="en-ID" dirty="0" err="1"/>
              <a:t>mangga</a:t>
            </a:r>
            <a:r>
              <a:rPr lang="en-ID" dirty="0"/>
              <a:t>", "</a:t>
            </a:r>
            <a:r>
              <a:rPr lang="en-ID" dirty="0" err="1"/>
              <a:t>duren</a:t>
            </a:r>
            <a:r>
              <a:rPr lang="en-ID" dirty="0"/>
              <a:t>"]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34328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0A93-D3B5-776D-30AC-524602E7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b="0" i="0" dirty="0">
                <a:effectLst/>
                <a:latin typeface="-apple-system"/>
              </a:rPr>
              <a:t>Indexing, Slicing dan Matrix Pada List Python</a:t>
            </a:r>
            <a:br>
              <a:rPr lang="en-ID" b="0" i="0" dirty="0">
                <a:effectLst/>
                <a:latin typeface="-apple-system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01A87-448B-02CA-54E3-8D1C1B999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0" i="0" dirty="0">
                <a:effectLst/>
                <a:latin typeface="-apple-system"/>
              </a:rPr>
              <a:t>Karena list </a:t>
            </a:r>
            <a:r>
              <a:rPr lang="en-ID" b="0" i="0" dirty="0" err="1">
                <a:effectLst/>
                <a:latin typeface="-apple-system"/>
              </a:rPr>
              <a:t>adalah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urutan</a:t>
            </a:r>
            <a:r>
              <a:rPr lang="en-ID" b="0" i="0" dirty="0">
                <a:effectLst/>
                <a:latin typeface="-apple-system"/>
              </a:rPr>
              <a:t>, </a:t>
            </a:r>
            <a:r>
              <a:rPr lang="en-ID" b="0" i="0" dirty="0" err="1">
                <a:effectLst/>
                <a:latin typeface="-apple-system"/>
              </a:rPr>
              <a:t>pengindeksan</a:t>
            </a:r>
            <a:r>
              <a:rPr lang="en-ID" b="0" i="0" dirty="0">
                <a:effectLst/>
                <a:latin typeface="-apple-system"/>
              </a:rPr>
              <a:t> dan </a:t>
            </a:r>
            <a:r>
              <a:rPr lang="en-ID" b="0" i="0" dirty="0" err="1">
                <a:effectLst/>
                <a:latin typeface="-apple-system"/>
              </a:rPr>
              <a:t>pengiris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bekerja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dengan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cara</a:t>
            </a:r>
            <a:r>
              <a:rPr lang="en-ID" b="0" i="0" dirty="0">
                <a:effectLst/>
                <a:latin typeface="-apple-system"/>
              </a:rPr>
              <a:t> yang </a:t>
            </a:r>
            <a:r>
              <a:rPr lang="en-ID" b="0" i="0" dirty="0" err="1">
                <a:effectLst/>
                <a:latin typeface="-apple-system"/>
              </a:rPr>
              <a:t>sama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untuk</a:t>
            </a:r>
            <a:r>
              <a:rPr lang="en-ID" b="0" i="0" dirty="0">
                <a:effectLst/>
                <a:latin typeface="-apple-system"/>
              </a:rPr>
              <a:t> list </a:t>
            </a:r>
            <a:r>
              <a:rPr lang="en-ID" b="0" i="0" dirty="0" err="1">
                <a:effectLst/>
                <a:latin typeface="-apple-system"/>
              </a:rPr>
              <a:t>seperti</a:t>
            </a:r>
            <a:r>
              <a:rPr lang="en-ID" b="0" i="0" dirty="0">
                <a:effectLst/>
                <a:latin typeface="-apple-system"/>
              </a:rPr>
              <a:t> yang </a:t>
            </a:r>
            <a:r>
              <a:rPr lang="en-ID" b="0" i="0" dirty="0" err="1">
                <a:effectLst/>
                <a:latin typeface="-apple-system"/>
              </a:rPr>
              <a:t>mereka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lakukan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untuk</a:t>
            </a:r>
            <a:r>
              <a:rPr lang="en-ID" b="0" i="0" dirty="0">
                <a:effectLst/>
                <a:latin typeface="-apple-system"/>
              </a:rPr>
              <a:t> String.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2756E1-A56D-0347-EB89-5D8DF4DCF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0" t="17214" r="16346" b="20396"/>
          <a:stretch/>
        </p:blipFill>
        <p:spPr>
          <a:xfrm>
            <a:off x="3137095" y="3429000"/>
            <a:ext cx="5387928" cy="287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3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8F971-D53C-4C9E-4C61-D84B3D87E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Slicing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6A7DF-6E68-156C-0A3D-563BAA158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0" i="0" dirty="0" err="1">
                <a:effectLst/>
                <a:latin typeface="Courier New" panose="02070309020205020404" pitchFamily="49" charset="0"/>
              </a:rPr>
              <a:t>list_buah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ID" b="1" i="0" dirty="0">
                <a:effectLst/>
                <a:latin typeface="Courier New" panose="02070309020205020404" pitchFamily="49" charset="0"/>
              </a:rPr>
              <a:t>=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ID" b="1" i="0" dirty="0">
                <a:effectLst/>
                <a:latin typeface="Courier New" panose="02070309020205020404" pitchFamily="49" charset="0"/>
              </a:rPr>
              <a:t>[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'Pisang'</a:t>
            </a:r>
            <a:r>
              <a:rPr lang="en-ID" b="1" i="0" dirty="0">
                <a:effectLst/>
                <a:latin typeface="Courier New" panose="02070309020205020404" pitchFamily="49" charset="0"/>
              </a:rPr>
              <a:t>,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 'Nanas'</a:t>
            </a:r>
            <a:r>
              <a:rPr lang="en-ID" b="1" i="0" dirty="0">
                <a:effectLst/>
                <a:latin typeface="Courier New" panose="02070309020205020404" pitchFamily="49" charset="0"/>
              </a:rPr>
              <a:t>,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 'Melon'</a:t>
            </a:r>
            <a:r>
              <a:rPr lang="en-ID" b="1" i="0" dirty="0">
                <a:effectLst/>
                <a:latin typeface="Courier New" panose="02070309020205020404" pitchFamily="49" charset="0"/>
              </a:rPr>
              <a:t>,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 'Durian’</a:t>
            </a:r>
            <a:r>
              <a:rPr lang="en-ID" b="1" i="0" dirty="0">
                <a:effectLst/>
                <a:latin typeface="Courier New" panose="02070309020205020404" pitchFamily="49" charset="0"/>
              </a:rPr>
              <a:t>]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D" b="0" i="0" dirty="0">
                <a:effectLst/>
                <a:latin typeface="Courier New" panose="02070309020205020404" pitchFamily="49" charset="0"/>
              </a:rPr>
              <a:t>print</a:t>
            </a:r>
            <a:r>
              <a:rPr lang="en-ID" b="1" i="0" dirty="0">
                <a:effectLst/>
                <a:latin typeface="Courier New" panose="02070309020205020404" pitchFamily="49" charset="0"/>
              </a:rPr>
              <a:t>(</a:t>
            </a:r>
            <a:r>
              <a:rPr lang="en-ID" b="0" i="0" dirty="0" err="1">
                <a:effectLst/>
                <a:latin typeface="Courier New" panose="02070309020205020404" pitchFamily="49" charset="0"/>
              </a:rPr>
              <a:t>list_buah</a:t>
            </a:r>
            <a:r>
              <a:rPr lang="en-ID" b="1" i="0" dirty="0">
                <a:effectLst/>
                <a:latin typeface="Courier New" panose="02070309020205020404" pitchFamily="49" charset="0"/>
              </a:rPr>
              <a:t>[0:1])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D" b="0" i="0" dirty="0">
                <a:effectLst/>
                <a:latin typeface="Courier New" panose="02070309020205020404" pitchFamily="49" charset="0"/>
              </a:rPr>
              <a:t>print</a:t>
            </a:r>
            <a:r>
              <a:rPr lang="en-ID" b="1" i="0" dirty="0">
                <a:effectLst/>
                <a:latin typeface="Courier New" panose="02070309020205020404" pitchFamily="49" charset="0"/>
              </a:rPr>
              <a:t>(</a:t>
            </a:r>
            <a:r>
              <a:rPr lang="en-ID" b="0" i="0" dirty="0" err="1">
                <a:effectLst/>
                <a:latin typeface="Courier New" panose="02070309020205020404" pitchFamily="49" charset="0"/>
              </a:rPr>
              <a:t>list_buah</a:t>
            </a:r>
            <a:r>
              <a:rPr lang="en-ID" b="1" i="0" dirty="0">
                <a:effectLst/>
                <a:latin typeface="Courier New" panose="02070309020205020404" pitchFamily="49" charset="0"/>
              </a:rPr>
              <a:t>[0:2])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D" b="0" i="0" dirty="0">
                <a:effectLst/>
                <a:latin typeface="Courier New" panose="02070309020205020404" pitchFamily="49" charset="0"/>
              </a:rPr>
              <a:t>print</a:t>
            </a:r>
            <a:r>
              <a:rPr lang="en-ID" b="1" i="0" dirty="0">
                <a:effectLst/>
                <a:latin typeface="Courier New" panose="02070309020205020404" pitchFamily="49" charset="0"/>
              </a:rPr>
              <a:t>(</a:t>
            </a:r>
            <a:r>
              <a:rPr lang="en-ID" b="0" i="0" dirty="0" err="1">
                <a:effectLst/>
                <a:latin typeface="Courier New" panose="02070309020205020404" pitchFamily="49" charset="0"/>
              </a:rPr>
              <a:t>list_buah</a:t>
            </a:r>
            <a:r>
              <a:rPr lang="en-ID" b="1" i="0" dirty="0">
                <a:effectLst/>
                <a:latin typeface="Courier New" panose="02070309020205020404" pitchFamily="49" charset="0"/>
              </a:rPr>
              <a:t>[1:3])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D" b="0" i="0" dirty="0">
                <a:effectLst/>
                <a:latin typeface="Courier New" panose="02070309020205020404" pitchFamily="49" charset="0"/>
              </a:rPr>
              <a:t>print</a:t>
            </a:r>
            <a:r>
              <a:rPr lang="en-ID" b="1" i="0" dirty="0">
                <a:effectLst/>
                <a:latin typeface="Courier New" panose="02070309020205020404" pitchFamily="49" charset="0"/>
              </a:rPr>
              <a:t>(</a:t>
            </a:r>
            <a:r>
              <a:rPr lang="en-ID" b="0" i="0" dirty="0" err="1">
                <a:effectLst/>
                <a:latin typeface="Courier New" panose="02070309020205020404" pitchFamily="49" charset="0"/>
              </a:rPr>
              <a:t>list_buah</a:t>
            </a:r>
            <a:r>
              <a:rPr lang="en-ID" b="1" i="0" dirty="0">
                <a:effectLst/>
                <a:latin typeface="Courier New" panose="02070309020205020404" pitchFamily="49" charset="0"/>
              </a:rPr>
              <a:t>[0:-1])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D" b="0" i="0" dirty="0">
                <a:effectLst/>
                <a:latin typeface="Courier New" panose="02070309020205020404" pitchFamily="49" charset="0"/>
              </a:rPr>
              <a:t>print</a:t>
            </a:r>
            <a:r>
              <a:rPr lang="en-ID" b="1" i="0" dirty="0">
                <a:effectLst/>
                <a:latin typeface="Courier New" panose="02070309020205020404" pitchFamily="49" charset="0"/>
              </a:rPr>
              <a:t>(</a:t>
            </a:r>
            <a:r>
              <a:rPr lang="en-ID" b="0" i="0" dirty="0" err="1">
                <a:effectLst/>
                <a:latin typeface="Courier New" panose="02070309020205020404" pitchFamily="49" charset="0"/>
              </a:rPr>
              <a:t>list_buah</a:t>
            </a:r>
            <a:r>
              <a:rPr lang="en-ID" b="1" i="0" dirty="0">
                <a:effectLst/>
                <a:latin typeface="Courier New" panose="02070309020205020404" pitchFamily="49" charset="0"/>
              </a:rPr>
              <a:t>[-1:-3])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D" b="0" i="0" dirty="0">
                <a:effectLst/>
                <a:latin typeface="Courier New" panose="02070309020205020404" pitchFamily="49" charset="0"/>
              </a:rPr>
              <a:t>print</a:t>
            </a:r>
            <a:r>
              <a:rPr lang="en-ID" b="1" i="0" dirty="0">
                <a:effectLst/>
                <a:latin typeface="Courier New" panose="02070309020205020404" pitchFamily="49" charset="0"/>
              </a:rPr>
              <a:t>(</a:t>
            </a:r>
            <a:r>
              <a:rPr lang="en-ID" b="0" i="0" dirty="0" err="1">
                <a:effectLst/>
                <a:latin typeface="Courier New" panose="02070309020205020404" pitchFamily="49" charset="0"/>
              </a:rPr>
              <a:t>list_buah</a:t>
            </a:r>
            <a:r>
              <a:rPr lang="en-ID" b="1" i="0" dirty="0">
                <a:effectLst/>
                <a:latin typeface="Courier New" panose="02070309020205020404" pitchFamily="49" charset="0"/>
              </a:rPr>
              <a:t>[-1:3])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D" b="0" i="0" dirty="0">
                <a:effectLst/>
                <a:latin typeface="Courier New" panose="02070309020205020404" pitchFamily="49" charset="0"/>
              </a:rPr>
              <a:t>print</a:t>
            </a:r>
            <a:r>
              <a:rPr lang="en-ID" b="1" i="0" dirty="0">
                <a:effectLst/>
                <a:latin typeface="Courier New" panose="02070309020205020404" pitchFamily="49" charset="0"/>
              </a:rPr>
              <a:t>(</a:t>
            </a:r>
            <a:r>
              <a:rPr lang="en-ID" b="0" i="0" dirty="0" err="1">
                <a:effectLst/>
                <a:latin typeface="Courier New" panose="02070309020205020404" pitchFamily="49" charset="0"/>
              </a:rPr>
              <a:t>list_buah</a:t>
            </a:r>
            <a:r>
              <a:rPr lang="en-ID" b="1" i="0" dirty="0">
                <a:effectLst/>
                <a:latin typeface="Courier New" panose="02070309020205020404" pitchFamily="49" charset="0"/>
              </a:rPr>
              <a:t>[-3:-1])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024621-8774-1E7D-5CF6-902ACB91462C}"/>
              </a:ext>
            </a:extLst>
          </p:cNvPr>
          <p:cNvSpPr txBox="1"/>
          <p:nvPr/>
        </p:nvSpPr>
        <p:spPr>
          <a:xfrm>
            <a:off x="5348445" y="3251390"/>
            <a:ext cx="5809885" cy="258532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dirty="0"/>
              <a:t>OUTPUT :</a:t>
            </a:r>
          </a:p>
          <a:p>
            <a:endParaRPr lang="da-DK" dirty="0"/>
          </a:p>
          <a:p>
            <a:r>
              <a:rPr lang="en-ID" dirty="0"/>
              <a:t>['Pisang']</a:t>
            </a:r>
          </a:p>
          <a:p>
            <a:r>
              <a:rPr lang="en-ID" dirty="0"/>
              <a:t>['Pisang', 'Nanas']</a:t>
            </a:r>
          </a:p>
          <a:p>
            <a:r>
              <a:rPr lang="en-ID" dirty="0"/>
              <a:t>['Nanas', 'Melon']</a:t>
            </a:r>
          </a:p>
          <a:p>
            <a:r>
              <a:rPr lang="en-ID" dirty="0"/>
              <a:t>['Pisang', 'Nanas', 'Melon']</a:t>
            </a:r>
          </a:p>
          <a:p>
            <a:r>
              <a:rPr lang="en-ID" dirty="0"/>
              <a:t>[]</a:t>
            </a:r>
          </a:p>
          <a:p>
            <a:r>
              <a:rPr lang="en-ID" dirty="0"/>
              <a:t>[]</a:t>
            </a:r>
          </a:p>
          <a:p>
            <a:r>
              <a:rPr lang="en-ID" dirty="0"/>
              <a:t>['Nanas', 'Melon']</a:t>
            </a:r>
          </a:p>
        </p:txBody>
      </p:sp>
    </p:spTree>
    <p:extLst>
      <p:ext uri="{BB962C8B-B14F-4D97-AF65-F5344CB8AC3E}">
        <p14:creationId xmlns:p14="http://schemas.microsoft.com/office/powerpoint/2010/main" val="1660768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BF2DB-D88B-6836-B29F-E36A930D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n-NO" b="1" i="0" dirty="0">
                <a:effectLst/>
                <a:latin typeface="Jost"/>
              </a:rPr>
              <a:t>Menggabungkan dua buah list atau lebih</a:t>
            </a:r>
            <a:br>
              <a:rPr lang="nn-NO" b="1" i="0" dirty="0">
                <a:effectLst/>
                <a:latin typeface="Jost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6C143-0C43-4EFB-DFF6-404DA351A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0" i="0" dirty="0" err="1">
                <a:effectLst/>
                <a:latin typeface="Jost"/>
              </a:rPr>
              <a:t>Berikutnya</a:t>
            </a:r>
            <a:r>
              <a:rPr lang="en-ID" b="0" i="0" dirty="0">
                <a:effectLst/>
                <a:latin typeface="Jost"/>
              </a:rPr>
              <a:t> </a:t>
            </a:r>
            <a:r>
              <a:rPr lang="en-ID" b="0" i="0" dirty="0" err="1">
                <a:effectLst/>
                <a:latin typeface="Jost"/>
              </a:rPr>
              <a:t>hal</a:t>
            </a:r>
            <a:r>
              <a:rPr lang="en-ID" b="0" i="0" dirty="0">
                <a:effectLst/>
                <a:latin typeface="Jost"/>
              </a:rPr>
              <a:t> </a:t>
            </a:r>
            <a:r>
              <a:rPr lang="en-ID" b="0" i="0" dirty="0" err="1">
                <a:effectLst/>
                <a:latin typeface="Jost"/>
              </a:rPr>
              <a:t>umum</a:t>
            </a:r>
            <a:r>
              <a:rPr lang="en-ID" b="0" i="0" dirty="0">
                <a:effectLst/>
                <a:latin typeface="Jost"/>
              </a:rPr>
              <a:t> yang </a:t>
            </a:r>
            <a:r>
              <a:rPr lang="en-ID" b="0" i="0" dirty="0" err="1">
                <a:effectLst/>
                <a:latin typeface="Jost"/>
              </a:rPr>
              <a:t>biasa</a:t>
            </a:r>
            <a:r>
              <a:rPr lang="en-ID" b="0" i="0" dirty="0">
                <a:effectLst/>
                <a:latin typeface="Jost"/>
              </a:rPr>
              <a:t> </a:t>
            </a:r>
            <a:r>
              <a:rPr lang="en-ID" b="0" i="0" dirty="0" err="1">
                <a:effectLst/>
                <a:latin typeface="Jost"/>
              </a:rPr>
              <a:t>kita</a:t>
            </a:r>
            <a:r>
              <a:rPr lang="en-ID" b="0" i="0" dirty="0">
                <a:effectLst/>
                <a:latin typeface="Jost"/>
              </a:rPr>
              <a:t> </a:t>
            </a:r>
            <a:r>
              <a:rPr lang="en-ID" b="0" i="0" dirty="0" err="1">
                <a:effectLst/>
                <a:latin typeface="Jost"/>
              </a:rPr>
              <a:t>lakukan</a:t>
            </a:r>
            <a:r>
              <a:rPr lang="en-ID" b="0" i="0" dirty="0">
                <a:effectLst/>
                <a:latin typeface="Jost"/>
              </a:rPr>
              <a:t> </a:t>
            </a:r>
            <a:r>
              <a:rPr lang="en-ID" b="0" i="0" dirty="0" err="1">
                <a:effectLst/>
                <a:latin typeface="Jost"/>
              </a:rPr>
              <a:t>dengan</a:t>
            </a:r>
            <a:r>
              <a:rPr lang="en-ID" b="0" i="0" dirty="0">
                <a:effectLst/>
                <a:latin typeface="Jost"/>
              </a:rPr>
              <a:t> list </a:t>
            </a:r>
            <a:r>
              <a:rPr lang="en-ID" b="0" i="0" dirty="0" err="1">
                <a:effectLst/>
                <a:latin typeface="Jost"/>
              </a:rPr>
              <a:t>adalah</a:t>
            </a:r>
            <a:r>
              <a:rPr lang="en-ID" b="0" i="0" dirty="0">
                <a:effectLst/>
                <a:latin typeface="Jost"/>
              </a:rPr>
              <a:t>: </a:t>
            </a:r>
            <a:r>
              <a:rPr lang="en-ID" b="0" i="0" dirty="0" err="1">
                <a:effectLst/>
                <a:latin typeface="Jost"/>
              </a:rPr>
              <a:t>menggabungkan</a:t>
            </a:r>
            <a:r>
              <a:rPr lang="en-ID" b="0" i="0" dirty="0">
                <a:effectLst/>
                <a:latin typeface="Jost"/>
              </a:rPr>
              <a:t> </a:t>
            </a:r>
            <a:r>
              <a:rPr lang="en-ID" b="0" i="0" dirty="0" err="1">
                <a:effectLst/>
                <a:latin typeface="Jost"/>
              </a:rPr>
              <a:t>dua</a:t>
            </a:r>
            <a:r>
              <a:rPr lang="en-ID" b="0" i="0" dirty="0">
                <a:effectLst/>
                <a:latin typeface="Jost"/>
              </a:rPr>
              <a:t> </a:t>
            </a:r>
            <a:r>
              <a:rPr lang="en-ID" b="0" i="0" dirty="0" err="1">
                <a:effectLst/>
                <a:latin typeface="Jost"/>
              </a:rPr>
              <a:t>buah</a:t>
            </a:r>
            <a:r>
              <a:rPr lang="en-ID" b="0" i="0" dirty="0">
                <a:effectLst/>
                <a:latin typeface="Jost"/>
              </a:rPr>
              <a:t> list (</a:t>
            </a:r>
            <a:r>
              <a:rPr lang="en-ID" b="0" i="0" dirty="0" err="1">
                <a:effectLst/>
                <a:latin typeface="Jost"/>
              </a:rPr>
              <a:t>atau</a:t>
            </a:r>
            <a:r>
              <a:rPr lang="en-ID" b="0" i="0" dirty="0">
                <a:effectLst/>
                <a:latin typeface="Jost"/>
              </a:rPr>
              <a:t> </a:t>
            </a:r>
            <a:r>
              <a:rPr lang="en-ID" b="0" i="0" dirty="0" err="1">
                <a:effectLst/>
                <a:latin typeface="Jost"/>
              </a:rPr>
              <a:t>lebih</a:t>
            </a:r>
            <a:r>
              <a:rPr lang="en-ID" b="0" i="0" dirty="0">
                <a:effectLst/>
                <a:latin typeface="Jost"/>
              </a:rPr>
              <a:t>) </a:t>
            </a:r>
            <a:r>
              <a:rPr lang="en-ID" b="0" i="0" dirty="0" err="1">
                <a:effectLst/>
                <a:latin typeface="Jost"/>
              </a:rPr>
              <a:t>menjadi</a:t>
            </a:r>
            <a:r>
              <a:rPr lang="en-ID" b="0" i="0" dirty="0">
                <a:effectLst/>
                <a:latin typeface="Jost"/>
              </a:rPr>
              <a:t> </a:t>
            </a:r>
            <a:r>
              <a:rPr lang="en-ID" b="0" i="0" dirty="0" err="1">
                <a:effectLst/>
                <a:latin typeface="Jost"/>
              </a:rPr>
              <a:t>satu</a:t>
            </a:r>
            <a:r>
              <a:rPr lang="en-ID" b="0" i="0" dirty="0">
                <a:effectLst/>
                <a:latin typeface="Jost"/>
              </a:rPr>
              <a:t> </a:t>
            </a:r>
            <a:r>
              <a:rPr lang="en-ID" b="0" i="0" dirty="0" err="1">
                <a:effectLst/>
                <a:latin typeface="Jost"/>
              </a:rPr>
              <a:t>kesatuan</a:t>
            </a:r>
            <a:endParaRPr lang="en-ID" dirty="0">
              <a:latin typeface="Jost"/>
            </a:endParaRPr>
          </a:p>
          <a:p>
            <a:pPr marL="0" indent="0">
              <a:buNone/>
            </a:pPr>
            <a:r>
              <a:rPr lang="en-ID" dirty="0" err="1">
                <a:latin typeface="Jost"/>
              </a:rPr>
              <a:t>Contoh</a:t>
            </a:r>
            <a:r>
              <a:rPr lang="en-ID" dirty="0">
                <a:latin typeface="Jost"/>
              </a:rPr>
              <a:t> :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Courier New" panose="02070309020205020404" pitchFamily="49" charset="0"/>
              </a:rPr>
              <a:t>a 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=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[1,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2,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3]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Courier New" panose="02070309020205020404" pitchFamily="49" charset="0"/>
              </a:rPr>
              <a:t>b 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=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[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'a’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]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Courier New" panose="02070309020205020404" pitchFamily="49" charset="0"/>
              </a:rPr>
              <a:t>c 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=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[True,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'b'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False]</a:t>
            </a:r>
          </a:p>
          <a:p>
            <a:pPr marL="0" indent="0">
              <a:buNone/>
            </a:pPr>
            <a:r>
              <a:rPr lang="fr-FR" b="0" i="0" dirty="0" err="1">
                <a:effectLst/>
                <a:latin typeface="Courier New" panose="02070309020205020404" pitchFamily="49" charset="0"/>
              </a:rPr>
              <a:t>listBaru</a:t>
            </a:r>
            <a:r>
              <a:rPr lang="fr-FR" b="0" i="0" dirty="0">
                <a:effectLst/>
                <a:latin typeface="Courier New" panose="02070309020205020404" pitchFamily="49" charset="0"/>
              </a:rPr>
              <a:t> </a:t>
            </a:r>
            <a:r>
              <a:rPr lang="fr-FR" b="1" i="0" dirty="0">
                <a:effectLst/>
                <a:latin typeface="Courier New" panose="02070309020205020404" pitchFamily="49" charset="0"/>
              </a:rPr>
              <a:t>=</a:t>
            </a:r>
            <a:r>
              <a:rPr lang="fr-FR" b="0" i="0" dirty="0">
                <a:effectLst/>
                <a:latin typeface="Courier New" panose="02070309020205020404" pitchFamily="49" charset="0"/>
              </a:rPr>
              <a:t> a </a:t>
            </a:r>
            <a:r>
              <a:rPr lang="fr-FR" b="1" i="0" dirty="0">
                <a:effectLst/>
                <a:latin typeface="Courier New" panose="02070309020205020404" pitchFamily="49" charset="0"/>
              </a:rPr>
              <a:t>+</a:t>
            </a:r>
            <a:r>
              <a:rPr lang="fr-FR" b="0" i="0" dirty="0">
                <a:effectLst/>
                <a:latin typeface="Courier New" panose="02070309020205020404" pitchFamily="49" charset="0"/>
              </a:rPr>
              <a:t> b </a:t>
            </a:r>
            <a:r>
              <a:rPr lang="fr-FR" b="1" i="0" dirty="0">
                <a:effectLst/>
                <a:latin typeface="Courier New" panose="02070309020205020404" pitchFamily="49" charset="0"/>
              </a:rPr>
              <a:t>+</a:t>
            </a:r>
            <a:r>
              <a:rPr lang="fr-FR" b="0" i="0" dirty="0">
                <a:effectLst/>
                <a:latin typeface="Courier New" panose="02070309020205020404" pitchFamily="49" charset="0"/>
              </a:rPr>
              <a:t> c </a:t>
            </a:r>
          </a:p>
          <a:p>
            <a:pPr marL="0" indent="0">
              <a:buNone/>
            </a:pPr>
            <a:r>
              <a:rPr lang="fr-FR" b="0" i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b="1" i="0" dirty="0">
                <a:effectLst/>
                <a:latin typeface="Courier New" panose="02070309020205020404" pitchFamily="49" charset="0"/>
              </a:rPr>
              <a:t>(</a:t>
            </a:r>
            <a:r>
              <a:rPr lang="fr-FR" b="0" i="0" dirty="0" err="1">
                <a:effectLst/>
                <a:latin typeface="Courier New" panose="02070309020205020404" pitchFamily="49" charset="0"/>
              </a:rPr>
              <a:t>listBaru</a:t>
            </a:r>
            <a:r>
              <a:rPr lang="fr-FR" b="1" i="0" dirty="0">
                <a:effectLst/>
                <a:latin typeface="Courier New" panose="02070309020205020404" pitchFamily="49" charset="0"/>
              </a:rPr>
              <a:t>)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16FC6-FC7B-301A-FBBE-996FFADB0DCF}"/>
              </a:ext>
            </a:extLst>
          </p:cNvPr>
          <p:cNvSpPr txBox="1"/>
          <p:nvPr/>
        </p:nvSpPr>
        <p:spPr>
          <a:xfrm>
            <a:off x="4924375" y="4324816"/>
            <a:ext cx="5809885" cy="9233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dirty="0"/>
              <a:t>OUTPUT :</a:t>
            </a:r>
          </a:p>
          <a:p>
            <a:endParaRPr lang="da-DK" dirty="0"/>
          </a:p>
          <a:p>
            <a:r>
              <a:rPr lang="da-DK" b="0" i="0" dirty="0">
                <a:effectLst/>
                <a:latin typeface="Courier New" panose="02070309020205020404" pitchFamily="49" charset="0"/>
              </a:rPr>
              <a:t>[1, 2, 3, 'a', True, 'b', False]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16167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DBDE-DC45-E24F-573B-D142E152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>
                <a:effectLst/>
                <a:latin typeface="ui-sans-serif"/>
              </a:rPr>
              <a:t>List Multi </a:t>
            </a:r>
            <a:r>
              <a:rPr lang="en-ID" b="1" i="0" dirty="0" err="1">
                <a:effectLst/>
                <a:latin typeface="ui-sans-serif"/>
              </a:rPr>
              <a:t>Dimensi</a:t>
            </a:r>
            <a:br>
              <a:rPr lang="en-ID" b="1" i="0" dirty="0">
                <a:effectLst/>
                <a:latin typeface="ui-sans-serif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D37AB-B622-F726-273B-D3BC1C28F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0" i="0" dirty="0">
                <a:effectLst/>
                <a:latin typeface="ui-serif"/>
              </a:rPr>
              <a:t>List </a:t>
            </a:r>
            <a:r>
              <a:rPr lang="en-ID" b="0" i="0" dirty="0" err="1">
                <a:effectLst/>
                <a:latin typeface="ui-serif"/>
              </a:rPr>
              <a:t>dapat</a:t>
            </a:r>
            <a:r>
              <a:rPr lang="en-ID" b="0" i="0" dirty="0">
                <a:effectLst/>
                <a:latin typeface="ui-serif"/>
              </a:rPr>
              <a:t> juga </a:t>
            </a:r>
            <a:r>
              <a:rPr lang="en-ID" b="0" i="0" dirty="0" err="1">
                <a:effectLst/>
                <a:latin typeface="ui-serif"/>
              </a:rPr>
              <a:t>memiliki</a:t>
            </a:r>
            <a:r>
              <a:rPr lang="en-ID" b="0" i="0" dirty="0">
                <a:effectLst/>
                <a:latin typeface="ui-serif"/>
              </a:rPr>
              <a:t> </a:t>
            </a:r>
            <a:r>
              <a:rPr lang="en-ID" b="0" i="0" dirty="0" err="1">
                <a:effectLst/>
                <a:latin typeface="ui-serif"/>
              </a:rPr>
              <a:t>lebih</a:t>
            </a:r>
            <a:r>
              <a:rPr lang="en-ID" b="0" i="0" dirty="0">
                <a:effectLst/>
                <a:latin typeface="ui-serif"/>
              </a:rPr>
              <a:t> </a:t>
            </a:r>
            <a:r>
              <a:rPr lang="en-ID" b="0" i="0" dirty="0" err="1">
                <a:effectLst/>
                <a:latin typeface="ui-serif"/>
              </a:rPr>
              <a:t>dari</a:t>
            </a:r>
            <a:r>
              <a:rPr lang="en-ID" b="0" i="0" dirty="0">
                <a:effectLst/>
                <a:latin typeface="ui-serif"/>
              </a:rPr>
              <a:t> </a:t>
            </a:r>
            <a:r>
              <a:rPr lang="en-ID" b="0" i="0" dirty="0" err="1">
                <a:effectLst/>
                <a:latin typeface="ui-serif"/>
              </a:rPr>
              <a:t>satu</a:t>
            </a:r>
            <a:r>
              <a:rPr lang="en-ID" b="0" i="0" dirty="0">
                <a:effectLst/>
                <a:latin typeface="ui-serif"/>
              </a:rPr>
              <a:t> </a:t>
            </a:r>
            <a:r>
              <a:rPr lang="en-ID" b="0" i="0" dirty="0" err="1">
                <a:effectLst/>
                <a:latin typeface="ui-serif"/>
              </a:rPr>
              <a:t>dimensi</a:t>
            </a:r>
            <a:r>
              <a:rPr lang="en-ID" b="0" i="0" dirty="0">
                <a:effectLst/>
                <a:latin typeface="ui-serif"/>
              </a:rPr>
              <a:t> </a:t>
            </a:r>
            <a:r>
              <a:rPr lang="en-ID" b="0" i="0" dirty="0" err="1">
                <a:effectLst/>
                <a:latin typeface="ui-serif"/>
              </a:rPr>
              <a:t>atau</a:t>
            </a:r>
            <a:r>
              <a:rPr lang="en-ID" b="0" i="0" dirty="0">
                <a:effectLst/>
                <a:latin typeface="ui-serif"/>
              </a:rPr>
              <a:t> </a:t>
            </a:r>
            <a:r>
              <a:rPr lang="en-ID" b="0" i="0" dirty="0" err="1">
                <a:effectLst/>
                <a:latin typeface="ui-serif"/>
              </a:rPr>
              <a:t>disebut</a:t>
            </a:r>
            <a:r>
              <a:rPr lang="en-ID" b="0" i="0" dirty="0">
                <a:effectLst/>
                <a:latin typeface="ui-serif"/>
              </a:rPr>
              <a:t> </a:t>
            </a:r>
            <a:r>
              <a:rPr lang="en-ID" b="0" i="0" dirty="0" err="1">
                <a:effectLst/>
                <a:latin typeface="ui-serif"/>
              </a:rPr>
              <a:t>dengan</a:t>
            </a:r>
            <a:r>
              <a:rPr lang="en-ID" b="0" i="0" dirty="0">
                <a:effectLst/>
                <a:latin typeface="ui-serif"/>
              </a:rPr>
              <a:t> multi </a:t>
            </a:r>
            <a:r>
              <a:rPr lang="en-ID" b="0" i="0" dirty="0" err="1">
                <a:effectLst/>
                <a:latin typeface="ui-serif"/>
              </a:rPr>
              <a:t>dimensi</a:t>
            </a:r>
            <a:r>
              <a:rPr lang="en-ID" b="0" i="0" dirty="0">
                <a:effectLst/>
                <a:latin typeface="ui-serif"/>
              </a:rPr>
              <a:t>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89175-5962-0B2B-ECEB-759D6A2FF2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61" t="24808" r="45077" b="51591"/>
          <a:stretch/>
        </p:blipFill>
        <p:spPr>
          <a:xfrm>
            <a:off x="3092038" y="3201656"/>
            <a:ext cx="5781821" cy="295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11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798E-524A-56EF-6F5E-02C3E8F7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List </a:t>
            </a:r>
            <a:r>
              <a:rPr lang="en-US" dirty="0" err="1"/>
              <a:t>Multidimensi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8B20A-7999-6266-1B4E-D6DE9C3A6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D" dirty="0" err="1"/>
              <a:t>list_minuman</a:t>
            </a:r>
            <a:r>
              <a:rPr lang="en-ID" dirty="0"/>
              <a:t> = [</a:t>
            </a:r>
          </a:p>
          <a:p>
            <a:pPr marL="0" indent="0">
              <a:buNone/>
            </a:pPr>
            <a:r>
              <a:rPr lang="en-ID" dirty="0"/>
              <a:t>    ["Kopi", "Susu", "</a:t>
            </a:r>
            <a:r>
              <a:rPr lang="en-ID" dirty="0" err="1"/>
              <a:t>Teh</a:t>
            </a:r>
            <a:r>
              <a:rPr lang="en-ID" dirty="0"/>
              <a:t>"],</a:t>
            </a:r>
          </a:p>
          <a:p>
            <a:pPr marL="0" indent="0">
              <a:buNone/>
            </a:pPr>
            <a:r>
              <a:rPr lang="en-ID" dirty="0"/>
              <a:t>    ["Jus </a:t>
            </a:r>
            <a:r>
              <a:rPr lang="en-ID" dirty="0" err="1"/>
              <a:t>Apel</a:t>
            </a:r>
            <a:r>
              <a:rPr lang="en-ID" dirty="0"/>
              <a:t>", "Jus Melon", "Jus </a:t>
            </a:r>
            <a:r>
              <a:rPr lang="en-ID" dirty="0" err="1"/>
              <a:t>Jeruk</a:t>
            </a:r>
            <a:r>
              <a:rPr lang="en-ID" dirty="0"/>
              <a:t>"],</a:t>
            </a:r>
          </a:p>
          <a:p>
            <a:pPr marL="0" indent="0">
              <a:buNone/>
            </a:pPr>
            <a:r>
              <a:rPr lang="en-ID" dirty="0"/>
              <a:t>    ["Es Kopi", "Es </a:t>
            </a:r>
            <a:r>
              <a:rPr lang="en-ID" dirty="0" err="1"/>
              <a:t>Campur</a:t>
            </a:r>
            <a:r>
              <a:rPr lang="en-ID" dirty="0"/>
              <a:t>", "Es </a:t>
            </a:r>
            <a:r>
              <a:rPr lang="en-ID" dirty="0" err="1"/>
              <a:t>Teler</a:t>
            </a:r>
            <a:r>
              <a:rPr lang="en-ID" dirty="0"/>
              <a:t>"]</a:t>
            </a:r>
          </a:p>
          <a:p>
            <a:pPr marL="0" indent="0">
              <a:buNone/>
            </a:pPr>
            <a:r>
              <a:rPr lang="en-ID" dirty="0"/>
              <a:t>]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# Cara </a:t>
            </a:r>
            <a:r>
              <a:rPr lang="en-ID" dirty="0" err="1"/>
              <a:t>mengakses</a:t>
            </a:r>
            <a:r>
              <a:rPr lang="en-ID" dirty="0"/>
              <a:t> list </a:t>
            </a:r>
            <a:r>
              <a:rPr lang="en-ID" dirty="0" err="1"/>
              <a:t>multidimensi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# </a:t>
            </a:r>
            <a:r>
              <a:rPr lang="en-ID" dirty="0" err="1"/>
              <a:t>misalkan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mengambil</a:t>
            </a:r>
            <a:r>
              <a:rPr lang="en-ID" dirty="0"/>
              <a:t> "es kopi"</a:t>
            </a:r>
          </a:p>
          <a:p>
            <a:pPr marL="0" indent="0">
              <a:buNone/>
            </a:pPr>
            <a:r>
              <a:rPr lang="en-ID" dirty="0"/>
              <a:t>print </a:t>
            </a:r>
            <a:r>
              <a:rPr lang="en-ID" dirty="0" err="1"/>
              <a:t>list_minuman</a:t>
            </a:r>
            <a:r>
              <a:rPr lang="en-ID" dirty="0"/>
              <a:t>[2][0] </a:t>
            </a:r>
            <a:r>
              <a:rPr lang="en-ID" dirty="0">
                <a:solidFill>
                  <a:srgbClr val="FF0000"/>
                </a:solidFill>
              </a:rPr>
              <a:t>(Baris </a:t>
            </a:r>
            <a:r>
              <a:rPr lang="en-ID" dirty="0" err="1">
                <a:solidFill>
                  <a:srgbClr val="FF0000"/>
                </a:solidFill>
              </a:rPr>
              <a:t>indeks</a:t>
            </a:r>
            <a:r>
              <a:rPr lang="en-ID" dirty="0">
                <a:solidFill>
                  <a:srgbClr val="FF0000"/>
                </a:solidFill>
              </a:rPr>
              <a:t>, Kolom </a:t>
            </a:r>
            <a:r>
              <a:rPr lang="en-ID" dirty="0" err="1">
                <a:solidFill>
                  <a:srgbClr val="FF0000"/>
                </a:solidFill>
              </a:rPr>
              <a:t>Indeks</a:t>
            </a:r>
            <a:r>
              <a:rPr lang="en-ID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5C61C4-A277-3A28-510D-BA65483A0CC2}"/>
              </a:ext>
            </a:extLst>
          </p:cNvPr>
          <p:cNvSpPr txBox="1"/>
          <p:nvPr/>
        </p:nvSpPr>
        <p:spPr>
          <a:xfrm>
            <a:off x="6262846" y="3585171"/>
            <a:ext cx="3861816" cy="9233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dirty="0"/>
              <a:t>OUTPUT :</a:t>
            </a:r>
          </a:p>
          <a:p>
            <a:endParaRPr lang="da-DK" dirty="0"/>
          </a:p>
          <a:p>
            <a:r>
              <a:rPr lang="da-DK" b="0" i="0" dirty="0">
                <a:effectLst/>
                <a:latin typeface="Courier New" panose="02070309020205020404" pitchFamily="49" charset="0"/>
              </a:rPr>
              <a:t>”Es Kopi”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02037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8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10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47" name="Rectangle 11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8" name="Group 14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20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15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51" name="Rectangle 17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18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Rectangle 16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22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9F2F5-4B53-8295-C879-93EF20A6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0001"/>
            <a:ext cx="11075080" cy="1809500"/>
          </a:xfrm>
        </p:spPr>
        <p:txBody>
          <a:bodyPr anchor="t">
            <a:normAutofit/>
          </a:bodyPr>
          <a:lstStyle/>
          <a:p>
            <a:r>
              <a:rPr lang="en-ID" b="0" i="0">
                <a:effectLst/>
                <a:latin typeface="-apple-system"/>
              </a:rPr>
              <a:t>Operasi Dasar Pada List Python</a:t>
            </a:r>
            <a:br>
              <a:rPr lang="en-ID" b="0" i="0">
                <a:effectLst/>
                <a:latin typeface="-apple-system"/>
              </a:rPr>
            </a:b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7C8089-DB1C-FE30-7446-7B958B40A9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061172"/>
              </p:ext>
            </p:extLst>
          </p:nvPr>
        </p:nvGraphicFramePr>
        <p:xfrm>
          <a:off x="539750" y="2601343"/>
          <a:ext cx="11101389" cy="3900274"/>
        </p:xfrm>
        <a:graphic>
          <a:graphicData uri="http://schemas.openxmlformats.org/drawingml/2006/table">
            <a:tbl>
              <a:tblPr firstRow="1" bandRow="1"/>
              <a:tblGrid>
                <a:gridCol w="3777279">
                  <a:extLst>
                    <a:ext uri="{9D8B030D-6E8A-4147-A177-3AD203B41FA5}">
                      <a16:colId xmlns:a16="http://schemas.microsoft.com/office/drawing/2014/main" val="2530997422"/>
                    </a:ext>
                  </a:extLst>
                </a:gridCol>
                <a:gridCol w="3662055">
                  <a:extLst>
                    <a:ext uri="{9D8B030D-6E8A-4147-A177-3AD203B41FA5}">
                      <a16:colId xmlns:a16="http://schemas.microsoft.com/office/drawing/2014/main" val="1582725236"/>
                    </a:ext>
                  </a:extLst>
                </a:gridCol>
                <a:gridCol w="3662055">
                  <a:extLst>
                    <a:ext uri="{9D8B030D-6E8A-4147-A177-3AD203B41FA5}">
                      <a16:colId xmlns:a16="http://schemas.microsoft.com/office/drawing/2014/main" val="3452292359"/>
                    </a:ext>
                  </a:extLst>
                </a:gridCol>
              </a:tblGrid>
              <a:tr h="555196">
                <a:tc>
                  <a:txBody>
                    <a:bodyPr/>
                    <a:lstStyle/>
                    <a:p>
                      <a:pPr algn="l"/>
                      <a:r>
                        <a:rPr lang="en-ID" sz="2000">
                          <a:solidFill>
                            <a:srgbClr val="000000"/>
                          </a:solidFill>
                          <a:effectLst/>
                        </a:rPr>
                        <a:t>Python Expression</a:t>
                      </a:r>
                    </a:p>
                  </a:txBody>
                  <a:tcPr marL="158205" marR="158205" marT="105470" marB="105470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2000">
                          <a:solidFill>
                            <a:srgbClr val="000000"/>
                          </a:solidFill>
                          <a:effectLst/>
                        </a:rPr>
                        <a:t>Hasil</a:t>
                      </a:r>
                    </a:p>
                  </a:txBody>
                  <a:tcPr marL="158205" marR="158205" marT="105470" marB="105470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2000">
                          <a:solidFill>
                            <a:srgbClr val="000000"/>
                          </a:solidFill>
                          <a:effectLst/>
                        </a:rPr>
                        <a:t>Penjelasan</a:t>
                      </a:r>
                    </a:p>
                  </a:txBody>
                  <a:tcPr marL="158205" marR="158205" marT="105470" marB="105470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483206"/>
                  </a:ext>
                </a:extLst>
              </a:tr>
              <a:tr h="555196">
                <a:tc>
                  <a:txBody>
                    <a:bodyPr/>
                    <a:lstStyle/>
                    <a:p>
                      <a:r>
                        <a:rPr lang="en-ID" sz="2000">
                          <a:solidFill>
                            <a:srgbClr val="000000"/>
                          </a:solidFill>
                          <a:effectLst/>
                        </a:rPr>
                        <a:t>len([1, 2, 3, 4])</a:t>
                      </a:r>
                    </a:p>
                  </a:txBody>
                  <a:tcPr marL="158205" marR="158205" marT="105470" marB="10547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58205" marR="158205" marT="105470" marB="10547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solidFill>
                            <a:srgbClr val="000000"/>
                          </a:solidFill>
                          <a:effectLst/>
                        </a:rPr>
                        <a:t>Length</a:t>
                      </a:r>
                    </a:p>
                  </a:txBody>
                  <a:tcPr marL="158205" marR="158205" marT="105470" marB="10547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316608"/>
                  </a:ext>
                </a:extLst>
              </a:tr>
              <a:tr h="555196">
                <a:tc>
                  <a:txBody>
                    <a:bodyPr/>
                    <a:lstStyle/>
                    <a:p>
                      <a:r>
                        <a:rPr lang="en-ID" sz="2000">
                          <a:solidFill>
                            <a:srgbClr val="000000"/>
                          </a:solidFill>
                          <a:effectLst/>
                        </a:rPr>
                        <a:t>[1, 2, 3] + [4, 5, 6]</a:t>
                      </a:r>
                    </a:p>
                  </a:txBody>
                  <a:tcPr marL="158205" marR="158205" marT="105470" marB="10547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solidFill>
                            <a:srgbClr val="000000"/>
                          </a:solidFill>
                          <a:effectLst/>
                        </a:rPr>
                        <a:t>[1, 2, 3, 4, 5, 6]</a:t>
                      </a:r>
                    </a:p>
                  </a:txBody>
                  <a:tcPr marL="158205" marR="158205" marT="105470" marB="10547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solidFill>
                            <a:srgbClr val="000000"/>
                          </a:solidFill>
                          <a:effectLst/>
                        </a:rPr>
                        <a:t>Concatenation</a:t>
                      </a:r>
                    </a:p>
                  </a:txBody>
                  <a:tcPr marL="158205" marR="158205" marT="105470" marB="10547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898565"/>
                  </a:ext>
                </a:extLst>
              </a:tr>
              <a:tr h="555196">
                <a:tc>
                  <a:txBody>
                    <a:bodyPr/>
                    <a:lstStyle/>
                    <a:p>
                      <a:r>
                        <a:rPr lang="en-ID" sz="2000">
                          <a:solidFill>
                            <a:srgbClr val="000000"/>
                          </a:solidFill>
                          <a:effectLst/>
                        </a:rPr>
                        <a:t>['Halo!'] * 4</a:t>
                      </a:r>
                    </a:p>
                  </a:txBody>
                  <a:tcPr marL="158205" marR="158205" marT="105470" marB="10547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solidFill>
                            <a:srgbClr val="000000"/>
                          </a:solidFill>
                          <a:effectLst/>
                        </a:rPr>
                        <a:t>['Halo!', 'Halo!', 'Halo!', 'Halo!']</a:t>
                      </a:r>
                    </a:p>
                  </a:txBody>
                  <a:tcPr marL="158205" marR="158205" marT="105470" marB="10547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solidFill>
                            <a:srgbClr val="000000"/>
                          </a:solidFill>
                          <a:effectLst/>
                        </a:rPr>
                        <a:t>Repetition</a:t>
                      </a:r>
                    </a:p>
                  </a:txBody>
                  <a:tcPr marL="158205" marR="158205" marT="105470" marB="10547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434426"/>
                  </a:ext>
                </a:extLst>
              </a:tr>
              <a:tr h="555196">
                <a:tc>
                  <a:txBody>
                    <a:bodyPr/>
                    <a:lstStyle/>
                    <a:p>
                      <a:r>
                        <a:rPr lang="en-ID" sz="2000">
                          <a:solidFill>
                            <a:srgbClr val="000000"/>
                          </a:solidFill>
                          <a:effectLst/>
                        </a:rPr>
                        <a:t>2 in [1, 2, 3]</a:t>
                      </a:r>
                    </a:p>
                  </a:txBody>
                  <a:tcPr marL="158205" marR="158205" marT="105470" marB="10547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</a:p>
                  </a:txBody>
                  <a:tcPr marL="158205" marR="158205" marT="105470" marB="10547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solidFill>
                            <a:srgbClr val="000000"/>
                          </a:solidFill>
                          <a:effectLst/>
                        </a:rPr>
                        <a:t>Membership</a:t>
                      </a:r>
                    </a:p>
                  </a:txBody>
                  <a:tcPr marL="158205" marR="158205" marT="105470" marB="10547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224447"/>
                  </a:ext>
                </a:extLst>
              </a:tr>
              <a:tr h="858950">
                <a:tc>
                  <a:txBody>
                    <a:bodyPr/>
                    <a:lstStyle/>
                    <a:p>
                      <a:r>
                        <a:rPr lang="en-ID" sz="2000">
                          <a:solidFill>
                            <a:srgbClr val="000000"/>
                          </a:solidFill>
                          <a:effectLst/>
                        </a:rPr>
                        <a:t>for x in [1,2,3] : print (x,end = ' ')</a:t>
                      </a:r>
                    </a:p>
                  </a:txBody>
                  <a:tcPr marL="158205" marR="158205" marT="105470" marB="10547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solidFill>
                            <a:srgbClr val="000000"/>
                          </a:solidFill>
                          <a:effectLst/>
                        </a:rPr>
                        <a:t>1 2 3</a:t>
                      </a:r>
                    </a:p>
                  </a:txBody>
                  <a:tcPr marL="158205" marR="158205" marT="105470" marB="10547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solidFill>
                            <a:srgbClr val="000000"/>
                          </a:solidFill>
                          <a:effectLst/>
                        </a:rPr>
                        <a:t>Iteration</a:t>
                      </a:r>
                    </a:p>
                  </a:txBody>
                  <a:tcPr marL="158205" marR="158205" marT="105470" marB="10547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892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052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59932-1DA9-F60C-EF5C-0BCE26F49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0001"/>
            <a:ext cx="11075080" cy="1809500"/>
          </a:xfrm>
        </p:spPr>
        <p:txBody>
          <a:bodyPr anchor="t">
            <a:normAutofit/>
          </a:bodyPr>
          <a:lstStyle/>
          <a:p>
            <a:r>
              <a:rPr lang="en-ID" sz="4700" b="0" i="0">
                <a:effectLst/>
                <a:latin typeface="-apple-system"/>
              </a:rPr>
              <a:t>Method dan Fungsi Build-in Pada List Python</a:t>
            </a:r>
            <a:br>
              <a:rPr lang="en-ID" sz="4700" b="0" i="0">
                <a:effectLst/>
                <a:latin typeface="-apple-system"/>
              </a:rPr>
            </a:br>
            <a:endParaRPr lang="en-ID" sz="470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15A876-AE03-A1DE-2D68-463E1B6B57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103208"/>
              </p:ext>
            </p:extLst>
          </p:nvPr>
        </p:nvGraphicFramePr>
        <p:xfrm>
          <a:off x="539750" y="2623687"/>
          <a:ext cx="11101388" cy="3856546"/>
        </p:xfrm>
        <a:graphic>
          <a:graphicData uri="http://schemas.openxmlformats.org/drawingml/2006/table">
            <a:tbl>
              <a:tblPr firstRow="1" bandRow="1"/>
              <a:tblGrid>
                <a:gridCol w="5550694">
                  <a:extLst>
                    <a:ext uri="{9D8B030D-6E8A-4147-A177-3AD203B41FA5}">
                      <a16:colId xmlns:a16="http://schemas.microsoft.com/office/drawing/2014/main" val="3707720687"/>
                    </a:ext>
                  </a:extLst>
                </a:gridCol>
                <a:gridCol w="5550694">
                  <a:extLst>
                    <a:ext uri="{9D8B030D-6E8A-4147-A177-3AD203B41FA5}">
                      <a16:colId xmlns:a16="http://schemas.microsoft.com/office/drawing/2014/main" val="4081906372"/>
                    </a:ext>
                  </a:extLst>
                </a:gridCol>
              </a:tblGrid>
              <a:tr h="547889">
                <a:tc>
                  <a:txBody>
                    <a:bodyPr/>
                    <a:lstStyle/>
                    <a:p>
                      <a:pPr algn="l"/>
                      <a:r>
                        <a:rPr lang="en-ID" sz="2000">
                          <a:solidFill>
                            <a:srgbClr val="000000"/>
                          </a:solidFill>
                          <a:effectLst/>
                        </a:rPr>
                        <a:t>Python Function</a:t>
                      </a:r>
                    </a:p>
                  </a:txBody>
                  <a:tcPr marL="153446" marR="153446" marT="102297" marB="102297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2000">
                          <a:solidFill>
                            <a:srgbClr val="000000"/>
                          </a:solidFill>
                          <a:effectLst/>
                        </a:rPr>
                        <a:t>Penjelasan</a:t>
                      </a:r>
                    </a:p>
                  </a:txBody>
                  <a:tcPr marL="153446" marR="153446" marT="102297" marB="102297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887851"/>
                  </a:ext>
                </a:extLst>
              </a:tr>
              <a:tr h="547889">
                <a:tc>
                  <a:txBody>
                    <a:bodyPr/>
                    <a:lstStyle/>
                    <a:p>
                      <a:r>
                        <a:rPr lang="en-ID" sz="2000">
                          <a:solidFill>
                            <a:srgbClr val="000000"/>
                          </a:solidFill>
                          <a:effectLst/>
                        </a:rPr>
                        <a:t>cmp(list1, list2) #</a:t>
                      </a:r>
                    </a:p>
                  </a:txBody>
                  <a:tcPr marL="153446" marR="153446" marT="102297" marB="102297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solidFill>
                            <a:srgbClr val="000000"/>
                          </a:solidFill>
                          <a:effectLst/>
                        </a:rPr>
                        <a:t>Tidak lagi tersedia dengan Python 3</a:t>
                      </a:r>
                    </a:p>
                  </a:txBody>
                  <a:tcPr marL="153446" marR="153446" marT="102297" marB="102297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295932"/>
                  </a:ext>
                </a:extLst>
              </a:tr>
              <a:tr h="547889">
                <a:tc>
                  <a:txBody>
                    <a:bodyPr/>
                    <a:lstStyle/>
                    <a:p>
                      <a:r>
                        <a:rPr lang="en-ID" sz="2000">
                          <a:solidFill>
                            <a:srgbClr val="000000"/>
                          </a:solidFill>
                          <a:effectLst/>
                        </a:rPr>
                        <a:t>len(list)</a:t>
                      </a:r>
                    </a:p>
                  </a:txBody>
                  <a:tcPr marL="153446" marR="153446" marT="102297" marB="102297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solidFill>
                            <a:srgbClr val="000000"/>
                          </a:solidFill>
                          <a:effectLst/>
                        </a:rPr>
                        <a:t>Memberikan total panjang list.</a:t>
                      </a:r>
                    </a:p>
                  </a:txBody>
                  <a:tcPr marL="153446" marR="153446" marT="102297" marB="102297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762728"/>
                  </a:ext>
                </a:extLst>
              </a:tr>
              <a:tr h="850796">
                <a:tc>
                  <a:txBody>
                    <a:bodyPr/>
                    <a:lstStyle/>
                    <a:p>
                      <a:r>
                        <a:rPr lang="en-ID" sz="2000">
                          <a:solidFill>
                            <a:srgbClr val="000000"/>
                          </a:solidFill>
                          <a:effectLst/>
                        </a:rPr>
                        <a:t>max(list)</a:t>
                      </a:r>
                    </a:p>
                  </a:txBody>
                  <a:tcPr marL="153446" marR="153446" marT="102297" marB="102297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solidFill>
                            <a:srgbClr val="000000"/>
                          </a:solidFill>
                          <a:effectLst/>
                        </a:rPr>
                        <a:t>Mengembalikan item dari list dengan nilai maks.</a:t>
                      </a:r>
                    </a:p>
                  </a:txBody>
                  <a:tcPr marL="153446" marR="153446" marT="102297" marB="102297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558254"/>
                  </a:ext>
                </a:extLst>
              </a:tr>
              <a:tr h="547889">
                <a:tc>
                  <a:txBody>
                    <a:bodyPr/>
                    <a:lstStyle/>
                    <a:p>
                      <a:r>
                        <a:rPr lang="en-ID" sz="2000">
                          <a:solidFill>
                            <a:srgbClr val="000000"/>
                          </a:solidFill>
                          <a:effectLst/>
                        </a:rPr>
                        <a:t>min(list)</a:t>
                      </a:r>
                    </a:p>
                  </a:txBody>
                  <a:tcPr marL="153446" marR="153446" marT="102297" marB="102297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solidFill>
                            <a:srgbClr val="000000"/>
                          </a:solidFill>
                          <a:effectLst/>
                        </a:rPr>
                        <a:t>Mengembalikan item dari list dengan nilai min.</a:t>
                      </a:r>
                    </a:p>
                  </a:txBody>
                  <a:tcPr marL="153446" marR="153446" marT="102297" marB="102297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218750"/>
                  </a:ext>
                </a:extLst>
              </a:tr>
              <a:tr h="547889">
                <a:tc>
                  <a:txBody>
                    <a:bodyPr/>
                    <a:lstStyle/>
                    <a:p>
                      <a:r>
                        <a:rPr lang="en-ID" sz="2000">
                          <a:solidFill>
                            <a:srgbClr val="000000"/>
                          </a:solidFill>
                          <a:effectLst/>
                        </a:rPr>
                        <a:t>list(seq)</a:t>
                      </a:r>
                    </a:p>
                  </a:txBody>
                  <a:tcPr marL="153446" marR="153446" marT="102297" marB="102297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solidFill>
                            <a:srgbClr val="000000"/>
                          </a:solidFill>
                          <a:effectLst/>
                        </a:rPr>
                        <a:t>Mengubah tuple menjadi list.</a:t>
                      </a:r>
                    </a:p>
                  </a:txBody>
                  <a:tcPr marL="153446" marR="153446" marT="102297" marB="102297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442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819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59932-1DA9-F60C-EF5C-0BCE26F49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0001"/>
            <a:ext cx="11075080" cy="1809500"/>
          </a:xfrm>
        </p:spPr>
        <p:txBody>
          <a:bodyPr anchor="t">
            <a:normAutofit/>
          </a:bodyPr>
          <a:lstStyle/>
          <a:p>
            <a:r>
              <a:rPr lang="en-ID" sz="4700" b="0" i="0">
                <a:effectLst/>
                <a:latin typeface="-apple-system"/>
              </a:rPr>
              <a:t>Method dan Fungsi Build-in Pada List Python</a:t>
            </a:r>
            <a:br>
              <a:rPr lang="en-ID" sz="4700" b="0" i="0">
                <a:effectLst/>
                <a:latin typeface="-apple-system"/>
              </a:rPr>
            </a:br>
            <a:endParaRPr lang="en-ID" sz="470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391465B-E9DC-AC88-7C5E-8BFA7AC84A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593535"/>
              </p:ext>
            </p:extLst>
          </p:nvPr>
        </p:nvGraphicFramePr>
        <p:xfrm>
          <a:off x="932960" y="1636513"/>
          <a:ext cx="10314968" cy="4672210"/>
        </p:xfrm>
        <a:graphic>
          <a:graphicData uri="http://schemas.openxmlformats.org/drawingml/2006/table">
            <a:tbl>
              <a:tblPr firstRow="1" bandRow="1"/>
              <a:tblGrid>
                <a:gridCol w="3195308">
                  <a:extLst>
                    <a:ext uri="{9D8B030D-6E8A-4147-A177-3AD203B41FA5}">
                      <a16:colId xmlns:a16="http://schemas.microsoft.com/office/drawing/2014/main" val="2946809663"/>
                    </a:ext>
                  </a:extLst>
                </a:gridCol>
                <a:gridCol w="7119660">
                  <a:extLst>
                    <a:ext uri="{9D8B030D-6E8A-4147-A177-3AD203B41FA5}">
                      <a16:colId xmlns:a16="http://schemas.microsoft.com/office/drawing/2014/main" val="129429547"/>
                    </a:ext>
                  </a:extLst>
                </a:gridCol>
              </a:tblGrid>
              <a:tr h="467221">
                <a:tc>
                  <a:txBody>
                    <a:bodyPr/>
                    <a:lstStyle/>
                    <a:p>
                      <a:pPr algn="l"/>
                      <a:r>
                        <a:rPr lang="en-ID" sz="1300">
                          <a:solidFill>
                            <a:srgbClr val="000000"/>
                          </a:solidFill>
                          <a:effectLst/>
                        </a:rPr>
                        <a:t>Python Methods</a:t>
                      </a:r>
                    </a:p>
                  </a:txBody>
                  <a:tcPr marL="96430" marR="96430" marT="64286" marB="64286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300" dirty="0" err="1">
                          <a:solidFill>
                            <a:srgbClr val="000000"/>
                          </a:solidFill>
                          <a:effectLst/>
                        </a:rPr>
                        <a:t>Penjelasan</a:t>
                      </a:r>
                      <a:endParaRPr lang="en-ID" sz="13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6430" marR="96430" marT="64286" marB="64286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797414"/>
                  </a:ext>
                </a:extLst>
              </a:tr>
              <a:tr h="467221">
                <a:tc>
                  <a:txBody>
                    <a:bodyPr/>
                    <a:lstStyle/>
                    <a:p>
                      <a:r>
                        <a:rPr lang="en-ID" sz="1300">
                          <a:solidFill>
                            <a:srgbClr val="000000"/>
                          </a:solidFill>
                          <a:effectLst/>
                        </a:rPr>
                        <a:t>list.append(obj)</a:t>
                      </a:r>
                    </a:p>
                  </a:txBody>
                  <a:tcPr marL="96430" marR="96430" marT="64286" marB="64286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300">
                          <a:solidFill>
                            <a:srgbClr val="000000"/>
                          </a:solidFill>
                          <a:effectLst/>
                        </a:rPr>
                        <a:t>Menambahkan objek obj ke list</a:t>
                      </a:r>
                    </a:p>
                  </a:txBody>
                  <a:tcPr marL="96430" marR="96430" marT="64286" marB="64286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239458"/>
                  </a:ext>
                </a:extLst>
              </a:tr>
              <a:tr h="467221">
                <a:tc>
                  <a:txBody>
                    <a:bodyPr/>
                    <a:lstStyle/>
                    <a:p>
                      <a:r>
                        <a:rPr lang="en-ID" sz="1300">
                          <a:solidFill>
                            <a:srgbClr val="000000"/>
                          </a:solidFill>
                          <a:effectLst/>
                        </a:rPr>
                        <a:t>list.count(obj)</a:t>
                      </a:r>
                    </a:p>
                  </a:txBody>
                  <a:tcPr marL="96430" marR="96430" marT="64286" marB="64286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300">
                          <a:solidFill>
                            <a:srgbClr val="000000"/>
                          </a:solidFill>
                          <a:effectLst/>
                        </a:rPr>
                        <a:t>Jumlah pengembalian berapa kali obj terjadi dalam list</a:t>
                      </a:r>
                    </a:p>
                  </a:txBody>
                  <a:tcPr marL="96430" marR="96430" marT="64286" marB="64286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927522"/>
                  </a:ext>
                </a:extLst>
              </a:tr>
              <a:tr h="467221">
                <a:tc>
                  <a:txBody>
                    <a:bodyPr/>
                    <a:lstStyle/>
                    <a:p>
                      <a:r>
                        <a:rPr lang="en-ID" sz="1300">
                          <a:solidFill>
                            <a:srgbClr val="000000"/>
                          </a:solidFill>
                          <a:effectLst/>
                        </a:rPr>
                        <a:t>list.extend(seq)</a:t>
                      </a:r>
                    </a:p>
                  </a:txBody>
                  <a:tcPr marL="96430" marR="96430" marT="64286" marB="64286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300">
                          <a:solidFill>
                            <a:srgbClr val="000000"/>
                          </a:solidFill>
                          <a:effectLst/>
                        </a:rPr>
                        <a:t>Tambahkan isi seq ke list</a:t>
                      </a:r>
                    </a:p>
                  </a:txBody>
                  <a:tcPr marL="96430" marR="96430" marT="64286" marB="64286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911026"/>
                  </a:ext>
                </a:extLst>
              </a:tr>
              <a:tr h="467221">
                <a:tc>
                  <a:txBody>
                    <a:bodyPr/>
                    <a:lstStyle/>
                    <a:p>
                      <a:r>
                        <a:rPr lang="en-ID" sz="1300">
                          <a:solidFill>
                            <a:srgbClr val="000000"/>
                          </a:solidFill>
                          <a:effectLst/>
                        </a:rPr>
                        <a:t>list.index(obj)</a:t>
                      </a:r>
                    </a:p>
                  </a:txBody>
                  <a:tcPr marL="96430" marR="96430" marT="64286" marB="64286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300">
                          <a:solidFill>
                            <a:srgbClr val="000000"/>
                          </a:solidFill>
                          <a:effectLst/>
                        </a:rPr>
                        <a:t>Mengembalikan indeks terendah dalam list yang muncul obj</a:t>
                      </a:r>
                    </a:p>
                  </a:txBody>
                  <a:tcPr marL="96430" marR="96430" marT="64286" marB="64286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564577"/>
                  </a:ext>
                </a:extLst>
              </a:tr>
              <a:tr h="467221">
                <a:tc>
                  <a:txBody>
                    <a:bodyPr/>
                    <a:lstStyle/>
                    <a:p>
                      <a:r>
                        <a:rPr lang="en-ID" sz="1300">
                          <a:solidFill>
                            <a:srgbClr val="000000"/>
                          </a:solidFill>
                          <a:effectLst/>
                        </a:rPr>
                        <a:t>list.insert(index, obj)</a:t>
                      </a:r>
                    </a:p>
                  </a:txBody>
                  <a:tcPr marL="96430" marR="96430" marT="64286" marB="64286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300">
                          <a:solidFill>
                            <a:srgbClr val="000000"/>
                          </a:solidFill>
                          <a:effectLst/>
                        </a:rPr>
                        <a:t>Sisipkan objek obj ke dalam list di indeks offset</a:t>
                      </a:r>
                    </a:p>
                  </a:txBody>
                  <a:tcPr marL="96430" marR="96430" marT="64286" marB="64286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793513"/>
                  </a:ext>
                </a:extLst>
              </a:tr>
              <a:tr h="467221">
                <a:tc>
                  <a:txBody>
                    <a:bodyPr/>
                    <a:lstStyle/>
                    <a:p>
                      <a:r>
                        <a:rPr lang="en-ID" sz="1300">
                          <a:solidFill>
                            <a:srgbClr val="000000"/>
                          </a:solidFill>
                          <a:effectLst/>
                        </a:rPr>
                        <a:t>list.pop(obj = list[-1])</a:t>
                      </a:r>
                    </a:p>
                  </a:txBody>
                  <a:tcPr marL="96430" marR="96430" marT="64286" marB="64286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300">
                          <a:solidFill>
                            <a:srgbClr val="000000"/>
                          </a:solidFill>
                          <a:effectLst/>
                        </a:rPr>
                        <a:t>Menghapus dan mengembalikan objek atau obj terakhir dari list</a:t>
                      </a:r>
                    </a:p>
                  </a:txBody>
                  <a:tcPr marL="96430" marR="96430" marT="64286" marB="64286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43699"/>
                  </a:ext>
                </a:extLst>
              </a:tr>
              <a:tr h="467221">
                <a:tc>
                  <a:txBody>
                    <a:bodyPr/>
                    <a:lstStyle/>
                    <a:p>
                      <a:r>
                        <a:rPr lang="en-ID" sz="1300">
                          <a:solidFill>
                            <a:srgbClr val="000000"/>
                          </a:solidFill>
                          <a:effectLst/>
                        </a:rPr>
                        <a:t>list.remove(obj)</a:t>
                      </a:r>
                    </a:p>
                  </a:txBody>
                  <a:tcPr marL="96430" marR="96430" marT="64286" marB="64286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Removes object obj from list</a:t>
                      </a:r>
                    </a:p>
                  </a:txBody>
                  <a:tcPr marL="96430" marR="96430" marT="64286" marB="64286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427807"/>
                  </a:ext>
                </a:extLst>
              </a:tr>
              <a:tr h="467221">
                <a:tc>
                  <a:txBody>
                    <a:bodyPr/>
                    <a:lstStyle/>
                    <a:p>
                      <a:r>
                        <a:rPr lang="en-ID" sz="1300">
                          <a:solidFill>
                            <a:srgbClr val="000000"/>
                          </a:solidFill>
                          <a:effectLst/>
                        </a:rPr>
                        <a:t>list.reverse()</a:t>
                      </a:r>
                    </a:p>
                  </a:txBody>
                  <a:tcPr marL="96430" marR="96430" marT="64286" marB="64286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solidFill>
                            <a:srgbClr val="000000"/>
                          </a:solidFill>
                          <a:effectLst/>
                        </a:rPr>
                        <a:t>Membalik list objek di tempat</a:t>
                      </a:r>
                    </a:p>
                  </a:txBody>
                  <a:tcPr marL="96430" marR="96430" marT="64286" marB="64286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948516"/>
                  </a:ext>
                </a:extLst>
              </a:tr>
              <a:tr h="467221">
                <a:tc>
                  <a:txBody>
                    <a:bodyPr/>
                    <a:lstStyle/>
                    <a:p>
                      <a:r>
                        <a:rPr lang="en-ID" sz="1300">
                          <a:solidFill>
                            <a:srgbClr val="000000"/>
                          </a:solidFill>
                          <a:effectLst/>
                        </a:rPr>
                        <a:t>list.sort([func])</a:t>
                      </a:r>
                    </a:p>
                  </a:txBody>
                  <a:tcPr marL="96430" marR="96430" marT="64286" marB="64286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300" dirty="0" err="1">
                          <a:solidFill>
                            <a:srgbClr val="000000"/>
                          </a:solidFill>
                          <a:effectLst/>
                        </a:rPr>
                        <a:t>Urutkan</a:t>
                      </a:r>
                      <a:r>
                        <a:rPr lang="en-ID" sz="13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300" dirty="0" err="1">
                          <a:solidFill>
                            <a:srgbClr val="000000"/>
                          </a:solidFill>
                          <a:effectLst/>
                        </a:rPr>
                        <a:t>objek</a:t>
                      </a:r>
                      <a:r>
                        <a:rPr lang="en-ID" sz="1300" dirty="0">
                          <a:solidFill>
                            <a:srgbClr val="000000"/>
                          </a:solidFill>
                          <a:effectLst/>
                        </a:rPr>
                        <a:t> list, </a:t>
                      </a:r>
                      <a:r>
                        <a:rPr lang="en-ID" sz="1300" dirty="0" err="1">
                          <a:solidFill>
                            <a:srgbClr val="000000"/>
                          </a:solidFill>
                          <a:effectLst/>
                        </a:rPr>
                        <a:t>gunakan</a:t>
                      </a:r>
                      <a:r>
                        <a:rPr lang="en-ID" sz="1300" dirty="0">
                          <a:solidFill>
                            <a:srgbClr val="000000"/>
                          </a:solidFill>
                          <a:effectLst/>
                        </a:rPr>
                        <a:t> compare </a:t>
                      </a:r>
                      <a:r>
                        <a:rPr lang="en-ID" sz="1300" dirty="0" err="1">
                          <a:solidFill>
                            <a:srgbClr val="000000"/>
                          </a:solidFill>
                          <a:effectLst/>
                        </a:rPr>
                        <a:t>func</a:t>
                      </a:r>
                      <a:r>
                        <a:rPr lang="en-ID" sz="13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300" dirty="0" err="1">
                          <a:solidFill>
                            <a:srgbClr val="000000"/>
                          </a:solidFill>
                          <a:effectLst/>
                        </a:rPr>
                        <a:t>jika</a:t>
                      </a:r>
                      <a:r>
                        <a:rPr lang="en-ID" sz="13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300" dirty="0" err="1">
                          <a:solidFill>
                            <a:srgbClr val="000000"/>
                          </a:solidFill>
                          <a:effectLst/>
                        </a:rPr>
                        <a:t>diberikan</a:t>
                      </a:r>
                      <a:endParaRPr lang="en-ID" sz="13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6430" marR="96430" marT="64286" marB="64286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991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91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021B-F132-BF51-F9F3-35B457A2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8DA81-304A-3A5D-862F-430F4A0C7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603513"/>
            <a:ext cx="11101136" cy="4705211"/>
          </a:xfrm>
        </p:spPr>
        <p:txBody>
          <a:bodyPr/>
          <a:lstStyle/>
          <a:p>
            <a:r>
              <a:rPr lang="en-ID" b="0" i="0" dirty="0" err="1">
                <a:effectLst/>
                <a:latin typeface="-apple-system"/>
              </a:rPr>
              <a:t>Dalam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bahasa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pemrograman</a:t>
            </a:r>
            <a:r>
              <a:rPr lang="en-ID" b="0" i="0" dirty="0">
                <a:effectLst/>
                <a:latin typeface="-apple-system"/>
              </a:rPr>
              <a:t> Python, </a:t>
            </a:r>
            <a:r>
              <a:rPr lang="en-ID" b="0" i="0" dirty="0" err="1">
                <a:effectLst/>
                <a:latin typeface="-apple-system"/>
              </a:rPr>
              <a:t>struktur</a:t>
            </a:r>
            <a:r>
              <a:rPr lang="en-ID" b="0" i="0" dirty="0">
                <a:effectLst/>
                <a:latin typeface="-apple-system"/>
              </a:rPr>
              <a:t> data yang paling </a:t>
            </a:r>
            <a:r>
              <a:rPr lang="en-ID" b="0" i="0" dirty="0" err="1">
                <a:effectLst/>
                <a:latin typeface="-apple-system"/>
              </a:rPr>
              <a:t>dasar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adalah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urutan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atau</a:t>
            </a:r>
            <a:r>
              <a:rPr lang="en-ID" b="0" i="0" dirty="0">
                <a:effectLst/>
                <a:latin typeface="-apple-system"/>
              </a:rPr>
              <a:t> lists. </a:t>
            </a:r>
          </a:p>
          <a:p>
            <a:r>
              <a:rPr lang="en-ID" b="0" i="0" dirty="0" err="1">
                <a:effectLst/>
                <a:latin typeface="-apple-system"/>
              </a:rPr>
              <a:t>Setiap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elemen-elemen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berurutan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akan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diberi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nomor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posisi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atau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indeksnya</a:t>
            </a:r>
            <a:r>
              <a:rPr lang="en-ID" b="0" i="0" dirty="0">
                <a:effectLst/>
                <a:latin typeface="-apple-system"/>
              </a:rPr>
              <a:t>. </a:t>
            </a:r>
            <a:r>
              <a:rPr lang="en-ID" b="0" i="0" dirty="0" err="1">
                <a:effectLst/>
                <a:latin typeface="-apple-system"/>
              </a:rPr>
              <a:t>Indeks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pertama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dalam</a:t>
            </a:r>
            <a:r>
              <a:rPr lang="en-ID" b="0" i="0" dirty="0">
                <a:effectLst/>
                <a:latin typeface="-apple-system"/>
              </a:rPr>
              <a:t> list </a:t>
            </a:r>
            <a:r>
              <a:rPr lang="en-ID" b="0" i="0" dirty="0" err="1">
                <a:effectLst/>
                <a:latin typeface="-apple-system"/>
              </a:rPr>
              <a:t>adalah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nol</a:t>
            </a:r>
            <a:r>
              <a:rPr lang="en-ID" b="0" i="0" dirty="0">
                <a:effectLst/>
                <a:latin typeface="-apple-system"/>
              </a:rPr>
              <a:t>, </a:t>
            </a:r>
            <a:r>
              <a:rPr lang="en-ID" b="0" i="0" dirty="0" err="1">
                <a:effectLst/>
                <a:latin typeface="-apple-system"/>
              </a:rPr>
              <a:t>indeks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kedua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adalah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satu</a:t>
            </a:r>
            <a:r>
              <a:rPr lang="en-ID" b="0" i="0" dirty="0">
                <a:effectLst/>
                <a:latin typeface="-apple-system"/>
              </a:rPr>
              <a:t> dan </a:t>
            </a:r>
            <a:r>
              <a:rPr lang="en-ID" b="0" i="0" dirty="0" err="1">
                <a:effectLst/>
                <a:latin typeface="-apple-system"/>
              </a:rPr>
              <a:t>seterusnya</a:t>
            </a:r>
            <a:r>
              <a:rPr lang="en-ID" b="0" i="0" dirty="0">
                <a:effectLst/>
                <a:latin typeface="-apple-system"/>
              </a:rPr>
              <a:t>.</a:t>
            </a:r>
          </a:p>
          <a:p>
            <a:r>
              <a:rPr lang="en-ID" b="0" i="1" dirty="0">
                <a:effectLst/>
                <a:latin typeface="ui-serif"/>
              </a:rPr>
              <a:t>List</a:t>
            </a:r>
            <a:r>
              <a:rPr lang="en-ID" b="0" i="0" dirty="0">
                <a:effectLst/>
                <a:latin typeface="ui-serif"/>
              </a:rPr>
              <a:t> </a:t>
            </a:r>
            <a:r>
              <a:rPr lang="en-ID" b="0" i="0" dirty="0" err="1">
                <a:effectLst/>
                <a:latin typeface="ui-serif"/>
              </a:rPr>
              <a:t>adalah</a:t>
            </a:r>
            <a:r>
              <a:rPr lang="en-ID" b="0" i="0" dirty="0">
                <a:effectLst/>
                <a:latin typeface="ui-serif"/>
              </a:rPr>
              <a:t> </a:t>
            </a:r>
            <a:r>
              <a:rPr lang="en-ID" b="0" i="0" dirty="0" err="1">
                <a:effectLst/>
                <a:latin typeface="ui-serif"/>
              </a:rPr>
              <a:t>struktur</a:t>
            </a:r>
            <a:r>
              <a:rPr lang="en-ID" b="0" i="0" dirty="0">
                <a:effectLst/>
                <a:latin typeface="ui-serif"/>
              </a:rPr>
              <a:t> data pada python yang </a:t>
            </a:r>
            <a:r>
              <a:rPr lang="en-ID" b="0" i="0" dirty="0" err="1">
                <a:effectLst/>
                <a:latin typeface="ui-serif"/>
              </a:rPr>
              <a:t>mampu</a:t>
            </a:r>
            <a:r>
              <a:rPr lang="en-ID" b="0" i="0" dirty="0">
                <a:effectLst/>
                <a:latin typeface="ui-serif"/>
              </a:rPr>
              <a:t> </a:t>
            </a:r>
            <a:r>
              <a:rPr lang="en-ID" b="0" i="0" dirty="0" err="1">
                <a:effectLst/>
                <a:latin typeface="ui-serif"/>
              </a:rPr>
              <a:t>menyimpan</a:t>
            </a:r>
            <a:r>
              <a:rPr lang="en-ID" b="0" i="0" dirty="0">
                <a:effectLst/>
                <a:latin typeface="ui-serif"/>
              </a:rPr>
              <a:t> </a:t>
            </a:r>
            <a:r>
              <a:rPr lang="en-ID" b="0" i="0" dirty="0" err="1">
                <a:effectLst/>
                <a:latin typeface="ui-serif"/>
              </a:rPr>
              <a:t>lebih</a:t>
            </a:r>
            <a:r>
              <a:rPr lang="en-ID" b="0" i="0" dirty="0">
                <a:effectLst/>
                <a:latin typeface="ui-serif"/>
              </a:rPr>
              <a:t> </a:t>
            </a:r>
            <a:r>
              <a:rPr lang="en-ID" b="0" i="0" dirty="0" err="1">
                <a:effectLst/>
                <a:latin typeface="ui-serif"/>
              </a:rPr>
              <a:t>dari</a:t>
            </a:r>
            <a:r>
              <a:rPr lang="en-ID" b="0" i="0" dirty="0">
                <a:effectLst/>
                <a:latin typeface="ui-serif"/>
              </a:rPr>
              <a:t> </a:t>
            </a:r>
            <a:r>
              <a:rPr lang="en-ID" b="0" i="0" dirty="0" err="1">
                <a:effectLst/>
                <a:latin typeface="ui-serif"/>
              </a:rPr>
              <a:t>satu</a:t>
            </a:r>
            <a:r>
              <a:rPr lang="en-ID" b="0" i="0" dirty="0">
                <a:effectLst/>
                <a:latin typeface="ui-serif"/>
              </a:rPr>
              <a:t> data, </a:t>
            </a:r>
            <a:r>
              <a:rPr lang="en-ID" b="0" i="0" dirty="0" err="1">
                <a:effectLst/>
                <a:latin typeface="ui-serif"/>
              </a:rPr>
              <a:t>seperti</a:t>
            </a:r>
            <a:r>
              <a:rPr lang="en-ID" b="0" i="0" dirty="0">
                <a:effectLst/>
                <a:latin typeface="ui-serif"/>
              </a:rPr>
              <a:t> array.</a:t>
            </a:r>
          </a:p>
          <a:p>
            <a:pPr marL="0" indent="0">
              <a:buNone/>
            </a:pPr>
            <a:endParaRPr lang="en-ID" b="0" i="0" dirty="0">
              <a:effectLst/>
              <a:latin typeface="ui-serif"/>
            </a:endParaRPr>
          </a:p>
          <a:p>
            <a:pPr marL="0" indent="0">
              <a:buNone/>
            </a:pPr>
            <a:r>
              <a:rPr lang="en-ID" dirty="0" err="1">
                <a:latin typeface="ui-serif"/>
              </a:rPr>
              <a:t>Contoh</a:t>
            </a:r>
            <a:r>
              <a:rPr lang="en-ID" dirty="0">
                <a:latin typeface="ui-serif"/>
              </a:rPr>
              <a:t> :</a:t>
            </a:r>
          </a:p>
          <a:p>
            <a:pPr marL="0" indent="0">
              <a:buNone/>
            </a:pPr>
            <a:endParaRPr lang="en-ID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BBC5832-282E-913C-382F-A06077FE5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064644"/>
              </p:ext>
            </p:extLst>
          </p:nvPr>
        </p:nvGraphicFramePr>
        <p:xfrm>
          <a:off x="2551329" y="466763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415141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448077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142388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3067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Hijau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Kuning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Merah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Biru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8226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BBECB8-9947-B81E-A091-8DD5997D8CB0}"/>
              </a:ext>
            </a:extLst>
          </p:cNvPr>
          <p:cNvSpPr txBox="1"/>
          <p:nvPr/>
        </p:nvSpPr>
        <p:spPr>
          <a:xfrm>
            <a:off x="859815" y="4669145"/>
            <a:ext cx="139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</a:t>
            </a:r>
            <a:r>
              <a:rPr lang="en-US" dirty="0" err="1"/>
              <a:t>Warna</a:t>
            </a:r>
            <a:r>
              <a:rPr lang="en-US" dirty="0"/>
              <a:t> :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17802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AA6C32-2C88-FF6C-864D-E13C0F54C8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TERIMA KASIH</a:t>
            </a:r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FD4CF9B-FA1D-ABFA-4B21-1D4AE83C73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Semoga</a:t>
            </a:r>
            <a:r>
              <a:rPr lang="en-US" dirty="0"/>
              <a:t> </a:t>
            </a:r>
            <a:r>
              <a:rPr lang="en-US" dirty="0" err="1"/>
              <a:t>bermanfaat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6664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3389-622C-AA8C-09EF-FD746F688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>
                <a:effectLst/>
                <a:latin typeface="ui-sans-serif"/>
              </a:rPr>
              <a:t>Cara </a:t>
            </a:r>
            <a:r>
              <a:rPr lang="en-ID" b="1" i="0" dirty="0" err="1">
                <a:effectLst/>
                <a:latin typeface="ui-sans-serif"/>
              </a:rPr>
              <a:t>Membuat</a:t>
            </a:r>
            <a:r>
              <a:rPr lang="en-ID" b="1" i="0" dirty="0">
                <a:effectLst/>
                <a:latin typeface="ui-sans-serif"/>
              </a:rPr>
              <a:t> List di Python</a:t>
            </a:r>
            <a:br>
              <a:rPr lang="en-ID" b="1" i="0" dirty="0">
                <a:effectLst/>
                <a:latin typeface="ui-sans-serif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5C115-2FB3-9A83-AA4E-184185ABA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630017"/>
            <a:ext cx="11101136" cy="4678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List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buat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biasa</a:t>
            </a:r>
            <a:r>
              <a:rPr lang="en-ID" dirty="0"/>
              <a:t>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variabelnya</a:t>
            </a:r>
            <a:r>
              <a:rPr lang="en-ID" dirty="0"/>
              <a:t> </a:t>
            </a:r>
            <a:r>
              <a:rPr lang="en-ID" dirty="0" err="1"/>
              <a:t>diisi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 siku ([])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 :</a:t>
            </a:r>
          </a:p>
          <a:p>
            <a:pPr marL="0" indent="0">
              <a:buNone/>
            </a:pPr>
            <a:r>
              <a:rPr lang="en-ID" dirty="0" err="1"/>
              <a:t>Kendaraan</a:t>
            </a:r>
            <a:r>
              <a:rPr lang="en-ID" dirty="0"/>
              <a:t> = []  </a:t>
            </a:r>
            <a:r>
              <a:rPr lang="en-ID" dirty="0">
                <a:solidFill>
                  <a:srgbClr val="00B0F0"/>
                </a:solidFill>
              </a:rPr>
              <a:t>( </a:t>
            </a:r>
            <a:r>
              <a:rPr lang="en-ID" dirty="0" err="1">
                <a:solidFill>
                  <a:srgbClr val="00B0F0"/>
                </a:solidFill>
              </a:rPr>
              <a:t>Membuat</a:t>
            </a:r>
            <a:r>
              <a:rPr lang="en-ID" dirty="0">
                <a:solidFill>
                  <a:srgbClr val="00B0F0"/>
                </a:solidFill>
              </a:rPr>
              <a:t> List </a:t>
            </a:r>
            <a:r>
              <a:rPr lang="en-ID" dirty="0" err="1">
                <a:solidFill>
                  <a:srgbClr val="00B0F0"/>
                </a:solidFill>
              </a:rPr>
              <a:t>Kosong</a:t>
            </a:r>
            <a:r>
              <a:rPr lang="en-ID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ID" dirty="0" err="1"/>
              <a:t>Hobi</a:t>
            </a:r>
            <a:r>
              <a:rPr lang="en-ID" dirty="0"/>
              <a:t> = [“</a:t>
            </a:r>
            <a:r>
              <a:rPr lang="en-ID" dirty="0" err="1"/>
              <a:t>Menulis</a:t>
            </a:r>
            <a:r>
              <a:rPr lang="en-ID" dirty="0"/>
              <a:t>”, “</a:t>
            </a:r>
            <a:r>
              <a:rPr lang="en-ID" dirty="0" err="1"/>
              <a:t>Olahraga</a:t>
            </a:r>
            <a:r>
              <a:rPr lang="en-ID" dirty="0"/>
              <a:t>”, “</a:t>
            </a:r>
            <a:r>
              <a:rPr lang="en-ID" dirty="0" err="1"/>
              <a:t>Membaca</a:t>
            </a:r>
            <a:r>
              <a:rPr lang="en-ID" dirty="0"/>
              <a:t>”] </a:t>
            </a:r>
            <a:r>
              <a:rPr lang="en-ID" dirty="0">
                <a:solidFill>
                  <a:srgbClr val="00B0F0"/>
                </a:solidFill>
              </a:rPr>
              <a:t>(List </a:t>
            </a:r>
            <a:r>
              <a:rPr lang="en-ID" dirty="0" err="1">
                <a:solidFill>
                  <a:srgbClr val="00B0F0"/>
                </a:solidFill>
              </a:rPr>
              <a:t>berisi</a:t>
            </a:r>
            <a:r>
              <a:rPr lang="en-ID" dirty="0">
                <a:solidFill>
                  <a:srgbClr val="00B0F0"/>
                </a:solidFill>
              </a:rPr>
              <a:t> </a:t>
            </a:r>
            <a:r>
              <a:rPr lang="en-ID" dirty="0" err="1">
                <a:solidFill>
                  <a:srgbClr val="00B0F0"/>
                </a:solidFill>
              </a:rPr>
              <a:t>beberapa</a:t>
            </a:r>
            <a:r>
              <a:rPr lang="en-ID" dirty="0">
                <a:solidFill>
                  <a:srgbClr val="00B0F0"/>
                </a:solidFill>
              </a:rPr>
              <a:t> data)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list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diisi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, string, integer, float, double, </a:t>
            </a:r>
            <a:r>
              <a:rPr lang="en-ID" dirty="0" err="1"/>
              <a:t>boolean</a:t>
            </a:r>
            <a:r>
              <a:rPr lang="en-ID" dirty="0"/>
              <a:t>, object, dan </a:t>
            </a:r>
            <a:r>
              <a:rPr lang="en-ID" dirty="0" err="1"/>
              <a:t>sebagainya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pl-PL" dirty="0"/>
              <a:t>laci = ["buku", 21, True, 34.12]</a:t>
            </a:r>
            <a:r>
              <a:rPr lang="en-ID" dirty="0"/>
              <a:t> </a:t>
            </a:r>
            <a:r>
              <a:rPr lang="en-ID" dirty="0">
                <a:solidFill>
                  <a:srgbClr val="00B0F0"/>
                </a:solidFill>
              </a:rPr>
              <a:t>(Ada </a:t>
            </a:r>
            <a:r>
              <a:rPr lang="en-ID" dirty="0" err="1">
                <a:solidFill>
                  <a:srgbClr val="00B0F0"/>
                </a:solidFill>
              </a:rPr>
              <a:t>berbagai</a:t>
            </a:r>
            <a:r>
              <a:rPr lang="en-ID" dirty="0">
                <a:solidFill>
                  <a:srgbClr val="00B0F0"/>
                </a:solidFill>
              </a:rPr>
              <a:t> </a:t>
            </a:r>
            <a:r>
              <a:rPr lang="en-ID" dirty="0" err="1">
                <a:solidFill>
                  <a:srgbClr val="00B0F0"/>
                </a:solidFill>
              </a:rPr>
              <a:t>tipe</a:t>
            </a:r>
            <a:r>
              <a:rPr lang="en-ID" dirty="0">
                <a:solidFill>
                  <a:srgbClr val="00B0F0"/>
                </a:solidFill>
              </a:rPr>
              <a:t> data yang </a:t>
            </a:r>
            <a:r>
              <a:rPr lang="en-ID" dirty="0" err="1">
                <a:solidFill>
                  <a:srgbClr val="00B0F0"/>
                </a:solidFill>
              </a:rPr>
              <a:t>bisa</a:t>
            </a:r>
            <a:r>
              <a:rPr lang="en-ID" dirty="0">
                <a:solidFill>
                  <a:srgbClr val="00B0F0"/>
                </a:solidFill>
              </a:rPr>
              <a:t> </a:t>
            </a:r>
            <a:r>
              <a:rPr lang="en-ID" dirty="0" err="1">
                <a:solidFill>
                  <a:srgbClr val="00B0F0"/>
                </a:solidFill>
              </a:rPr>
              <a:t>diisi</a:t>
            </a:r>
            <a:r>
              <a:rPr lang="en-ID" dirty="0">
                <a:solidFill>
                  <a:srgbClr val="00B0F0"/>
                </a:solidFill>
              </a:rPr>
              <a:t> pada list)</a:t>
            </a:r>
          </a:p>
        </p:txBody>
      </p:sp>
    </p:spTree>
    <p:extLst>
      <p:ext uri="{BB962C8B-B14F-4D97-AF65-F5344CB8AC3E}">
        <p14:creationId xmlns:p14="http://schemas.microsoft.com/office/powerpoint/2010/main" val="306824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87FF-04A8-727D-0054-40D13C62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List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1A5C2-1D55-CCDD-BA58-C6C0615F8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528887"/>
            <a:ext cx="7066748" cy="3779837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list1 = ['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', '</a:t>
            </a:r>
            <a:r>
              <a:rPr lang="en-ID" dirty="0" err="1"/>
              <a:t>teknik</a:t>
            </a:r>
            <a:r>
              <a:rPr lang="en-ID" dirty="0"/>
              <a:t> </a:t>
            </a:r>
            <a:r>
              <a:rPr lang="en-ID" dirty="0" err="1"/>
              <a:t>informatika</a:t>
            </a:r>
            <a:r>
              <a:rPr lang="en-ID" dirty="0"/>
              <a:t>', 2008, 2020]</a:t>
            </a:r>
          </a:p>
          <a:p>
            <a:pPr marL="0" indent="0">
              <a:buNone/>
            </a:pPr>
            <a:r>
              <a:rPr lang="en-ID" dirty="0"/>
              <a:t>list2 = [1, 2, 3, 4, 5 ]</a:t>
            </a:r>
          </a:p>
          <a:p>
            <a:pPr marL="0" indent="0">
              <a:buNone/>
            </a:pPr>
            <a:r>
              <a:rPr lang="en-ID" dirty="0"/>
              <a:t>list3 = ["a", "b", "c", "d"]</a:t>
            </a:r>
          </a:p>
          <a:p>
            <a:pPr marL="0" indent="0">
              <a:buNone/>
            </a:pPr>
            <a:r>
              <a:rPr lang="en-ID" dirty="0"/>
              <a:t>print(list1)</a:t>
            </a:r>
          </a:p>
          <a:p>
            <a:pPr marL="0" indent="0">
              <a:buNone/>
            </a:pPr>
            <a:r>
              <a:rPr lang="en-ID" dirty="0"/>
              <a:t>print(list2)</a:t>
            </a:r>
          </a:p>
          <a:p>
            <a:pPr marL="0" indent="0">
              <a:buNone/>
            </a:pPr>
            <a:r>
              <a:rPr lang="en-ID" dirty="0"/>
              <a:t>print(list3)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1933F-1227-A127-63EC-8A67246D996E}"/>
              </a:ext>
            </a:extLst>
          </p:cNvPr>
          <p:cNvSpPr txBox="1"/>
          <p:nvPr/>
        </p:nvSpPr>
        <p:spPr>
          <a:xfrm>
            <a:off x="5102087" y="3586079"/>
            <a:ext cx="5592108" cy="12003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dirty="0"/>
              <a:t>OUTPUT :</a:t>
            </a:r>
          </a:p>
          <a:p>
            <a:r>
              <a:rPr lang="da-DK" dirty="0"/>
              <a:t>['sistem komputer', 'teknik informatika', 2008, 2020]</a:t>
            </a:r>
          </a:p>
          <a:p>
            <a:r>
              <a:rPr lang="da-DK" dirty="0"/>
              <a:t>[1, 2, 3, 4, 5]</a:t>
            </a:r>
          </a:p>
          <a:p>
            <a:r>
              <a:rPr lang="da-DK" dirty="0"/>
              <a:t>['a', 'b', 'c', 'd']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8227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6C36-5A71-BC67-CD0A-0C506350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mengakses</a:t>
            </a:r>
            <a:r>
              <a:rPr lang="en-US" dirty="0"/>
              <a:t> data List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AD768-7217-CA31-F676-FEC10043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517913"/>
            <a:ext cx="11101136" cy="3790812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list python, 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 siku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mengiris</a:t>
            </a:r>
            <a:r>
              <a:rPr lang="en-ID" dirty="0"/>
              <a:t> </a:t>
            </a:r>
            <a:r>
              <a:rPr lang="en-ID" dirty="0" err="1"/>
              <a:t>beserta</a:t>
            </a:r>
            <a:r>
              <a:rPr lang="en-ID" dirty="0"/>
              <a:t> </a:t>
            </a:r>
            <a:r>
              <a:rPr lang="en-ID" dirty="0" err="1"/>
              <a:t>indeks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indeks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yang </a:t>
            </a:r>
            <a:r>
              <a:rPr lang="en-ID" dirty="0" err="1"/>
              <a:t>tersedia</a:t>
            </a:r>
            <a:r>
              <a:rPr lang="en-ID" dirty="0"/>
              <a:t> pada </a:t>
            </a:r>
            <a:r>
              <a:rPr lang="en-ID" dirty="0" err="1"/>
              <a:t>indeks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 err="1"/>
              <a:t>Nomor</a:t>
            </a:r>
            <a:r>
              <a:rPr lang="en-ID" dirty="0"/>
              <a:t> </a:t>
            </a:r>
            <a:r>
              <a:rPr lang="en-ID" dirty="0" err="1"/>
              <a:t>indeks</a:t>
            </a:r>
            <a:r>
              <a:rPr lang="en-ID" dirty="0"/>
              <a:t> list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diawali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indeks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0</a:t>
            </a:r>
          </a:p>
          <a:p>
            <a:pPr marL="0" indent="0">
              <a:buNone/>
            </a:pPr>
            <a:endParaRPr lang="en-ID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46545D2-7C03-9324-10C3-F3AE76F16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84868"/>
              </p:ext>
            </p:extLst>
          </p:nvPr>
        </p:nvGraphicFramePr>
        <p:xfrm>
          <a:off x="2697103" y="372673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415141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448077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142388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3067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Hijau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Kuning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Merah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Biru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82265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46D07EF-87A6-330D-DCC8-00A8B75C92E6}"/>
              </a:ext>
            </a:extLst>
          </p:cNvPr>
          <p:cNvSpPr txBox="1"/>
          <p:nvPr/>
        </p:nvSpPr>
        <p:spPr>
          <a:xfrm>
            <a:off x="1005589" y="3728241"/>
            <a:ext cx="139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</a:t>
            </a:r>
            <a:r>
              <a:rPr lang="en-US" dirty="0" err="1"/>
              <a:t>Warna</a:t>
            </a:r>
            <a:r>
              <a:rPr lang="en-US" dirty="0"/>
              <a:t> :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BF4AF7-2DC9-5B99-A7E3-DC8B4630AE30}"/>
              </a:ext>
            </a:extLst>
          </p:cNvPr>
          <p:cNvSpPr txBox="1"/>
          <p:nvPr/>
        </p:nvSpPr>
        <p:spPr>
          <a:xfrm>
            <a:off x="3233529" y="4199284"/>
            <a:ext cx="106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Indeks</a:t>
            </a:r>
            <a:r>
              <a:rPr lang="en-US" dirty="0"/>
              <a:t> 0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8424AB-F43D-E4AE-4F13-05C37A3B28F1}"/>
              </a:ext>
            </a:extLst>
          </p:cNvPr>
          <p:cNvSpPr txBox="1"/>
          <p:nvPr/>
        </p:nvSpPr>
        <p:spPr>
          <a:xfrm>
            <a:off x="9243390" y="4142748"/>
            <a:ext cx="106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Indeks</a:t>
            </a:r>
            <a:r>
              <a:rPr lang="en-US" dirty="0"/>
              <a:t> 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79583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32AC-2712-FC5C-075B-2B5B5C24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Pengaksesan</a:t>
            </a:r>
            <a:r>
              <a:rPr lang="en-US" dirty="0"/>
              <a:t> List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6D128-713C-CC81-970C-861F02DFB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list1 = ['</a:t>
            </a:r>
            <a:r>
              <a:rPr lang="en-ID" dirty="0" err="1"/>
              <a:t>fisika</a:t>
            </a:r>
            <a:r>
              <a:rPr lang="en-ID" dirty="0"/>
              <a:t>', '</a:t>
            </a:r>
            <a:r>
              <a:rPr lang="en-ID" dirty="0" err="1"/>
              <a:t>kimia</a:t>
            </a:r>
            <a:r>
              <a:rPr lang="en-ID" dirty="0"/>
              <a:t>', 1993, 2017]</a:t>
            </a:r>
          </a:p>
          <a:p>
            <a:pPr marL="0" indent="0">
              <a:buNone/>
            </a:pPr>
            <a:r>
              <a:rPr lang="en-ID" dirty="0"/>
              <a:t>list2 = [1, 2, 3, 4, 5, 6, 7 ]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print ("list1[0]: ", list1[0])</a:t>
            </a:r>
          </a:p>
          <a:p>
            <a:pPr marL="0" indent="0">
              <a:buNone/>
            </a:pPr>
            <a:r>
              <a:rPr lang="en-ID" dirty="0"/>
              <a:t>print ("list2[1:5]: ", list2[1:5])</a:t>
            </a:r>
          </a:p>
          <a:p>
            <a:pPr marL="0" indent="0">
              <a:buNone/>
            </a:pPr>
            <a:r>
              <a:rPr lang="en-ID" dirty="0"/>
              <a:t>print ("list2[1:5]: ", list2[0:])</a:t>
            </a:r>
          </a:p>
          <a:p>
            <a:pPr marL="0" indent="0">
              <a:buNone/>
            </a:pPr>
            <a:r>
              <a:rPr lang="en-ID" dirty="0"/>
              <a:t>print ("list2[1:5]: ", list2[:4])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463B8-E875-33A2-0E46-A41EDD28E0E8}"/>
              </a:ext>
            </a:extLst>
          </p:cNvPr>
          <p:cNvSpPr txBox="1"/>
          <p:nvPr/>
        </p:nvSpPr>
        <p:spPr>
          <a:xfrm>
            <a:off x="5102087" y="3586079"/>
            <a:ext cx="6281530" cy="14773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dirty="0"/>
              <a:t>OUTPUT :</a:t>
            </a:r>
          </a:p>
          <a:p>
            <a:r>
              <a:rPr lang="nn-NO" dirty="0"/>
              <a:t>list1[0] : fisika </a:t>
            </a:r>
          </a:p>
          <a:p>
            <a:r>
              <a:rPr lang="nn-NO" dirty="0"/>
              <a:t>list2[1:5] : [2, 3, 4, 5]</a:t>
            </a:r>
          </a:p>
          <a:p>
            <a:r>
              <a:rPr lang="nn-NO" dirty="0"/>
              <a:t>list2[1:5] : [1,2, 3, 4, 5]</a:t>
            </a:r>
          </a:p>
          <a:p>
            <a:r>
              <a:rPr lang="nn-NO" dirty="0"/>
              <a:t>list2[1:5] : [1,2, 3, 4]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E2236CA-508C-07DB-6D6B-FA99E7BBA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list1[0]: fisika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list2[1:5]: [2, 3, 4, 5]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77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0474-3F7B-61B8-9D7F-274CE6E9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Mengganti</a:t>
            </a:r>
            <a:r>
              <a:rPr lang="en-US" dirty="0"/>
              <a:t> Data List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46F02-E351-FC5A-BE9F-9D975D362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0" i="0" dirty="0">
                <a:effectLst/>
                <a:latin typeface="ui-serif"/>
              </a:rPr>
              <a:t>List </a:t>
            </a:r>
            <a:r>
              <a:rPr lang="en-ID" b="0" i="0" dirty="0" err="1">
                <a:effectLst/>
                <a:latin typeface="ui-serif"/>
              </a:rPr>
              <a:t>bersifat</a:t>
            </a:r>
            <a:r>
              <a:rPr lang="en-ID" b="0" i="0" dirty="0">
                <a:effectLst/>
                <a:latin typeface="ui-serif"/>
              </a:rPr>
              <a:t> </a:t>
            </a:r>
            <a:r>
              <a:rPr lang="en-ID" b="0" i="1" dirty="0">
                <a:effectLst/>
                <a:latin typeface="ui-serif"/>
              </a:rPr>
              <a:t>mutable</a:t>
            </a:r>
            <a:r>
              <a:rPr lang="en-ID" b="0" i="0" dirty="0">
                <a:effectLst/>
                <a:latin typeface="ui-serif"/>
              </a:rPr>
              <a:t>, </a:t>
            </a:r>
            <a:r>
              <a:rPr lang="en-ID" b="0" i="0" dirty="0" err="1">
                <a:effectLst/>
                <a:latin typeface="ui-serif"/>
              </a:rPr>
              <a:t>artinya</a:t>
            </a:r>
            <a:r>
              <a:rPr lang="en-ID" b="0" i="0" dirty="0">
                <a:effectLst/>
                <a:latin typeface="ui-serif"/>
              </a:rPr>
              <a:t> </a:t>
            </a:r>
            <a:r>
              <a:rPr lang="en-ID" b="0" i="0" dirty="0" err="1">
                <a:effectLst/>
                <a:latin typeface="ui-serif"/>
              </a:rPr>
              <a:t>isinya</a:t>
            </a:r>
            <a:r>
              <a:rPr lang="en-ID" b="0" i="0" dirty="0">
                <a:effectLst/>
                <a:latin typeface="ui-serif"/>
              </a:rPr>
              <a:t> </a:t>
            </a:r>
            <a:r>
              <a:rPr lang="en-ID" b="0" i="0" dirty="0" err="1">
                <a:effectLst/>
                <a:latin typeface="ui-serif"/>
              </a:rPr>
              <a:t>bisa</a:t>
            </a:r>
            <a:r>
              <a:rPr lang="en-ID" b="0" i="0" dirty="0">
                <a:effectLst/>
                <a:latin typeface="ui-serif"/>
              </a:rPr>
              <a:t> </a:t>
            </a:r>
            <a:r>
              <a:rPr lang="en-ID" b="0" i="0" dirty="0" err="1">
                <a:effectLst/>
                <a:latin typeface="ui-serif"/>
              </a:rPr>
              <a:t>kita</a:t>
            </a:r>
            <a:r>
              <a:rPr lang="en-ID" b="0" i="0" dirty="0">
                <a:effectLst/>
                <a:latin typeface="ui-serif"/>
              </a:rPr>
              <a:t> </a:t>
            </a:r>
            <a:r>
              <a:rPr lang="en-ID" b="0" i="0" dirty="0" err="1">
                <a:effectLst/>
                <a:latin typeface="ui-serif"/>
              </a:rPr>
              <a:t>ubah-ubah</a:t>
            </a:r>
            <a:r>
              <a:rPr lang="en-ID" b="0" i="0" dirty="0">
                <a:effectLst/>
                <a:latin typeface="ui-serif"/>
              </a:rPr>
              <a:t>.</a:t>
            </a:r>
          </a:p>
          <a:p>
            <a:pPr marL="0" indent="0">
              <a:buNone/>
            </a:pPr>
            <a:r>
              <a:rPr lang="en-ID" dirty="0"/>
              <a:t># list </a:t>
            </a:r>
            <a:r>
              <a:rPr lang="en-ID" dirty="0" err="1"/>
              <a:t>mula-mula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buah</a:t>
            </a:r>
            <a:r>
              <a:rPr lang="en-ID" dirty="0"/>
              <a:t> = ["</a:t>
            </a:r>
            <a:r>
              <a:rPr lang="en-ID" dirty="0" err="1"/>
              <a:t>jeruk</a:t>
            </a:r>
            <a:r>
              <a:rPr lang="en-ID" dirty="0"/>
              <a:t>", "</a:t>
            </a:r>
            <a:r>
              <a:rPr lang="en-ID" dirty="0" err="1"/>
              <a:t>apel</a:t>
            </a:r>
            <a:r>
              <a:rPr lang="en-ID" dirty="0"/>
              <a:t>", "</a:t>
            </a:r>
            <a:r>
              <a:rPr lang="en-ID" dirty="0" err="1"/>
              <a:t>mangga</a:t>
            </a:r>
            <a:r>
              <a:rPr lang="en-ID" dirty="0"/>
              <a:t>", "</a:t>
            </a:r>
            <a:r>
              <a:rPr lang="en-ID" dirty="0" err="1"/>
              <a:t>duren</a:t>
            </a:r>
            <a:r>
              <a:rPr lang="en-ID" dirty="0"/>
              <a:t>"]</a:t>
            </a:r>
          </a:p>
          <a:p>
            <a:pPr marL="0" indent="0">
              <a:buNone/>
            </a:pPr>
            <a:r>
              <a:rPr lang="en-ID" dirty="0"/>
              <a:t>#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index ke-2</a:t>
            </a:r>
          </a:p>
          <a:p>
            <a:pPr marL="0" indent="0">
              <a:buNone/>
            </a:pPr>
            <a:r>
              <a:rPr lang="en-ID" dirty="0" err="1"/>
              <a:t>buah</a:t>
            </a:r>
            <a:r>
              <a:rPr lang="en-ID" dirty="0"/>
              <a:t>[2] = "</a:t>
            </a:r>
            <a:r>
              <a:rPr lang="en-ID" dirty="0" err="1"/>
              <a:t>kelapa</a:t>
            </a:r>
            <a:r>
              <a:rPr lang="en-ID" dirty="0"/>
              <a:t>“</a:t>
            </a:r>
            <a:endParaRPr lang="en-ID" dirty="0">
              <a:latin typeface="ui-serif"/>
            </a:endParaRPr>
          </a:p>
          <a:p>
            <a:pPr marL="0" indent="0">
              <a:buNone/>
            </a:pPr>
            <a:r>
              <a:rPr lang="en-ID" dirty="0">
                <a:latin typeface="ui-serif"/>
              </a:rPr>
              <a:t># Hasil</a:t>
            </a:r>
          </a:p>
          <a:p>
            <a:pPr marL="0" indent="0">
              <a:buNone/>
            </a:pPr>
            <a:r>
              <a:rPr lang="en-ID" b="0" i="0" dirty="0">
                <a:solidFill>
                  <a:srgbClr val="F8F8F2"/>
                </a:solidFill>
                <a:effectLst/>
                <a:latin typeface="ui-monospace"/>
              </a:rPr>
              <a:t>[</a:t>
            </a:r>
            <a:r>
              <a:rPr lang="en-ID" b="0" i="0" dirty="0">
                <a:solidFill>
                  <a:srgbClr val="F1FA8C"/>
                </a:solidFill>
                <a:effectLst/>
                <a:latin typeface="ui-monospace"/>
              </a:rPr>
              <a:t>"</a:t>
            </a:r>
            <a:r>
              <a:rPr lang="en-ID" b="0" i="0" dirty="0" err="1">
                <a:solidFill>
                  <a:srgbClr val="F1FA8C"/>
                </a:solidFill>
                <a:effectLst/>
                <a:latin typeface="ui-monospace"/>
              </a:rPr>
              <a:t>jeruk</a:t>
            </a:r>
            <a:r>
              <a:rPr lang="en-ID" b="0" i="0" dirty="0">
                <a:solidFill>
                  <a:srgbClr val="F1FA8C"/>
                </a:solidFill>
                <a:effectLst/>
                <a:latin typeface="ui-monospace"/>
              </a:rPr>
              <a:t>"</a:t>
            </a:r>
            <a:r>
              <a:rPr lang="en-ID" b="0" i="0" dirty="0">
                <a:solidFill>
                  <a:srgbClr val="F8F8F2"/>
                </a:solidFill>
                <a:effectLst/>
                <a:latin typeface="ui-monospace"/>
              </a:rPr>
              <a:t>, </a:t>
            </a:r>
            <a:r>
              <a:rPr lang="en-ID" b="0" i="0" dirty="0">
                <a:solidFill>
                  <a:srgbClr val="F1FA8C"/>
                </a:solidFill>
                <a:effectLst/>
                <a:latin typeface="ui-monospace"/>
              </a:rPr>
              <a:t>"</a:t>
            </a:r>
            <a:r>
              <a:rPr lang="en-ID" b="0" i="0" dirty="0" err="1">
                <a:solidFill>
                  <a:srgbClr val="F1FA8C"/>
                </a:solidFill>
                <a:effectLst/>
                <a:latin typeface="ui-monospace"/>
              </a:rPr>
              <a:t>apel</a:t>
            </a:r>
            <a:r>
              <a:rPr lang="en-ID" b="0" i="0" dirty="0">
                <a:solidFill>
                  <a:srgbClr val="F1FA8C"/>
                </a:solidFill>
                <a:effectLst/>
                <a:latin typeface="ui-monospace"/>
              </a:rPr>
              <a:t>"</a:t>
            </a:r>
            <a:r>
              <a:rPr lang="en-ID" b="0" i="0" dirty="0">
                <a:solidFill>
                  <a:srgbClr val="F8F8F2"/>
                </a:solidFill>
                <a:effectLst/>
                <a:latin typeface="ui-monospace"/>
              </a:rPr>
              <a:t>, </a:t>
            </a:r>
            <a:r>
              <a:rPr lang="en-ID" b="0" i="0" dirty="0">
                <a:solidFill>
                  <a:srgbClr val="F1FA8C"/>
                </a:solidFill>
                <a:effectLst/>
                <a:latin typeface="ui-monospace"/>
              </a:rPr>
              <a:t>"</a:t>
            </a:r>
            <a:r>
              <a:rPr lang="en-ID" b="0" i="0" dirty="0" err="1">
                <a:solidFill>
                  <a:srgbClr val="F1FA8C"/>
                </a:solidFill>
                <a:effectLst/>
                <a:latin typeface="ui-monospace"/>
              </a:rPr>
              <a:t>kelapa</a:t>
            </a:r>
            <a:r>
              <a:rPr lang="en-ID" b="0" i="0" dirty="0">
                <a:solidFill>
                  <a:srgbClr val="F1FA8C"/>
                </a:solidFill>
                <a:effectLst/>
                <a:latin typeface="ui-monospace"/>
              </a:rPr>
              <a:t>"</a:t>
            </a:r>
            <a:r>
              <a:rPr lang="en-ID" b="0" i="0" dirty="0">
                <a:solidFill>
                  <a:srgbClr val="F8F8F2"/>
                </a:solidFill>
                <a:effectLst/>
                <a:latin typeface="ui-monospace"/>
              </a:rPr>
              <a:t>, </a:t>
            </a:r>
            <a:r>
              <a:rPr lang="en-ID" b="0" i="0" dirty="0">
                <a:solidFill>
                  <a:srgbClr val="F1FA8C"/>
                </a:solidFill>
                <a:effectLst/>
                <a:latin typeface="ui-monospace"/>
              </a:rPr>
              <a:t>"</a:t>
            </a:r>
            <a:r>
              <a:rPr lang="en-ID" b="0" i="0" dirty="0" err="1">
                <a:solidFill>
                  <a:srgbClr val="F1FA8C"/>
                </a:solidFill>
                <a:effectLst/>
                <a:latin typeface="ui-monospace"/>
              </a:rPr>
              <a:t>duren</a:t>
            </a:r>
            <a:r>
              <a:rPr lang="en-ID" b="0" i="0" dirty="0">
                <a:solidFill>
                  <a:srgbClr val="F1FA8C"/>
                </a:solidFill>
                <a:effectLst/>
                <a:latin typeface="ui-monospace"/>
              </a:rPr>
              <a:t>"</a:t>
            </a:r>
            <a:r>
              <a:rPr lang="en-ID" b="0" i="0" dirty="0">
                <a:solidFill>
                  <a:srgbClr val="F8F8F2"/>
                </a:solidFill>
                <a:effectLst/>
                <a:latin typeface="ui-monospace"/>
              </a:rPr>
              <a:t>]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48013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98085-4D28-F506-3952-3268BB1D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Penggantian</a:t>
            </a:r>
            <a:r>
              <a:rPr lang="en-US" dirty="0"/>
              <a:t> List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CE284-17D4-DCC0-E7B8-CD197C8A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list = ['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', '</a:t>
            </a:r>
            <a:r>
              <a:rPr lang="en-ID" dirty="0" err="1"/>
              <a:t>teknik</a:t>
            </a:r>
            <a:r>
              <a:rPr lang="en-ID" dirty="0"/>
              <a:t> </a:t>
            </a:r>
            <a:r>
              <a:rPr lang="en-ID" dirty="0" err="1"/>
              <a:t>informatika</a:t>
            </a:r>
            <a:r>
              <a:rPr lang="en-ID" dirty="0"/>
              <a:t>', 2008, 2020]</a:t>
            </a:r>
          </a:p>
          <a:p>
            <a:pPr marL="0" indent="0">
              <a:buNone/>
            </a:pPr>
            <a:r>
              <a:rPr lang="en-ID" dirty="0"/>
              <a:t>print ("Nilai </a:t>
            </a:r>
            <a:r>
              <a:rPr lang="en-ID" dirty="0" err="1"/>
              <a:t>ada</a:t>
            </a:r>
            <a:r>
              <a:rPr lang="en-ID" dirty="0"/>
              <a:t> pada index 2 : ", list[2])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list[2] = 2001</a:t>
            </a:r>
          </a:p>
          <a:p>
            <a:pPr marL="0" indent="0">
              <a:buNone/>
            </a:pPr>
            <a:r>
              <a:rPr lang="en-ID" dirty="0"/>
              <a:t>print ("Nilai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pada index 2 : ", list[2])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C7174B-446A-DEBA-CA22-807D19023837}"/>
              </a:ext>
            </a:extLst>
          </p:cNvPr>
          <p:cNvSpPr txBox="1"/>
          <p:nvPr/>
        </p:nvSpPr>
        <p:spPr>
          <a:xfrm>
            <a:off x="702366" y="5010783"/>
            <a:ext cx="6281530" cy="9233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dirty="0"/>
              <a:t>OUTPUT :</a:t>
            </a:r>
          </a:p>
          <a:p>
            <a:r>
              <a:rPr lang="pt-BR" dirty="0"/>
              <a:t>Nilai ada pada index 2 :  2008</a:t>
            </a:r>
          </a:p>
          <a:p>
            <a:r>
              <a:rPr lang="pt-BR" dirty="0"/>
              <a:t>Nilai baru ada pada index 2 :  2001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2702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3A6C-A1BF-3282-9252-032445DF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Menghapus</a:t>
            </a:r>
            <a:r>
              <a:rPr lang="en-US" dirty="0"/>
              <a:t> Data List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D5285-8228-F6EF-4FC5-556EECFE3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menghapus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list python, Anda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del </a:t>
            </a:r>
            <a:r>
              <a:rPr lang="en-ID" dirty="0" err="1"/>
              <a:t>jika</a:t>
            </a:r>
            <a:r>
              <a:rPr lang="en-ID" dirty="0"/>
              <a:t> Anda </a:t>
            </a:r>
            <a:r>
              <a:rPr lang="en-ID" dirty="0" err="1"/>
              <a:t>tahu</a:t>
            </a:r>
            <a:r>
              <a:rPr lang="en-ID" dirty="0"/>
              <a:t> </a:t>
            </a:r>
            <a:r>
              <a:rPr lang="en-ID" dirty="0" err="1"/>
              <a:t>persis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yang Anda </a:t>
            </a:r>
            <a:r>
              <a:rPr lang="en-ID" dirty="0" err="1"/>
              <a:t>hapus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list = ['</a:t>
            </a:r>
            <a:r>
              <a:rPr lang="en-ID" dirty="0" err="1"/>
              <a:t>fisika</a:t>
            </a:r>
            <a:r>
              <a:rPr lang="en-ID" dirty="0"/>
              <a:t>', '</a:t>
            </a:r>
            <a:r>
              <a:rPr lang="en-ID" dirty="0" err="1"/>
              <a:t>kimia</a:t>
            </a:r>
            <a:r>
              <a:rPr lang="en-ID" dirty="0"/>
              <a:t>', 1993, 2017]</a:t>
            </a:r>
          </a:p>
          <a:p>
            <a:pPr marL="0" indent="0">
              <a:buNone/>
            </a:pPr>
            <a:r>
              <a:rPr lang="en-ID" dirty="0"/>
              <a:t>print (list)</a:t>
            </a:r>
          </a:p>
          <a:p>
            <a:pPr marL="0" indent="0">
              <a:buNone/>
            </a:pPr>
            <a:r>
              <a:rPr lang="en-ID" dirty="0"/>
              <a:t>del list[2]</a:t>
            </a:r>
          </a:p>
          <a:p>
            <a:pPr marL="0" indent="0">
              <a:buNone/>
            </a:pPr>
            <a:r>
              <a:rPr lang="en-ID" dirty="0"/>
              <a:t>print ("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dihapus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pada index 2 : ", list)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E54ADB-8944-54A9-1F5B-B9503210E8B4}"/>
              </a:ext>
            </a:extLst>
          </p:cNvPr>
          <p:cNvSpPr txBox="1"/>
          <p:nvPr/>
        </p:nvSpPr>
        <p:spPr>
          <a:xfrm>
            <a:off x="5049079" y="3429000"/>
            <a:ext cx="6281530" cy="12003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dirty="0"/>
              <a:t>OUTPUT :</a:t>
            </a:r>
          </a:p>
          <a:p>
            <a:r>
              <a:rPr lang="pt-BR" dirty="0"/>
              <a:t>[‘fisika', ‘kimia', 2008, 2020]</a:t>
            </a:r>
          </a:p>
          <a:p>
            <a:endParaRPr lang="pt-BR" dirty="0"/>
          </a:p>
          <a:p>
            <a:r>
              <a:rPr lang="pt-BR" dirty="0"/>
              <a:t>Setelah dihapus nilai pada index 2 :  [‘fisika', ‘kimia', 2020]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98389776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1441</Words>
  <Application>Microsoft Office PowerPoint</Application>
  <PresentationFormat>Widescreen</PresentationFormat>
  <Paragraphs>224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-apple-system</vt:lpstr>
      <vt:lpstr>Arial</vt:lpstr>
      <vt:lpstr>Avenir Next LT Pro</vt:lpstr>
      <vt:lpstr>Bell MT</vt:lpstr>
      <vt:lpstr>Courier New</vt:lpstr>
      <vt:lpstr>Jost</vt:lpstr>
      <vt:lpstr>SFMono-Regular</vt:lpstr>
      <vt:lpstr>ui-monospace</vt:lpstr>
      <vt:lpstr>ui-sans-serif</vt:lpstr>
      <vt:lpstr>ui-serif</vt:lpstr>
      <vt:lpstr>GlowVTI</vt:lpstr>
      <vt:lpstr>LIST</vt:lpstr>
      <vt:lpstr>List</vt:lpstr>
      <vt:lpstr>Cara Membuat List di Python </vt:lpstr>
      <vt:lpstr>Contoh Penulisan List</vt:lpstr>
      <vt:lpstr>Cara mengakses data List</vt:lpstr>
      <vt:lpstr>Contoh Pengaksesan List</vt:lpstr>
      <vt:lpstr>Mengganti Data List</vt:lpstr>
      <vt:lpstr>Contoh Penggantian List</vt:lpstr>
      <vt:lpstr>Cara Menghapus Data List</vt:lpstr>
      <vt:lpstr>Cara Menambahkan Item List</vt:lpstr>
      <vt:lpstr>Contoh Penambahan Item List</vt:lpstr>
      <vt:lpstr>Indexing, Slicing dan Matrix Pada List Python </vt:lpstr>
      <vt:lpstr>Contoh Slicing</vt:lpstr>
      <vt:lpstr>Menggabungkan dua buah list atau lebih </vt:lpstr>
      <vt:lpstr>List Multi Dimensi </vt:lpstr>
      <vt:lpstr>Contoh List Multidimensi</vt:lpstr>
      <vt:lpstr>Operasi Dasar Pada List Python </vt:lpstr>
      <vt:lpstr>Method dan Fungsi Build-in Pada List Python </vt:lpstr>
      <vt:lpstr>Method dan Fungsi Build-in Pada List Python 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Moch. Iskandar Riansyah</dc:creator>
  <cp:lastModifiedBy>Moch. Iskandar Riansyah</cp:lastModifiedBy>
  <cp:revision>19</cp:revision>
  <dcterms:created xsi:type="dcterms:W3CDTF">2022-05-29T22:01:44Z</dcterms:created>
  <dcterms:modified xsi:type="dcterms:W3CDTF">2022-05-29T22:52:32Z</dcterms:modified>
</cp:coreProperties>
</file>