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33C9-305C-4FC6-8AE1-D72561E2E2D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F879-1310-4AF8-96F2-C527265F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7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33C9-305C-4FC6-8AE1-D72561E2E2D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F879-1310-4AF8-96F2-C527265F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33C9-305C-4FC6-8AE1-D72561E2E2D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F879-1310-4AF8-96F2-C527265F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3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33C9-305C-4FC6-8AE1-D72561E2E2D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F879-1310-4AF8-96F2-C527265F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33C9-305C-4FC6-8AE1-D72561E2E2D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F879-1310-4AF8-96F2-C527265F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6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33C9-305C-4FC6-8AE1-D72561E2E2D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F879-1310-4AF8-96F2-C527265F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4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33C9-305C-4FC6-8AE1-D72561E2E2D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F879-1310-4AF8-96F2-C527265F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6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33C9-305C-4FC6-8AE1-D72561E2E2D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F879-1310-4AF8-96F2-C527265F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0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33C9-305C-4FC6-8AE1-D72561E2E2D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F879-1310-4AF8-96F2-C527265F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3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33C9-305C-4FC6-8AE1-D72561E2E2D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F879-1310-4AF8-96F2-C527265F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7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33C9-305C-4FC6-8AE1-D72561E2E2D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F879-1310-4AF8-96F2-C527265F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1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833C9-305C-4FC6-8AE1-D72561E2E2D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1F879-1310-4AF8-96F2-C527265F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4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Alzheimer's Disease Data Analysis</a:t>
            </a:r>
            <a:endParaRPr lang="en-US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Cleaning, Feature Analysis, and Model Prediction</a:t>
            </a:r>
          </a:p>
          <a:p>
            <a:r>
              <a:rPr lang="en-US" dirty="0" smtClean="0"/>
              <a:t>Presented by : Muhammad Madni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3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Dataset Overview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1775"/>
            <a:ext cx="10515600" cy="5023749"/>
          </a:xfrm>
        </p:spPr>
        <p:txBody>
          <a:bodyPr/>
          <a:lstStyle/>
          <a:p>
            <a:r>
              <a:rPr lang="en-US" dirty="0" smtClean="0"/>
              <a:t>Objective:</a:t>
            </a:r>
          </a:p>
          <a:p>
            <a:pPr marL="1828800" lvl="4" indent="0">
              <a:buNone/>
            </a:pPr>
            <a:r>
              <a:rPr lang="en-US" dirty="0" smtClean="0"/>
              <a:t>Analyze and build a predictive model for Alzheimer's Disease data.</a:t>
            </a:r>
          </a:p>
          <a:p>
            <a:r>
              <a:rPr lang="en-US" dirty="0" smtClean="0"/>
              <a:t>Dataset Summary:</a:t>
            </a:r>
          </a:p>
          <a:p>
            <a:pPr lvl="4">
              <a:buFontTx/>
              <a:buChar char="-"/>
            </a:pPr>
            <a:r>
              <a:rPr lang="en-US" dirty="0" smtClean="0"/>
              <a:t>First few rows of data (head)</a:t>
            </a:r>
          </a:p>
          <a:p>
            <a:pPr lvl="4">
              <a:buFontTx/>
              <a:buChar char="-"/>
            </a:pPr>
            <a:r>
              <a:rPr lang="en-US" dirty="0" smtClean="0"/>
              <a:t>- Information about the dataset (info)</a:t>
            </a:r>
          </a:p>
          <a:p>
            <a:pPr lvl="4">
              <a:buFontTx/>
              <a:buChar char="-"/>
            </a:pPr>
            <a:r>
              <a:rPr lang="en-US" dirty="0" smtClean="0"/>
              <a:t>- Descriptive statistics for each feature (describe)</a:t>
            </a:r>
          </a:p>
          <a:p>
            <a:pPr lvl="4">
              <a:buFontTx/>
              <a:buChar char="-"/>
            </a:pPr>
            <a:r>
              <a:rPr lang="en-US" dirty="0" smtClean="0"/>
              <a:t>- Missing values (sum of null values per column)</a:t>
            </a:r>
            <a:endParaRPr lang="en-US" dirty="0" smtClean="0"/>
          </a:p>
          <a:p>
            <a:r>
              <a:rPr lang="en-US" dirty="0" smtClean="0"/>
              <a:t>Code for Dataset Loading:</a:t>
            </a:r>
          </a:p>
          <a:p>
            <a:pPr lvl="3"/>
            <a:r>
              <a:rPr lang="en-US" dirty="0" smtClean="0"/>
              <a:t>import pandas as </a:t>
            </a:r>
            <a:r>
              <a:rPr lang="en-US" dirty="0" err="1" smtClean="0"/>
              <a:t>pd</a:t>
            </a:r>
            <a:r>
              <a:rPr lang="en-US" dirty="0" smtClean="0"/>
              <a:t> </a:t>
            </a:r>
          </a:p>
          <a:p>
            <a:pPr lvl="3"/>
            <a:r>
              <a:rPr lang="en-US" dirty="0" err="1" smtClean="0"/>
              <a:t>file_path</a:t>
            </a:r>
            <a:r>
              <a:rPr lang="en-US" dirty="0" smtClean="0"/>
              <a:t> = '/content/</a:t>
            </a:r>
            <a:r>
              <a:rPr lang="en-US" dirty="0" err="1" smtClean="0"/>
              <a:t>alzheimers_disease_data</a:t>
            </a:r>
            <a:r>
              <a:rPr lang="en-US" dirty="0" smtClean="0"/>
              <a:t> (1).</a:t>
            </a:r>
            <a:r>
              <a:rPr lang="en-US" dirty="0" err="1" smtClean="0"/>
              <a:t>csv</a:t>
            </a:r>
            <a:r>
              <a:rPr lang="en-US" dirty="0" smtClean="0"/>
              <a:t>' </a:t>
            </a:r>
          </a:p>
          <a:p>
            <a:pPr lvl="3"/>
            <a:r>
              <a:rPr lang="en-US" dirty="0" smtClean="0"/>
              <a:t>data = </a:t>
            </a:r>
            <a:r>
              <a:rPr lang="en-US" dirty="0" err="1" smtClean="0"/>
              <a:t>pd.read_csv</a:t>
            </a:r>
            <a:r>
              <a:rPr lang="en-US" dirty="0" smtClean="0"/>
              <a:t>(</a:t>
            </a:r>
            <a:r>
              <a:rPr lang="en-US" dirty="0" err="1" smtClean="0"/>
              <a:t>file_path</a:t>
            </a:r>
            <a:r>
              <a:rPr lang="en-US" dirty="0" smtClean="0"/>
              <a:t>) </a:t>
            </a:r>
          </a:p>
          <a:p>
            <a:pPr lvl="3"/>
            <a:r>
              <a:rPr lang="en-US" dirty="0" err="1" smtClean="0"/>
              <a:t>data_info</a:t>
            </a:r>
            <a:r>
              <a:rPr lang="en-US" dirty="0" smtClean="0"/>
              <a:t> = { "head": </a:t>
            </a:r>
            <a:r>
              <a:rPr lang="en-US" dirty="0" err="1" smtClean="0"/>
              <a:t>data.head</a:t>
            </a:r>
            <a:r>
              <a:rPr lang="en-US" dirty="0" smtClean="0"/>
              <a:t>(), "info": data.info(), "description": </a:t>
            </a:r>
            <a:r>
              <a:rPr lang="en-US" dirty="0" err="1" smtClean="0"/>
              <a:t>data.describe</a:t>
            </a:r>
            <a:r>
              <a:rPr lang="en-US" dirty="0" smtClean="0"/>
              <a:t>(include='all'), "</a:t>
            </a:r>
            <a:r>
              <a:rPr lang="en-US" dirty="0" err="1" smtClean="0"/>
              <a:t>missing_values</a:t>
            </a:r>
            <a:r>
              <a:rPr lang="en-US" dirty="0" smtClean="0"/>
              <a:t>": </a:t>
            </a:r>
            <a:r>
              <a:rPr lang="en-US" dirty="0" err="1" smtClean="0"/>
              <a:t>data.isnull</a:t>
            </a:r>
            <a:r>
              <a:rPr lang="en-US" dirty="0" smtClean="0"/>
              <a:t>().sum() } </a:t>
            </a:r>
          </a:p>
          <a:p>
            <a:pPr lvl="3"/>
            <a:r>
              <a:rPr lang="en-US" dirty="0" err="1" smtClean="0"/>
              <a:t>data_info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marL="1828800" lvl="4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128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47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 Preprocessing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6229"/>
            <a:ext cx="10515600" cy="4351338"/>
          </a:xfrm>
        </p:spPr>
        <p:txBody>
          <a:bodyPr/>
          <a:lstStyle/>
          <a:p>
            <a:r>
              <a:rPr lang="en-US" sz="2400" dirty="0" smtClean="0"/>
              <a:t>Outliers Identification:</a:t>
            </a:r>
          </a:p>
          <a:p>
            <a:pPr lvl="2"/>
            <a:r>
              <a:rPr lang="en-US" dirty="0" smtClean="0"/>
              <a:t>- Calculating the Interquartile Range (IQR) to identify outliers for each numerical column.</a:t>
            </a:r>
          </a:p>
          <a:p>
            <a:pPr lvl="2"/>
            <a:r>
              <a:rPr lang="en-US" dirty="0" smtClean="0"/>
              <a:t>- Outliers are defined as values outside the lower and upper bounds of the IQR.</a:t>
            </a:r>
          </a:p>
          <a:p>
            <a:r>
              <a:rPr lang="en-US" sz="2400" dirty="0" smtClean="0"/>
              <a:t>Outliers Information:</a:t>
            </a:r>
          </a:p>
          <a:p>
            <a:pPr lvl="2"/>
            <a:r>
              <a:rPr lang="en-US" sz="1600" dirty="0" smtClean="0"/>
              <a:t> - Report on the number of outliers detected for each numerical feature</a:t>
            </a:r>
          </a:p>
          <a:p>
            <a:r>
              <a:rPr lang="en-US" sz="2400" dirty="0" smtClean="0"/>
              <a:t>Code for Outliers Identification:</a:t>
            </a:r>
          </a:p>
          <a:p>
            <a:pPr lvl="2"/>
            <a:r>
              <a:rPr lang="en-US" sz="1600" dirty="0" err="1" smtClean="0"/>
              <a:t>numerical_columns</a:t>
            </a:r>
            <a:r>
              <a:rPr lang="en-US" sz="1600" dirty="0" smtClean="0"/>
              <a:t> = </a:t>
            </a:r>
            <a:r>
              <a:rPr lang="en-US" sz="1600" dirty="0" err="1" smtClean="0"/>
              <a:t>reduced_data.select_dtypes</a:t>
            </a:r>
            <a:r>
              <a:rPr lang="en-US" sz="1600" dirty="0" smtClean="0"/>
              <a:t>(include=['number'])</a:t>
            </a:r>
          </a:p>
          <a:p>
            <a:pPr lvl="2"/>
            <a:r>
              <a:rPr lang="en-US" sz="1600" dirty="0" err="1" smtClean="0"/>
              <a:t>outliers_info</a:t>
            </a:r>
            <a:r>
              <a:rPr lang="en-US" sz="1600" dirty="0" smtClean="0"/>
              <a:t> = {}</a:t>
            </a:r>
          </a:p>
          <a:p>
            <a:pPr lvl="2"/>
            <a:r>
              <a:rPr lang="en-US" sz="1600" dirty="0" smtClean="0"/>
              <a:t>for column in </a:t>
            </a:r>
            <a:r>
              <a:rPr lang="en-US" sz="1600" dirty="0" err="1" smtClean="0"/>
              <a:t>numerical_columns</a:t>
            </a:r>
            <a:r>
              <a:rPr lang="en-US" sz="1600" dirty="0" smtClean="0"/>
              <a:t>:</a:t>
            </a:r>
          </a:p>
          <a:p>
            <a:pPr lvl="2"/>
            <a:r>
              <a:rPr lang="en-US" sz="1600" dirty="0" smtClean="0"/>
              <a:t>Q1 = </a:t>
            </a:r>
            <a:r>
              <a:rPr lang="en-US" sz="1600" dirty="0" err="1" smtClean="0"/>
              <a:t>numerical_columns</a:t>
            </a:r>
            <a:r>
              <a:rPr lang="en-US" sz="1600" dirty="0" smtClean="0"/>
              <a:t>[column].</a:t>
            </a:r>
            <a:r>
              <a:rPr lang="en-US" sz="1600" dirty="0" err="1" smtClean="0"/>
              <a:t>quantile</a:t>
            </a:r>
            <a:r>
              <a:rPr lang="en-US" sz="1600" dirty="0" smtClean="0"/>
              <a:t>(0.25)</a:t>
            </a:r>
          </a:p>
          <a:p>
            <a:pPr lvl="2"/>
            <a:r>
              <a:rPr lang="en-US" sz="1600" dirty="0" smtClean="0"/>
              <a:t>Q3 = </a:t>
            </a:r>
            <a:r>
              <a:rPr lang="en-US" sz="1600" dirty="0" err="1" smtClean="0"/>
              <a:t>numerical_columns</a:t>
            </a:r>
            <a:r>
              <a:rPr lang="en-US" sz="1600" dirty="0" smtClean="0"/>
              <a:t>[column].</a:t>
            </a:r>
            <a:r>
              <a:rPr lang="en-US" sz="1600" dirty="0" err="1" smtClean="0"/>
              <a:t>quantile</a:t>
            </a:r>
            <a:r>
              <a:rPr lang="en-US" sz="1600" dirty="0" smtClean="0"/>
              <a:t>(0.75)</a:t>
            </a:r>
          </a:p>
          <a:p>
            <a:pPr lvl="2"/>
            <a:r>
              <a:rPr lang="en-US" sz="1600" dirty="0" smtClean="0"/>
              <a:t>IQR = Q3 - Q1</a:t>
            </a:r>
          </a:p>
          <a:p>
            <a:pPr lvl="2"/>
            <a:r>
              <a:rPr lang="en-US" sz="1600" dirty="0" err="1" smtClean="0"/>
              <a:t>lower_bound</a:t>
            </a:r>
            <a:r>
              <a:rPr lang="en-US" sz="1600" dirty="0" smtClean="0"/>
              <a:t> = Q1 - 1.5 * IQR</a:t>
            </a:r>
          </a:p>
          <a:p>
            <a:pPr lvl="2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29557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792" y="2211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		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0770" y="103516"/>
            <a:ext cx="11982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6439" y="103516"/>
            <a:ext cx="101964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upper_bound</a:t>
            </a:r>
            <a:r>
              <a:rPr lang="en-US" dirty="0" smtClean="0"/>
              <a:t> = Q3 + 1.5 * IQR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outliers = </a:t>
            </a:r>
            <a:r>
              <a:rPr lang="en-US" dirty="0" err="1" smtClean="0"/>
              <a:t>numerical_columns</a:t>
            </a:r>
            <a:r>
              <a:rPr lang="en-US" dirty="0" smtClean="0"/>
              <a:t>[(</a:t>
            </a:r>
            <a:r>
              <a:rPr lang="en-US" dirty="0" err="1" smtClean="0"/>
              <a:t>numerical_columns</a:t>
            </a:r>
            <a:r>
              <a:rPr lang="en-US" dirty="0" smtClean="0"/>
              <a:t>[column] &lt; </a:t>
            </a:r>
            <a:r>
              <a:rPr lang="en-US" dirty="0" err="1" smtClean="0"/>
              <a:t>lower_bound</a:t>
            </a:r>
            <a:r>
              <a:rPr lang="en-US" dirty="0" smtClean="0"/>
              <a:t>) |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(</a:t>
            </a:r>
            <a:r>
              <a:rPr lang="en-US" dirty="0" err="1" smtClean="0"/>
              <a:t>numerical_columns</a:t>
            </a:r>
            <a:r>
              <a:rPr lang="en-US" dirty="0" smtClean="0"/>
              <a:t>[column] &gt; </a:t>
            </a:r>
            <a:r>
              <a:rPr lang="en-US" dirty="0" err="1" smtClean="0"/>
              <a:t>upper_bound</a:t>
            </a:r>
            <a:r>
              <a:rPr lang="en-US" dirty="0" smtClean="0"/>
              <a:t>)]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outliers_info</a:t>
            </a:r>
            <a:r>
              <a:rPr lang="en-US" dirty="0" smtClean="0"/>
              <a:t>[column] = 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"Q1": Q1,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"Q3": Q3,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"IQR": IQR,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"Lower Bound": </a:t>
            </a:r>
            <a:r>
              <a:rPr lang="en-US" dirty="0" err="1" smtClean="0"/>
              <a:t>lower_bound</a:t>
            </a:r>
            <a:r>
              <a:rPr lang="en-US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"Upper Bound": </a:t>
            </a:r>
            <a:r>
              <a:rPr lang="en-US" dirty="0" err="1" smtClean="0"/>
              <a:t>upper_bound</a:t>
            </a:r>
            <a:r>
              <a:rPr lang="en-US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"Outliers Count": </a:t>
            </a:r>
            <a:r>
              <a:rPr lang="en-US" dirty="0" err="1" smtClean="0"/>
              <a:t>outliers.shape</a:t>
            </a:r>
            <a:r>
              <a:rPr lang="en-US" dirty="0" smtClean="0"/>
              <a:t>[0]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}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outliers_info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389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58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 Cleaning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15" y="144914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Removing Outliers:</a:t>
            </a:r>
          </a:p>
          <a:p>
            <a:pPr lvl="2"/>
            <a:r>
              <a:rPr lang="en-US" sz="1600" dirty="0" smtClean="0"/>
              <a:t>- Rows with outlier values are removed to improve the quality of the data</a:t>
            </a:r>
          </a:p>
          <a:p>
            <a:pPr lvl="2"/>
            <a:r>
              <a:rPr lang="en-US" sz="1600" dirty="0" smtClean="0"/>
              <a:t>- Comparison of dataset shape before and after cleaning</a:t>
            </a:r>
          </a:p>
          <a:p>
            <a:pPr lvl="2"/>
            <a:r>
              <a:rPr lang="en-US" sz="1600" dirty="0" smtClean="0"/>
              <a:t>- The number of rows removed due to outliers</a:t>
            </a:r>
          </a:p>
          <a:p>
            <a:r>
              <a:rPr lang="en-US" sz="2400" dirty="0" smtClean="0"/>
              <a:t>Code for Removing Outliers:</a:t>
            </a:r>
          </a:p>
          <a:p>
            <a:pPr lvl="2"/>
            <a:r>
              <a:rPr lang="en-US" sz="1600" dirty="0" err="1" smtClean="0"/>
              <a:t>cleaned_data</a:t>
            </a:r>
            <a:r>
              <a:rPr lang="en-US" sz="1600" dirty="0" smtClean="0"/>
              <a:t> = </a:t>
            </a:r>
            <a:r>
              <a:rPr lang="en-US" sz="1600" dirty="0" err="1" smtClean="0"/>
              <a:t>reduced_data.copy</a:t>
            </a:r>
            <a:r>
              <a:rPr lang="en-US" sz="1600" dirty="0" smtClean="0"/>
              <a:t>()</a:t>
            </a:r>
          </a:p>
          <a:p>
            <a:pPr lvl="2"/>
            <a:r>
              <a:rPr lang="en-US" sz="1600" dirty="0" smtClean="0"/>
              <a:t>for column in </a:t>
            </a:r>
            <a:r>
              <a:rPr lang="en-US" sz="1600" dirty="0" err="1" smtClean="0"/>
              <a:t>numerical_columns</a:t>
            </a:r>
            <a:r>
              <a:rPr lang="en-US" sz="1600" dirty="0" smtClean="0"/>
              <a:t>:</a:t>
            </a:r>
          </a:p>
          <a:p>
            <a:pPr lvl="2"/>
            <a:r>
              <a:rPr lang="en-US" sz="1600" dirty="0" smtClean="0"/>
              <a:t>Q1 = </a:t>
            </a:r>
            <a:r>
              <a:rPr lang="en-US" sz="1600" dirty="0" err="1" smtClean="0"/>
              <a:t>numerical_columns</a:t>
            </a:r>
            <a:r>
              <a:rPr lang="en-US" sz="1600" dirty="0" smtClean="0"/>
              <a:t>[column].</a:t>
            </a:r>
            <a:r>
              <a:rPr lang="en-US" sz="1600" dirty="0" err="1" smtClean="0"/>
              <a:t>quantile</a:t>
            </a:r>
            <a:r>
              <a:rPr lang="en-US" sz="1600" dirty="0" smtClean="0"/>
              <a:t>(0.25)</a:t>
            </a:r>
          </a:p>
          <a:p>
            <a:pPr lvl="2"/>
            <a:r>
              <a:rPr lang="en-US" sz="1600" dirty="0" smtClean="0"/>
              <a:t>Q3 = </a:t>
            </a:r>
            <a:r>
              <a:rPr lang="en-US" sz="1600" dirty="0" err="1" smtClean="0"/>
              <a:t>numerical_columns</a:t>
            </a:r>
            <a:r>
              <a:rPr lang="en-US" sz="1600" dirty="0" smtClean="0"/>
              <a:t>[column].</a:t>
            </a:r>
            <a:r>
              <a:rPr lang="en-US" sz="1600" dirty="0" err="1" smtClean="0"/>
              <a:t>quantile</a:t>
            </a:r>
            <a:r>
              <a:rPr lang="en-US" sz="1600" dirty="0" smtClean="0"/>
              <a:t>(0.75)</a:t>
            </a:r>
          </a:p>
          <a:p>
            <a:pPr lvl="2"/>
            <a:r>
              <a:rPr lang="en-US" sz="1600" dirty="0" smtClean="0"/>
              <a:t>IQR = Q3 - Q1</a:t>
            </a:r>
          </a:p>
          <a:p>
            <a:pPr lvl="2"/>
            <a:r>
              <a:rPr lang="en-US" sz="1600" dirty="0" err="1" smtClean="0"/>
              <a:t>lower_bound</a:t>
            </a:r>
            <a:r>
              <a:rPr lang="en-US" sz="1600" dirty="0" smtClean="0"/>
              <a:t> = Q1 - 1.5 * IQR</a:t>
            </a:r>
          </a:p>
          <a:p>
            <a:pPr lvl="2"/>
            <a:r>
              <a:rPr lang="en-US" sz="1600" dirty="0" err="1" smtClean="0"/>
              <a:t>upper_bound</a:t>
            </a:r>
            <a:r>
              <a:rPr lang="en-US" sz="1600" dirty="0" smtClean="0"/>
              <a:t> = Q3 + 1.5 * IQR</a:t>
            </a:r>
          </a:p>
          <a:p>
            <a:pPr lvl="2"/>
            <a:r>
              <a:rPr lang="en-US" sz="1600" dirty="0" err="1" smtClean="0"/>
              <a:t>cleaned_data</a:t>
            </a:r>
            <a:r>
              <a:rPr lang="en-US" sz="1600" dirty="0" smtClean="0"/>
              <a:t> = </a:t>
            </a:r>
            <a:r>
              <a:rPr lang="en-US" sz="1600" dirty="0" err="1" smtClean="0"/>
              <a:t>cleaned_data</a:t>
            </a:r>
            <a:r>
              <a:rPr lang="en-US" sz="1600" dirty="0" smtClean="0"/>
              <a:t>[</a:t>
            </a:r>
          </a:p>
          <a:p>
            <a:pPr lvl="2"/>
            <a:r>
              <a:rPr lang="en-US" sz="1600" dirty="0" smtClean="0"/>
              <a:t>(</a:t>
            </a:r>
            <a:r>
              <a:rPr lang="en-US" sz="1600" dirty="0" err="1" smtClean="0"/>
              <a:t>cleaned_data</a:t>
            </a:r>
            <a:r>
              <a:rPr lang="en-US" sz="1600" dirty="0" smtClean="0"/>
              <a:t>[column] &gt;= </a:t>
            </a:r>
            <a:r>
              <a:rPr lang="en-US" sz="1600" dirty="0" err="1" smtClean="0"/>
              <a:t>lower_bound</a:t>
            </a:r>
            <a:r>
              <a:rPr lang="en-US" sz="1600" dirty="0" smtClean="0"/>
              <a:t>) &amp;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729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795338" y="142875"/>
            <a:ext cx="10515600" cy="5904242"/>
          </a:xfrm>
        </p:spPr>
        <p:txBody>
          <a:bodyPr>
            <a:normAutofit/>
          </a:bodyPr>
          <a:lstStyle/>
          <a:p>
            <a:pPr lvl="3"/>
            <a:r>
              <a:rPr lang="en-US" sz="1600" dirty="0" smtClean="0"/>
              <a:t>(</a:t>
            </a:r>
            <a:r>
              <a:rPr lang="en-US" sz="1600" dirty="0" err="1" smtClean="0"/>
              <a:t>cleaned_data</a:t>
            </a:r>
            <a:r>
              <a:rPr lang="en-US" sz="1600" dirty="0" smtClean="0"/>
              <a:t>[column] &lt;= </a:t>
            </a:r>
            <a:r>
              <a:rPr lang="en-US" sz="1600" dirty="0" err="1" smtClean="0"/>
              <a:t>upper_bound</a:t>
            </a:r>
            <a:r>
              <a:rPr lang="en-US" sz="1600" dirty="0" smtClean="0"/>
              <a:t>)</a:t>
            </a:r>
          </a:p>
          <a:p>
            <a:pPr lvl="3"/>
            <a:r>
              <a:rPr lang="en-US" sz="1600" dirty="0" smtClean="0"/>
              <a:t>                ]</a:t>
            </a:r>
          </a:p>
          <a:p>
            <a:pPr lvl="3"/>
            <a:r>
              <a:rPr lang="en-US" sz="1600" dirty="0" err="1" smtClean="0"/>
              <a:t>original_shape</a:t>
            </a:r>
            <a:r>
              <a:rPr lang="en-US" sz="1600" dirty="0" smtClean="0"/>
              <a:t> = </a:t>
            </a:r>
            <a:r>
              <a:rPr lang="en-US" sz="1600" dirty="0" err="1" smtClean="0"/>
              <a:t>reduced_data.shape</a:t>
            </a:r>
            <a:endParaRPr lang="en-US" sz="1600" dirty="0" smtClean="0"/>
          </a:p>
          <a:p>
            <a:pPr lvl="3"/>
            <a:r>
              <a:rPr lang="en-US" sz="1600" dirty="0" err="1" smtClean="0"/>
              <a:t>cleaned_shape</a:t>
            </a:r>
            <a:r>
              <a:rPr lang="en-US" sz="1600" dirty="0" smtClean="0"/>
              <a:t> = </a:t>
            </a:r>
            <a:r>
              <a:rPr lang="en-US" sz="1600" dirty="0" err="1" smtClean="0"/>
              <a:t>cleaned_data.shape</a:t>
            </a:r>
            <a:endParaRPr lang="en-US" sz="1600" dirty="0" smtClean="0"/>
          </a:p>
          <a:p>
            <a:pPr lvl="3"/>
            <a:r>
              <a:rPr lang="en-US" sz="1600" dirty="0" smtClean="0"/>
              <a:t>{</a:t>
            </a:r>
          </a:p>
          <a:p>
            <a:pPr lvl="3"/>
            <a:r>
              <a:rPr lang="en-US" sz="1600" dirty="0" smtClean="0"/>
              <a:t>"Original Data Shape": </a:t>
            </a:r>
            <a:r>
              <a:rPr lang="en-US" sz="1600" dirty="0" err="1" smtClean="0"/>
              <a:t>original_shape</a:t>
            </a:r>
            <a:r>
              <a:rPr lang="en-US" sz="1600" dirty="0" smtClean="0"/>
              <a:t>,</a:t>
            </a:r>
          </a:p>
          <a:p>
            <a:pPr lvl="3"/>
            <a:r>
              <a:rPr lang="en-US" sz="1600" dirty="0" smtClean="0"/>
              <a:t>"Cleaned Data Shape": </a:t>
            </a:r>
            <a:r>
              <a:rPr lang="en-US" sz="1600" dirty="0" err="1" smtClean="0"/>
              <a:t>cleaned_shape</a:t>
            </a:r>
            <a:r>
              <a:rPr lang="en-US" sz="1600" dirty="0" smtClean="0"/>
              <a:t>,</a:t>
            </a:r>
          </a:p>
          <a:p>
            <a:pPr lvl="3"/>
            <a:r>
              <a:rPr lang="en-US" sz="1600" dirty="0" smtClean="0"/>
              <a:t>"Outliers Removed": </a:t>
            </a:r>
            <a:r>
              <a:rPr lang="en-US" sz="1600" dirty="0" err="1" smtClean="0"/>
              <a:t>original_shape</a:t>
            </a:r>
            <a:r>
              <a:rPr lang="en-US" sz="1600" dirty="0" smtClean="0"/>
              <a:t>[0] - </a:t>
            </a:r>
            <a:r>
              <a:rPr lang="en-US" sz="1600" dirty="0" err="1" smtClean="0"/>
              <a:t>cleaned_shape</a:t>
            </a:r>
            <a:r>
              <a:rPr lang="en-US" sz="1600" dirty="0" smtClean="0"/>
              <a:t>[0] </a:t>
            </a:r>
          </a:p>
          <a:p>
            <a:pPr lvl="3"/>
            <a:r>
              <a:rPr lang="en-US" sz="1600" dirty="0" smtClean="0"/>
              <a:t>    }</a:t>
            </a:r>
          </a:p>
          <a:p>
            <a:r>
              <a:rPr lang="en-US" sz="2400" dirty="0" smtClean="0"/>
              <a:t>Correlation Analysis:</a:t>
            </a:r>
          </a:p>
          <a:p>
            <a:r>
              <a:rPr lang="en-US" sz="1800" dirty="0" err="1" smtClean="0"/>
              <a:t>Heatmap</a:t>
            </a:r>
            <a:r>
              <a:rPr lang="en-US" sz="1800" dirty="0" smtClean="0"/>
              <a:t> Visualization:</a:t>
            </a:r>
          </a:p>
          <a:p>
            <a:pPr lvl="3"/>
            <a:r>
              <a:rPr lang="en-US" sz="1600" dirty="0" smtClean="0"/>
              <a:t>- A </a:t>
            </a:r>
            <a:r>
              <a:rPr lang="en-US" sz="1600" dirty="0" err="1" smtClean="0"/>
              <a:t>heatmap</a:t>
            </a:r>
            <a:r>
              <a:rPr lang="en-US" sz="1600" dirty="0" smtClean="0"/>
              <a:t> is generated to show the correlation between numerical features.</a:t>
            </a:r>
          </a:p>
          <a:p>
            <a:pPr lvl="3"/>
            <a:r>
              <a:rPr lang="en-US" sz="1600" dirty="0" smtClean="0"/>
              <a:t>- Strong correlations between features can help in feature selection for model building.</a:t>
            </a:r>
          </a:p>
          <a:p>
            <a:pPr lvl="3"/>
            <a:r>
              <a:rPr lang="en-US" sz="1600" dirty="0" smtClean="0"/>
              <a:t> Visualization: Display the correlation </a:t>
            </a:r>
            <a:r>
              <a:rPr lang="en-US" sz="1600" dirty="0" err="1" smtClean="0"/>
              <a:t>heatmap</a:t>
            </a:r>
            <a:r>
              <a:rPr lang="en-US" sz="1600" dirty="0" smtClean="0"/>
              <a:t>.</a:t>
            </a:r>
          </a:p>
          <a:p>
            <a:r>
              <a:rPr lang="en-US" sz="2400" dirty="0" smtClean="0"/>
              <a:t>Code for Correlation </a:t>
            </a:r>
            <a:r>
              <a:rPr lang="en-US" sz="2400" dirty="0" err="1" smtClean="0"/>
              <a:t>Heatmap</a:t>
            </a:r>
            <a:r>
              <a:rPr lang="en-US" sz="2400" dirty="0" smtClean="0"/>
              <a:t>:</a:t>
            </a:r>
          </a:p>
          <a:p>
            <a:pPr lvl="3"/>
            <a:r>
              <a:rPr lang="en-US" sz="1400" dirty="0" smtClean="0"/>
              <a:t>import </a:t>
            </a:r>
            <a:r>
              <a:rPr lang="en-US" sz="1400" dirty="0" err="1" smtClean="0"/>
              <a:t>seaborn</a:t>
            </a:r>
            <a:r>
              <a:rPr lang="en-US" sz="1400" dirty="0" smtClean="0"/>
              <a:t> as </a:t>
            </a:r>
            <a:r>
              <a:rPr lang="en-US" sz="1400" dirty="0" err="1" smtClean="0"/>
              <a:t>sns</a:t>
            </a:r>
            <a:endParaRPr lang="en-US" sz="1400" dirty="0" smtClean="0"/>
          </a:p>
          <a:p>
            <a:pPr lvl="3"/>
            <a:r>
              <a:rPr lang="en-US" sz="1400" dirty="0" smtClean="0"/>
              <a:t>import </a:t>
            </a:r>
            <a:r>
              <a:rPr lang="en-US" sz="1400" dirty="0" err="1" smtClean="0"/>
              <a:t>matplotlib.pyplot</a:t>
            </a:r>
            <a:r>
              <a:rPr lang="en-US" sz="1400" dirty="0" smtClean="0"/>
              <a:t> as </a:t>
            </a:r>
            <a:r>
              <a:rPr lang="en-US" sz="1400" dirty="0" err="1" smtClean="0"/>
              <a:t>plt</a:t>
            </a:r>
            <a:endParaRPr lang="en-US" sz="1400" dirty="0" smtClean="0"/>
          </a:p>
          <a:p>
            <a:pPr lvl="3"/>
            <a:r>
              <a:rPr lang="en-US" sz="1400" dirty="0" err="1" smtClean="0"/>
              <a:t>sns.set</a:t>
            </a:r>
            <a:r>
              <a:rPr lang="en-US" sz="1400" dirty="0" smtClean="0"/>
              <a:t>(style="</a:t>
            </a:r>
            <a:r>
              <a:rPr lang="en-US" sz="1400" dirty="0" err="1" smtClean="0"/>
              <a:t>whitegrid</a:t>
            </a:r>
            <a:r>
              <a:rPr lang="en-US" sz="1400" dirty="0" smtClean="0"/>
              <a:t>", palette="muted")</a:t>
            </a:r>
          </a:p>
          <a:p>
            <a:pPr lvl="3"/>
            <a:r>
              <a:rPr lang="en-US" sz="1400" dirty="0" err="1" smtClean="0"/>
              <a:t>numerical_data</a:t>
            </a:r>
            <a:r>
              <a:rPr lang="en-US" sz="1400" dirty="0" smtClean="0"/>
              <a:t> = </a:t>
            </a:r>
            <a:r>
              <a:rPr lang="en-US" sz="1400" dirty="0" err="1" smtClean="0"/>
              <a:t>reduced_data.select_dtypes</a:t>
            </a:r>
            <a:r>
              <a:rPr lang="en-US" sz="1400" dirty="0" smtClean="0"/>
              <a:t>(include=['number'])</a:t>
            </a:r>
          </a:p>
          <a:p>
            <a:pPr lvl="3"/>
            <a:endParaRPr lang="en-US" sz="1600" dirty="0" smtClean="0"/>
          </a:p>
          <a:p>
            <a:pPr lvl="3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25537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177" y="272869"/>
            <a:ext cx="10515600" cy="6145184"/>
          </a:xfrm>
        </p:spPr>
        <p:txBody>
          <a:bodyPr>
            <a:normAutofit/>
          </a:bodyPr>
          <a:lstStyle/>
          <a:p>
            <a:pPr lvl="3"/>
            <a:r>
              <a:rPr lang="en-US" sz="1600" dirty="0" err="1" smtClean="0"/>
              <a:t>plt.figure</a:t>
            </a:r>
            <a:r>
              <a:rPr lang="en-US" sz="1600" dirty="0" smtClean="0"/>
              <a:t>(</a:t>
            </a:r>
            <a:r>
              <a:rPr lang="en-US" sz="1600" dirty="0" err="1" smtClean="0"/>
              <a:t>figsize</a:t>
            </a:r>
            <a:r>
              <a:rPr lang="en-US" sz="1600" dirty="0" smtClean="0"/>
              <a:t>=(26, 15))</a:t>
            </a:r>
          </a:p>
          <a:p>
            <a:pPr lvl="3"/>
            <a:r>
              <a:rPr lang="en-US" sz="1600" dirty="0" err="1" smtClean="0"/>
              <a:t>correlation_matrix</a:t>
            </a:r>
            <a:r>
              <a:rPr lang="en-US" sz="1600" dirty="0" smtClean="0"/>
              <a:t> = </a:t>
            </a:r>
            <a:r>
              <a:rPr lang="en-US" sz="1600" dirty="0" err="1" smtClean="0"/>
              <a:t>numerical_data.corr</a:t>
            </a:r>
            <a:r>
              <a:rPr lang="en-US" sz="1600" dirty="0" smtClean="0"/>
              <a:t>()</a:t>
            </a:r>
          </a:p>
          <a:p>
            <a:pPr lvl="3"/>
            <a:r>
              <a:rPr lang="en-US" sz="1600" dirty="0" err="1" smtClean="0"/>
              <a:t>sns.heatmap</a:t>
            </a:r>
            <a:r>
              <a:rPr lang="en-US" sz="1600" dirty="0" smtClean="0"/>
              <a:t>(</a:t>
            </a:r>
            <a:r>
              <a:rPr lang="en-US" sz="1600" dirty="0" err="1" smtClean="0"/>
              <a:t>correlation_matrix</a:t>
            </a:r>
            <a:r>
              <a:rPr lang="en-US" sz="1600" dirty="0" smtClean="0"/>
              <a:t>, </a:t>
            </a:r>
            <a:r>
              <a:rPr lang="en-US" sz="1600" dirty="0" err="1" smtClean="0"/>
              <a:t>annot</a:t>
            </a:r>
            <a:r>
              <a:rPr lang="en-US" sz="1600" dirty="0" smtClean="0"/>
              <a:t>=True, </a:t>
            </a:r>
            <a:r>
              <a:rPr lang="en-US" sz="1600" dirty="0" err="1" smtClean="0"/>
              <a:t>fmt</a:t>
            </a:r>
            <a:r>
              <a:rPr lang="en-US" sz="1600" dirty="0" smtClean="0"/>
              <a:t>=".2f", </a:t>
            </a:r>
            <a:r>
              <a:rPr lang="en-US" sz="1600" dirty="0" err="1" smtClean="0"/>
              <a:t>cmap</a:t>
            </a:r>
            <a:r>
              <a:rPr lang="en-US" sz="1600" dirty="0" smtClean="0"/>
              <a:t>="</a:t>
            </a:r>
            <a:r>
              <a:rPr lang="en-US" sz="1600" dirty="0" err="1" smtClean="0"/>
              <a:t>coolwarm</a:t>
            </a:r>
            <a:r>
              <a:rPr lang="en-US" sz="1600" dirty="0" smtClean="0"/>
              <a:t>", </a:t>
            </a:r>
            <a:r>
              <a:rPr lang="en-US" sz="1600" dirty="0" err="1" smtClean="0"/>
              <a:t>cbar</a:t>
            </a:r>
            <a:r>
              <a:rPr lang="en-US" sz="1600" dirty="0" smtClean="0"/>
              <a:t>=True)</a:t>
            </a:r>
          </a:p>
          <a:p>
            <a:pPr lvl="3"/>
            <a:r>
              <a:rPr lang="en-US" sz="1600" dirty="0" err="1" smtClean="0"/>
              <a:t>plt.title</a:t>
            </a:r>
            <a:r>
              <a:rPr lang="en-US" sz="1600" dirty="0" smtClean="0"/>
              <a:t>("Feature Correlation </a:t>
            </a:r>
            <a:r>
              <a:rPr lang="en-US" sz="1600" dirty="0" err="1" smtClean="0"/>
              <a:t>Heatmap</a:t>
            </a:r>
            <a:r>
              <a:rPr lang="en-US" sz="1600" dirty="0" smtClean="0"/>
              <a:t>")</a:t>
            </a:r>
          </a:p>
          <a:p>
            <a:pPr lvl="3"/>
            <a:r>
              <a:rPr lang="en-US" sz="1600" dirty="0" err="1" smtClean="0"/>
              <a:t>plt.show</a:t>
            </a:r>
            <a:r>
              <a:rPr lang="en-US" sz="1600" dirty="0" smtClean="0"/>
              <a:t>() </a:t>
            </a:r>
          </a:p>
          <a:p>
            <a:r>
              <a:rPr lang="en-US" dirty="0" smtClean="0"/>
              <a:t>Model Building:</a:t>
            </a:r>
          </a:p>
          <a:p>
            <a:pPr lvl="1"/>
            <a:r>
              <a:rPr lang="en-US" sz="2000" dirty="0" smtClean="0"/>
              <a:t>Model Selection:</a:t>
            </a:r>
          </a:p>
          <a:p>
            <a:pPr lvl="3"/>
            <a:r>
              <a:rPr lang="en-US" sz="1600" dirty="0" smtClean="0"/>
              <a:t>- A Random Forest Classifier is used for prediction.</a:t>
            </a:r>
          </a:p>
          <a:p>
            <a:pPr lvl="3"/>
            <a:r>
              <a:rPr lang="en-US" sz="1600" dirty="0" smtClean="0"/>
              <a:t>- Data is split into training and testing sets.</a:t>
            </a:r>
          </a:p>
          <a:p>
            <a:pPr lvl="3"/>
            <a:r>
              <a:rPr lang="en-US" sz="1600" dirty="0" smtClean="0"/>
              <a:t>Target Variable: The target variable is assumed to be the last column or explicitly defined as 'target.‘</a:t>
            </a:r>
          </a:p>
          <a:p>
            <a:r>
              <a:rPr lang="en-US" dirty="0" smtClean="0"/>
              <a:t>Code for Model Building:</a:t>
            </a:r>
          </a:p>
          <a:p>
            <a:pPr lvl="3"/>
            <a:r>
              <a:rPr lang="en-US" sz="1600" dirty="0" smtClean="0"/>
              <a:t>from </a:t>
            </a:r>
            <a:r>
              <a:rPr lang="en-US" sz="1600" dirty="0" err="1" smtClean="0"/>
              <a:t>sklearn.model_selection</a:t>
            </a:r>
            <a:r>
              <a:rPr lang="en-US" sz="1600" dirty="0" smtClean="0"/>
              <a:t> import </a:t>
            </a:r>
            <a:r>
              <a:rPr lang="en-US" sz="1600" dirty="0" err="1" smtClean="0"/>
              <a:t>train_test_split</a:t>
            </a:r>
            <a:endParaRPr lang="en-US" sz="1600" dirty="0" smtClean="0"/>
          </a:p>
          <a:p>
            <a:pPr lvl="3"/>
            <a:r>
              <a:rPr lang="en-US" sz="1600" dirty="0" smtClean="0"/>
              <a:t>from </a:t>
            </a:r>
            <a:r>
              <a:rPr lang="en-US" sz="1600" dirty="0" err="1" smtClean="0"/>
              <a:t>sklearn.ensemble</a:t>
            </a:r>
            <a:r>
              <a:rPr lang="en-US" sz="1600" dirty="0" smtClean="0"/>
              <a:t> import </a:t>
            </a:r>
            <a:r>
              <a:rPr lang="en-US" sz="1600" dirty="0" err="1" smtClean="0"/>
              <a:t>RandomForestClassifier</a:t>
            </a:r>
            <a:endParaRPr lang="en-US" sz="1600" dirty="0" smtClean="0"/>
          </a:p>
          <a:p>
            <a:pPr lvl="3"/>
            <a:r>
              <a:rPr lang="en-US" sz="1600" dirty="0" smtClean="0"/>
              <a:t>X = </a:t>
            </a:r>
            <a:r>
              <a:rPr lang="en-US" sz="1600" dirty="0" err="1" smtClean="0"/>
              <a:t>reduced_data.drop</a:t>
            </a:r>
            <a:r>
              <a:rPr lang="en-US" sz="1600" dirty="0" smtClean="0"/>
              <a:t>(columns=['target'])</a:t>
            </a:r>
          </a:p>
          <a:p>
            <a:pPr lvl="3"/>
            <a:r>
              <a:rPr lang="en-US" sz="1600" dirty="0" smtClean="0"/>
              <a:t>y = </a:t>
            </a:r>
            <a:r>
              <a:rPr lang="en-US" sz="1600" dirty="0" err="1" smtClean="0"/>
              <a:t>reduced_data</a:t>
            </a:r>
            <a:r>
              <a:rPr lang="en-US" sz="1600" dirty="0" smtClean="0"/>
              <a:t>['target‘]</a:t>
            </a:r>
          </a:p>
          <a:p>
            <a:pPr lvl="3"/>
            <a:r>
              <a:rPr lang="en-US" sz="1600" dirty="0" smtClean="0"/>
              <a:t>X = </a:t>
            </a:r>
            <a:r>
              <a:rPr lang="en-US" sz="1600" dirty="0" err="1" smtClean="0"/>
              <a:t>pd.get_dummies</a:t>
            </a:r>
            <a:r>
              <a:rPr lang="en-US" sz="1600" dirty="0" smtClean="0"/>
              <a:t>(X, </a:t>
            </a:r>
            <a:r>
              <a:rPr lang="en-US" sz="1600" dirty="0" err="1" smtClean="0"/>
              <a:t>drop_first</a:t>
            </a:r>
            <a:r>
              <a:rPr lang="en-US" sz="1600" dirty="0" smtClean="0"/>
              <a:t>=True)</a:t>
            </a:r>
          </a:p>
          <a:p>
            <a:pPr lvl="3"/>
            <a:r>
              <a:rPr lang="en-US" sz="1600" dirty="0" err="1" smtClean="0"/>
              <a:t>X_train</a:t>
            </a:r>
            <a:r>
              <a:rPr lang="en-US" sz="1600" dirty="0" smtClean="0"/>
              <a:t>, </a:t>
            </a:r>
            <a:r>
              <a:rPr lang="en-US" sz="1600" dirty="0" err="1" smtClean="0"/>
              <a:t>X_test</a:t>
            </a:r>
            <a:r>
              <a:rPr lang="en-US" sz="1600" dirty="0" smtClean="0"/>
              <a:t>, </a:t>
            </a:r>
            <a:r>
              <a:rPr lang="en-US" sz="1600" dirty="0" err="1" smtClean="0"/>
              <a:t>y_train</a:t>
            </a:r>
            <a:r>
              <a:rPr lang="en-US" sz="1600" dirty="0" smtClean="0"/>
              <a:t>, </a:t>
            </a:r>
            <a:r>
              <a:rPr lang="en-US" sz="1600" dirty="0" err="1" smtClean="0"/>
              <a:t>y_test</a:t>
            </a:r>
            <a:r>
              <a:rPr lang="en-US" sz="1600" dirty="0" smtClean="0"/>
              <a:t> = </a:t>
            </a:r>
            <a:r>
              <a:rPr lang="en-US" sz="1600" dirty="0" err="1" smtClean="0"/>
              <a:t>train_test_split</a:t>
            </a:r>
            <a:r>
              <a:rPr lang="en-US" sz="1600" dirty="0" smtClean="0"/>
              <a:t>(X, y, </a:t>
            </a:r>
            <a:r>
              <a:rPr lang="en-US" sz="1600" dirty="0" err="1" smtClean="0"/>
              <a:t>test_size</a:t>
            </a:r>
            <a:r>
              <a:rPr lang="en-US" sz="1600" dirty="0" smtClean="0"/>
              <a:t>=0.2, </a:t>
            </a:r>
            <a:r>
              <a:rPr lang="en-US" sz="1600" dirty="0" err="1" smtClean="0"/>
              <a:t>random_state</a:t>
            </a:r>
            <a:r>
              <a:rPr lang="en-US" sz="1600" dirty="0" smtClean="0"/>
              <a:t>=42)</a:t>
            </a:r>
          </a:p>
          <a:p>
            <a:pPr lvl="3"/>
            <a:r>
              <a:rPr lang="en-US" sz="1600" dirty="0" err="1" smtClean="0"/>
              <a:t>rf_model</a:t>
            </a:r>
            <a:r>
              <a:rPr lang="en-US" sz="1600" dirty="0" smtClean="0"/>
              <a:t> = </a:t>
            </a:r>
            <a:r>
              <a:rPr lang="en-US" sz="1600" dirty="0" err="1" smtClean="0"/>
              <a:t>RandomForestClassifier</a:t>
            </a:r>
            <a:r>
              <a:rPr lang="en-US" sz="1600" dirty="0" smtClean="0"/>
              <a:t>(</a:t>
            </a:r>
            <a:r>
              <a:rPr lang="en-US" sz="1600" dirty="0" err="1" smtClean="0"/>
              <a:t>random_state</a:t>
            </a:r>
            <a:r>
              <a:rPr lang="en-US" sz="1600" dirty="0" smtClean="0"/>
              <a:t>=42)</a:t>
            </a:r>
          </a:p>
          <a:p>
            <a:pPr lvl="3"/>
            <a:r>
              <a:rPr lang="en-US" sz="1600" dirty="0" err="1" smtClean="0"/>
              <a:t>rf_model.fit</a:t>
            </a:r>
            <a:r>
              <a:rPr lang="en-US" sz="1600" dirty="0" smtClean="0"/>
              <a:t>(</a:t>
            </a:r>
            <a:r>
              <a:rPr lang="en-US" sz="1600" dirty="0" err="1" smtClean="0"/>
              <a:t>X_train</a:t>
            </a:r>
            <a:r>
              <a:rPr lang="en-US" sz="1600" dirty="0" smtClean="0"/>
              <a:t>, </a:t>
            </a:r>
            <a:r>
              <a:rPr lang="en-US" sz="1600" dirty="0" err="1" smtClean="0"/>
              <a:t>y_train</a:t>
            </a:r>
            <a:r>
              <a:rPr lang="en-US" sz="1600" dirty="0" smtClean="0"/>
              <a:t>) </a:t>
            </a:r>
          </a:p>
          <a:p>
            <a:pPr lvl="3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836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15" y="20385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Model Evaluation:</a:t>
            </a:r>
          </a:p>
          <a:p>
            <a:pPr lvl="2"/>
            <a:r>
              <a:rPr lang="en-US" dirty="0" smtClean="0"/>
              <a:t>Accuracy and Performance:</a:t>
            </a:r>
          </a:p>
          <a:p>
            <a:pPr lvl="3"/>
            <a:r>
              <a:rPr lang="en-US" dirty="0" smtClean="0"/>
              <a:t>- The model is evaluated using accuracy score and classification report.</a:t>
            </a:r>
          </a:p>
          <a:p>
            <a:pPr lvl="3"/>
            <a:r>
              <a:rPr lang="en-US" dirty="0" smtClean="0"/>
              <a:t>- Key performance metrics: Precision, Recall, F1-Score for model evaluation.</a:t>
            </a:r>
          </a:p>
          <a:p>
            <a:pPr lvl="3"/>
            <a:r>
              <a:rPr lang="en-US" dirty="0" smtClean="0"/>
              <a:t>Results: Display the accuracy and classification report.</a:t>
            </a:r>
          </a:p>
          <a:p>
            <a:r>
              <a:rPr lang="en-US" sz="2400" dirty="0" smtClean="0"/>
              <a:t>Code for Model Evaluation:</a:t>
            </a:r>
            <a:endParaRPr lang="en-US" dirty="0"/>
          </a:p>
          <a:p>
            <a:pPr lvl="3"/>
            <a:r>
              <a:rPr lang="en-US" sz="1600" dirty="0" smtClean="0"/>
              <a:t>from </a:t>
            </a:r>
            <a:r>
              <a:rPr lang="en-US" sz="1600" dirty="0" err="1" smtClean="0"/>
              <a:t>sklearn.metrics</a:t>
            </a:r>
            <a:r>
              <a:rPr lang="en-US" sz="1600" dirty="0" smtClean="0"/>
              <a:t> import </a:t>
            </a:r>
            <a:r>
              <a:rPr lang="en-US" sz="1600" dirty="0" err="1" smtClean="0"/>
              <a:t>accuracy_score</a:t>
            </a:r>
            <a:r>
              <a:rPr lang="en-US" sz="1600" dirty="0" smtClean="0"/>
              <a:t>, </a:t>
            </a:r>
            <a:r>
              <a:rPr lang="en-US" sz="1600" dirty="0" err="1" smtClean="0"/>
              <a:t>classification_report</a:t>
            </a:r>
            <a:endParaRPr lang="en-US" sz="1600" dirty="0" smtClean="0"/>
          </a:p>
          <a:p>
            <a:pPr lvl="3"/>
            <a:r>
              <a:rPr lang="en-US" sz="1600" dirty="0" err="1" smtClean="0"/>
              <a:t>y_pred</a:t>
            </a:r>
            <a:r>
              <a:rPr lang="en-US" sz="1600" dirty="0" smtClean="0"/>
              <a:t> = </a:t>
            </a:r>
            <a:r>
              <a:rPr lang="en-US" sz="1600" dirty="0" err="1" smtClean="0"/>
              <a:t>rf_model.predict</a:t>
            </a:r>
            <a:r>
              <a:rPr lang="en-US" sz="1600" dirty="0" smtClean="0"/>
              <a:t>(</a:t>
            </a:r>
            <a:r>
              <a:rPr lang="en-US" sz="1600" dirty="0" err="1" smtClean="0"/>
              <a:t>X_test</a:t>
            </a:r>
            <a:r>
              <a:rPr lang="en-US" sz="1600" dirty="0" smtClean="0"/>
              <a:t>)</a:t>
            </a:r>
          </a:p>
          <a:p>
            <a:pPr lvl="3"/>
            <a:r>
              <a:rPr lang="en-US" sz="1600" dirty="0" smtClean="0"/>
              <a:t>accuracy = </a:t>
            </a:r>
            <a:r>
              <a:rPr lang="en-US" sz="1600" dirty="0" err="1" smtClean="0"/>
              <a:t>accuracy_score</a:t>
            </a:r>
            <a:r>
              <a:rPr lang="en-US" sz="1600" dirty="0" smtClean="0"/>
              <a:t>(</a:t>
            </a:r>
            <a:r>
              <a:rPr lang="en-US" sz="1600" dirty="0" err="1" smtClean="0"/>
              <a:t>y_test</a:t>
            </a:r>
            <a:r>
              <a:rPr lang="en-US" sz="1600" dirty="0" smtClean="0"/>
              <a:t>, </a:t>
            </a:r>
            <a:r>
              <a:rPr lang="en-US" sz="1600" dirty="0" err="1" smtClean="0"/>
              <a:t>y_pred</a:t>
            </a:r>
            <a:r>
              <a:rPr lang="en-US" sz="1600" dirty="0" smtClean="0"/>
              <a:t>)</a:t>
            </a:r>
          </a:p>
          <a:p>
            <a:pPr lvl="3"/>
            <a:r>
              <a:rPr lang="en-US" sz="1600" dirty="0" smtClean="0"/>
              <a:t>report = </a:t>
            </a:r>
            <a:r>
              <a:rPr lang="en-US" sz="1600" dirty="0" err="1" smtClean="0"/>
              <a:t>classification_report</a:t>
            </a:r>
            <a:r>
              <a:rPr lang="en-US" sz="1600" dirty="0" smtClean="0"/>
              <a:t>(</a:t>
            </a:r>
            <a:r>
              <a:rPr lang="en-US" sz="1600" dirty="0" err="1" smtClean="0"/>
              <a:t>y_test</a:t>
            </a:r>
            <a:r>
              <a:rPr lang="en-US" sz="1600" dirty="0" smtClean="0"/>
              <a:t>, </a:t>
            </a:r>
            <a:r>
              <a:rPr lang="en-US" sz="1600" dirty="0" err="1" smtClean="0"/>
              <a:t>y_pred</a:t>
            </a:r>
            <a:r>
              <a:rPr lang="en-US" sz="1600" dirty="0" smtClean="0"/>
              <a:t>)</a:t>
            </a:r>
          </a:p>
          <a:p>
            <a:pPr lvl="3"/>
            <a:r>
              <a:rPr lang="en-US" sz="1600" dirty="0" smtClean="0"/>
              <a:t>{ </a:t>
            </a:r>
          </a:p>
          <a:p>
            <a:pPr lvl="4"/>
            <a:r>
              <a:rPr lang="en-US" sz="1600" dirty="0" smtClean="0"/>
              <a:t>"Accuracy": accuracy,</a:t>
            </a:r>
          </a:p>
          <a:p>
            <a:pPr lvl="4"/>
            <a:r>
              <a:rPr lang="en-US" sz="1600" dirty="0" smtClean="0"/>
              <a:t> "Classification Report": report </a:t>
            </a:r>
            <a:endParaRPr lang="en-US" sz="1600" dirty="0"/>
          </a:p>
          <a:p>
            <a:pPr lvl="3"/>
            <a:r>
              <a:rPr lang="en-US" sz="1600" dirty="0" smtClean="0"/>
              <a:t>}</a:t>
            </a:r>
          </a:p>
          <a:p>
            <a:pPr marL="1371600" lvl="3" indent="0">
              <a:buNone/>
            </a:pPr>
            <a:endParaRPr lang="en-U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132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696</Words>
  <Application>Microsoft Office PowerPoint</Application>
  <PresentationFormat>Widescreen</PresentationFormat>
  <Paragraphs>121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Alzheimer's Disease Data Analysis</vt:lpstr>
      <vt:lpstr>Dataset Overview</vt:lpstr>
      <vt:lpstr>Data Preprocessing</vt:lpstr>
      <vt:lpstr>PowerPoint Presentation</vt:lpstr>
      <vt:lpstr>Data Cleaning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Alzheimer's Disease Data Analysis</dc:title>
  <dc:creator>Muhammad Madni</dc:creator>
  <cp:lastModifiedBy>Muhammad Madni</cp:lastModifiedBy>
  <cp:revision>5</cp:revision>
  <dcterms:created xsi:type="dcterms:W3CDTF">2024-12-27T21:13:54Z</dcterms:created>
  <dcterms:modified xsi:type="dcterms:W3CDTF">2024-12-27T21:52:25Z</dcterms:modified>
</cp:coreProperties>
</file>