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325" r:id="rId4"/>
    <p:sldId id="326" r:id="rId5"/>
    <p:sldId id="316" r:id="rId6"/>
    <p:sldId id="334" r:id="rId7"/>
    <p:sldId id="28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3B2"/>
    <a:srgbClr val="969696"/>
    <a:srgbClr val="808080"/>
    <a:srgbClr val="000000"/>
    <a:srgbClr val="1C1C1C"/>
    <a:srgbClr val="5F5F5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786" autoAdjust="0"/>
  </p:normalViewPr>
  <p:slideViewPr>
    <p:cSldViewPr>
      <p:cViewPr varScale="1">
        <p:scale>
          <a:sx n="72" d="100"/>
          <a:sy n="72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D3E8C56-0154-4FA5-B790-6A978B26A3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2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3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3198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09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11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12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15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19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2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23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24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30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32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33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159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7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8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9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40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4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4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4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4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4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4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4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4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5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57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58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59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60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3278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264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65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66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67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68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69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70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FFF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2391" dir="11227501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>
                <a:solidFill>
                  <a:srgbClr val="FFFFFF"/>
                </a:solidFill>
              </a:rPr>
              <a:t>LOGO</a:t>
            </a:r>
          </a:p>
        </p:txBody>
      </p:sp>
      <p:sp>
        <p:nvSpPr>
          <p:cNvPr id="3210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13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18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5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27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4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36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54" name="Rectangle 182"/>
          <p:cNvSpPr>
            <a:spLocks noChangeArrowheads="1"/>
          </p:cNvSpPr>
          <p:nvPr/>
        </p:nvSpPr>
        <p:spPr bwMode="gray">
          <a:xfrm>
            <a:off x="4800600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61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62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3272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grpSp>
        <p:nvGrpSpPr>
          <p:cNvPr id="3306" name="Group 234"/>
          <p:cNvGrpSpPr>
            <a:grpSpLocks/>
          </p:cNvGrpSpPr>
          <p:nvPr/>
        </p:nvGrpSpPr>
        <p:grpSpPr bwMode="auto">
          <a:xfrm>
            <a:off x="92075" y="2175668"/>
            <a:ext cx="4738688" cy="4600575"/>
            <a:chOff x="-9" y="1395"/>
            <a:chExt cx="2985" cy="2898"/>
          </a:xfrm>
        </p:grpSpPr>
        <p:pic>
          <p:nvPicPr>
            <p:cNvPr id="3285" name="Picture 213" descr="pan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1" name="Freeform 209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305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3292" name="Picture 220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3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3304" name="Group 232"/>
          <p:cNvGrpSpPr>
            <a:grpSpLocks/>
          </p:cNvGrpSpPr>
          <p:nvPr/>
        </p:nvGrpSpPr>
        <p:grpSpPr bwMode="auto">
          <a:xfrm>
            <a:off x="244167" y="434081"/>
            <a:ext cx="3821113" cy="5078413"/>
            <a:chOff x="-7" y="240"/>
            <a:chExt cx="2407" cy="3199"/>
          </a:xfrm>
        </p:grpSpPr>
        <p:pic>
          <p:nvPicPr>
            <p:cNvPr id="3295" name="Picture 223" descr="pan0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96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2133600" cy="320675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07DC9-573E-42F0-A269-3308782E1B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16A20-3497-4F33-A6AE-7B729AE00D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7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9734BF82-10DC-4FD9-90D1-7980A7C08CA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0" descr="C:\Users\khoiri\Pictures\index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695" y="-102874"/>
            <a:ext cx="1552575" cy="16596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105CCA21-9065-40A9-A127-FB5FB913595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40" descr="C:\Users\khoiri\Pictures\index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165" y="-171400"/>
            <a:ext cx="1707833" cy="1718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2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67475"/>
            <a:ext cx="2895600" cy="3016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fld id="{18FD0EDD-9080-41FC-8CDB-52111EF109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40" descr="C:\Users\khoiri\Pictures\index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6193" y="-177497"/>
            <a:ext cx="1707833" cy="1718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CD388-ACB0-4FC4-ACF0-3E318A0759D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40" descr="C:\Users\khoiri\Pictures\index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556" y="-105489"/>
            <a:ext cx="1707833" cy="1718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9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15952-6776-4820-ABD0-06423558E1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59EA4-4107-4075-B1C8-D67A06FF75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9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CE878-A465-4A4A-A0B1-4D41F8A5A6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ED87B-7142-4F14-AFC0-FB3815D6C2C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40" descr="C:\Users\khoiri\Pictures\index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177" y="-103418"/>
            <a:ext cx="1707833" cy="1718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987CD-EFC3-4540-AA3E-ACE044AA34F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0" descr="C:\Users\khoiri\Pictures\index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564" y="-171400"/>
            <a:ext cx="1707833" cy="1718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16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62F71-836E-4921-ABC6-4DE1594C4CC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40" descr="C:\Users\khoiri\Pictures\index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173" y="-171400"/>
            <a:ext cx="1707833" cy="17183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0474E-119D-472D-BC27-3481AA712D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9475548D-7108-4522-9767-21D5C92D11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76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7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8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79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0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1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2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3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4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5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6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7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8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89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0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1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2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3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001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4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5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7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8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00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01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05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06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07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08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09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10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001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11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12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13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00"/>
            </a:scheme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14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15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16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600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219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1220" name="Picture 196" descr="pan01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Freeform 197" descr="wiz_gold03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>
                <a:gd name="T0" fmla="*/ 0 w 2841"/>
                <a:gd name="T1" fmla="*/ 18 h 2599"/>
                <a:gd name="T2" fmla="*/ 2841 w 2841"/>
                <a:gd name="T3" fmla="*/ 0 h 2599"/>
                <a:gd name="T4" fmla="*/ 1294 w 2841"/>
                <a:gd name="T5" fmla="*/ 2597 h 2599"/>
                <a:gd name="T6" fmla="*/ 2 w 2841"/>
                <a:gd name="T7" fmla="*/ 2599 h 2599"/>
                <a:gd name="T8" fmla="*/ 0 w 2841"/>
                <a:gd name="T9" fmla="*/ 18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 r="-15708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2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1223" name="Picture 199" descr="pan01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Freeform 200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5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1226" name="Picture 202" descr="pan01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7" name="Freeform 203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1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172200" y="6400800"/>
            <a:ext cx="2895600" cy="320675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303463"/>
            <a:ext cx="4495800" cy="1582737"/>
          </a:xfrm>
        </p:spPr>
        <p:txBody>
          <a:bodyPr/>
          <a:lstStyle/>
          <a:p>
            <a:r>
              <a:rPr lang="en-US" sz="4000" dirty="0" err="1" smtClean="0"/>
              <a:t>Sistem</a:t>
            </a:r>
            <a:r>
              <a:rPr lang="en-US" sz="4000" dirty="0" smtClean="0"/>
              <a:t> </a:t>
            </a:r>
            <a:r>
              <a:rPr lang="en-US" sz="4000" dirty="0" err="1" smtClean="0"/>
              <a:t>Informasi</a:t>
            </a:r>
            <a:r>
              <a:rPr lang="en-US" sz="4000" dirty="0" smtClean="0"/>
              <a:t> </a:t>
            </a:r>
            <a:r>
              <a:rPr lang="en-US" sz="4000" dirty="0" err="1" smtClean="0"/>
              <a:t>Terdistribusi</a:t>
            </a:r>
            <a:endParaRPr lang="en-US" sz="6600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343400"/>
            <a:ext cx="4419600" cy="609600"/>
          </a:xfrm>
        </p:spPr>
        <p:txBody>
          <a:bodyPr/>
          <a:lstStyle/>
          <a:p>
            <a:r>
              <a:rPr lang="id-ID" dirty="0" smtClean="0"/>
              <a:t>Muhammad Miftahul Jannah</a:t>
            </a:r>
          </a:p>
          <a:p>
            <a:endParaRPr lang="en-US" dirty="0"/>
          </a:p>
        </p:txBody>
      </p:sp>
      <p:pic>
        <p:nvPicPr>
          <p:cNvPr id="6" name="Picture 40" descr="C:\Users\khoiri\Pictures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6632"/>
            <a:ext cx="1552575" cy="1562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 </a:t>
            </a:r>
            <a:r>
              <a:rPr lang="en-US" u="sng" dirty="0" smtClean="0"/>
              <a:t>SISTER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6463" y="1828800"/>
            <a:ext cx="7331075" cy="29257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Informasi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Terdistribusi</a:t>
            </a:r>
            <a:r>
              <a:rPr lang="en-US" sz="2800" b="1" dirty="0" smtClean="0"/>
              <a:t> (distributed information system) </a:t>
            </a:r>
            <a:r>
              <a:rPr lang="en-US" sz="2800" b="1" dirty="0" err="1" smtClean="0"/>
              <a:t>adalah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terdistribusi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dimana</a:t>
            </a:r>
            <a:r>
              <a:rPr lang="en-US" sz="2800" b="1" dirty="0" smtClean="0"/>
              <a:t> program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database </a:t>
            </a:r>
            <a:r>
              <a:rPr lang="en-US" sz="2800" b="1" dirty="0" err="1" smtClean="0"/>
              <a:t>ditempatkan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server yang </a:t>
            </a:r>
            <a:r>
              <a:rPr lang="en-US" sz="2800" b="1" dirty="0" err="1" smtClean="0"/>
              <a:t>dapat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didistribusikan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setiap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stasion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kerja</a:t>
            </a:r>
            <a:r>
              <a:rPr lang="en-US" sz="2800" b="1" dirty="0" smtClean="0"/>
              <a:t> (workstation).</a:t>
            </a:r>
          </a:p>
        </p:txBody>
      </p:sp>
      <p:pic>
        <p:nvPicPr>
          <p:cNvPr id="36869" name="Picture 5" descr="num-1_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3" y="5003800"/>
            <a:ext cx="1373187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0" name="Rectangle 20"/>
          <p:cNvSpPr>
            <a:spLocks noGrp="1" noChangeArrowheads="1"/>
          </p:cNvSpPr>
          <p:nvPr>
            <p:ph type="title"/>
          </p:nvPr>
        </p:nvSpPr>
        <p:spPr>
          <a:xfrm>
            <a:off x="1331640" y="286544"/>
            <a:ext cx="7391400" cy="838200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Terdistribusi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3568" y="1124744"/>
            <a:ext cx="7128792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Komputasi</a:t>
            </a:r>
            <a:r>
              <a:rPr lang="en-US" sz="2400" dirty="0" smtClean="0"/>
              <a:t> </a:t>
            </a:r>
            <a:r>
              <a:rPr lang="en-US" sz="2400" dirty="0" err="1" smtClean="0"/>
              <a:t>Terdistribusi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endParaRPr lang="en-US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err="1" smtClean="0"/>
              <a:t>jaringan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tampak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endParaRPr lang="en-US" sz="2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pemakai</a:t>
            </a:r>
            <a:r>
              <a:rPr lang="en-US" sz="2400" dirty="0" smtClean="0"/>
              <a:t> individual.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SISTER</a:t>
            </a:r>
            <a:endParaRPr lang="en-US" dirty="0"/>
          </a:p>
        </p:txBody>
      </p:sp>
      <p:sp>
        <p:nvSpPr>
          <p:cNvPr id="147" name="Rectangle 7"/>
          <p:cNvSpPr>
            <a:spLocks noChangeArrowheads="1"/>
          </p:cNvSpPr>
          <p:nvPr/>
        </p:nvSpPr>
        <p:spPr bwMode="gray">
          <a:xfrm>
            <a:off x="3390577" y="3362387"/>
            <a:ext cx="2500963" cy="9842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n-US" sz="2000" dirty="0" smtClean="0"/>
              <a:t>Distributed System</a:t>
            </a:r>
            <a:endParaRPr lang="en-US" sz="2000" dirty="0"/>
          </a:p>
        </p:txBody>
      </p:sp>
      <p:sp>
        <p:nvSpPr>
          <p:cNvPr id="148" name="Right Arrow 147"/>
          <p:cNvSpPr/>
          <p:nvPr/>
        </p:nvSpPr>
        <p:spPr bwMode="auto">
          <a:xfrm rot="1627562">
            <a:off x="1493593" y="3551417"/>
            <a:ext cx="1726009" cy="3760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9" name="Right Arrow 148"/>
          <p:cNvSpPr/>
          <p:nvPr/>
        </p:nvSpPr>
        <p:spPr bwMode="auto">
          <a:xfrm rot="9794692" flipV="1">
            <a:off x="5950263" y="3451122"/>
            <a:ext cx="1726009" cy="3760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0" name="computr3"/>
          <p:cNvSpPr>
            <a:spLocks noEditPoints="1" noChangeArrowheads="1"/>
          </p:cNvSpPr>
          <p:nvPr/>
        </p:nvSpPr>
        <p:spPr bwMode="auto">
          <a:xfrm>
            <a:off x="6793555" y="2070791"/>
            <a:ext cx="1516925" cy="111909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computr3"/>
          <p:cNvSpPr>
            <a:spLocks noEditPoints="1" noChangeArrowheads="1"/>
          </p:cNvSpPr>
          <p:nvPr/>
        </p:nvSpPr>
        <p:spPr bwMode="auto">
          <a:xfrm>
            <a:off x="410182" y="2006137"/>
            <a:ext cx="1532975" cy="1223481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computr3"/>
          <p:cNvSpPr>
            <a:spLocks noEditPoints="1" noChangeArrowheads="1"/>
          </p:cNvSpPr>
          <p:nvPr/>
        </p:nvSpPr>
        <p:spPr bwMode="auto">
          <a:xfrm>
            <a:off x="3907422" y="4640298"/>
            <a:ext cx="1517387" cy="97810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Rectangle 55"/>
          <p:cNvSpPr>
            <a:spLocks noChangeArrowheads="1"/>
          </p:cNvSpPr>
          <p:nvPr/>
        </p:nvSpPr>
        <p:spPr bwMode="gray">
          <a:xfrm>
            <a:off x="304800" y="3256931"/>
            <a:ext cx="1854477" cy="400110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Web Server</a:t>
            </a: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3645401" y="5607136"/>
            <a:ext cx="2095822" cy="447549"/>
            <a:chOff x="300512" y="3361892"/>
            <a:chExt cx="2095822" cy="447549"/>
          </a:xfrm>
        </p:grpSpPr>
        <p:sp>
          <p:nvSpPr>
            <p:cNvPr id="155" name="Rectangle 48"/>
            <p:cNvSpPr>
              <a:spLocks noChangeArrowheads="1"/>
            </p:cNvSpPr>
            <p:nvPr/>
          </p:nvSpPr>
          <p:spPr bwMode="gray">
            <a:xfrm>
              <a:off x="300512" y="3361892"/>
              <a:ext cx="2095822" cy="42227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55"/>
            <p:cNvSpPr>
              <a:spLocks noChangeArrowheads="1"/>
            </p:cNvSpPr>
            <p:nvPr/>
          </p:nvSpPr>
          <p:spPr bwMode="gray">
            <a:xfrm>
              <a:off x="457200" y="3409331"/>
              <a:ext cx="1854477" cy="40011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File Server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6564792" y="3178271"/>
            <a:ext cx="2095822" cy="422275"/>
            <a:chOff x="300512" y="3361892"/>
            <a:chExt cx="2095822" cy="422275"/>
          </a:xfrm>
        </p:grpSpPr>
        <p:sp>
          <p:nvSpPr>
            <p:cNvPr id="158" name="Rectangle 48"/>
            <p:cNvSpPr>
              <a:spLocks noChangeArrowheads="1"/>
            </p:cNvSpPr>
            <p:nvPr/>
          </p:nvSpPr>
          <p:spPr bwMode="gray">
            <a:xfrm>
              <a:off x="300512" y="3361892"/>
              <a:ext cx="2095822" cy="422275"/>
            </a:xfrm>
            <a:prstGeom prst="rect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55"/>
            <p:cNvSpPr>
              <a:spLocks noChangeArrowheads="1"/>
            </p:cNvSpPr>
            <p:nvPr/>
          </p:nvSpPr>
          <p:spPr bwMode="gray">
            <a:xfrm>
              <a:off x="457200" y="3409331"/>
              <a:ext cx="1854477" cy="338554"/>
            </a:xfrm>
            <a:prstGeom prst="rect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 Database Server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25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Terdistrbusi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23528" y="1340768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dirty="0" smtClean="0"/>
              <a:t>1. Webserver : server </a:t>
            </a:r>
            <a:r>
              <a:rPr lang="en-US" dirty="0" err="1" smtClean="0"/>
              <a:t>pengelola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/ </a:t>
            </a:r>
            <a:r>
              <a:rPr lang="en-US" dirty="0" err="1" smtClean="0"/>
              <a:t>tempat</a:t>
            </a:r>
            <a:r>
              <a:rPr lang="en-US" dirty="0" smtClean="0"/>
              <a:t> 	</a:t>
            </a:r>
            <a:r>
              <a:rPr lang="en-US" dirty="0" err="1" smtClean="0"/>
              <a:t>menaruh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source code program yang </a:t>
            </a:r>
          </a:p>
          <a:p>
            <a:pPr eaLnBrk="0" hangingPunct="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id-ID" dirty="0" smtClean="0"/>
              <a:t>	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eaLnBrk="0" hangingPunct="0">
              <a:lnSpc>
                <a:spcPct val="150000"/>
              </a:lnSpc>
            </a:pPr>
            <a:r>
              <a:rPr lang="en-US" dirty="0" smtClean="0"/>
              <a:t>2. Database server : </a:t>
            </a:r>
            <a:r>
              <a:rPr lang="en-US" dirty="0" err="1" smtClean="0"/>
              <a:t>Mesin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	</a:t>
            </a:r>
            <a:r>
              <a:rPr lang="id-ID" dirty="0" smtClean="0"/>
              <a:t>		</a:t>
            </a:r>
            <a:r>
              <a:rPr lang="en-US" dirty="0" smtClean="0"/>
              <a:t>server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database</a:t>
            </a:r>
          </a:p>
          <a:p>
            <a:pPr eaLnBrk="0" hangingPunct="0">
              <a:lnSpc>
                <a:spcPct val="150000"/>
              </a:lnSpc>
            </a:pPr>
            <a:r>
              <a:rPr lang="en-US" dirty="0" smtClean="0"/>
              <a:t>3. File server : </a:t>
            </a:r>
            <a:r>
              <a:rPr lang="en-US" dirty="0" err="1" smtClean="0"/>
              <a:t>Mesin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server 	</a:t>
            </a:r>
            <a:r>
              <a:rPr lang="id-ID" dirty="0" smtClean="0"/>
              <a:t>	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file/</a:t>
            </a:r>
            <a:r>
              <a:rPr lang="en-US" dirty="0" err="1" smtClean="0"/>
              <a:t>konten</a:t>
            </a:r>
            <a:r>
              <a:rPr lang="en-US" dirty="0" smtClean="0"/>
              <a:t> yang </a:t>
            </a:r>
          </a:p>
          <a:p>
            <a:pPr eaLnBrk="0" hangingPunct="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id-ID" dirty="0" smtClean="0"/>
              <a:t>	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sister.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690439" y="1027140"/>
            <a:ext cx="8305800" cy="2170906"/>
            <a:chOff x="799306" y="381793"/>
            <a:chExt cx="7582694" cy="1675607"/>
          </a:xfrm>
        </p:grpSpPr>
        <p:grpSp>
          <p:nvGrpSpPr>
            <p:cNvPr id="79" name="Group 43"/>
            <p:cNvGrpSpPr>
              <a:grpSpLocks/>
            </p:cNvGrpSpPr>
            <p:nvPr/>
          </p:nvGrpSpPr>
          <p:grpSpPr bwMode="auto">
            <a:xfrm>
              <a:off x="1097756" y="685800"/>
              <a:ext cx="7284244" cy="1371600"/>
              <a:chOff x="720" y="1392"/>
              <a:chExt cx="4058" cy="480"/>
            </a:xfrm>
          </p:grpSpPr>
          <p:sp>
            <p:nvSpPr>
              <p:cNvPr id="89" name="AutoShape 44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0" name="Group 45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91" name="AutoShape 46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AutoShape 47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33333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" name="Group 48"/>
            <p:cNvGrpSpPr>
              <a:grpSpLocks/>
            </p:cNvGrpSpPr>
            <p:nvPr/>
          </p:nvGrpSpPr>
          <p:grpSpPr bwMode="auto">
            <a:xfrm>
              <a:off x="799306" y="381793"/>
              <a:ext cx="611188" cy="608013"/>
              <a:chOff x="579" y="1386"/>
              <a:chExt cx="385" cy="383"/>
            </a:xfrm>
          </p:grpSpPr>
          <p:sp>
            <p:nvSpPr>
              <p:cNvPr id="83" name="Oval 49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4" name="Group 50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85" name="Oval 51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52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53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88" name="Oval 54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" name="Text Box 55"/>
            <p:cNvSpPr txBox="1">
              <a:spLocks noChangeArrowheads="1"/>
            </p:cNvSpPr>
            <p:nvPr/>
          </p:nvSpPr>
          <p:spPr bwMode="gray">
            <a:xfrm>
              <a:off x="914400" y="457200"/>
              <a:ext cx="381000" cy="356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80808"/>
                  </a:solidFill>
                </a:rPr>
                <a:t>1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white">
            <a:xfrm>
              <a:off x="1252837" y="777874"/>
              <a:ext cx="7120149" cy="1140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err="1"/>
                <a:t>Distribusi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: </a:t>
              </a:r>
              <a:r>
                <a:rPr lang="en-US" dirty="0" err="1"/>
                <a:t>Karena</a:t>
              </a:r>
              <a:r>
                <a:rPr lang="en-US" dirty="0"/>
                <a:t> </a:t>
              </a:r>
              <a:r>
                <a:rPr lang="en-US" dirty="0" err="1"/>
                <a:t>komputer</a:t>
              </a:r>
              <a:r>
                <a:rPr lang="en-US" dirty="0"/>
                <a:t> </a:t>
              </a:r>
              <a:r>
                <a:rPr lang="en-US" dirty="0" err="1"/>
                <a:t>memiliki</a:t>
              </a:r>
              <a:r>
                <a:rPr lang="en-US" dirty="0"/>
                <a:t> </a:t>
              </a:r>
              <a:r>
                <a:rPr lang="en-US" dirty="0" err="1"/>
                <a:t>kemampuan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yang </a:t>
              </a:r>
              <a:r>
                <a:rPr lang="en-US" dirty="0" err="1"/>
                <a:t>berbeda</a:t>
              </a:r>
              <a:r>
                <a:rPr lang="en-US" dirty="0"/>
                <a:t> </a:t>
              </a:r>
              <a:r>
                <a:rPr lang="en-US" dirty="0" smtClean="0"/>
                <a:t>(</a:t>
              </a:r>
              <a:r>
                <a:rPr lang="en-US" dirty="0" err="1"/>
                <a:t>distribusi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), </a:t>
              </a:r>
              <a:r>
                <a:rPr lang="en-US" dirty="0" err="1"/>
                <a:t>contoh</a:t>
              </a:r>
              <a:r>
                <a:rPr lang="en-US" dirty="0"/>
                <a:t> : </a:t>
              </a:r>
              <a:r>
                <a:rPr lang="en-US" dirty="0" err="1"/>
                <a:t>fungsi</a:t>
              </a:r>
              <a:r>
                <a:rPr lang="en-US" dirty="0"/>
                <a:t> </a:t>
              </a:r>
              <a:r>
                <a:rPr lang="en-US" dirty="0" err="1"/>
                <a:t>utama</a:t>
              </a:r>
              <a:r>
                <a:rPr lang="en-US" dirty="0"/>
                <a:t> file server yang </a:t>
              </a:r>
              <a:r>
                <a:rPr lang="en-US" dirty="0" err="1"/>
                <a:t>menitikberatkan</a:t>
              </a:r>
              <a:r>
                <a:rPr lang="en-US" dirty="0"/>
                <a:t> </a:t>
              </a:r>
              <a:r>
                <a:rPr lang="en-US" dirty="0" err="1"/>
                <a:t>pada</a:t>
              </a:r>
              <a:r>
                <a:rPr lang="en-US" dirty="0"/>
                <a:t> space </a:t>
              </a:r>
              <a:r>
                <a:rPr lang="en-US" dirty="0" err="1" smtClean="0"/>
                <a:t>harddrive</a:t>
              </a:r>
              <a:r>
                <a:rPr lang="en-US" dirty="0" smtClean="0"/>
                <a:t> </a:t>
              </a:r>
              <a:r>
                <a:rPr lang="en-US" dirty="0" err="1"/>
                <a:t>tentu</a:t>
              </a:r>
              <a:r>
                <a:rPr lang="en-US" dirty="0"/>
                <a:t> </a:t>
              </a:r>
              <a:r>
                <a:rPr lang="en-US" dirty="0" err="1"/>
                <a:t>berbeda</a:t>
              </a:r>
              <a:r>
                <a:rPr lang="en-US" dirty="0"/>
                <a:t>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</a:t>
              </a:r>
              <a:r>
                <a:rPr lang="en-US" dirty="0" err="1"/>
                <a:t>utama</a:t>
              </a:r>
              <a:r>
                <a:rPr lang="en-US" dirty="0"/>
                <a:t> webserver yang </a:t>
              </a:r>
              <a:r>
                <a:rPr lang="en-US" dirty="0" err="1"/>
                <a:t>mengutamakan</a:t>
              </a:r>
              <a:r>
                <a:rPr lang="en-US" dirty="0"/>
                <a:t> </a:t>
              </a:r>
              <a:r>
                <a:rPr lang="en-US" dirty="0" err="1" smtClean="0"/>
                <a:t>kecepatan</a:t>
              </a:r>
              <a:r>
                <a:rPr lang="en-US" dirty="0" smtClean="0"/>
                <a:t> </a:t>
              </a:r>
              <a:r>
                <a:rPr lang="en-US" dirty="0" err="1"/>
                <a:t>prosesor</a:t>
              </a:r>
              <a:r>
                <a:rPr lang="en-US" dirty="0"/>
                <a:t>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kemampuan</a:t>
              </a:r>
              <a:r>
                <a:rPr lang="en-US" dirty="0"/>
                <a:t> </a:t>
              </a:r>
              <a:r>
                <a:rPr lang="en-US" dirty="0" err="1"/>
                <a:t>memori</a:t>
              </a:r>
              <a:r>
                <a:rPr lang="en-US" dirty="0"/>
                <a:t> yang </a:t>
              </a:r>
              <a:r>
                <a:rPr lang="en-US" dirty="0" err="1"/>
                <a:t>besar</a:t>
              </a:r>
              <a:r>
                <a:rPr lang="en-US" dirty="0"/>
                <a:t>.</a:t>
              </a:r>
              <a:endParaRPr 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8679" y="3201529"/>
            <a:ext cx="8305800" cy="1765912"/>
            <a:chOff x="1295400" y="3108325"/>
            <a:chExt cx="6477000" cy="1219200"/>
          </a:xfrm>
        </p:grpSpPr>
        <p:grpSp>
          <p:nvGrpSpPr>
            <p:cNvPr id="94" name="Group 56"/>
            <p:cNvGrpSpPr>
              <a:grpSpLocks/>
            </p:cNvGrpSpPr>
            <p:nvPr/>
          </p:nvGrpSpPr>
          <p:grpSpPr bwMode="auto">
            <a:xfrm>
              <a:off x="1524000" y="3336925"/>
              <a:ext cx="6248400" cy="990600"/>
              <a:chOff x="720" y="1392"/>
              <a:chExt cx="4058" cy="480"/>
            </a:xfrm>
          </p:grpSpPr>
          <p:sp>
            <p:nvSpPr>
              <p:cNvPr id="104" name="AutoShape 57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8902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" name="Group 58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106" name="AutoShape 59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AutoShape 60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33333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61"/>
            <p:cNvGrpSpPr>
              <a:grpSpLocks/>
            </p:cNvGrpSpPr>
            <p:nvPr/>
          </p:nvGrpSpPr>
          <p:grpSpPr bwMode="auto">
            <a:xfrm>
              <a:off x="1295400" y="3108325"/>
              <a:ext cx="611188" cy="608013"/>
              <a:chOff x="579" y="1386"/>
              <a:chExt cx="385" cy="383"/>
            </a:xfrm>
          </p:grpSpPr>
          <p:sp>
            <p:nvSpPr>
              <p:cNvPr id="98" name="Oval 62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9" name="Group 63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100" name="Oval 64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Oval 65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Oval 66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Oval 67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Text Box 68"/>
            <p:cNvSpPr txBox="1">
              <a:spLocks noChangeArrowheads="1"/>
            </p:cNvSpPr>
            <p:nvPr/>
          </p:nvSpPr>
          <p:spPr bwMode="gray">
            <a:xfrm>
              <a:off x="1403350" y="3178175"/>
              <a:ext cx="381000" cy="318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80808"/>
                  </a:solidFill>
                </a:rPr>
                <a:t>2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97" name="Text Box 83"/>
            <p:cNvSpPr txBox="1">
              <a:spLocks noChangeArrowheads="1"/>
            </p:cNvSpPr>
            <p:nvPr/>
          </p:nvSpPr>
          <p:spPr bwMode="white">
            <a:xfrm>
              <a:off x="1865313" y="3474081"/>
              <a:ext cx="5853348" cy="701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dirty="0" err="1"/>
                <a:t>Distribusi</a:t>
              </a:r>
              <a:r>
                <a:rPr lang="en-US" sz="2000" dirty="0"/>
                <a:t> </a:t>
              </a:r>
              <a:r>
                <a:rPr lang="en-US" sz="2000" dirty="0" err="1"/>
                <a:t>beban</a:t>
              </a:r>
              <a:r>
                <a:rPr lang="en-US" sz="2000" dirty="0"/>
                <a:t> </a:t>
              </a:r>
              <a:r>
                <a:rPr lang="en-US" sz="2000" dirty="0" err="1"/>
                <a:t>keseimbangan</a:t>
              </a:r>
              <a:r>
                <a:rPr lang="en-US" sz="2000" dirty="0"/>
                <a:t> : </a:t>
              </a:r>
              <a:r>
                <a:rPr lang="en-US" sz="2000" dirty="0" err="1"/>
                <a:t>Pemberian</a:t>
              </a:r>
              <a:r>
                <a:rPr lang="en-US" sz="2000" dirty="0"/>
                <a:t> </a:t>
              </a:r>
              <a:r>
                <a:rPr lang="en-US" sz="2000" dirty="0" err="1"/>
                <a:t>tugas</a:t>
              </a:r>
              <a:r>
                <a:rPr lang="en-US" sz="2000" dirty="0"/>
                <a:t> </a:t>
              </a:r>
              <a:r>
                <a:rPr lang="en-US" sz="2000" dirty="0" err="1"/>
                <a:t>ke</a:t>
              </a:r>
              <a:r>
                <a:rPr lang="en-US" sz="2000" dirty="0"/>
                <a:t> </a:t>
              </a:r>
              <a:r>
                <a:rPr lang="en-US" sz="2000" dirty="0" err="1"/>
                <a:t>prosesor</a:t>
              </a:r>
              <a:r>
                <a:rPr lang="en-US" sz="2000" dirty="0"/>
                <a:t> </a:t>
              </a:r>
              <a:r>
                <a:rPr lang="en-US" sz="2000" dirty="0" err="1"/>
                <a:t>secukupnya</a:t>
              </a:r>
              <a:r>
                <a:rPr lang="en-US" sz="2000" dirty="0"/>
                <a:t> </a:t>
              </a:r>
              <a:r>
                <a:rPr lang="en-US" sz="2000" dirty="0" err="1" smtClean="0"/>
                <a:t>sehingga</a:t>
              </a:r>
              <a:r>
                <a:rPr lang="en-US" sz="2000" dirty="0" smtClean="0"/>
                <a:t> </a:t>
              </a:r>
              <a:r>
                <a:rPr lang="en-US" sz="2000" dirty="0" err="1"/>
                <a:t>unjuk</a:t>
              </a:r>
              <a:r>
                <a:rPr lang="en-US" sz="2000" dirty="0"/>
                <a:t> </a:t>
              </a:r>
              <a:r>
                <a:rPr lang="en-US" sz="2000" dirty="0" err="1"/>
                <a:t>kerja</a:t>
              </a:r>
              <a:r>
                <a:rPr lang="en-US" sz="2000" dirty="0"/>
                <a:t> </a:t>
              </a:r>
              <a:r>
                <a:rPr lang="en-US" sz="2000" dirty="0" err="1"/>
                <a:t>seluruh</a:t>
              </a:r>
              <a:r>
                <a:rPr lang="en-US" sz="2000" dirty="0"/>
                <a:t> </a:t>
              </a:r>
              <a:r>
                <a:rPr lang="en-US" sz="2000" dirty="0" err="1"/>
                <a:t>sistem</a:t>
              </a:r>
              <a:r>
                <a:rPr lang="en-US" sz="2000" dirty="0"/>
                <a:t> </a:t>
              </a:r>
              <a:r>
                <a:rPr lang="en-US" sz="2000" dirty="0" err="1"/>
                <a:t>teroptimasi</a:t>
              </a:r>
              <a:r>
                <a:rPr lang="en-US" sz="2000" dirty="0"/>
                <a:t>.</a:t>
              </a:r>
              <a:endParaRPr lang="en-US" sz="20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90439" y="4876798"/>
            <a:ext cx="7786370" cy="1981202"/>
            <a:chOff x="1295400" y="4419600"/>
            <a:chExt cx="6477000" cy="1219200"/>
          </a:xfrm>
        </p:grpSpPr>
        <p:grpSp>
          <p:nvGrpSpPr>
            <p:cNvPr id="109" name="Group 69"/>
            <p:cNvGrpSpPr>
              <a:grpSpLocks/>
            </p:cNvGrpSpPr>
            <p:nvPr/>
          </p:nvGrpSpPr>
          <p:grpSpPr bwMode="auto">
            <a:xfrm>
              <a:off x="1524000" y="4648200"/>
              <a:ext cx="6248400" cy="990600"/>
              <a:chOff x="720" y="1392"/>
              <a:chExt cx="4058" cy="480"/>
            </a:xfrm>
          </p:grpSpPr>
          <p:sp>
            <p:nvSpPr>
              <p:cNvPr id="119" name="AutoShape 70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0" name="Group 71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121" name="AutoShape 72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AutoShape 73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0" name="Group 74"/>
            <p:cNvGrpSpPr>
              <a:grpSpLocks/>
            </p:cNvGrpSpPr>
            <p:nvPr/>
          </p:nvGrpSpPr>
          <p:grpSpPr bwMode="auto">
            <a:xfrm>
              <a:off x="1295400" y="4419600"/>
              <a:ext cx="611188" cy="608013"/>
              <a:chOff x="579" y="1386"/>
              <a:chExt cx="385" cy="383"/>
            </a:xfrm>
          </p:grpSpPr>
          <p:sp>
            <p:nvSpPr>
              <p:cNvPr id="113" name="Oval 75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" name="Group 76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115" name="Oval 77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Oval 78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Oval 79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Oval 80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1" name="Text Box 81"/>
            <p:cNvSpPr txBox="1">
              <a:spLocks noChangeArrowheads="1"/>
            </p:cNvSpPr>
            <p:nvPr/>
          </p:nvSpPr>
          <p:spPr bwMode="gray">
            <a:xfrm>
              <a:off x="1403350" y="4489450"/>
              <a:ext cx="381000" cy="284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080808"/>
                  </a:solidFill>
                </a:rPr>
                <a:t>3</a:t>
              </a:r>
            </a:p>
          </p:txBody>
        </p:sp>
        <p:sp>
          <p:nvSpPr>
            <p:cNvPr id="112" name="Text Box 84"/>
            <p:cNvSpPr txBox="1">
              <a:spLocks noChangeArrowheads="1"/>
            </p:cNvSpPr>
            <p:nvPr/>
          </p:nvSpPr>
          <p:spPr bwMode="white">
            <a:xfrm>
              <a:off x="1955447" y="4826207"/>
              <a:ext cx="5638800" cy="625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 err="1"/>
                <a:t>Distribusi</a:t>
              </a:r>
              <a:r>
                <a:rPr lang="en-US" sz="2000" dirty="0"/>
                <a:t> </a:t>
              </a:r>
              <a:r>
                <a:rPr lang="en-US" sz="2000" dirty="0" err="1"/>
                <a:t>fisik</a:t>
              </a:r>
              <a:r>
                <a:rPr lang="en-US" sz="2000" dirty="0"/>
                <a:t> : </a:t>
              </a:r>
              <a:r>
                <a:rPr lang="en-US" sz="2000" dirty="0" err="1"/>
                <a:t>sistem</a:t>
              </a:r>
              <a:r>
                <a:rPr lang="en-US" sz="2000" dirty="0"/>
                <a:t> yang </a:t>
              </a:r>
              <a:r>
                <a:rPr lang="en-US" sz="2000" dirty="0" err="1"/>
                <a:t>menggantungkan</a:t>
              </a:r>
              <a:r>
                <a:rPr lang="en-US" sz="2000" dirty="0"/>
                <a:t> </a:t>
              </a:r>
              <a:r>
                <a:rPr lang="en-US" sz="2000" dirty="0" err="1"/>
                <a:t>pada</a:t>
              </a:r>
              <a:r>
                <a:rPr lang="en-US" sz="2000" dirty="0"/>
                <a:t> </a:t>
              </a:r>
              <a:r>
                <a:rPr lang="en-US" sz="2000" dirty="0" err="1"/>
                <a:t>fakta</a:t>
              </a:r>
              <a:r>
                <a:rPr lang="en-US" sz="2000" dirty="0"/>
                <a:t> </a:t>
              </a:r>
              <a:r>
                <a:rPr lang="en-US" sz="2000" dirty="0" err="1"/>
                <a:t>bahwa</a:t>
              </a:r>
              <a:r>
                <a:rPr lang="en-US" sz="2000" dirty="0"/>
                <a:t> </a:t>
              </a:r>
              <a:r>
                <a:rPr lang="en-US" sz="2000" dirty="0" err="1"/>
                <a:t>komputer</a:t>
              </a:r>
              <a:r>
                <a:rPr lang="en-US" sz="2000" dirty="0"/>
                <a:t> </a:t>
              </a:r>
              <a:r>
                <a:rPr lang="en-US" sz="2000" dirty="0" err="1"/>
                <a:t>secara</a:t>
              </a:r>
              <a:r>
                <a:rPr lang="en-US" sz="2000" dirty="0"/>
                <a:t> </a:t>
              </a:r>
              <a:r>
                <a:rPr lang="en-US" sz="2000" dirty="0" err="1" smtClean="0"/>
                <a:t>fisik</a:t>
              </a:r>
              <a:r>
                <a:rPr lang="en-US" sz="2000" dirty="0" smtClean="0"/>
                <a:t> </a:t>
              </a:r>
              <a:r>
                <a:rPr lang="en-US" sz="2000" dirty="0" err="1"/>
                <a:t>terpisah</a:t>
              </a:r>
              <a:r>
                <a:rPr lang="en-US" sz="2000" dirty="0"/>
                <a:t> </a:t>
              </a:r>
              <a:r>
                <a:rPr lang="en-US" sz="2000" dirty="0" err="1" smtClean="0"/>
                <a:t>untukmencapai</a:t>
              </a:r>
              <a:r>
                <a:rPr lang="en-US" sz="2000" dirty="0" smtClean="0"/>
                <a:t> </a:t>
              </a:r>
              <a:r>
                <a:rPr lang="en-US" sz="2000" dirty="0" err="1"/>
                <a:t>kehandalan</a:t>
              </a:r>
              <a:r>
                <a:rPr lang="en-US" sz="2000" dirty="0"/>
                <a:t>).</a:t>
              </a:r>
              <a:endParaRPr lang="en-US" sz="2000" dirty="0">
                <a:solidFill>
                  <a:srgbClr val="FE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172200" y="6400800"/>
            <a:ext cx="2895600" cy="320675"/>
          </a:xfrm>
        </p:spPr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66562" name="WordArt 2"/>
          <p:cNvSpPr>
            <a:spLocks noChangeArrowheads="1" noChangeShapeType="1" noTextEdit="1"/>
          </p:cNvSpPr>
          <p:nvPr/>
        </p:nvSpPr>
        <p:spPr bwMode="gray">
          <a:xfrm>
            <a:off x="4572000" y="2868613"/>
            <a:ext cx="4343400" cy="560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chemeClr val="tx2"/>
                </a:solidFill>
                <a:effectLst>
                  <a:outerShdw dist="63500" dir="3187806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You!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Muhammad Miftahul Jannah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81TGp_gold_light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581TGp_gold_light</Template>
  <TotalTime>49</TotalTime>
  <Words>175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581TGp_gold_light</vt:lpstr>
      <vt:lpstr>Sistem Informasi Terdistribusi</vt:lpstr>
      <vt:lpstr> SISTER</vt:lpstr>
      <vt:lpstr>Sistem Komputasi Terdistribusi</vt:lpstr>
      <vt:lpstr>SISTER</vt:lpstr>
      <vt:lpstr>Komponen Dasar Sistem Informasi Terdistrbusi</vt:lpstr>
      <vt:lpstr>Click to edit title style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Terdistribusi</dc:title>
  <dc:creator>TOSHIBA</dc:creator>
  <cp:lastModifiedBy>TOSHIBA</cp:lastModifiedBy>
  <cp:revision>4</cp:revision>
  <dcterms:created xsi:type="dcterms:W3CDTF">2015-10-02T11:10:49Z</dcterms:created>
  <dcterms:modified xsi:type="dcterms:W3CDTF">2015-10-02T12:05:30Z</dcterms:modified>
</cp:coreProperties>
</file>