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mbria" panose="02040503050406030204" pitchFamily="18" charset="0"/>
      <p:regular r:id="rId13"/>
      <p:bold r:id="rId14"/>
      <p:italic r:id="rId15"/>
      <p:boldItalic r:id="rId16"/>
    </p:embeddedFont>
    <p:embeddedFont>
      <p:font typeface="Corbel" panose="020B05030202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hVM7ugqIdJltp1aqaFt8u68NQ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grpSp>
        <p:nvGrpSpPr>
          <p:cNvPr id="19" name="Google Shape;19;p13"/>
          <p:cNvGrpSpPr/>
          <p:nvPr/>
        </p:nvGrpSpPr>
        <p:grpSpPr>
          <a:xfrm>
            <a:off x="546100" y="-4763"/>
            <a:ext cx="5014912" cy="6862763"/>
            <a:chOff x="2928938" y="-4763"/>
            <a:chExt cx="5014912" cy="6862763"/>
          </a:xfrm>
        </p:grpSpPr>
        <p:sp>
          <p:nvSpPr>
            <p:cNvPr id="20" name="Google Shape;20;p13"/>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13"/>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13"/>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13"/>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13"/>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13"/>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13"/>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1pPr>
            <a:lvl2pPr marR="0" lvl="1"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2pPr>
            <a:lvl3pPr marR="0" lvl="2"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3pPr>
            <a:lvl4pPr marR="0" lvl="3"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4pPr>
            <a:lvl5pPr marR="0" lvl="4"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5pPr>
            <a:lvl6pPr marR="0" lvl="5"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6pPr>
            <a:lvl7pPr marR="0" lvl="6"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7pPr>
            <a:lvl8pPr marR="0" lvl="7"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8pPr>
            <a:lvl9pPr marR="0" lvl="8" algn="l" rtl="0">
              <a:spcBef>
                <a:spcPts val="600"/>
              </a:spcBef>
              <a:spcAft>
                <a:spcPts val="600"/>
              </a:spcAft>
              <a:buClr>
                <a:srgbClr val="1186C3"/>
              </a:buClr>
              <a:buSzPts val="2320"/>
              <a:buFont typeface="Arial"/>
              <a:buNone/>
              <a:defRPr sz="1600" b="0" i="0" u="none" strike="noStrike" cap="none">
                <a:solidFill>
                  <a:schemeClr val="dk1"/>
                </a:solidFill>
                <a:latin typeface="Corbel"/>
                <a:ea typeface="Corbel"/>
                <a:cs typeface="Corbel"/>
                <a:sym typeface="Corbel"/>
              </a:defRPr>
            </a:lvl9pPr>
          </a:lstStyle>
          <a:p>
            <a:endParaRPr/>
          </a:p>
        </p:txBody>
      </p:sp>
      <p:sp>
        <p:nvSpPr>
          <p:cNvPr id="85" name="Google Shape;85;p22"/>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3"/>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24"/>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97" name="Google Shape;97;p24"/>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98" name="Google Shape;98;p24"/>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4"/>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24"/>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26"/>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2" name="Google Shape;112;p26"/>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3" name="Google Shape;113;p26"/>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6"/>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26"/>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27"/>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7"/>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7"/>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28"/>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8"/>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9"/>
          <p:cNvSpPr txBox="1">
            <a:spLocks noGrp="1"/>
          </p:cNvSpPr>
          <p:nvPr>
            <p:ph type="title"/>
          </p:nvPr>
        </p:nvSpPr>
        <p:spPr>
          <a:xfrm rot="5400000">
            <a:off x="8065140" y="2353315"/>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9"/>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4"/>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5"/>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0" name="Google Shape;40;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6"/>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6" name="Google Shape;46;p16"/>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7" name="Google Shape;47;p1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3" name="Google Shape;53;p17"/>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4" name="Google Shape;54;p17"/>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5" name="Google Shape;55;p17"/>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6" name="Google Shape;56;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20"/>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21"/>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1pPr>
            <a:lvl2pPr marR="0" lvl="1"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2pPr>
            <a:lvl3pPr marR="0" lvl="2"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3pPr>
            <a:lvl4pPr marR="0" lvl="3"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4pPr>
            <a:lvl5pPr marR="0" lvl="4"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5pPr>
            <a:lvl6pPr marR="0" lvl="5"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6pPr>
            <a:lvl7pPr marR="0" lvl="6"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7pPr>
            <a:lvl8pPr marR="0" lvl="7" algn="l" rtl="0">
              <a:spcBef>
                <a:spcPts val="600"/>
              </a:spcBef>
              <a:spcAft>
                <a:spcPts val="0"/>
              </a:spcAft>
              <a:buClr>
                <a:srgbClr val="1186C3"/>
              </a:buClr>
              <a:buSzPts val="2320"/>
              <a:buFont typeface="Arial"/>
              <a:buNone/>
              <a:defRPr sz="1600" b="0" i="0" u="none" strike="noStrike" cap="none">
                <a:solidFill>
                  <a:schemeClr val="dk1"/>
                </a:solidFill>
                <a:latin typeface="Corbel"/>
                <a:ea typeface="Corbel"/>
                <a:cs typeface="Corbel"/>
                <a:sym typeface="Corbel"/>
              </a:defRPr>
            </a:lvl8pPr>
            <a:lvl9pPr marR="0" lvl="8" algn="l" rtl="0">
              <a:spcBef>
                <a:spcPts val="600"/>
              </a:spcBef>
              <a:spcAft>
                <a:spcPts val="600"/>
              </a:spcAft>
              <a:buClr>
                <a:srgbClr val="1186C3"/>
              </a:buClr>
              <a:buSzPts val="2320"/>
              <a:buFont typeface="Arial"/>
              <a:buNone/>
              <a:defRPr sz="1600" b="0" i="0" u="none" strike="noStrike" cap="none">
                <a:solidFill>
                  <a:schemeClr val="dk1"/>
                </a:solidFill>
                <a:latin typeface="Corbel"/>
                <a:ea typeface="Corbel"/>
                <a:cs typeface="Corbel"/>
                <a:sym typeface="Corbel"/>
              </a:defRPr>
            </a:lvl9pPr>
          </a:lstStyle>
          <a:p>
            <a:endParaRPr/>
          </a:p>
        </p:txBody>
      </p:sp>
      <p:sp>
        <p:nvSpPr>
          <p:cNvPr id="78" name="Google Shape;78;p21"/>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2"/>
          <p:cNvGrpSpPr/>
          <p:nvPr/>
        </p:nvGrpSpPr>
        <p:grpSpPr>
          <a:xfrm>
            <a:off x="150812" y="0"/>
            <a:ext cx="2436813" cy="6858001"/>
            <a:chOff x="1320800" y="0"/>
            <a:chExt cx="2436813" cy="6858001"/>
          </a:xfrm>
        </p:grpSpPr>
        <p:sp>
          <p:nvSpPr>
            <p:cNvPr id="7" name="Google Shape;7;p12"/>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12"/>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12"/>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12"/>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12"/>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2"/>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2"/>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2"/>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txBox="1">
            <a:spLocks noGrp="1"/>
          </p:cNvSpPr>
          <p:nvPr>
            <p:ph type="ctrTitle"/>
          </p:nvPr>
        </p:nvSpPr>
        <p:spPr>
          <a:xfrm>
            <a:off x="684212" y="1253971"/>
            <a:ext cx="8974693" cy="2175029"/>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1"/>
              </a:buClr>
              <a:buSzPts val="5400"/>
              <a:buFont typeface="Corbel"/>
              <a:buNone/>
            </a:pPr>
            <a:r>
              <a:rPr lang="en-US" sz="5400" dirty="0">
                <a:latin typeface="Times New Roman" panose="02020603050405020304" pitchFamily="18" charset="0"/>
                <a:cs typeface="Times New Roman" panose="02020603050405020304" pitchFamily="18" charset="0"/>
              </a:rPr>
              <a:t>The Internet Of Things</a:t>
            </a:r>
            <a:br>
              <a:rPr lang="en-US" sz="3200" dirty="0">
                <a:latin typeface="Times New Roman" panose="02020603050405020304" pitchFamily="18" charset="0"/>
                <a:cs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1"/>
          <p:cNvSpPr txBox="1">
            <a:spLocks noGrp="1"/>
          </p:cNvSpPr>
          <p:nvPr>
            <p:ph type="title"/>
          </p:nvPr>
        </p:nvSpPr>
        <p:spPr>
          <a:xfrm rot="10800000" flipH="1">
            <a:off x="1484311" y="594805"/>
            <a:ext cx="10018713" cy="9099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l"/>
              <a:buNone/>
            </a:pPr>
            <a:r>
              <a:rPr lang="en-US"/>
              <a:t> </a:t>
            </a:r>
            <a:endParaRPr/>
          </a:p>
        </p:txBody>
      </p:sp>
      <p:sp>
        <p:nvSpPr>
          <p:cNvPr id="196" name="Google Shape;196;p11"/>
          <p:cNvSpPr txBox="1">
            <a:spLocks noGrp="1"/>
          </p:cNvSpPr>
          <p:nvPr>
            <p:ph type="body" idx="1"/>
          </p:nvPr>
        </p:nvSpPr>
        <p:spPr>
          <a:xfrm>
            <a:off x="1484310" y="685801"/>
            <a:ext cx="10018713" cy="5105399"/>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755"/>
              <a:buChar char="•"/>
            </a:pPr>
            <a:r>
              <a:rPr lang="en-US" sz="1900" b="1" dirty="0">
                <a:latin typeface="Cambria" panose="02040503050406030204" pitchFamily="18" charset="0"/>
                <a:ea typeface="Cambria" panose="02040503050406030204" pitchFamily="18" charset="0"/>
              </a:rPr>
              <a:t>WAN</a:t>
            </a:r>
            <a:r>
              <a:rPr lang="en-US" sz="1900" dirty="0">
                <a:latin typeface="Cambria" panose="02040503050406030204" pitchFamily="18" charset="0"/>
                <a:ea typeface="Cambria" panose="02040503050406030204" pitchFamily="18" charset="0"/>
              </a:rPr>
              <a:t>: Cellular network providers, satellite network providers, Low-Power Wide-Area Network (LPWAN) providers. Typically using internet transport protocols targeted for IoT and constrained devices like MQTT, CoAP, and even HTTP.</a:t>
            </a:r>
            <a:endParaRPr dirty="0">
              <a:latin typeface="Cambria" panose="02040503050406030204" pitchFamily="18" charset="0"/>
              <a:ea typeface="Cambria" panose="02040503050406030204" pitchFamily="18" charset="0"/>
            </a:endParaRPr>
          </a:p>
          <a:p>
            <a:pPr marL="285750" lvl="0" indent="-285750" algn="l" rtl="0">
              <a:spcBef>
                <a:spcPts val="980"/>
              </a:spcBef>
              <a:spcAft>
                <a:spcPts val="0"/>
              </a:spcAft>
              <a:buSzPts val="2755"/>
              <a:buChar char="•"/>
            </a:pPr>
            <a:r>
              <a:rPr lang="en-US" sz="1900" b="1" dirty="0">
                <a:latin typeface="Cambria" panose="02040503050406030204" pitchFamily="18" charset="0"/>
                <a:ea typeface="Cambria" panose="02040503050406030204" pitchFamily="18" charset="0"/>
              </a:rPr>
              <a:t>Cloud</a:t>
            </a:r>
            <a:r>
              <a:rPr lang="en-US" sz="1900" dirty="0">
                <a:latin typeface="Cambria" panose="02040503050406030204" pitchFamily="18" charset="0"/>
                <a:ea typeface="Cambria" panose="02040503050406030204" pitchFamily="18" charset="0"/>
              </a:rPr>
              <a:t>: Infrastructure as a service provider, platform as a service provider, database manufacturers, streaming and batch processing manufacturers, data analytics packages, software as a service provider, data lake providers, Software-Defined Networking/Software-Defined Perimeter providers, and machine learning services.</a:t>
            </a:r>
            <a:endParaRPr dirty="0">
              <a:latin typeface="Cambria" panose="02040503050406030204" pitchFamily="18" charset="0"/>
              <a:ea typeface="Cambria" panose="02040503050406030204" pitchFamily="18" charset="0"/>
            </a:endParaRPr>
          </a:p>
          <a:p>
            <a:pPr marL="285750" lvl="0" indent="-285750" algn="l" rtl="0">
              <a:spcBef>
                <a:spcPts val="980"/>
              </a:spcBef>
              <a:spcAft>
                <a:spcPts val="0"/>
              </a:spcAft>
              <a:buSzPts val="2755"/>
              <a:buChar char="•"/>
            </a:pPr>
            <a:r>
              <a:rPr lang="en-US" sz="1900" b="1" dirty="0">
                <a:latin typeface="Cambria" panose="02040503050406030204" pitchFamily="18" charset="0"/>
                <a:ea typeface="Cambria" panose="02040503050406030204" pitchFamily="18" charset="0"/>
              </a:rPr>
              <a:t>Data analytics</a:t>
            </a:r>
            <a:r>
              <a:rPr lang="en-US" sz="1900" dirty="0">
                <a:latin typeface="Cambria" panose="02040503050406030204" pitchFamily="18" charset="0"/>
                <a:ea typeface="Cambria" panose="02040503050406030204" pitchFamily="18" charset="0"/>
              </a:rPr>
              <a:t>: As the information propagates to the cloud </a:t>
            </a:r>
            <a:r>
              <a:rPr lang="en-US" sz="1900" dirty="0" err="1">
                <a:latin typeface="Cambria" panose="02040503050406030204" pitchFamily="18" charset="0"/>
                <a:ea typeface="Cambria" panose="02040503050406030204" pitchFamily="18" charset="0"/>
              </a:rPr>
              <a:t>en</a:t>
            </a:r>
            <a:r>
              <a:rPr lang="en-US" sz="1900" dirty="0">
                <a:latin typeface="Cambria" panose="02040503050406030204" pitchFamily="18" charset="0"/>
                <a:ea typeface="Cambria" panose="02040503050406030204" pitchFamily="18" charset="0"/>
              </a:rPr>
              <a:t>-mass. Dealing with volumes data and extracting value is the job of complex event processing, data analytics, and machine learning techniques.</a:t>
            </a:r>
            <a:endParaRPr dirty="0">
              <a:latin typeface="Cambria" panose="02040503050406030204" pitchFamily="18" charset="0"/>
              <a:ea typeface="Cambria" panose="02040503050406030204" pitchFamily="18" charset="0"/>
            </a:endParaRPr>
          </a:p>
          <a:p>
            <a:pPr marL="285750" lvl="0" indent="-285750" algn="l" rtl="0">
              <a:spcBef>
                <a:spcPts val="980"/>
              </a:spcBef>
              <a:spcAft>
                <a:spcPts val="0"/>
              </a:spcAft>
              <a:buSzPts val="2755"/>
              <a:buChar char="•"/>
            </a:pPr>
            <a:r>
              <a:rPr lang="en-US" sz="1900" b="1" dirty="0">
                <a:latin typeface="Cambria" panose="02040503050406030204" pitchFamily="18" charset="0"/>
                <a:ea typeface="Cambria" panose="02040503050406030204" pitchFamily="18" charset="0"/>
              </a:rPr>
              <a:t>Security</a:t>
            </a:r>
            <a:r>
              <a:rPr lang="en-US" sz="1900" dirty="0">
                <a:latin typeface="Cambria" panose="02040503050406030204" pitchFamily="18" charset="0"/>
                <a:ea typeface="Cambria" panose="02040503050406030204" pitchFamily="18" charset="0"/>
              </a:rPr>
              <a:t>: Tying the entire architecture together is security. Security will touch every component from physical sensors to the CPU and digital hardware, to the radio communication systems, to the communication protocols themselves. Each level needs to ensure security, authenticity, and integrity. There cannot be the weak link in a chain, as the IoT will form the largest attack surface on earth.</a:t>
            </a:r>
            <a:endParaRPr sz="1900"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title"/>
          </p:nvPr>
        </p:nvSpPr>
        <p:spPr>
          <a:xfrm>
            <a:off x="4275864" y="1130662"/>
            <a:ext cx="3796982" cy="78025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latin typeface="Times New Roman" panose="02020603050405020304" pitchFamily="18" charset="0"/>
                <a:cs typeface="Times New Roman" panose="02020603050405020304" pitchFamily="18" charset="0"/>
              </a:rPr>
              <a:t>Definition</a:t>
            </a:r>
            <a:endParaRPr dirty="0">
              <a:latin typeface="Times New Roman" panose="02020603050405020304" pitchFamily="18" charset="0"/>
              <a:cs typeface="Times New Roman" panose="02020603050405020304" pitchFamily="18" charset="0"/>
            </a:endParaRPr>
          </a:p>
        </p:txBody>
      </p:sp>
      <p:sp>
        <p:nvSpPr>
          <p:cNvPr id="148" name="Google Shape;148;p3"/>
          <p:cNvSpPr txBox="1">
            <a:spLocks noGrp="1"/>
          </p:cNvSpPr>
          <p:nvPr>
            <p:ph type="body" idx="1"/>
          </p:nvPr>
        </p:nvSpPr>
        <p:spPr>
          <a:xfrm>
            <a:off x="1319348" y="1910918"/>
            <a:ext cx="10363665" cy="288315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4060"/>
              <a:buFont typeface="Noto Sans Symbols"/>
              <a:buChar char="⮚"/>
            </a:pPr>
            <a:r>
              <a:rPr lang="en-US" sz="2800" dirty="0">
                <a:latin typeface="Cambria" panose="02040503050406030204" pitchFamily="18" charset="0"/>
                <a:ea typeface="Cambria" panose="02040503050406030204" pitchFamily="18" charset="0"/>
                <a:cs typeface="Calibri" panose="020F0502020204030204" pitchFamily="34" charset="0"/>
              </a:rPr>
              <a:t>The Internet of things (IoT) is the inter-networking of physical devices, vehicles (also referred to as "connected devices" and "smart devices"), buildings, and other items embedded with electronics, software, sensors, actuators, and network connectivity which enable these objects to collect and exchange data.</a:t>
            </a:r>
            <a:endParaRPr sz="2800" dirty="0">
              <a:latin typeface="Cambria" panose="02040503050406030204" pitchFamily="18" charset="0"/>
              <a:ea typeface="Cambria" panose="02040503050406030204" pitchFamily="18"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p4"/>
          <p:cNvSpPr txBox="1">
            <a:spLocks noGrp="1"/>
          </p:cNvSpPr>
          <p:nvPr>
            <p:ph type="body" idx="1"/>
          </p:nvPr>
        </p:nvSpPr>
        <p:spPr>
          <a:xfrm>
            <a:off x="1484311" y="1529179"/>
            <a:ext cx="10145437" cy="3615267"/>
          </a:xfrm>
          <a:prstGeom prst="rect">
            <a:avLst/>
          </a:prstGeom>
          <a:noFill/>
          <a:ln>
            <a:noFill/>
          </a:ln>
        </p:spPr>
        <p:txBody>
          <a:bodyPr spcFirstLastPara="1" wrap="square" lIns="91425" tIns="45700" rIns="91425" bIns="45700" anchor="ctr" anchorCtr="0">
            <a:normAutofit fontScale="92500" lnSpcReduction="10000"/>
          </a:bodyPr>
          <a:lstStyle/>
          <a:p>
            <a:pPr marL="285750" lvl="0" indent="-285749" algn="l" rtl="0">
              <a:spcBef>
                <a:spcPts val="0"/>
              </a:spcBef>
              <a:spcAft>
                <a:spcPts val="0"/>
              </a:spcAft>
              <a:buSzPct val="145000"/>
              <a:buFont typeface="Noto Sans Symbols"/>
              <a:buChar char="⮚"/>
            </a:pPr>
            <a:r>
              <a:rPr lang="en-US" sz="2800" dirty="0">
                <a:latin typeface="Cambria" panose="02040503050406030204" pitchFamily="18" charset="0"/>
                <a:ea typeface="Cambria" panose="02040503050406030204" pitchFamily="18" charset="0"/>
              </a:rPr>
              <a:t>The internet of things, or IoT, is a system of interrelated computing devices, mechanical and digital machines, objects, animals or people that are provided with unique identifiers (UIDs) and the ability to transfer data over a network without requiring human-to-human or human-to-computer interaction.</a:t>
            </a:r>
            <a:endParaRPr dirty="0">
              <a:latin typeface="Cambria" panose="02040503050406030204" pitchFamily="18" charset="0"/>
              <a:ea typeface="Cambria" panose="02040503050406030204" pitchFamily="18" charset="0"/>
            </a:endParaRPr>
          </a:p>
          <a:p>
            <a:pPr marL="285750" lvl="0" indent="-47275" algn="l" rtl="0">
              <a:spcBef>
                <a:spcPts val="1118"/>
              </a:spcBef>
              <a:spcAft>
                <a:spcPts val="0"/>
              </a:spcAft>
              <a:buSzPct val="145000"/>
              <a:buFont typeface="Noto Sans Symbols"/>
              <a:buNone/>
            </a:pPr>
            <a:endParaRPr sz="2800" dirty="0">
              <a:latin typeface="Cambria" panose="02040503050406030204" pitchFamily="18" charset="0"/>
              <a:ea typeface="Cambria" panose="02040503050406030204" pitchFamily="18" charset="0"/>
            </a:endParaRPr>
          </a:p>
          <a:p>
            <a:pPr marL="285750" lvl="0" indent="-285749" algn="l" rtl="0">
              <a:spcBef>
                <a:spcPts val="1118"/>
              </a:spcBef>
              <a:spcAft>
                <a:spcPts val="0"/>
              </a:spcAft>
              <a:buSzPct val="145000"/>
              <a:buFont typeface="Noto Sans Symbols"/>
              <a:buChar char="⮚"/>
            </a:pPr>
            <a:r>
              <a:rPr lang="en-US" sz="2800" dirty="0">
                <a:latin typeface="Cambria" panose="02040503050406030204" pitchFamily="18" charset="0"/>
                <a:ea typeface="Cambria" panose="02040503050406030204" pitchFamily="18" charset="0"/>
              </a:rPr>
              <a:t>Internet of Things (IoT) is a system of devices connected to the Internet with the ability to collect and exchange data from users or environment with no human intervention.</a:t>
            </a:r>
            <a:endParaRPr sz="2800"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4384265" y="1431290"/>
            <a:ext cx="3179129" cy="71192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latin typeface="Times New Roman" panose="02020603050405020304" pitchFamily="18" charset="0"/>
                <a:cs typeface="Times New Roman" panose="02020603050405020304" pitchFamily="18" charset="0"/>
              </a:rPr>
              <a:t>Things</a:t>
            </a:r>
            <a:endParaRPr dirty="0">
              <a:latin typeface="Times New Roman" panose="02020603050405020304" pitchFamily="18" charset="0"/>
              <a:cs typeface="Times New Roman" panose="02020603050405020304" pitchFamily="18" charset="0"/>
            </a:endParaRPr>
          </a:p>
        </p:txBody>
      </p:sp>
      <p:sp>
        <p:nvSpPr>
          <p:cNvPr id="160" name="Google Shape;160;p5"/>
          <p:cNvSpPr txBox="1">
            <a:spLocks noGrp="1"/>
          </p:cNvSpPr>
          <p:nvPr>
            <p:ph type="body" idx="1"/>
          </p:nvPr>
        </p:nvSpPr>
        <p:spPr>
          <a:xfrm>
            <a:off x="1484311" y="2143216"/>
            <a:ext cx="10018713" cy="241572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Font typeface="Noto Sans Symbols"/>
              <a:buChar char="⮚"/>
            </a:pPr>
            <a:r>
              <a:rPr lang="en-US" b="0" i="0" dirty="0">
                <a:solidFill>
                  <a:schemeClr val="tx1"/>
                </a:solidFill>
                <a:latin typeface="Cambria" panose="02040503050406030204" pitchFamily="18" charset="0"/>
                <a:ea typeface="Cambria" panose="02040503050406030204" pitchFamily="18" charset="0"/>
                <a:cs typeface="Helvetica Neue"/>
                <a:sym typeface="Helvetica Neue"/>
              </a:rPr>
              <a:t>The device or the ‘thing’ in IoT could be any device embedded with electronics, software and sensor like a smart refrigerator, a smart air conditioner, lights in household, connected security systems or even a person with a heart monitor or an automobile.</a:t>
            </a:r>
            <a:endParaRPr dirty="0">
              <a:solidFill>
                <a:schemeClr val="tx1"/>
              </a:solidFill>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title"/>
          </p:nvPr>
        </p:nvSpPr>
        <p:spPr>
          <a:xfrm>
            <a:off x="1448800" y="330693"/>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latin typeface="Times New Roman" panose="02020603050405020304" pitchFamily="18" charset="0"/>
                <a:cs typeface="Times New Roman" panose="02020603050405020304" pitchFamily="18" charset="0"/>
              </a:rPr>
              <a:t>Basic Architecture</a:t>
            </a:r>
            <a:endParaRPr dirty="0">
              <a:latin typeface="Times New Roman" panose="02020603050405020304" pitchFamily="18" charset="0"/>
              <a:cs typeface="Times New Roman" panose="02020603050405020304" pitchFamily="18" charset="0"/>
            </a:endParaRPr>
          </a:p>
        </p:txBody>
      </p:sp>
      <p:pic>
        <p:nvPicPr>
          <p:cNvPr id="166" name="Google Shape;166;p6"/>
          <p:cNvPicPr preferRelativeResize="0">
            <a:picLocks noGrp="1"/>
          </p:cNvPicPr>
          <p:nvPr>
            <p:ph type="body" idx="1"/>
          </p:nvPr>
        </p:nvPicPr>
        <p:blipFill rotWithShape="1">
          <a:blip r:embed="rId3">
            <a:alphaModFix/>
          </a:blip>
          <a:srcRect/>
          <a:stretch/>
        </p:blipFill>
        <p:spPr>
          <a:xfrm>
            <a:off x="2760956" y="2083292"/>
            <a:ext cx="7534632" cy="42172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1484310" y="1905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latin typeface="Times New Roman" panose="02020603050405020304" pitchFamily="18" charset="0"/>
                <a:cs typeface="Times New Roman" panose="02020603050405020304" pitchFamily="18" charset="0"/>
              </a:rPr>
              <a:t>Why IoT ?</a:t>
            </a:r>
            <a:endParaRPr dirty="0">
              <a:latin typeface="Times New Roman" panose="02020603050405020304" pitchFamily="18" charset="0"/>
              <a:cs typeface="Times New Roman" panose="02020603050405020304" pitchFamily="18" charset="0"/>
            </a:endParaRPr>
          </a:p>
        </p:txBody>
      </p:sp>
      <p:sp>
        <p:nvSpPr>
          <p:cNvPr id="172" name="Google Shape;172;p7"/>
          <p:cNvSpPr txBox="1">
            <a:spLocks noGrp="1"/>
          </p:cNvSpPr>
          <p:nvPr>
            <p:ph type="body" idx="1"/>
          </p:nvPr>
        </p:nvSpPr>
        <p:spPr>
          <a:xfrm>
            <a:off x="1484310" y="1748901"/>
            <a:ext cx="10018713" cy="4042299"/>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Font typeface="Noto Sans Symbols"/>
              <a:buChar char="⮚"/>
            </a:pPr>
            <a:r>
              <a:rPr lang="en-US" dirty="0">
                <a:latin typeface="Cambria" panose="02040503050406030204" pitchFamily="18" charset="0"/>
                <a:ea typeface="Cambria" panose="02040503050406030204" pitchFamily="18" charset="0"/>
              </a:rPr>
              <a:t> We are lazy </a:t>
            </a:r>
            <a:endParaRPr dirty="0">
              <a:latin typeface="Cambria" panose="02040503050406030204" pitchFamily="18" charset="0"/>
              <a:ea typeface="Cambria" panose="02040503050406030204" pitchFamily="18" charset="0"/>
            </a:endParaRPr>
          </a:p>
          <a:p>
            <a:pPr marL="285750" lvl="0" indent="-285750" algn="l" rtl="0">
              <a:spcBef>
                <a:spcPts val="1080"/>
              </a:spcBef>
              <a:spcAft>
                <a:spcPts val="0"/>
              </a:spcAft>
              <a:buSzPts val="3480"/>
              <a:buFont typeface="Noto Sans Symbols"/>
              <a:buChar char="⮚"/>
            </a:pPr>
            <a:r>
              <a:rPr lang="en-US" dirty="0">
                <a:latin typeface="Cambria" panose="02040503050406030204" pitchFamily="18" charset="0"/>
                <a:ea typeface="Cambria" panose="02040503050406030204" pitchFamily="18" charset="0"/>
              </a:rPr>
              <a:t> We want to automate everything </a:t>
            </a:r>
            <a:endParaRPr dirty="0">
              <a:latin typeface="Cambria" panose="02040503050406030204" pitchFamily="18" charset="0"/>
              <a:ea typeface="Cambria" panose="02040503050406030204" pitchFamily="18" charset="0"/>
            </a:endParaRPr>
          </a:p>
          <a:p>
            <a:pPr marL="285750" lvl="0" indent="-285750" algn="l" rtl="0">
              <a:spcBef>
                <a:spcPts val="1080"/>
              </a:spcBef>
              <a:spcAft>
                <a:spcPts val="0"/>
              </a:spcAft>
              <a:buSzPts val="3480"/>
              <a:buFont typeface="Noto Sans Symbols"/>
              <a:buChar char="⮚"/>
            </a:pPr>
            <a:r>
              <a:rPr lang="en-US" dirty="0">
                <a:latin typeface="Cambria" panose="02040503050406030204" pitchFamily="18" charset="0"/>
                <a:ea typeface="Cambria" panose="02040503050406030204" pitchFamily="18" charset="0"/>
              </a:rPr>
              <a:t>We want to control everything remotely</a:t>
            </a:r>
            <a:endParaRPr dirty="0">
              <a:latin typeface="Cambria" panose="02040503050406030204" pitchFamily="18" charset="0"/>
              <a:ea typeface="Cambria" panose="02040503050406030204" pitchFamily="18" charset="0"/>
            </a:endParaRPr>
          </a:p>
          <a:p>
            <a:pPr marL="285750" lvl="0" indent="-285750" algn="l" rtl="0">
              <a:spcBef>
                <a:spcPts val="1080"/>
              </a:spcBef>
              <a:spcAft>
                <a:spcPts val="0"/>
              </a:spcAft>
              <a:buSzPts val="3480"/>
              <a:buFont typeface="Noto Sans Symbols"/>
              <a:buChar char="⮚"/>
            </a:pPr>
            <a:r>
              <a:rPr lang="en-US" dirty="0">
                <a:latin typeface="Cambria" panose="02040503050406030204" pitchFamily="18" charset="0"/>
                <a:ea typeface="Cambria" panose="02040503050406030204" pitchFamily="18" charset="0"/>
              </a:rPr>
              <a:t>We want to see data in real-time</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8"/>
          <p:cNvSpPr txBox="1">
            <a:spLocks noGrp="1"/>
          </p:cNvSpPr>
          <p:nvPr>
            <p:ph type="title"/>
          </p:nvPr>
        </p:nvSpPr>
        <p:spPr>
          <a:xfrm>
            <a:off x="4496411" y="705699"/>
            <a:ext cx="3223738" cy="90103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latin typeface="Times New Roman" panose="02020603050405020304" pitchFamily="18" charset="0"/>
                <a:cs typeface="Times New Roman" panose="02020603050405020304" pitchFamily="18" charset="0"/>
              </a:rPr>
              <a:t>The impact</a:t>
            </a:r>
            <a:endParaRPr dirty="0">
              <a:latin typeface="Times New Roman" panose="02020603050405020304" pitchFamily="18" charset="0"/>
              <a:cs typeface="Times New Roman" panose="02020603050405020304" pitchFamily="18" charset="0"/>
            </a:endParaRPr>
          </a:p>
        </p:txBody>
      </p:sp>
      <p:sp>
        <p:nvSpPr>
          <p:cNvPr id="178" name="Google Shape;178;p8"/>
          <p:cNvSpPr txBox="1">
            <a:spLocks noGrp="1"/>
          </p:cNvSpPr>
          <p:nvPr>
            <p:ph type="body" idx="1"/>
          </p:nvPr>
        </p:nvSpPr>
        <p:spPr>
          <a:xfrm>
            <a:off x="1394426" y="1848775"/>
            <a:ext cx="9968992" cy="36152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3480"/>
              <a:buNone/>
            </a:pPr>
            <a:r>
              <a:rPr lang="en-US" sz="2400" dirty="0">
                <a:latin typeface="Cambria" panose="02040503050406030204" pitchFamily="18" charset="0"/>
                <a:ea typeface="Cambria" panose="02040503050406030204" pitchFamily="18" charset="0"/>
              </a:rPr>
              <a:t>The impact from IoT or any technology comes in the form of</a:t>
            </a:r>
            <a:endParaRPr sz="2400" dirty="0">
              <a:latin typeface="Cambria" panose="02040503050406030204" pitchFamily="18" charset="0"/>
              <a:ea typeface="Cambria" panose="02040503050406030204" pitchFamily="18" charset="0"/>
            </a:endParaRPr>
          </a:p>
          <a:p>
            <a:pPr marL="285750" lvl="0" indent="-285750" algn="l" rtl="0">
              <a:spcBef>
                <a:spcPts val="1080"/>
              </a:spcBef>
              <a:spcAft>
                <a:spcPts val="0"/>
              </a:spcAft>
              <a:buSzPts val="3480"/>
              <a:buFont typeface="Noto Sans Symbols"/>
              <a:buChar char="⮚"/>
            </a:pPr>
            <a:r>
              <a:rPr lang="en-US" sz="2400" dirty="0">
                <a:latin typeface="Cambria" panose="02040503050406030204" pitchFamily="18" charset="0"/>
                <a:ea typeface="Cambria" panose="02040503050406030204" pitchFamily="18" charset="0"/>
              </a:rPr>
              <a:t>New revenue streams (green energy solutions)</a:t>
            </a:r>
            <a:endParaRPr dirty="0">
              <a:latin typeface="Cambria" panose="02040503050406030204" pitchFamily="18" charset="0"/>
              <a:ea typeface="Cambria" panose="02040503050406030204" pitchFamily="18" charset="0"/>
            </a:endParaRPr>
          </a:p>
          <a:p>
            <a:pPr marL="285750" lvl="0" indent="-285750" algn="l" rtl="0">
              <a:spcBef>
                <a:spcPts val="1080"/>
              </a:spcBef>
              <a:spcAft>
                <a:spcPts val="0"/>
              </a:spcAft>
              <a:buSzPts val="3480"/>
              <a:buFont typeface="Noto Sans Symbols"/>
              <a:buChar char="⮚"/>
            </a:pPr>
            <a:r>
              <a:rPr lang="en-US" sz="2400" dirty="0">
                <a:latin typeface="Cambria" panose="02040503050406030204" pitchFamily="18" charset="0"/>
                <a:ea typeface="Cambria" panose="02040503050406030204" pitchFamily="18" charset="0"/>
              </a:rPr>
              <a:t>Reducing costs (in-home patient healthcare)</a:t>
            </a:r>
            <a:endParaRPr dirty="0">
              <a:latin typeface="Cambria" panose="02040503050406030204" pitchFamily="18" charset="0"/>
              <a:ea typeface="Cambria" panose="02040503050406030204" pitchFamily="18" charset="0"/>
            </a:endParaRPr>
          </a:p>
          <a:p>
            <a:pPr marL="285750" lvl="0" indent="-285750" algn="l" rtl="0">
              <a:spcBef>
                <a:spcPts val="1080"/>
              </a:spcBef>
              <a:spcAft>
                <a:spcPts val="0"/>
              </a:spcAft>
              <a:buSzPts val="3480"/>
              <a:buFont typeface="Noto Sans Symbols"/>
              <a:buChar char="⮚"/>
            </a:pPr>
            <a:r>
              <a:rPr lang="en-US" sz="2400" dirty="0">
                <a:latin typeface="Cambria" panose="02040503050406030204" pitchFamily="18" charset="0"/>
                <a:ea typeface="Cambria" panose="02040503050406030204" pitchFamily="18" charset="0"/>
              </a:rPr>
              <a:t>Reducing time to market (factory automation)</a:t>
            </a:r>
            <a:endParaRPr dirty="0">
              <a:latin typeface="Cambria" panose="02040503050406030204" pitchFamily="18" charset="0"/>
              <a:ea typeface="Cambria" panose="02040503050406030204" pitchFamily="18" charset="0"/>
            </a:endParaRPr>
          </a:p>
          <a:p>
            <a:pPr marL="285750" lvl="0" indent="-285750" algn="l" rtl="0">
              <a:spcBef>
                <a:spcPts val="1080"/>
              </a:spcBef>
              <a:spcAft>
                <a:spcPts val="0"/>
              </a:spcAft>
              <a:buSzPts val="3480"/>
              <a:buFont typeface="Noto Sans Symbols"/>
              <a:buChar char="⮚"/>
            </a:pPr>
            <a:r>
              <a:rPr lang="en-US" sz="2400" dirty="0">
                <a:latin typeface="Cambria" panose="02040503050406030204" pitchFamily="18" charset="0"/>
                <a:ea typeface="Cambria" panose="02040503050406030204" pitchFamily="18" charset="0"/>
              </a:rPr>
              <a:t>Improving supply chain logistics (asset tracking)</a:t>
            </a:r>
            <a:endParaRPr dirty="0">
              <a:latin typeface="Cambria" panose="02040503050406030204" pitchFamily="18" charset="0"/>
              <a:ea typeface="Cambria" panose="02040503050406030204" pitchFamily="18" charset="0"/>
            </a:endParaRPr>
          </a:p>
          <a:p>
            <a:pPr marL="285750" lvl="0" indent="-285750" algn="l" rtl="0">
              <a:spcBef>
                <a:spcPts val="1080"/>
              </a:spcBef>
              <a:spcAft>
                <a:spcPts val="0"/>
              </a:spcAft>
              <a:buSzPts val="3480"/>
              <a:buFont typeface="Noto Sans Symbols"/>
              <a:buChar char="⮚"/>
            </a:pPr>
            <a:r>
              <a:rPr lang="en-US" sz="2400" dirty="0">
                <a:latin typeface="Cambria" panose="02040503050406030204" pitchFamily="18" charset="0"/>
                <a:ea typeface="Cambria" panose="02040503050406030204" pitchFamily="18" charset="0"/>
              </a:rPr>
              <a:t>Reducing production loss (theft, spoilage of perishable)</a:t>
            </a:r>
            <a:endParaRPr dirty="0">
              <a:latin typeface="Cambria" panose="02040503050406030204" pitchFamily="18" charset="0"/>
              <a:ea typeface="Cambria" panose="02040503050406030204" pitchFamily="18" charset="0"/>
            </a:endParaRPr>
          </a:p>
          <a:p>
            <a:pPr marL="285750" lvl="0" indent="-285750" algn="l" rtl="0">
              <a:spcBef>
                <a:spcPts val="1080"/>
              </a:spcBef>
              <a:spcAft>
                <a:spcPts val="0"/>
              </a:spcAft>
              <a:buSzPts val="3480"/>
              <a:buFont typeface="Noto Sans Symbols"/>
              <a:buChar char="⮚"/>
            </a:pPr>
            <a:r>
              <a:rPr lang="en-US" sz="2400" dirty="0">
                <a:latin typeface="Cambria" panose="02040503050406030204" pitchFamily="18" charset="0"/>
                <a:ea typeface="Cambria" panose="02040503050406030204" pitchFamily="18" charset="0"/>
              </a:rPr>
              <a:t>Increasing productivity (machine learning and data analytics)</a:t>
            </a:r>
            <a:endParaRPr sz="2400"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9"/>
          <p:cNvSpPr txBox="1">
            <a:spLocks noGrp="1"/>
          </p:cNvSpPr>
          <p:nvPr>
            <p:ph type="title"/>
          </p:nvPr>
        </p:nvSpPr>
        <p:spPr>
          <a:xfrm>
            <a:off x="3989701" y="973183"/>
            <a:ext cx="5007929" cy="119525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latin typeface="Times New Roman" panose="02020603050405020304" pitchFamily="18" charset="0"/>
                <a:cs typeface="Times New Roman" panose="02020603050405020304" pitchFamily="18" charset="0"/>
              </a:rPr>
              <a:t>Things to Consider….</a:t>
            </a:r>
            <a:endParaRPr dirty="0">
              <a:latin typeface="Times New Roman" panose="02020603050405020304" pitchFamily="18" charset="0"/>
              <a:cs typeface="Times New Roman" panose="02020603050405020304" pitchFamily="18" charset="0"/>
            </a:endParaRPr>
          </a:p>
        </p:txBody>
      </p:sp>
      <p:sp>
        <p:nvSpPr>
          <p:cNvPr id="184" name="Google Shape;184;p9"/>
          <p:cNvSpPr txBox="1">
            <a:spLocks noGrp="1"/>
          </p:cNvSpPr>
          <p:nvPr>
            <p:ph type="body" idx="1"/>
          </p:nvPr>
        </p:nvSpPr>
        <p:spPr>
          <a:xfrm>
            <a:off x="1484310" y="2076995"/>
            <a:ext cx="10018713" cy="2913016"/>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Font typeface="Noto Sans Symbols"/>
              <a:buChar char="⮚"/>
            </a:pPr>
            <a:r>
              <a:rPr lang="en-US" dirty="0">
                <a:latin typeface="Cambria" panose="02040503050406030204" pitchFamily="18" charset="0"/>
                <a:ea typeface="Cambria" panose="02040503050406030204" pitchFamily="18" charset="0"/>
              </a:rPr>
              <a:t>A Positive Reward: a 5x gain is the target and has worked well for the introduction of new technologies to pre-existing industries.</a:t>
            </a:r>
            <a:endParaRPr dirty="0">
              <a:latin typeface="Cambria" panose="02040503050406030204" pitchFamily="18" charset="0"/>
              <a:ea typeface="Cambria" panose="02040503050406030204" pitchFamily="18" charset="0"/>
            </a:endParaRPr>
          </a:p>
          <a:p>
            <a:pPr marL="285750" lvl="0" indent="-285750" algn="l" rtl="0">
              <a:spcBef>
                <a:spcPts val="1080"/>
              </a:spcBef>
              <a:spcAft>
                <a:spcPts val="0"/>
              </a:spcAft>
              <a:buSzPts val="3480"/>
              <a:buFont typeface="Noto Sans Symbols"/>
              <a:buChar char="⮚"/>
            </a:pPr>
            <a:r>
              <a:rPr lang="en-US" dirty="0">
                <a:latin typeface="Cambria" panose="02040503050406030204" pitchFamily="18" charset="0"/>
                <a:ea typeface="Cambria" panose="02040503050406030204" pitchFamily="18" charset="0"/>
              </a:rPr>
              <a:t>Scalability: IoT design is, by nature, a plurality of devices. The value of IoT is not a single device or a single location broadcasting data to a server. It's a set of things broadcasting information and understanding the value the information in aggregate is trying to tell you.</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title"/>
          </p:nvPr>
        </p:nvSpPr>
        <p:spPr>
          <a:xfrm>
            <a:off x="4603656" y="1051560"/>
            <a:ext cx="3780020" cy="92093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dirty="0">
                <a:latin typeface="Times New Roman" panose="02020603050405020304" pitchFamily="18" charset="0"/>
                <a:cs typeface="Times New Roman" panose="02020603050405020304" pitchFamily="18" charset="0"/>
              </a:rPr>
              <a:t>IoT ecosystem</a:t>
            </a:r>
            <a:endParaRPr dirty="0">
              <a:latin typeface="Times New Roman" panose="02020603050405020304" pitchFamily="18" charset="0"/>
              <a:cs typeface="Times New Roman" panose="02020603050405020304" pitchFamily="18" charset="0"/>
            </a:endParaRPr>
          </a:p>
        </p:txBody>
      </p:sp>
      <p:sp>
        <p:nvSpPr>
          <p:cNvPr id="190" name="Google Shape;190;p10"/>
          <p:cNvSpPr txBox="1">
            <a:spLocks noGrp="1"/>
          </p:cNvSpPr>
          <p:nvPr>
            <p:ph type="body" idx="1"/>
          </p:nvPr>
        </p:nvSpPr>
        <p:spPr>
          <a:xfrm>
            <a:off x="1484309" y="1972491"/>
            <a:ext cx="10018713" cy="3124201"/>
          </a:xfrm>
          <a:prstGeom prst="rect">
            <a:avLst/>
          </a:prstGeom>
          <a:noFill/>
          <a:ln>
            <a:noFill/>
          </a:ln>
        </p:spPr>
        <p:txBody>
          <a:bodyPr spcFirstLastPara="1" wrap="square" lIns="91425" tIns="45700" rIns="91425" bIns="45700" anchor="ctr" anchorCtr="0">
            <a:normAutofit fontScale="77500" lnSpcReduction="20000"/>
          </a:bodyPr>
          <a:lstStyle/>
          <a:p>
            <a:pPr marL="285750" lvl="0" indent="-285750" algn="l" rtl="0">
              <a:spcBef>
                <a:spcPts val="0"/>
              </a:spcBef>
              <a:spcAft>
                <a:spcPts val="0"/>
              </a:spcAft>
              <a:buSzPct val="145000"/>
              <a:buChar char="•"/>
            </a:pPr>
            <a:r>
              <a:rPr lang="en-US" sz="2600" b="1" dirty="0">
                <a:latin typeface="Cambria" panose="02040503050406030204" pitchFamily="18" charset="0"/>
                <a:ea typeface="Cambria" panose="02040503050406030204" pitchFamily="18" charset="0"/>
              </a:rPr>
              <a:t>Sensors</a:t>
            </a:r>
            <a:r>
              <a:rPr lang="en-US" dirty="0">
                <a:latin typeface="Cambria" panose="02040503050406030204" pitchFamily="18" charset="0"/>
                <a:ea typeface="Cambria" panose="02040503050406030204" pitchFamily="18" charset="0"/>
              </a:rPr>
              <a:t>: Embedded systems, real-time operating systems, energy-harvesting sources, Micro-Electro-Mechanical Systems (MEMs).</a:t>
            </a:r>
            <a:endParaRPr dirty="0">
              <a:latin typeface="Cambria" panose="02040503050406030204" pitchFamily="18" charset="0"/>
              <a:ea typeface="Cambria" panose="02040503050406030204" pitchFamily="18" charset="0"/>
            </a:endParaRPr>
          </a:p>
          <a:p>
            <a:pPr marL="285750" lvl="0" indent="-285750" algn="l" rtl="0">
              <a:spcBef>
                <a:spcPts val="1003"/>
              </a:spcBef>
              <a:spcAft>
                <a:spcPts val="0"/>
              </a:spcAft>
              <a:buSzPct val="145000"/>
              <a:buChar char="•"/>
            </a:pPr>
            <a:r>
              <a:rPr lang="en-US" sz="2600" b="1" dirty="0">
                <a:latin typeface="Cambria" panose="02040503050406030204" pitchFamily="18" charset="0"/>
                <a:ea typeface="Cambria" panose="02040503050406030204" pitchFamily="18" charset="0"/>
              </a:rPr>
              <a:t>Sensor communication systems</a:t>
            </a:r>
            <a:r>
              <a:rPr lang="en-US" dirty="0">
                <a:latin typeface="Cambria" panose="02040503050406030204" pitchFamily="18" charset="0"/>
                <a:ea typeface="Cambria" panose="02040503050406030204" pitchFamily="18" charset="0"/>
              </a:rPr>
              <a:t>: Wireless personal area networks reach from 0 cm to 100 m. Low-speed and low-power communication channels, often non-IP based have a place in sensor communication.</a:t>
            </a:r>
            <a:endParaRPr dirty="0">
              <a:latin typeface="Cambria" panose="02040503050406030204" pitchFamily="18" charset="0"/>
              <a:ea typeface="Cambria" panose="02040503050406030204" pitchFamily="18" charset="0"/>
            </a:endParaRPr>
          </a:p>
          <a:p>
            <a:pPr marL="285750" lvl="0" indent="-285750" algn="l" rtl="0">
              <a:spcBef>
                <a:spcPts val="1003"/>
              </a:spcBef>
              <a:spcAft>
                <a:spcPts val="0"/>
              </a:spcAft>
              <a:buSzPct val="145000"/>
              <a:buChar char="•"/>
            </a:pPr>
            <a:r>
              <a:rPr lang="en-US" sz="2600" b="1" dirty="0">
                <a:latin typeface="Cambria" panose="02040503050406030204" pitchFamily="18" charset="0"/>
                <a:ea typeface="Cambria" panose="02040503050406030204" pitchFamily="18" charset="0"/>
              </a:rPr>
              <a:t>Local area networks</a:t>
            </a:r>
            <a:r>
              <a:rPr lang="en-US" dirty="0">
                <a:latin typeface="Cambria" panose="02040503050406030204" pitchFamily="18" charset="0"/>
                <a:ea typeface="Cambria" panose="02040503050406030204" pitchFamily="18" charset="0"/>
              </a:rPr>
              <a:t>: Typically, IP-based communication systems such as 802.11 Wi-Fi used for fast radio communication, often in peer-to-peer or star topologies.</a:t>
            </a:r>
            <a:endParaRPr dirty="0">
              <a:latin typeface="Cambria" panose="02040503050406030204" pitchFamily="18" charset="0"/>
              <a:ea typeface="Cambria" panose="02040503050406030204" pitchFamily="18" charset="0"/>
            </a:endParaRPr>
          </a:p>
          <a:p>
            <a:pPr marL="285750" lvl="0" indent="-285750" algn="l" rtl="0">
              <a:spcBef>
                <a:spcPts val="1003"/>
              </a:spcBef>
              <a:spcAft>
                <a:spcPts val="0"/>
              </a:spcAft>
              <a:buSzPct val="145000"/>
              <a:buChar char="•"/>
            </a:pPr>
            <a:r>
              <a:rPr lang="en-US" sz="2600" b="1" dirty="0">
                <a:latin typeface="Cambria" panose="02040503050406030204" pitchFamily="18" charset="0"/>
                <a:ea typeface="Cambria" panose="02040503050406030204" pitchFamily="18" charset="0"/>
              </a:rPr>
              <a:t>Aggregators, routers, gateways</a:t>
            </a:r>
            <a:r>
              <a:rPr lang="en-US" dirty="0">
                <a:latin typeface="Cambria" panose="02040503050406030204" pitchFamily="18" charset="0"/>
                <a:ea typeface="Cambria" panose="02040503050406030204" pitchFamily="18" charset="0"/>
              </a:rPr>
              <a:t>: Embedded systems providers, cheapest vendors (processors, DRAM, and storage), module vendors, passive component manufacturers, cellular and wireless radio manufacturers, edge analytics packages, edge security providers, certificate management systems.</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686</Words>
  <Application>Microsoft Office PowerPoint</Application>
  <PresentationFormat>Widescreen</PresentationFormat>
  <Paragraphs>35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Noto Sans Symbols</vt:lpstr>
      <vt:lpstr>Corbel</vt:lpstr>
      <vt:lpstr>Cambria</vt:lpstr>
      <vt:lpstr>Parallax</vt:lpstr>
      <vt:lpstr>The Internet Of Things </vt:lpstr>
      <vt:lpstr>Definition</vt:lpstr>
      <vt:lpstr>PowerPoint Presentation</vt:lpstr>
      <vt:lpstr>Things</vt:lpstr>
      <vt:lpstr>Basic Architecture</vt:lpstr>
      <vt:lpstr>Why IoT ?</vt:lpstr>
      <vt:lpstr>The impact</vt:lpstr>
      <vt:lpstr>Things to Consider….</vt:lpstr>
      <vt:lpstr>IoT ecosystem</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 Of Things </dc:title>
  <dc:creator>Shan usmani</dc:creator>
  <cp:lastModifiedBy>Syed Muhammad Mooazam</cp:lastModifiedBy>
  <cp:revision>5</cp:revision>
  <dcterms:created xsi:type="dcterms:W3CDTF">2021-03-14T21:29:16Z</dcterms:created>
  <dcterms:modified xsi:type="dcterms:W3CDTF">2023-08-24T15:48:08Z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2023-08-24T15:44:04Z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0beea035-c882-4af6-aba9-5ea9261d0b21</vt:lpwstr>
  </property>
  <property fmtid="{D5CDD505-2E9C-101B-9397-08002B2CF9AE}" pid="7" name="MSIP_Label_defa4170-0d19-0005-0004-bc88714345d2_ActionId">
    <vt:lpwstr>ab1fbd9f-c8a1-4493-affc-53114205ad3b</vt:lpwstr>
  </property>
  <property fmtid="{D5CDD505-2E9C-101B-9397-08002B2CF9AE}" pid="8" name="MSIP_Label_defa4170-0d19-0005-0004-bc88714345d2_ContentBits">
    <vt:lpwstr>0</vt:lpwstr>
  </property>
</Properties>
</file>