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90" d="100"/>
          <a:sy n="90" d="100"/>
        </p:scale>
        <p:origin x="-173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C87D8-1A87-42FC-8B92-5361F479A346}" type="datetimeFigureOut">
              <a:rPr lang="en-US"/>
              <a:pPr/>
              <a:t>12/17/2016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CFF14-D24F-4E62-9DD9-13A1BF46AF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321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CFF14-D24F-4E62-9DD9-13A1BF46AFF1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1073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CFF14-D24F-4E62-9DD9-13A1BF46AFF1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4038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CFF14-D24F-4E62-9DD9-13A1BF46AFF1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6733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CFF14-D24F-4E62-9DD9-13A1BF46AFF1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2287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CFF14-D24F-4E62-9DD9-13A1BF46AFF1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1993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CFF14-D24F-4E62-9DD9-13A1BF46AFF1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831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CFF14-D24F-4E62-9DD9-13A1BF46AFF1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5845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CFF14-D24F-4E62-9DD9-13A1BF46AFF1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2558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CFF14-D24F-4E62-9DD9-13A1BF46AFF1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9391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CFF14-D24F-4E62-9DD9-13A1BF46AFF1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7023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EMG Based Lateral and Palmar Hand Movements Classification System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Naive Bayes Classifier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65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IV. Naïve Bayes Decision Theorem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assume that all the used features in Naive Bayes model have Gaussian distribution and independent, so we can use probability density function (</a:t>
            </a:r>
            <a:r>
              <a:rPr lang="en-US" dirty="0" err="1" smtClean="0"/>
              <a:t>pdf</a:t>
            </a:r>
            <a:r>
              <a:rPr lang="en-US" dirty="0" smtClean="0"/>
              <a:t>) value as an estimate for the conditional probability </a:t>
            </a:r>
          </a:p>
          <a:p>
            <a:r>
              <a:rPr lang="x-none" smtClean="0"/>
              <a:t>To test signals to be palmar or lateral, we wish to determine which posterior is greater, palmar or lateral. </a:t>
            </a:r>
            <a:endParaRPr lang="en-US" dirty="0" smtClean="0"/>
          </a:p>
          <a:p>
            <a:r>
              <a:rPr lang="x-none" smtClean="0"/>
              <a:t>Then </a:t>
            </a:r>
            <a:r>
              <a:rPr lang="x-none" smtClean="0"/>
              <a:t>the classification ends with calculating the probabilities of the two classes lateral and palmar, </a:t>
            </a:r>
            <a:r>
              <a:rPr lang="x-none" smtClean="0"/>
              <a:t>the </a:t>
            </a:r>
            <a:r>
              <a:rPr lang="en-US" dirty="0" smtClean="0"/>
              <a:t>record with the correct </a:t>
            </a:r>
            <a:r>
              <a:rPr lang="x-none" smtClean="0"/>
              <a:t>higher probability </a:t>
            </a:r>
            <a:r>
              <a:rPr lang="x-none" smtClean="0"/>
              <a:t>passes the test.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99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V.  </a:t>
            </a:r>
            <a:r>
              <a:rPr lang="x-none" smtClean="0">
                <a:latin typeface="Times New Roman" pitchFamily="18" charset="0"/>
                <a:cs typeface="Times New Roman" pitchFamily="18" charset="0"/>
              </a:rPr>
              <a:t>Assess The Performance of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x-none" smtClean="0">
                <a:latin typeface="Times New Roman" pitchFamily="18" charset="0"/>
                <a:cs typeface="Times New Roman" pitchFamily="18" charset="0"/>
              </a:rPr>
              <a:t>Classifier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/>
              <a:t>the Hold-out Method, We divided the data into two sets : training set -100 records from each file- and testing set -50 records from each file-</a:t>
            </a:r>
            <a:r>
              <a:rPr lang="x-none" smtClean="0"/>
              <a:t>.</a:t>
            </a:r>
            <a:endParaRPr lang="en-US" dirty="0" smtClean="0"/>
          </a:p>
          <a:p>
            <a:r>
              <a:rPr lang="en-US" dirty="0" smtClean="0"/>
              <a:t>We used the accuracy as the metric function for the classifier.</a:t>
            </a:r>
          </a:p>
          <a:p>
            <a:r>
              <a:rPr lang="en-US" dirty="0" smtClean="0"/>
              <a:t>Accuracy = (True palmar + True lateral) / Total 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The obtained accuracy is 79% “without shuffling”.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shot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021" y="4704016"/>
            <a:ext cx="4755292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137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I. 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  <a:latin typeface="Calibri"/>
            </a:endParaRPr>
          </a:p>
          <a:p>
            <a:r>
              <a:rPr lang="en-US" dirty="0"/>
              <a:t>Electromyography (EMG) is electro diagnostic medicine technique for evaluating and recording the electrical activity produced by skeletal muscle. </a:t>
            </a:r>
          </a:p>
          <a:p>
            <a:r>
              <a:rPr lang="en-US" dirty="0"/>
              <a:t>Patterns of  an  EMG signal are difficult to discern due to the multitude of characteristics that are embedded in the signal. As a result, researchers have focused on developing specific techniques to extract information from EMG’s for specific applications. and here we describe a Naive Bayes Classifier to differentiate between palmar and lateral hand movements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284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>
                <a:latin typeface="Times New Roman"/>
              </a:rPr>
              <a:t>                                                                              </a:t>
            </a:r>
            <a:r>
              <a:rPr lang="x-none">
                <a:latin typeface="Times New Roman"/>
              </a:rPr>
              <a:t>         </a:t>
            </a:r>
            <a:r>
              <a:rPr lang="en-US" dirty="0" smtClean="0">
                <a:latin typeface="Times New Roman"/>
              </a:rPr>
              <a:t>II</a:t>
            </a:r>
            <a:r>
              <a:rPr lang="x-none" smtClean="0">
                <a:latin typeface="Times New Roman"/>
              </a:rPr>
              <a:t>. </a:t>
            </a:r>
            <a:r>
              <a:rPr lang="x-none">
                <a:latin typeface="Times New Roman"/>
              </a:rPr>
              <a:t>T</a:t>
            </a:r>
            <a:r>
              <a:rPr lang="en-US" dirty="0">
                <a:latin typeface="Calibri Light"/>
              </a:rPr>
              <a:t>heoretical</a:t>
            </a:r>
            <a:r>
              <a:rPr lang="x-none"/>
              <a:t> Background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>
                <a:latin typeface="Calibri"/>
              </a:rPr>
              <a:t> A naive Bayes classifier is a simple probabilistic classifier based on applying Bayes' theorem with strong (naive) independence assumptions.</a:t>
            </a:r>
            <a:endParaRPr lang="x-none" dirty="0">
              <a:latin typeface="Calibri"/>
            </a:endParaRPr>
          </a:p>
          <a:p>
            <a:r>
              <a:rPr lang="x-none">
                <a:solidFill>
                  <a:srgbClr val="FFFFFF"/>
                </a:solidFill>
                <a:latin typeface="Calibri"/>
              </a:rPr>
              <a:t>In </a:t>
            </a:r>
            <a:r>
              <a:rPr lang="x-none">
                <a:latin typeface="Calibri"/>
              </a:rPr>
              <a:t>machine learning</a:t>
            </a:r>
            <a:r>
              <a:rPr lang="x-none">
                <a:solidFill>
                  <a:srgbClr val="FFFFFF"/>
                </a:solidFill>
                <a:latin typeface="Calibri"/>
              </a:rPr>
              <a:t>, </a:t>
            </a:r>
            <a:r>
              <a:rPr lang="x-none" b="1">
                <a:solidFill>
                  <a:srgbClr val="FFFFFF"/>
                </a:solidFill>
                <a:latin typeface="Calibri"/>
              </a:rPr>
              <a:t>naive Bayes classifiers</a:t>
            </a:r>
            <a:r>
              <a:rPr lang="x-none">
                <a:solidFill>
                  <a:srgbClr val="FFFFFF"/>
                </a:solidFill>
                <a:latin typeface="Calibri"/>
              </a:rPr>
              <a:t> are a family of simple </a:t>
            </a:r>
            <a:r>
              <a:rPr lang="x-none">
                <a:latin typeface="Calibri"/>
              </a:rPr>
              <a:t>probabilistic classifiers</a:t>
            </a:r>
            <a:r>
              <a:rPr lang="x-none">
                <a:solidFill>
                  <a:srgbClr val="FFFFFF"/>
                </a:solidFill>
                <a:latin typeface="Calibri"/>
              </a:rPr>
              <a:t> based on applying </a:t>
            </a:r>
            <a:r>
              <a:rPr lang="x-none">
                <a:latin typeface="Calibri"/>
              </a:rPr>
              <a:t>Bayes' </a:t>
            </a:r>
            <a:r>
              <a:rPr lang="x-none" smtClean="0">
                <a:latin typeface="Calibri"/>
              </a:rPr>
              <a:t>theorem</a:t>
            </a:r>
            <a:r>
              <a:rPr lang="x-none" smtClean="0">
                <a:solidFill>
                  <a:srgbClr val="FFFFFF"/>
                </a:solidFill>
                <a:latin typeface="Calibri"/>
              </a:rPr>
              <a:t> </a:t>
            </a:r>
            <a:r>
              <a:rPr lang="x-none">
                <a:solidFill>
                  <a:srgbClr val="FFFFFF"/>
                </a:solidFill>
                <a:latin typeface="Calibri"/>
              </a:rPr>
              <a:t>between the features. </a:t>
            </a:r>
          </a:p>
          <a:p>
            <a:r>
              <a:rPr lang="x-none">
                <a:solidFill>
                  <a:srgbClr val="FFFFFF"/>
                </a:solidFill>
                <a:latin typeface="Calibri"/>
              </a:rPr>
              <a:t>Naive Bayes is a simple technique for constructing classifiers: models that assign class labels to problem instances, represented as vectors of </a:t>
            </a:r>
            <a:r>
              <a:rPr lang="x-none">
                <a:latin typeface="Calibri"/>
              </a:rPr>
              <a:t>feature</a:t>
            </a:r>
            <a:r>
              <a:rPr lang="x-none">
                <a:solidFill>
                  <a:srgbClr val="FFFFFF"/>
                </a:solidFill>
                <a:latin typeface="Calibri"/>
              </a:rPr>
              <a:t> values, where the class labels are drawn from some finite set. </a:t>
            </a:r>
            <a:r>
              <a:rPr lang="en-US" dirty="0" smtClean="0">
                <a:solidFill>
                  <a:srgbClr val="FFFFFF"/>
                </a:solidFill>
                <a:latin typeface="Calibri"/>
              </a:rPr>
              <a:t>There</a:t>
            </a:r>
            <a:r>
              <a:rPr lang="x-none" smtClean="0">
                <a:solidFill>
                  <a:srgbClr val="FFFFFF"/>
                </a:solidFill>
                <a:latin typeface="Calibri"/>
              </a:rPr>
              <a:t> </a:t>
            </a:r>
            <a:r>
              <a:rPr lang="x-none">
                <a:solidFill>
                  <a:srgbClr val="FFFFFF"/>
                </a:solidFill>
                <a:latin typeface="Calibri"/>
              </a:rPr>
              <a:t>is not a single </a:t>
            </a:r>
            <a:r>
              <a:rPr lang="x-none">
                <a:latin typeface="Calibri"/>
              </a:rPr>
              <a:t>algorithm</a:t>
            </a:r>
            <a:r>
              <a:rPr lang="x-none">
                <a:solidFill>
                  <a:srgbClr val="FFFFFF"/>
                </a:solidFill>
                <a:latin typeface="Calibri"/>
              </a:rPr>
              <a:t> for training such classifiers, but a family of algorithms based on a common </a:t>
            </a:r>
            <a:r>
              <a:rPr lang="x-none" smtClean="0">
                <a:solidFill>
                  <a:srgbClr val="FFFFFF"/>
                </a:solidFill>
                <a:latin typeface="Calibri"/>
              </a:rPr>
              <a:t>principle</a:t>
            </a:r>
            <a:r>
              <a:rPr lang="en-US" dirty="0" smtClean="0">
                <a:solidFill>
                  <a:srgbClr val="FFFFFF"/>
                </a:solidFill>
                <a:latin typeface="Calibri"/>
              </a:rPr>
              <a:t>.</a:t>
            </a:r>
            <a:endParaRPr lang="en-US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097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III. 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lphaUcPeriod"/>
            </a:pPr>
            <a:endParaRPr lang="en-US" dirty="0"/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Dataset Formulation</a:t>
            </a:r>
            <a:endParaRPr lang="en-US" dirty="0"/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Reading </a:t>
            </a:r>
            <a:r>
              <a:rPr lang="en-US" dirty="0"/>
              <a:t>Data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Preprocessing</a:t>
            </a:r>
            <a:endParaRPr lang="en-US" dirty="0"/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Feature </a:t>
            </a:r>
            <a:r>
              <a:rPr lang="en-US" dirty="0" smtClean="0"/>
              <a:t>Extraction and Feature </a:t>
            </a:r>
            <a:r>
              <a:rPr lang="en-US" dirty="0" smtClean="0"/>
              <a:t>Selection</a:t>
            </a:r>
            <a:endParaRPr lang="en-US" dirty="0"/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Building </a:t>
            </a:r>
            <a:r>
              <a:rPr lang="en-US" dirty="0"/>
              <a:t>Classifier Model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867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III. PROPOSED SYSTEM (cont'd)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>
              <a:buNone/>
            </a:pPr>
            <a:r>
              <a:rPr lang="en-US" sz="4000" b="1" dirty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A. Dataset Formulation​</a:t>
            </a:r>
          </a:p>
          <a:p>
            <a:pPr lvl="0" rtl="0">
              <a:buChar char="•"/>
            </a:pPr>
            <a:r>
              <a:rPr lang="en-US" dirty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The EMG records are in the form of two 2D array(150*3000) matlab files.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957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III. PROPOSED SYSTEM</a:t>
            </a:r>
            <a:r>
              <a:rPr lang="en-US" cap="all" dirty="0">
                <a:latin typeface="Times New Roman" pitchFamily="18" charset="0"/>
                <a:cs typeface="Times New Roman" pitchFamily="18" charset="0"/>
              </a:rPr>
              <a:t> (CONT'D)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>
              <a:buNone/>
            </a:pPr>
            <a:r>
              <a:rPr lang="en-US" sz="4000" b="1" dirty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B. Reading Data​</a:t>
            </a:r>
          </a:p>
          <a:p>
            <a:pPr lvl="0" rtl="0">
              <a:buChar char="•"/>
            </a:pPr>
            <a:r>
              <a:rPr lang="en-US" dirty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Using scipy.io.loadmat to read the matlab files</a:t>
            </a:r>
            <a:r>
              <a:rPr lang="en-US" dirty="0" smtClean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.</a:t>
            </a:r>
            <a:endParaRPr lang="en-US" dirty="0">
              <a:solidFill>
                <a:srgbClr val="FFFFFF"/>
              </a:solidFill>
              <a:latin typeface="Calibri"/>
              <a:ea typeface="Arial"/>
              <a:cs typeface="Arial"/>
            </a:endParaRPr>
          </a:p>
          <a:p>
            <a:pPr lvl="0" rtl="0">
              <a:buChar char="•"/>
            </a:pPr>
            <a:r>
              <a:rPr lang="en-US" dirty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The data is </a:t>
            </a:r>
            <a:r>
              <a:rPr lang="en-US" dirty="0" smtClean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divided into the 100</a:t>
            </a:r>
            <a:r>
              <a:rPr lang="en-US" dirty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 to train and 50 to test.​</a:t>
            </a:r>
          </a:p>
          <a:p>
            <a:r>
              <a:rPr lang="x-none" smtClean="0"/>
              <a:t>We used the </a:t>
            </a:r>
            <a:r>
              <a:rPr lang="en-US" dirty="0" err="1" smtClean="0"/>
              <a:t>numpy.random</a:t>
            </a:r>
            <a:r>
              <a:rPr lang="en-US" dirty="0" smtClean="0"/>
              <a:t>.</a:t>
            </a:r>
            <a:r>
              <a:rPr lang="x-none" smtClean="0"/>
              <a:t>shuffle</a:t>
            </a:r>
            <a:r>
              <a:rPr lang="en-US" dirty="0" smtClean="0"/>
              <a:t>()</a:t>
            </a:r>
            <a:r>
              <a:rPr lang="x-none" smtClean="0"/>
              <a:t> function to</a:t>
            </a:r>
            <a:r>
              <a:rPr lang="en-US" dirty="0" smtClean="0"/>
              <a:t> shuffle the data and</a:t>
            </a:r>
            <a:r>
              <a:rPr lang="x-none" smtClean="0"/>
              <a:t> obtain more accurate results</a:t>
            </a:r>
            <a:r>
              <a:rPr lang="en-US" dirty="0" smtClean="0"/>
              <a:t> but all the results we mentioned here are obtained by performing the process on the original data</a:t>
            </a:r>
            <a:r>
              <a:rPr lang="x-none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516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III. PROPOSED SYSTEM</a:t>
            </a:r>
            <a:r>
              <a:rPr lang="en-US" cap="all" dirty="0">
                <a:latin typeface="Times New Roman" pitchFamily="18" charset="0"/>
                <a:cs typeface="Times New Roman" pitchFamily="18" charset="0"/>
              </a:rPr>
              <a:t> (CONT'D)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 anchor="t"/>
          <a:lstStyle/>
          <a:p>
            <a:pPr rtl="0">
              <a:buNone/>
            </a:pPr>
            <a:r>
              <a:rPr lang="en-US" sz="4000" b="1" dirty="0" smtClean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C</a:t>
            </a:r>
            <a:r>
              <a:rPr lang="en-US" sz="4000" b="1" dirty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. Preprocessing​</a:t>
            </a:r>
          </a:p>
          <a:p>
            <a:pPr lvl="0" rtl="0">
              <a:buChar char="•"/>
            </a:pPr>
            <a:r>
              <a:rPr lang="en-US" dirty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It's the process of cleaning the signal from irrelevant noise.​</a:t>
            </a:r>
          </a:p>
          <a:p>
            <a:pPr lvl="0" rtl="0">
              <a:buChar char="•"/>
            </a:pPr>
            <a:r>
              <a:rPr lang="en-US" dirty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We used the 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Arial"/>
                <a:cs typeface="Arial"/>
              </a:rPr>
              <a:t>iirfilter</a:t>
            </a:r>
            <a:r>
              <a:rPr lang="en-US" dirty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 and </a:t>
            </a:r>
            <a:r>
              <a:rPr lang="en-US" dirty="0" err="1" smtClean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lfilter</a:t>
            </a:r>
            <a:r>
              <a:rPr lang="en-US" dirty="0" smtClean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 </a:t>
            </a:r>
            <a:r>
              <a:rPr lang="en-US" dirty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with order 3 and sampling frequency = </a:t>
            </a:r>
            <a:r>
              <a:rPr lang="en-US" dirty="0" smtClean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1000 Hz </a:t>
            </a:r>
            <a:r>
              <a:rPr lang="en-US" dirty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for both files to remove power line frequency noise (50Hz).</a:t>
            </a:r>
            <a:endParaRPr lang="en-US" dirty="0"/>
          </a:p>
        </p:txBody>
      </p:sp>
      <p:pic>
        <p:nvPicPr>
          <p:cNvPr id="4" name="Picture 3" descr="Record 0 in Lateral File before and after fil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632" y="3924905"/>
            <a:ext cx="4107536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448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III. PROPOSED SYSTEM (CONT'D)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sz="4000" b="1" dirty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D. </a:t>
            </a:r>
            <a:r>
              <a:rPr lang="en-US" sz="4000" b="1" dirty="0" smtClean="0">
                <a:solidFill>
                  <a:srgbClr val="FFFFFF"/>
                </a:solidFill>
                <a:ea typeface="Arial"/>
                <a:cs typeface="Arial"/>
              </a:rPr>
              <a:t>Feature </a:t>
            </a:r>
            <a:r>
              <a:rPr lang="en-US" sz="4000" b="1" dirty="0" smtClean="0">
                <a:solidFill>
                  <a:srgbClr val="FFFFFF"/>
                </a:solidFill>
                <a:ea typeface="Arial"/>
                <a:cs typeface="Arial"/>
              </a:rPr>
              <a:t>Extraction and Feature </a:t>
            </a:r>
            <a:r>
              <a:rPr lang="en-US" sz="4000" b="1" dirty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Selection​</a:t>
            </a:r>
          </a:p>
          <a:p>
            <a:r>
              <a:rPr lang="x-none" smtClean="0"/>
              <a:t>As proposed by the teaching assistant to skip the feature extraction step and select the 4 following </a:t>
            </a:r>
            <a:r>
              <a:rPr lang="x-none" smtClean="0"/>
              <a:t>features</a:t>
            </a:r>
            <a:r>
              <a:rPr lang="x-none" smtClean="0"/>
              <a:t>.</a:t>
            </a:r>
            <a:endParaRPr lang="en-US" dirty="0" smtClean="0">
              <a:solidFill>
                <a:srgbClr val="FFFFFF"/>
              </a:solidFill>
              <a:latin typeface="Calibri"/>
              <a:ea typeface="Arial"/>
              <a:cs typeface="Arial"/>
            </a:endParaRPr>
          </a:p>
          <a:p>
            <a:pPr lvl="0" rtl="0">
              <a:buChar char="•"/>
            </a:pPr>
            <a:r>
              <a:rPr lang="en-US" dirty="0" smtClean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Energy </a:t>
            </a:r>
            <a:r>
              <a:rPr lang="en-US" dirty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= </a:t>
            </a:r>
            <a:r>
              <a:rPr lang="en-US" dirty="0" smtClean="0">
                <a:solidFill>
                  <a:srgbClr val="FFFFFF"/>
                </a:solidFill>
                <a:latin typeface="GreekC"/>
                <a:ea typeface="Arial"/>
                <a:cs typeface="GreekC"/>
              </a:rPr>
              <a:t>S </a:t>
            </a:r>
            <a:r>
              <a:rPr lang="en-US" dirty="0" smtClean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x(</a:t>
            </a:r>
            <a:r>
              <a:rPr lang="en-US" dirty="0" err="1" smtClean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i</a:t>
            </a:r>
            <a:r>
              <a:rPr lang="en-US" dirty="0" smtClean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)^2</a:t>
            </a:r>
            <a:r>
              <a:rPr lang="en-US" dirty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                                                      </a:t>
            </a:r>
          </a:p>
          <a:p>
            <a:pPr lvl="0"/>
            <a:r>
              <a:rPr lang="en-US" dirty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4th power = </a:t>
            </a:r>
            <a:r>
              <a:rPr lang="en-US" dirty="0" smtClean="0">
                <a:solidFill>
                  <a:srgbClr val="FFFFFF"/>
                </a:solidFill>
                <a:latin typeface="GreekC"/>
                <a:ea typeface="Arial"/>
                <a:cs typeface="GreekC"/>
              </a:rPr>
              <a:t>S </a:t>
            </a:r>
            <a:r>
              <a:rPr lang="en-US" dirty="0" smtClean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x(</a:t>
            </a:r>
            <a:r>
              <a:rPr lang="en-US" dirty="0" err="1" smtClean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i</a:t>
            </a:r>
            <a:r>
              <a:rPr lang="en-US" dirty="0" smtClean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)^4</a:t>
            </a:r>
            <a:r>
              <a:rPr lang="en-US" dirty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                                                </a:t>
            </a:r>
          </a:p>
          <a:p>
            <a:pPr lvl="0"/>
            <a:r>
              <a:rPr lang="en-US" dirty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Nonlinear Energy = </a:t>
            </a:r>
            <a:r>
              <a:rPr lang="en-US" dirty="0" smtClean="0">
                <a:solidFill>
                  <a:srgbClr val="FFFFFF"/>
                </a:solidFill>
                <a:latin typeface="GreekC"/>
                <a:ea typeface="Arial"/>
                <a:cs typeface="GreekC"/>
              </a:rPr>
              <a:t>S </a:t>
            </a:r>
            <a:r>
              <a:rPr lang="en-US" dirty="0" smtClean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-X(</a:t>
            </a:r>
            <a:r>
              <a:rPr lang="en-US" dirty="0" err="1" smtClean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i</a:t>
            </a:r>
            <a:r>
              <a:rPr lang="en-US" dirty="0" smtClean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)*X(i-2) </a:t>
            </a:r>
            <a:r>
              <a:rPr lang="en-US" dirty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+ </a:t>
            </a:r>
            <a:r>
              <a:rPr lang="en-US" dirty="0" smtClean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X(i-1)^2 </a:t>
            </a:r>
            <a:r>
              <a:rPr lang="en-US" dirty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                       </a:t>
            </a:r>
          </a:p>
          <a:p>
            <a:pPr lvl="0" rtl="0">
              <a:buChar char="•"/>
            </a:pPr>
            <a:r>
              <a:rPr lang="en-US" dirty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Curve Length = </a:t>
            </a:r>
            <a:r>
              <a:rPr lang="en-US" dirty="0" smtClean="0">
                <a:solidFill>
                  <a:srgbClr val="FFFFFF"/>
                </a:solidFill>
                <a:latin typeface="GreekC"/>
                <a:ea typeface="Arial"/>
                <a:cs typeface="GreekC"/>
              </a:rPr>
              <a:t>S </a:t>
            </a:r>
            <a:r>
              <a:rPr lang="en-US" dirty="0" smtClean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X(</a:t>
            </a:r>
            <a:r>
              <a:rPr lang="en-US" dirty="0" err="1" smtClean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i</a:t>
            </a:r>
            <a:r>
              <a:rPr lang="en-US" dirty="0" smtClean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)-X(i-1) </a:t>
            </a:r>
            <a:r>
              <a:rPr lang="en-US" dirty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                                          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811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III. PROPOSED SYSTEM (CONT'D)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>
              <a:buNone/>
            </a:pPr>
            <a:r>
              <a:rPr lang="en-US" sz="4000" b="1" dirty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E. Building Classifier Model​</a:t>
            </a:r>
          </a:p>
          <a:p>
            <a:pPr lvl="0" rtl="0">
              <a:buChar char="•"/>
            </a:pPr>
            <a:r>
              <a:rPr lang="en-US" dirty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EMG signal classification is the final step. There are several methods to classify EMG, </a:t>
            </a:r>
            <a:r>
              <a:rPr lang="en-US" dirty="0" smtClean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we discuss </a:t>
            </a:r>
            <a:r>
              <a:rPr lang="en-US" dirty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one method of supervised learning: Naïve Bayes Decision Theory.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698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64</TotalTime>
  <Words>354</Words>
  <Application>Microsoft Office PowerPoint</Application>
  <PresentationFormat>Custom</PresentationFormat>
  <Paragraphs>58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Celestial</vt:lpstr>
      <vt:lpstr>EMG Based Lateral and Palmar Hand Movements Classification System </vt:lpstr>
      <vt:lpstr>I. INTRODUCTION</vt:lpstr>
      <vt:lpstr>                                                                                       II. Theoretical Background </vt:lpstr>
      <vt:lpstr>III. PROPOSED SYSTEM</vt:lpstr>
      <vt:lpstr>III. PROPOSED SYSTEM (cont'd)</vt:lpstr>
      <vt:lpstr>III. PROPOSED SYSTEM (CONT'D)</vt:lpstr>
      <vt:lpstr>III. PROPOSED SYSTEM (CONT'D)</vt:lpstr>
      <vt:lpstr>III. PROPOSED SYSTEM (CONT'D)</vt:lpstr>
      <vt:lpstr>III. PROPOSED SYSTEM (CONT'D)</vt:lpstr>
      <vt:lpstr>  IV. Naïve Bayes Decision Theorem </vt:lpstr>
      <vt:lpstr> V.  Assess The Performance of The      Classifier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Eng.M.keshK</cp:lastModifiedBy>
  <cp:revision>10</cp:revision>
  <dcterms:created xsi:type="dcterms:W3CDTF">2014-09-12T02:08:24Z</dcterms:created>
  <dcterms:modified xsi:type="dcterms:W3CDTF">2016-12-17T07:26:19Z</dcterms:modified>
</cp:coreProperties>
</file>