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69" r:id="rId10"/>
    <p:sldId id="264" r:id="rId11"/>
    <p:sldId id="270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104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193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751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1945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313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5642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27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2251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913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868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730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797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059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51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821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584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270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5C881F-2A24-4A7E-9BE7-3AB3838C1FF1}" type="datetimeFigureOut">
              <a:rPr lang="en-PK" smtClean="0"/>
              <a:t>11/08/2024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9D869D-CE77-4224-81D5-F57A60CD7F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469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7C7F-84E3-053C-67A2-03523CEF8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"Pakistan E-Commerce Insights"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D2A87E-BE61-F766-1C64-37A17EC7037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4955" y="4884924"/>
            <a:ext cx="58187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"Data-Driven Analysis of Retail Trends (2016-2018)"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6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858-4007-A463-716B-E12E341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the Dashboard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8DA4-7CFB-369E-3AA1-086AD14F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487560"/>
            <a:ext cx="3543411" cy="4041059"/>
          </a:xfrm>
        </p:spPr>
        <p:txBody>
          <a:bodyPr>
            <a:normAutofit/>
          </a:bodyPr>
          <a:lstStyle/>
          <a:p>
            <a:r>
              <a:rPr lang="en-GB" b="1" dirty="0"/>
              <a:t>Which Product Category has the Highest Order Volume?</a:t>
            </a:r>
          </a:p>
          <a:p>
            <a:pPr lvl="1"/>
            <a:r>
              <a:rPr lang="en-GB" dirty="0"/>
              <a:t>The "Orders Across Product Categories" chart shows that "Mobiles &amp; Tablets" is the top-selling category, followed by "Men's Fashion." This indicates a strong consumer demand for electronics and fashion items, reflecting current market trends in Pakistan's e-commerce sector.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2A9B3-2261-139F-EF49-A1E84148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541" y="2487560"/>
            <a:ext cx="7718323" cy="40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858-4007-A463-716B-E12E341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the Dashboard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8DA4-7CFB-369E-3AA1-086AD14F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487560"/>
            <a:ext cx="4339824" cy="413938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What is the Status of Orders Across Different Categories?</a:t>
            </a:r>
          </a:p>
          <a:p>
            <a:pPr lvl="1"/>
            <a:r>
              <a:rPr lang="en-GB" dirty="0"/>
              <a:t>The "Order Status Breakdown Across Categories" chart provides insights into the distribution of order statuses across various categories. For instance, the "Mobiles &amp; Tablets" category shows a higher rate of completed orders, while categories like "Others" have a relatively higher proportion of </a:t>
            </a:r>
            <a:r>
              <a:rPr lang="en-GB" dirty="0" err="1"/>
              <a:t>canceled</a:t>
            </a:r>
            <a:r>
              <a:rPr lang="en-GB" dirty="0"/>
              <a:t> or refunded orders. This could indicate varying levels of customer satisfaction or product issues across different categories.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57EDA-7173-372C-B8E4-A9CB70F9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2487560"/>
            <a:ext cx="7020231" cy="413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4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858-4007-A463-716B-E12E341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8DA4-7CFB-369E-3AA1-086AD14F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507226"/>
            <a:ext cx="11065087" cy="3962400"/>
          </a:xfrm>
        </p:spPr>
        <p:txBody>
          <a:bodyPr>
            <a:normAutofit/>
          </a:bodyPr>
          <a:lstStyle/>
          <a:p>
            <a:r>
              <a:rPr lang="en-GB" b="1" dirty="0"/>
              <a:t>Summary of Findings</a:t>
            </a:r>
          </a:p>
          <a:p>
            <a:pPr lvl="1"/>
            <a:r>
              <a:rPr lang="en-GB" dirty="0"/>
              <a:t>The analysis of this e-commerce dataset provides valuable insights into consumer </a:t>
            </a:r>
            <a:r>
              <a:rPr lang="en-GB" dirty="0" err="1"/>
              <a:t>behavior</a:t>
            </a:r>
            <a:r>
              <a:rPr lang="en-GB" dirty="0"/>
              <a:t> and market trends in Pakistan. Key findings include the dominance of COD as a payment method, the popularity of electronics and fashion categories, and the seasonal fluctuations in sales. These insights can inform better decision-making for businesses looking to enter or expand within the Pakistani e-commerce market.</a:t>
            </a:r>
          </a:p>
          <a:p>
            <a:r>
              <a:rPr lang="en-GB" b="1" dirty="0"/>
              <a:t>Implications for Startups</a:t>
            </a:r>
          </a:p>
          <a:p>
            <a:pPr lvl="1"/>
            <a:r>
              <a:rPr lang="en-GB" dirty="0"/>
              <a:t>For startups, understanding these trends is crucial. The preference for COD suggests that offering this payment option could be critical to success. Additionally, focusing on high-demand categories like electronics and fashion, and planning for seasonal sales peaks, could significantly impact business growth and profitability.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756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858-4007-A463-716B-E12E341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8DA4-7CFB-369E-3AA1-086AD14F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635044"/>
            <a:ext cx="10996262" cy="3613355"/>
          </a:xfrm>
        </p:spPr>
        <p:txBody>
          <a:bodyPr>
            <a:normAutofit/>
          </a:bodyPr>
          <a:lstStyle/>
          <a:p>
            <a:r>
              <a:rPr lang="en-GB" dirty="0"/>
              <a:t>Calculations and Formulas:</a:t>
            </a:r>
          </a:p>
          <a:p>
            <a:pPr marL="400050" lvl="1" indent="0">
              <a:buNone/>
            </a:pPr>
            <a:r>
              <a:rPr lang="en-GB" dirty="0"/>
              <a:t>Sales Volume: Summation of </a:t>
            </a:r>
            <a:r>
              <a:rPr lang="en-GB" dirty="0" err="1"/>
              <a:t>total_amount</a:t>
            </a:r>
            <a:r>
              <a:rPr lang="en-GB" dirty="0"/>
              <a:t> for each time period.</a:t>
            </a:r>
          </a:p>
          <a:p>
            <a:pPr marL="400050" lvl="1" indent="0">
              <a:buNone/>
            </a:pPr>
            <a:r>
              <a:rPr lang="en-GB" dirty="0"/>
              <a:t>Order Count: Count of unique </a:t>
            </a:r>
            <a:r>
              <a:rPr lang="en-GB" dirty="0" err="1"/>
              <a:t>order_id</a:t>
            </a:r>
            <a:r>
              <a:rPr lang="en-GB" dirty="0"/>
              <a:t> values.</a:t>
            </a:r>
          </a:p>
          <a:p>
            <a:pPr marL="400050" lvl="1" indent="0">
              <a:buNone/>
            </a:pPr>
            <a:r>
              <a:rPr lang="en-GB" dirty="0"/>
              <a:t>Average Order Value: </a:t>
            </a:r>
            <a:r>
              <a:rPr lang="en-GB" dirty="0" err="1"/>
              <a:t>total_sales</a:t>
            </a:r>
            <a:r>
              <a:rPr lang="en-GB" dirty="0"/>
              <a:t> / </a:t>
            </a:r>
            <a:r>
              <a:rPr lang="en-GB" dirty="0" err="1"/>
              <a:t>total_orders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16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5B1AF8-63D8-EE22-0568-94E9353B8B2C}"/>
              </a:ext>
            </a:extLst>
          </p:cNvPr>
          <p:cNvSpPr txBox="1"/>
          <p:nvPr/>
        </p:nvSpPr>
        <p:spPr>
          <a:xfrm>
            <a:off x="4572185" y="3075057"/>
            <a:ext cx="3047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+mj-lt"/>
              </a:rPr>
              <a:t>THANK YOU</a:t>
            </a:r>
            <a:endParaRPr lang="en-PK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458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858-4007-A463-716B-E12E341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C5EA-F042-5BDA-6ADB-4EF7E47F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320412"/>
            <a:ext cx="11114249" cy="3927987"/>
          </a:xfrm>
        </p:spPr>
        <p:txBody>
          <a:bodyPr/>
          <a:lstStyle/>
          <a:p>
            <a:r>
              <a:rPr lang="en-GB" b="1" dirty="0"/>
              <a:t>Overview of the Dataset</a:t>
            </a:r>
          </a:p>
          <a:p>
            <a:pPr lvl="1"/>
            <a:r>
              <a:rPr lang="en-GB" dirty="0"/>
              <a:t>The largest publicly available retail e-commerce dataset from Pakistan, featuring over half a million transaction records from March 2016 to August 2018. It includes detailed information on orders, payment methods, and product categories, providing valuable insights into Pakistan's e-commerce market..</a:t>
            </a:r>
          </a:p>
          <a:p>
            <a:r>
              <a:rPr lang="en-GB" b="1" dirty="0"/>
              <a:t>Purpose of the Analysis</a:t>
            </a:r>
          </a:p>
          <a:p>
            <a:pPr lvl="1"/>
            <a:r>
              <a:rPr lang="en-GB" dirty="0"/>
              <a:t>To uncover trends and patterns in Pakistan's e-commerce sector. The insights aim to help businesses and startups better understand customer </a:t>
            </a:r>
            <a:r>
              <a:rPr lang="en-GB" dirty="0" err="1"/>
              <a:t>behavior</a:t>
            </a:r>
            <a:r>
              <a:rPr lang="en-GB" dirty="0"/>
              <a:t> and optimize their offerings to tap into the growing market.</a:t>
            </a:r>
          </a:p>
          <a:p>
            <a:r>
              <a:rPr lang="en-GB" b="1" dirty="0"/>
              <a:t>Data Collection</a:t>
            </a:r>
          </a:p>
          <a:p>
            <a:pPr lvl="1"/>
            <a:r>
              <a:rPr lang="en-GB" dirty="0"/>
              <a:t>Collected as part of a research study, this dataset represents a broad cross-section of the e-commerce industry in Pakistan, covering multiple product categories and payment methods.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63942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858-4007-A463-716B-E12E341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Details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C5EA-F042-5BDA-6ADB-4EF7E47F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389238"/>
            <a:ext cx="10868442" cy="4306529"/>
          </a:xfrm>
        </p:spPr>
        <p:txBody>
          <a:bodyPr>
            <a:normAutofit/>
          </a:bodyPr>
          <a:lstStyle/>
          <a:p>
            <a:r>
              <a:rPr lang="en-GB" b="1" dirty="0"/>
              <a:t>Data Fields</a:t>
            </a:r>
          </a:p>
          <a:p>
            <a:pPr lvl="1"/>
            <a:r>
              <a:rPr lang="en-GB" b="1" dirty="0"/>
              <a:t>Order ID (</a:t>
            </a:r>
            <a:r>
              <a:rPr lang="en-GB" b="1" dirty="0" err="1"/>
              <a:t>order_id</a:t>
            </a:r>
            <a:r>
              <a:rPr lang="en-GB" b="1" dirty="0"/>
              <a:t>): </a:t>
            </a:r>
            <a:r>
              <a:rPr lang="en-GB" dirty="0"/>
              <a:t>A unique identifier for each transaction.</a:t>
            </a:r>
          </a:p>
          <a:p>
            <a:pPr lvl="1"/>
            <a:r>
              <a:rPr lang="en-GB" b="1" dirty="0"/>
              <a:t>Category (category): </a:t>
            </a:r>
            <a:r>
              <a:rPr lang="en-GB" dirty="0"/>
              <a:t>The product category for each order, such as Fashion, Electronics, Mobiles, Appliances, etc.</a:t>
            </a:r>
          </a:p>
          <a:p>
            <a:pPr lvl="1"/>
            <a:r>
              <a:rPr lang="en-GB" b="1" dirty="0"/>
              <a:t>Payment Method (</a:t>
            </a:r>
            <a:r>
              <a:rPr lang="en-GB" b="1" dirty="0" err="1"/>
              <a:t>payment_method</a:t>
            </a:r>
            <a:r>
              <a:rPr lang="en-GB" b="1" dirty="0"/>
              <a:t>): </a:t>
            </a:r>
            <a:r>
              <a:rPr lang="en-GB" dirty="0"/>
              <a:t>The payment method used for each transaction, including options like Cash on Delivery (COD), Easy-Paisa, Jazz-Cash, and more.</a:t>
            </a:r>
          </a:p>
          <a:p>
            <a:pPr lvl="1"/>
            <a:r>
              <a:rPr lang="en-GB" b="1" dirty="0"/>
              <a:t>Total Amount (</a:t>
            </a:r>
            <a:r>
              <a:rPr lang="en-GB" b="1" dirty="0" err="1"/>
              <a:t>total_amount</a:t>
            </a:r>
            <a:r>
              <a:rPr lang="en-GB" b="1" dirty="0"/>
              <a:t>):</a:t>
            </a:r>
            <a:r>
              <a:rPr lang="en-GB" dirty="0"/>
              <a:t> The total monetary value of each transaction.</a:t>
            </a:r>
          </a:p>
          <a:p>
            <a:pPr lvl="1"/>
            <a:r>
              <a:rPr lang="en-GB" b="1" dirty="0"/>
              <a:t>Order Status (</a:t>
            </a:r>
            <a:r>
              <a:rPr lang="en-GB" b="1" dirty="0" err="1"/>
              <a:t>order_status</a:t>
            </a:r>
            <a:r>
              <a:rPr lang="en-GB" b="1" dirty="0"/>
              <a:t>): </a:t>
            </a:r>
            <a:r>
              <a:rPr lang="en-GB" dirty="0"/>
              <a:t>The status of the order, such as Completed, </a:t>
            </a:r>
            <a:r>
              <a:rPr lang="en-GB" dirty="0" err="1"/>
              <a:t>Canceled</a:t>
            </a:r>
            <a:r>
              <a:rPr lang="en-GB" dirty="0"/>
              <a:t>, Refunded, or Received.</a:t>
            </a:r>
          </a:p>
          <a:p>
            <a:pPr lvl="1"/>
            <a:r>
              <a:rPr lang="en-GB" b="1" dirty="0"/>
              <a:t>Customer ID (</a:t>
            </a:r>
            <a:r>
              <a:rPr lang="en-GB" b="1" dirty="0" err="1"/>
              <a:t>customer_id</a:t>
            </a:r>
            <a:r>
              <a:rPr lang="en-GB" b="1" dirty="0"/>
              <a:t>): </a:t>
            </a:r>
            <a:r>
              <a:rPr lang="en-GB" dirty="0"/>
              <a:t>A unique identifier for each customer.</a:t>
            </a:r>
          </a:p>
        </p:txBody>
      </p:sp>
    </p:spTree>
    <p:extLst>
      <p:ext uri="{BB962C8B-B14F-4D97-AF65-F5344CB8AC3E}">
        <p14:creationId xmlns:p14="http://schemas.microsoft.com/office/powerpoint/2010/main" val="24236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858-4007-A463-716B-E12E341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 and Preparation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C5EA-F042-5BDA-6ADB-4EF7E47F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467896"/>
            <a:ext cx="9404722" cy="3780503"/>
          </a:xfrm>
        </p:spPr>
        <p:txBody>
          <a:bodyPr>
            <a:normAutofit/>
          </a:bodyPr>
          <a:lstStyle/>
          <a:p>
            <a:r>
              <a:rPr lang="en-GB" dirty="0"/>
              <a:t>Before analysis, the data was carefully cleaned to ensure accuracy. This included: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Handling missing values by either imputing or removing them where appropriate.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Categorizing data fields to standardize formats, such as ensuring consistent naming for payment methods and product categories.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Aggregating sales and order data by different time periods (e.g., quarterly, yearly) for trend analysis.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53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858-4007-A463-716B-E12E341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C5EA-F042-5BDA-6ADB-4EF7E47F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438400"/>
            <a:ext cx="9404722" cy="3810000"/>
          </a:xfrm>
        </p:spPr>
        <p:txBody>
          <a:bodyPr>
            <a:normAutofit/>
          </a:bodyPr>
          <a:lstStyle/>
          <a:p>
            <a:r>
              <a:rPr lang="en-GB" b="1" dirty="0"/>
              <a:t>Introduction to the Dashboard</a:t>
            </a:r>
          </a:p>
          <a:p>
            <a:pPr lvl="1"/>
            <a:r>
              <a:rPr lang="en-GB" dirty="0"/>
              <a:t>The Power BI dashboard provides a comprehensive view of Pakistan's e-commerce market, highlighting key metrics like total sales, orders, and customers. It’s interactive, allowing users to drill down into specific time periods, product categories, and payment methods for deeper insights.</a:t>
            </a:r>
          </a:p>
        </p:txBody>
      </p:sp>
    </p:spTree>
    <p:extLst>
      <p:ext uri="{BB962C8B-B14F-4D97-AF65-F5344CB8AC3E}">
        <p14:creationId xmlns:p14="http://schemas.microsoft.com/office/powerpoint/2010/main" val="1582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858-4007-A463-716B-E12E341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D4DE8-D373-BEB2-EE35-193542332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8"/>
            <a:ext cx="12192000" cy="68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6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858-4007-A463-716B-E12E341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 Displayed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B8E8B9-9964-9C86-FC38-5704EC1EEE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525" y="2727663"/>
            <a:ext cx="1062324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Sales (4.99bn)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cumulative sales volume over the entire dataset period.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Orders (584.5K)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total number of orders placed.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Customers (115.3K)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total number of unique customers who placed orders.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Discount (292.0M)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total value of discounts provided across all orders.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Order Amount (8.53K)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average monetary value per order.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Number of SKUs (84.25K)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total number of unique Stock Keeping Units (SKUs) represented in the dataset. </a:t>
            </a:r>
          </a:p>
        </p:txBody>
      </p:sp>
    </p:spTree>
    <p:extLst>
      <p:ext uri="{BB962C8B-B14F-4D97-AF65-F5344CB8AC3E}">
        <p14:creationId xmlns:p14="http://schemas.microsoft.com/office/powerpoint/2010/main" val="186076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858-4007-A463-716B-E12E341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the Dashboard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8DA4-7CFB-369E-3AA1-086AD14F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2623217"/>
            <a:ext cx="4031226" cy="4072552"/>
          </a:xfrm>
        </p:spPr>
        <p:txBody>
          <a:bodyPr>
            <a:normAutofit/>
          </a:bodyPr>
          <a:lstStyle/>
          <a:p>
            <a:r>
              <a:rPr lang="en-GB" b="1" dirty="0"/>
              <a:t>What are the Quarterly Sales Trends Across Years?</a:t>
            </a:r>
          </a:p>
          <a:p>
            <a:pPr lvl="1"/>
            <a:r>
              <a:rPr lang="en-GB" dirty="0"/>
              <a:t>The "Quarterly Sales Trends Across Years" chart reveals how sales have fluctuated over different quarters from 2016 to 2018. For example, there is a noticeable spike in sales in Q4 of 2017, possibly due to seasonal shopping events like Black Friday. Conversely, Q1 tends to show lower sales, which could be attributed to post-holiday season slowdowns.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991EB-3C9F-D2D0-7915-258A7EA0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13" y="2623216"/>
            <a:ext cx="7196445" cy="40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0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858-4007-A463-716B-E12E341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the Dashboard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8DA4-7CFB-369E-3AA1-086AD14F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654710"/>
            <a:ext cx="4133345" cy="4100050"/>
          </a:xfrm>
        </p:spPr>
        <p:txBody>
          <a:bodyPr>
            <a:normAutofit/>
          </a:bodyPr>
          <a:lstStyle/>
          <a:p>
            <a:r>
              <a:rPr lang="en-GB" b="1" dirty="0"/>
              <a:t>Which Payment Method is Most Preferred?</a:t>
            </a:r>
          </a:p>
          <a:p>
            <a:pPr lvl="1"/>
            <a:r>
              <a:rPr lang="en-GB" dirty="0"/>
              <a:t>According to the "Order Distribution by Payment Method" pie chart, Cash on Delivery (COD) is the most preferred payment method, accounting for nearly half of all transactions (49.41%). This preference highlights the importance of COD in the Pakistani e-commerce market, likely due to consumer trust and convenience factors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AA5F6-9299-BE37-2DEC-7FA4B1AA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44" y="2654710"/>
            <a:ext cx="6769050" cy="41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23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935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 Boardroom</vt:lpstr>
      <vt:lpstr>"Pakistan E-Commerce Insights"</vt:lpstr>
      <vt:lpstr>Introduction</vt:lpstr>
      <vt:lpstr>Dataset Details</vt:lpstr>
      <vt:lpstr>Data Cleaning and Preparation</vt:lpstr>
      <vt:lpstr>Dashboard Overview</vt:lpstr>
      <vt:lpstr>PowerPoint Presentation</vt:lpstr>
      <vt:lpstr>Key Metrics Displayed</vt:lpstr>
      <vt:lpstr>Insights from the Dashboard</vt:lpstr>
      <vt:lpstr>Insights from the Dashboard</vt:lpstr>
      <vt:lpstr>Insights from the Dashboard</vt:lpstr>
      <vt:lpstr>Insights from the Dashboard</vt:lpstr>
      <vt:lpstr>Conclusion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Mudassir</dc:creator>
  <cp:lastModifiedBy>Muhammad Mudassir</cp:lastModifiedBy>
  <cp:revision>3</cp:revision>
  <dcterms:created xsi:type="dcterms:W3CDTF">2024-08-11T08:22:30Z</dcterms:created>
  <dcterms:modified xsi:type="dcterms:W3CDTF">2024-08-11T09:48:26Z</dcterms:modified>
</cp:coreProperties>
</file>