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5" r:id="rId4"/>
    <p:sldId id="257" r:id="rId5"/>
    <p:sldId id="266" r:id="rId6"/>
    <p:sldId id="267" r:id="rId7"/>
    <p:sldId id="268" r:id="rId8"/>
    <p:sldId id="261" r:id="rId9"/>
    <p:sldId id="260" r:id="rId10"/>
    <p:sldId id="262"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e63383797511f9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73" d="100"/>
          <a:sy n="73"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02T14:03:16.200" idx="1">
    <p:pos x="102" y="73"/>
    <p:text>Raw data from faker will be extracted by polars into csv format, then PostgresOperator with .sql write to postgres. after that airflow send dbt run command to transformation data. airflow will use the metabase api to send reports via email. a metabase get data from postgres to visualization. and use prometheus for monitoring.</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E3CAE2B-83CF-4E0B-B9CF-CA5AD7ABB4E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665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193B18-CD75-4B3D-8E66-D4A7CE7E24A8}"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CAE2B-83CF-4E0B-B9CF-CA5AD7ABB4E4}" type="slidenum">
              <a:rPr lang="en-US" smtClean="0"/>
              <a:t>‹#›</a:t>
            </a:fld>
            <a:endParaRPr lang="en-US"/>
          </a:p>
        </p:txBody>
      </p:sp>
    </p:spTree>
    <p:extLst>
      <p:ext uri="{BB962C8B-B14F-4D97-AF65-F5344CB8AC3E}">
        <p14:creationId xmlns:p14="http://schemas.microsoft.com/office/powerpoint/2010/main" val="35195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9021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2136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spTree>
    <p:extLst>
      <p:ext uri="{BB962C8B-B14F-4D97-AF65-F5344CB8AC3E}">
        <p14:creationId xmlns:p14="http://schemas.microsoft.com/office/powerpoint/2010/main" val="2756254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5581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2809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0210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527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spTree>
    <p:extLst>
      <p:ext uri="{BB962C8B-B14F-4D97-AF65-F5344CB8AC3E}">
        <p14:creationId xmlns:p14="http://schemas.microsoft.com/office/powerpoint/2010/main" val="417989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5563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193B18-CD75-4B3D-8E66-D4A7CE7E24A8}"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CAE2B-83CF-4E0B-B9CF-CA5AD7ABB4E4}" type="slidenum">
              <a:rPr lang="en-US" smtClean="0"/>
              <a:t>‹#›</a:t>
            </a:fld>
            <a:endParaRPr lang="en-US"/>
          </a:p>
        </p:txBody>
      </p:sp>
    </p:spTree>
    <p:extLst>
      <p:ext uri="{BB962C8B-B14F-4D97-AF65-F5344CB8AC3E}">
        <p14:creationId xmlns:p14="http://schemas.microsoft.com/office/powerpoint/2010/main" val="277115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193B18-CD75-4B3D-8E66-D4A7CE7E24A8}"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CAE2B-83CF-4E0B-B9CF-CA5AD7ABB4E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1339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193B18-CD75-4B3D-8E66-D4A7CE7E24A8}"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CAE2B-83CF-4E0B-B9CF-CA5AD7ABB4E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108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93B18-CD75-4B3D-8E66-D4A7CE7E24A8}"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3CAE2B-83CF-4E0B-B9CF-CA5AD7ABB4E4}" type="slidenum">
              <a:rPr lang="en-US" smtClean="0"/>
              <a:t>‹#›</a:t>
            </a:fld>
            <a:endParaRPr lang="en-US"/>
          </a:p>
        </p:txBody>
      </p:sp>
    </p:spTree>
    <p:extLst>
      <p:ext uri="{BB962C8B-B14F-4D97-AF65-F5344CB8AC3E}">
        <p14:creationId xmlns:p14="http://schemas.microsoft.com/office/powerpoint/2010/main" val="1194619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193B18-CD75-4B3D-8E66-D4A7CE7E24A8}"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CAE2B-83CF-4E0B-B9CF-CA5AD7ABB4E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462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193B18-CD75-4B3D-8E66-D4A7CE7E24A8}"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CAE2B-83CF-4E0B-B9CF-CA5AD7ABB4E4}" type="slidenum">
              <a:rPr lang="en-US" smtClean="0"/>
              <a:t>‹#›</a:t>
            </a:fld>
            <a:endParaRPr lang="en-US"/>
          </a:p>
        </p:txBody>
      </p:sp>
    </p:spTree>
    <p:extLst>
      <p:ext uri="{BB962C8B-B14F-4D97-AF65-F5344CB8AC3E}">
        <p14:creationId xmlns:p14="http://schemas.microsoft.com/office/powerpoint/2010/main" val="180731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193B18-CD75-4B3D-8E66-D4A7CE7E24A8}" type="datetimeFigureOut">
              <a:rPr lang="en-US" smtClean="0"/>
              <a:t>11/2/2023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3CAE2B-83CF-4E0B-B9CF-CA5AD7ABB4E4}" type="slidenum">
              <a:rPr lang="en-US" smtClean="0"/>
              <a:t>‹#›</a:t>
            </a:fld>
            <a:endParaRPr lang="en-US"/>
          </a:p>
        </p:txBody>
      </p:sp>
    </p:spTree>
    <p:extLst>
      <p:ext uri="{BB962C8B-B14F-4D97-AF65-F5344CB8AC3E}">
        <p14:creationId xmlns:p14="http://schemas.microsoft.com/office/powerpoint/2010/main" val="837443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916" y="3385996"/>
            <a:ext cx="7767284" cy="1975679"/>
          </a:xfrm>
        </p:spPr>
        <p:txBody>
          <a:bodyPr>
            <a:normAutofit/>
          </a:bodyPr>
          <a:lstStyle/>
          <a:p>
            <a:r>
              <a:rPr lang="en-US" sz="5000" dirty="0" smtClean="0"/>
              <a:t>ELT Kimball Modeling with Visual </a:t>
            </a:r>
            <a:r>
              <a:rPr lang="en-US" sz="5000" dirty="0" err="1" smtClean="0"/>
              <a:t>Metabase</a:t>
            </a:r>
            <a:endParaRPr lang="en-US" sz="5000" dirty="0"/>
          </a:p>
        </p:txBody>
      </p:sp>
      <p:sp>
        <p:nvSpPr>
          <p:cNvPr id="4" name="TextBox 3"/>
          <p:cNvSpPr txBox="1"/>
          <p:nvPr/>
        </p:nvSpPr>
        <p:spPr>
          <a:xfrm>
            <a:off x="6741424" y="5821149"/>
            <a:ext cx="4950394" cy="646331"/>
          </a:xfrm>
          <a:prstGeom prst="rect">
            <a:avLst/>
          </a:prstGeom>
          <a:noFill/>
        </p:spPr>
        <p:txBody>
          <a:bodyPr wrap="none" rtlCol="0">
            <a:spAutoFit/>
          </a:bodyPr>
          <a:lstStyle/>
          <a:p>
            <a:r>
              <a:rPr lang="en-US" dirty="0" smtClean="0"/>
              <a:t>Dibimbing.id – Final Project Data Engineer Batch 2</a:t>
            </a:r>
          </a:p>
          <a:p>
            <a:r>
              <a:rPr lang="en-US" dirty="0" smtClean="0"/>
              <a:t>			Muhammad </a:t>
            </a:r>
            <a:r>
              <a:rPr lang="en-US" dirty="0" err="1" smtClean="0"/>
              <a:t>Muhidin</a:t>
            </a:r>
            <a:endParaRPr lang="en-US" dirty="0"/>
          </a:p>
        </p:txBody>
      </p:sp>
      <p:sp>
        <p:nvSpPr>
          <p:cNvPr id="5" name="Title 1"/>
          <p:cNvSpPr txBox="1">
            <a:spLocks/>
          </p:cNvSpPr>
          <p:nvPr/>
        </p:nvSpPr>
        <p:spPr>
          <a:xfrm>
            <a:off x="2179849" y="956151"/>
            <a:ext cx="7797422" cy="1975679"/>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dirty="0" err="1"/>
              <a:t>DataCraft</a:t>
            </a:r>
            <a:r>
              <a:rPr lang="en-US" sz="5000" dirty="0"/>
              <a:t> :</a:t>
            </a:r>
          </a:p>
        </p:txBody>
      </p:sp>
    </p:spTree>
    <p:extLst>
      <p:ext uri="{BB962C8B-B14F-4D97-AF65-F5344CB8AC3E}">
        <p14:creationId xmlns:p14="http://schemas.microsoft.com/office/powerpoint/2010/main" val="1157158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1500" y="660401"/>
            <a:ext cx="2614612" cy="5537200"/>
          </a:xfrm>
          <a:prstGeom prst="rect">
            <a:avLst/>
          </a:prstGeom>
        </p:spPr>
        <p:style>
          <a:lnRef idx="2">
            <a:schemeClr val="dk1"/>
          </a:lnRef>
          <a:fillRef idx="1">
            <a:schemeClr val="lt1"/>
          </a:fillRef>
          <a:effectRef idx="0">
            <a:schemeClr val="dk1"/>
          </a:effectRef>
          <a:fontRef idx="minor">
            <a:schemeClr val="dk1"/>
          </a:fontRef>
        </p:style>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3736" y="648586"/>
            <a:ext cx="2613600" cy="5549014"/>
          </a:xfrm>
          <a:prstGeom prst="rect">
            <a:avLst/>
          </a:prstGeom>
        </p:spPr>
        <p:style>
          <a:lnRef idx="2">
            <a:schemeClr val="dk1"/>
          </a:lnRef>
          <a:fillRef idx="1">
            <a:schemeClr val="lt1"/>
          </a:fillRef>
          <a:effectRef idx="0">
            <a:schemeClr val="dk1"/>
          </a:effectRef>
          <a:fontRef idx="minor">
            <a:schemeClr val="dk1"/>
          </a:fontRef>
        </p:style>
      </p:pic>
      <p:sp>
        <p:nvSpPr>
          <p:cNvPr id="11" name="TextBox 10"/>
          <p:cNvSpPr txBox="1"/>
          <p:nvPr/>
        </p:nvSpPr>
        <p:spPr>
          <a:xfrm>
            <a:off x="1296539" y="1378422"/>
            <a:ext cx="3111688" cy="1015663"/>
          </a:xfrm>
          <a:prstGeom prst="rect">
            <a:avLst/>
          </a:prstGeom>
          <a:noFill/>
        </p:spPr>
        <p:txBody>
          <a:bodyPr wrap="square" rtlCol="0">
            <a:spAutoFit/>
          </a:bodyPr>
          <a:lstStyle/>
          <a:p>
            <a:r>
              <a:rPr lang="en-US" sz="3000" dirty="0" smtClean="0">
                <a:latin typeface="+mj-lt"/>
              </a:rPr>
              <a:t>Telegram and Slack Notifications</a:t>
            </a:r>
            <a:endParaRPr lang="en-US" sz="3000" dirty="0">
              <a:latin typeface="+mj-lt"/>
            </a:endParaRPr>
          </a:p>
        </p:txBody>
      </p:sp>
      <p:sp>
        <p:nvSpPr>
          <p:cNvPr id="12" name="TextBox 11"/>
          <p:cNvSpPr txBox="1"/>
          <p:nvPr/>
        </p:nvSpPr>
        <p:spPr>
          <a:xfrm>
            <a:off x="1296539" y="2538483"/>
            <a:ext cx="4039736" cy="1015663"/>
          </a:xfrm>
          <a:prstGeom prst="rect">
            <a:avLst/>
          </a:prstGeom>
          <a:noFill/>
        </p:spPr>
        <p:txBody>
          <a:bodyPr wrap="square" rtlCol="0">
            <a:spAutoFit/>
          </a:bodyPr>
          <a:lstStyle/>
          <a:p>
            <a:r>
              <a:rPr lang="en-US" sz="2000" dirty="0"/>
              <a:t>a</a:t>
            </a:r>
            <a:r>
              <a:rPr lang="en-US" sz="2000" dirty="0" smtClean="0"/>
              <a:t>ll statuses on the airflow task instance are success, retry, failure. Also sent to Telegram and Slack.</a:t>
            </a:r>
            <a:endParaRPr lang="en-US" sz="2000" dirty="0"/>
          </a:p>
        </p:txBody>
      </p:sp>
    </p:spTree>
    <p:extLst>
      <p:ext uri="{BB962C8B-B14F-4D97-AF65-F5344CB8AC3E}">
        <p14:creationId xmlns:p14="http://schemas.microsoft.com/office/powerpoint/2010/main" val="672279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59558" y="638869"/>
            <a:ext cx="11058261" cy="5604871"/>
          </a:xfrm>
          <a:prstGeom prst="rect">
            <a:avLst/>
          </a:prstGeom>
        </p:spPr>
      </p:pic>
      <p:sp>
        <p:nvSpPr>
          <p:cNvPr id="6" name="TextBox 5"/>
          <p:cNvSpPr txBox="1"/>
          <p:nvPr/>
        </p:nvSpPr>
        <p:spPr>
          <a:xfrm>
            <a:off x="9048464" y="707109"/>
            <a:ext cx="235968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Dashboard of </a:t>
            </a:r>
            <a:r>
              <a:rPr lang="en-US" dirty="0" err="1" smtClean="0"/>
              <a:t>Metabase</a:t>
            </a:r>
            <a:endParaRPr lang="en-US" dirty="0"/>
          </a:p>
        </p:txBody>
      </p:sp>
    </p:spTree>
    <p:extLst>
      <p:ext uri="{BB962C8B-B14F-4D97-AF65-F5344CB8AC3E}">
        <p14:creationId xmlns:p14="http://schemas.microsoft.com/office/powerpoint/2010/main" val="2719907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3302" y="635618"/>
            <a:ext cx="10501439" cy="5612482"/>
          </a:xfrm>
        </p:spPr>
      </p:pic>
      <p:sp>
        <p:nvSpPr>
          <p:cNvPr id="2" name="TextBox 1"/>
          <p:cNvSpPr txBox="1"/>
          <p:nvPr/>
        </p:nvSpPr>
        <p:spPr>
          <a:xfrm>
            <a:off x="941676" y="5591032"/>
            <a:ext cx="5550442" cy="630942"/>
          </a:xfrm>
          <a:prstGeom prst="rect">
            <a:avLst/>
          </a:prstGeom>
          <a:solidFill>
            <a:schemeClr val="lt1">
              <a:alpha val="0"/>
            </a:schemeClr>
          </a:solidFill>
          <a:ln cap="sq">
            <a:solidFill>
              <a:schemeClr val="dk1"/>
            </a:solidFill>
          </a:ln>
          <a:effectLst>
            <a:softEdge rad="1270000"/>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sz="3500" dirty="0" smtClean="0"/>
              <a:t>Infrastructure of Pipelines</a:t>
            </a:r>
            <a:endParaRPr lang="en-US" sz="3500" dirty="0"/>
          </a:p>
        </p:txBody>
      </p:sp>
    </p:spTree>
    <p:extLst>
      <p:ext uri="{BB962C8B-B14F-4D97-AF65-F5344CB8AC3E}">
        <p14:creationId xmlns:p14="http://schemas.microsoft.com/office/powerpoint/2010/main" val="1443167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Data Flow</a:t>
            </a:r>
            <a:endParaRPr lang="en-US" sz="4000" dirty="0"/>
          </a:p>
        </p:txBody>
      </p:sp>
      <p:sp>
        <p:nvSpPr>
          <p:cNvPr id="59" name="TextBox 58"/>
          <p:cNvSpPr txBox="1"/>
          <p:nvPr/>
        </p:nvSpPr>
        <p:spPr>
          <a:xfrm>
            <a:off x="943208" y="3272615"/>
            <a:ext cx="1774734" cy="442674"/>
          </a:xfrm>
          <a:prstGeom prst="round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Comic Sans MS" panose="030F0702030302020204" pitchFamily="66" charset="0"/>
              </a:rPr>
              <a:t>Source Data</a:t>
            </a:r>
            <a:endParaRPr lang="en-US" sz="2000" dirty="0">
              <a:latin typeface="Comic Sans MS" panose="030F0702030302020204" pitchFamily="66" charset="0"/>
            </a:endParaRPr>
          </a:p>
        </p:txBody>
      </p:sp>
      <p:grpSp>
        <p:nvGrpSpPr>
          <p:cNvPr id="80" name="Group 79"/>
          <p:cNvGrpSpPr/>
          <p:nvPr/>
        </p:nvGrpSpPr>
        <p:grpSpPr>
          <a:xfrm>
            <a:off x="5803538" y="3419024"/>
            <a:ext cx="1032740" cy="107060"/>
            <a:chOff x="2602495" y="4589861"/>
            <a:chExt cx="1334968" cy="92600"/>
          </a:xfrm>
        </p:grpSpPr>
        <p:cxnSp>
          <p:nvCxnSpPr>
            <p:cNvPr id="81" name="Straight Connector 80"/>
            <p:cNvCxnSpPr/>
            <p:nvPr/>
          </p:nvCxnSpPr>
          <p:spPr>
            <a:xfrm flipV="1">
              <a:off x="2602496" y="4589861"/>
              <a:ext cx="1334967" cy="53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2602495" y="4681926"/>
              <a:ext cx="1334967" cy="53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grpSp>
      <p:sp>
        <p:nvSpPr>
          <p:cNvPr id="86" name="TextBox 85"/>
          <p:cNvSpPr txBox="1"/>
          <p:nvPr/>
        </p:nvSpPr>
        <p:spPr>
          <a:xfrm>
            <a:off x="3953891" y="3256632"/>
            <a:ext cx="1709305" cy="425648"/>
          </a:xfrm>
          <a:prstGeom prst="round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900" dirty="0" smtClean="0">
                <a:latin typeface="Comic Sans MS" panose="030F0702030302020204" pitchFamily="66" charset="0"/>
              </a:rPr>
              <a:t>Staging Area</a:t>
            </a:r>
            <a:endParaRPr lang="en-US" sz="1900" dirty="0">
              <a:latin typeface="Comic Sans MS" panose="030F0702030302020204" pitchFamily="66" charset="0"/>
            </a:endParaRPr>
          </a:p>
        </p:txBody>
      </p:sp>
      <p:sp>
        <p:nvSpPr>
          <p:cNvPr id="87" name="TextBox 86"/>
          <p:cNvSpPr txBox="1"/>
          <p:nvPr/>
        </p:nvSpPr>
        <p:spPr>
          <a:xfrm>
            <a:off x="6936592" y="3212682"/>
            <a:ext cx="1611504" cy="442674"/>
          </a:xfrm>
          <a:prstGeom prst="round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Comic Sans MS" panose="030F0702030302020204" pitchFamily="66" charset="0"/>
              </a:rPr>
              <a:t>Warehouse</a:t>
            </a:r>
            <a:endParaRPr lang="en-US" sz="2000" dirty="0">
              <a:latin typeface="Comic Sans MS" panose="030F0702030302020204" pitchFamily="66" charset="0"/>
            </a:endParaRPr>
          </a:p>
        </p:txBody>
      </p:sp>
      <p:sp>
        <p:nvSpPr>
          <p:cNvPr id="88" name="TextBox 87"/>
          <p:cNvSpPr txBox="1"/>
          <p:nvPr/>
        </p:nvSpPr>
        <p:spPr>
          <a:xfrm>
            <a:off x="9884008" y="3179082"/>
            <a:ext cx="1393592" cy="442674"/>
          </a:xfrm>
          <a:prstGeom prst="round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latin typeface="Comic Sans MS" panose="030F0702030302020204" pitchFamily="66" charset="0"/>
              </a:rPr>
              <a:t>Metabase</a:t>
            </a:r>
            <a:endParaRPr lang="en-US" sz="2000" dirty="0">
              <a:latin typeface="Comic Sans MS" panose="030F0702030302020204" pitchFamily="66" charset="0"/>
            </a:endParaRPr>
          </a:p>
        </p:txBody>
      </p:sp>
      <p:sp>
        <p:nvSpPr>
          <p:cNvPr id="89" name="TextBox 88"/>
          <p:cNvSpPr txBox="1"/>
          <p:nvPr/>
        </p:nvSpPr>
        <p:spPr>
          <a:xfrm>
            <a:off x="2806842" y="3008466"/>
            <a:ext cx="1031051" cy="369332"/>
          </a:xfrm>
          <a:prstGeom prst="rect">
            <a:avLst/>
          </a:prstGeom>
          <a:noFill/>
        </p:spPr>
        <p:txBody>
          <a:bodyPr wrap="none" rtlCol="0">
            <a:spAutoFit/>
          </a:bodyPr>
          <a:lstStyle/>
          <a:p>
            <a:r>
              <a:rPr lang="en-US" dirty="0" smtClean="0">
                <a:latin typeface="Comic Sans MS" panose="030F0702030302020204" pitchFamily="66" charset="0"/>
              </a:rPr>
              <a:t>Extract</a:t>
            </a:r>
            <a:endParaRPr lang="en-US" dirty="0">
              <a:latin typeface="Comic Sans MS" panose="030F0702030302020204" pitchFamily="66" charset="0"/>
            </a:endParaRPr>
          </a:p>
        </p:txBody>
      </p:sp>
      <p:sp>
        <p:nvSpPr>
          <p:cNvPr id="90" name="TextBox 89"/>
          <p:cNvSpPr txBox="1"/>
          <p:nvPr/>
        </p:nvSpPr>
        <p:spPr>
          <a:xfrm>
            <a:off x="2832506" y="3551691"/>
            <a:ext cx="688009" cy="369332"/>
          </a:xfrm>
          <a:prstGeom prst="rect">
            <a:avLst/>
          </a:prstGeom>
          <a:noFill/>
        </p:spPr>
        <p:txBody>
          <a:bodyPr wrap="none" rtlCol="0">
            <a:spAutoFit/>
          </a:bodyPr>
          <a:lstStyle/>
          <a:p>
            <a:r>
              <a:rPr lang="en-US" dirty="0" smtClean="0">
                <a:latin typeface="Comic Sans MS" panose="030F0702030302020204" pitchFamily="66" charset="0"/>
              </a:rPr>
              <a:t>Load</a:t>
            </a:r>
            <a:endParaRPr lang="en-US" dirty="0">
              <a:latin typeface="Comic Sans MS" panose="030F0702030302020204" pitchFamily="66" charset="0"/>
            </a:endParaRPr>
          </a:p>
        </p:txBody>
      </p:sp>
      <p:sp>
        <p:nvSpPr>
          <p:cNvPr id="91" name="TextBox 90"/>
          <p:cNvSpPr txBox="1"/>
          <p:nvPr/>
        </p:nvSpPr>
        <p:spPr>
          <a:xfrm>
            <a:off x="5637628" y="3002822"/>
            <a:ext cx="1332416" cy="369332"/>
          </a:xfrm>
          <a:prstGeom prst="rect">
            <a:avLst/>
          </a:prstGeom>
          <a:noFill/>
        </p:spPr>
        <p:txBody>
          <a:bodyPr wrap="none" rtlCol="0">
            <a:spAutoFit/>
          </a:bodyPr>
          <a:lstStyle/>
          <a:p>
            <a:r>
              <a:rPr lang="en-US" dirty="0" smtClean="0">
                <a:latin typeface="Comic Sans MS" panose="030F0702030302020204" pitchFamily="66" charset="0"/>
              </a:rPr>
              <a:t>Transform</a:t>
            </a:r>
            <a:endParaRPr lang="en-US" dirty="0">
              <a:latin typeface="Comic Sans MS" panose="030F0702030302020204" pitchFamily="66" charset="0"/>
            </a:endParaRPr>
          </a:p>
        </p:txBody>
      </p:sp>
      <p:sp>
        <p:nvSpPr>
          <p:cNvPr id="92" name="TextBox 91"/>
          <p:cNvSpPr txBox="1"/>
          <p:nvPr/>
        </p:nvSpPr>
        <p:spPr>
          <a:xfrm>
            <a:off x="8681863" y="2979979"/>
            <a:ext cx="1127232" cy="369332"/>
          </a:xfrm>
          <a:prstGeom prst="rect">
            <a:avLst/>
          </a:prstGeom>
          <a:noFill/>
        </p:spPr>
        <p:txBody>
          <a:bodyPr wrap="none" rtlCol="0">
            <a:spAutoFit/>
          </a:bodyPr>
          <a:lstStyle/>
          <a:p>
            <a:r>
              <a:rPr lang="en-US" dirty="0" smtClean="0">
                <a:latin typeface="Comic Sans MS" panose="030F0702030302020204" pitchFamily="66" charset="0"/>
              </a:rPr>
              <a:t>Visualize</a:t>
            </a:r>
            <a:endParaRPr lang="en-US" dirty="0">
              <a:latin typeface="Comic Sans MS" panose="030F0702030302020204" pitchFamily="66" charset="0"/>
            </a:endParaRPr>
          </a:p>
        </p:txBody>
      </p:sp>
      <p:grpSp>
        <p:nvGrpSpPr>
          <p:cNvPr id="94" name="Group 93"/>
          <p:cNvGrpSpPr/>
          <p:nvPr/>
        </p:nvGrpSpPr>
        <p:grpSpPr>
          <a:xfrm>
            <a:off x="2830722" y="3434019"/>
            <a:ext cx="1032740" cy="107060"/>
            <a:chOff x="2602495" y="4589861"/>
            <a:chExt cx="1334968" cy="92600"/>
          </a:xfrm>
        </p:grpSpPr>
        <p:cxnSp>
          <p:nvCxnSpPr>
            <p:cNvPr id="95" name="Straight Connector 94"/>
            <p:cNvCxnSpPr/>
            <p:nvPr/>
          </p:nvCxnSpPr>
          <p:spPr>
            <a:xfrm flipV="1">
              <a:off x="2602496" y="4589861"/>
              <a:ext cx="1334967" cy="53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2602495" y="4681926"/>
              <a:ext cx="1334967" cy="53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8681863" y="3380489"/>
            <a:ext cx="1032740" cy="107060"/>
            <a:chOff x="2602495" y="4589861"/>
            <a:chExt cx="1334968" cy="92600"/>
          </a:xfrm>
        </p:grpSpPr>
        <p:cxnSp>
          <p:nvCxnSpPr>
            <p:cNvPr id="98" name="Straight Connector 97"/>
            <p:cNvCxnSpPr/>
            <p:nvPr/>
          </p:nvCxnSpPr>
          <p:spPr>
            <a:xfrm flipV="1">
              <a:off x="2602496" y="4589861"/>
              <a:ext cx="1334967" cy="53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2602495" y="4681926"/>
              <a:ext cx="1334967" cy="53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8486408" y="4394213"/>
            <a:ext cx="1623253" cy="783193"/>
          </a:xfrm>
          <a:prstGeom prst="round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Comic Sans MS" panose="030F0702030302020204" pitchFamily="66" charset="0"/>
              </a:rPr>
              <a:t>     Data</a:t>
            </a:r>
          </a:p>
          <a:p>
            <a:r>
              <a:rPr lang="en-US" sz="2000" dirty="0" smtClean="0">
                <a:latin typeface="Comic Sans MS" panose="030F0702030302020204" pitchFamily="66" charset="0"/>
              </a:rPr>
              <a:t>Governance</a:t>
            </a:r>
            <a:endParaRPr lang="en-US" sz="2000" dirty="0">
              <a:latin typeface="Comic Sans MS" panose="030F0702030302020204" pitchFamily="66" charset="0"/>
            </a:endParaRPr>
          </a:p>
        </p:txBody>
      </p:sp>
      <p:grpSp>
        <p:nvGrpSpPr>
          <p:cNvPr id="23" name="Group 22"/>
          <p:cNvGrpSpPr/>
          <p:nvPr/>
        </p:nvGrpSpPr>
        <p:grpSpPr>
          <a:xfrm rot="2794331">
            <a:off x="7637877" y="4024549"/>
            <a:ext cx="1032740" cy="107060"/>
            <a:chOff x="2602495" y="4589861"/>
            <a:chExt cx="1334968" cy="92600"/>
          </a:xfrm>
        </p:grpSpPr>
        <p:cxnSp>
          <p:nvCxnSpPr>
            <p:cNvPr id="24" name="Straight Connector 23"/>
            <p:cNvCxnSpPr/>
            <p:nvPr/>
          </p:nvCxnSpPr>
          <p:spPr>
            <a:xfrm flipV="1">
              <a:off x="2602496" y="4589861"/>
              <a:ext cx="1334967" cy="53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602495" y="4681926"/>
              <a:ext cx="1334967" cy="53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7892283">
            <a:off x="9868785" y="3989258"/>
            <a:ext cx="1032740" cy="107060"/>
            <a:chOff x="2602495" y="4589861"/>
            <a:chExt cx="1334968" cy="92600"/>
          </a:xfrm>
        </p:grpSpPr>
        <p:cxnSp>
          <p:nvCxnSpPr>
            <p:cNvPr id="28" name="Straight Connector 27"/>
            <p:cNvCxnSpPr/>
            <p:nvPr/>
          </p:nvCxnSpPr>
          <p:spPr>
            <a:xfrm flipV="1">
              <a:off x="2602496" y="4589861"/>
              <a:ext cx="1334967" cy="53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2602495" y="4681926"/>
              <a:ext cx="1334967" cy="53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3907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left)">
                                      <p:cBhvr>
                                        <p:cTn id="7" dur="1500"/>
                                        <p:tgtEl>
                                          <p:spTgt spid="80"/>
                                        </p:tgtEl>
                                      </p:cBhvr>
                                    </p:animEffect>
                                  </p:childTnLst>
                                </p:cTn>
                              </p:par>
                              <p:par>
                                <p:cTn id="8" presetID="22" presetClass="entr" presetSubtype="8" repeatCount="indefinite" fill="hold"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wipe(left)">
                                      <p:cBhvr>
                                        <p:cTn id="10" dur="1500"/>
                                        <p:tgtEl>
                                          <p:spTgt spid="94"/>
                                        </p:tgtEl>
                                      </p:cBhvr>
                                    </p:animEffect>
                                  </p:childTnLst>
                                </p:cTn>
                              </p:par>
                              <p:par>
                                <p:cTn id="11" presetID="22" presetClass="entr" presetSubtype="8" repeatCount="indefinite" fill="hold"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wipe(left)">
                                      <p:cBhvr>
                                        <p:cTn id="13" dur="1500"/>
                                        <p:tgtEl>
                                          <p:spTgt spid="97"/>
                                        </p:tgtEl>
                                      </p:cBhvr>
                                    </p:animEffect>
                                  </p:childTnLst>
                                </p:cTn>
                              </p:par>
                              <p:par>
                                <p:cTn id="14" presetID="22" presetClass="entr" presetSubtype="8" repeatCount="indefinite"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1500"/>
                                        <p:tgtEl>
                                          <p:spTgt spid="23"/>
                                        </p:tgtEl>
                                      </p:cBhvr>
                                    </p:animEffect>
                                  </p:childTnLst>
                                </p:cTn>
                              </p:par>
                              <p:par>
                                <p:cTn id="17" presetID="22" presetClass="entr" presetSubtype="2" repeatCount="indefinite"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right)">
                                      <p:cBhvr>
                                        <p:cTn id="19" dur="1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33880" y="1368567"/>
            <a:ext cx="3111689" cy="1015663"/>
          </a:xfrm>
          <a:prstGeom prst="rect">
            <a:avLst/>
          </a:prstGeom>
          <a:noFill/>
        </p:spPr>
        <p:txBody>
          <a:bodyPr wrap="square" rtlCol="0">
            <a:spAutoFit/>
          </a:bodyPr>
          <a:lstStyle/>
          <a:p>
            <a:r>
              <a:rPr lang="en-US" sz="3000" dirty="0" smtClean="0">
                <a:latin typeface="+mj-lt"/>
              </a:rPr>
              <a:t>Entity Relationship Diagram (ERD)</a:t>
            </a:r>
            <a:endParaRPr lang="en-US" sz="3000" dirty="0">
              <a:latin typeface="+mj-lt"/>
            </a:endParaRPr>
          </a:p>
        </p:txBody>
      </p:sp>
      <p:sp>
        <p:nvSpPr>
          <p:cNvPr id="6" name="TextBox 5"/>
          <p:cNvSpPr txBox="1"/>
          <p:nvPr/>
        </p:nvSpPr>
        <p:spPr>
          <a:xfrm>
            <a:off x="1333880" y="2524836"/>
            <a:ext cx="2583027" cy="707886"/>
          </a:xfrm>
          <a:prstGeom prst="rect">
            <a:avLst/>
          </a:prstGeom>
          <a:noFill/>
        </p:spPr>
        <p:txBody>
          <a:bodyPr wrap="square" rtlCol="0">
            <a:spAutoFit/>
          </a:bodyPr>
          <a:lstStyle/>
          <a:p>
            <a:r>
              <a:rPr lang="en-US" sz="2000" dirty="0" smtClean="0"/>
              <a:t>relations from dim and fact tables</a:t>
            </a:r>
            <a:endParaRPr lang="en-US" sz="2000" dirty="0"/>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48104" y="138863"/>
            <a:ext cx="4754879" cy="6626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1973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956" y="707815"/>
            <a:ext cx="9601196" cy="1303867"/>
          </a:xfrm>
        </p:spPr>
        <p:txBody>
          <a:bodyPr>
            <a:normAutofit/>
          </a:bodyPr>
          <a:lstStyle/>
          <a:p>
            <a:r>
              <a:rPr lang="en-US" sz="3000" dirty="0" smtClean="0"/>
              <a:t>DBT ( T in Transformation )</a:t>
            </a:r>
            <a:endParaRPr lang="en-US" sz="3000" dirty="0"/>
          </a:p>
        </p:txBody>
      </p:sp>
      <p:grpSp>
        <p:nvGrpSpPr>
          <p:cNvPr id="23" name="Group 22"/>
          <p:cNvGrpSpPr/>
          <p:nvPr/>
        </p:nvGrpSpPr>
        <p:grpSpPr>
          <a:xfrm>
            <a:off x="1386894" y="3155477"/>
            <a:ext cx="9291943" cy="1246495"/>
            <a:chOff x="1476102" y="3122024"/>
            <a:chExt cx="9291943" cy="1246495"/>
          </a:xfrm>
        </p:grpSpPr>
        <p:sp>
          <p:nvSpPr>
            <p:cNvPr id="9" name="TextBox 8"/>
            <p:cNvSpPr txBox="1"/>
            <p:nvPr/>
          </p:nvSpPr>
          <p:spPr>
            <a:xfrm>
              <a:off x="1476102" y="3122024"/>
              <a:ext cx="2293010" cy="124649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500" dirty="0" err="1"/>
                <a:t>dbt_project</a:t>
              </a:r>
              <a:r>
                <a:rPr lang="en-US" sz="2500" dirty="0" err="1" smtClean="0"/>
                <a:t>.yaml</a:t>
              </a:r>
              <a:r>
                <a:rPr lang="en-US" sz="2500" dirty="0" smtClean="0"/>
                <a:t> and</a:t>
              </a:r>
            </a:p>
            <a:p>
              <a:pPr algn="ctr"/>
              <a:r>
                <a:rPr lang="en-US" sz="2500" dirty="0" err="1" smtClean="0"/>
                <a:t>profiles.yaml</a:t>
              </a:r>
              <a:endParaRPr lang="en-US" sz="2500" dirty="0"/>
            </a:p>
          </p:txBody>
        </p:sp>
        <p:sp>
          <p:nvSpPr>
            <p:cNvPr id="10" name="TextBox 9"/>
            <p:cNvSpPr txBox="1"/>
            <p:nvPr/>
          </p:nvSpPr>
          <p:spPr>
            <a:xfrm>
              <a:off x="4927682" y="3506744"/>
              <a:ext cx="1415143" cy="4770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500" dirty="0" smtClean="0"/>
                <a:t>  Models</a:t>
              </a:r>
              <a:endParaRPr lang="en-US" sz="2500" dirty="0"/>
            </a:p>
          </p:txBody>
        </p:sp>
        <p:sp>
          <p:nvSpPr>
            <p:cNvPr id="11" name="TextBox 10"/>
            <p:cNvSpPr txBox="1"/>
            <p:nvPr/>
          </p:nvSpPr>
          <p:spPr>
            <a:xfrm>
              <a:off x="7412188" y="3500050"/>
              <a:ext cx="1506583" cy="4770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500" dirty="0" smtClean="0"/>
                <a:t>   Schema</a:t>
              </a:r>
              <a:endParaRPr lang="en-US" sz="2500" dirty="0"/>
            </a:p>
          </p:txBody>
        </p:sp>
        <p:sp>
          <p:nvSpPr>
            <p:cNvPr id="12" name="TextBox 11"/>
            <p:cNvSpPr txBox="1"/>
            <p:nvPr/>
          </p:nvSpPr>
          <p:spPr>
            <a:xfrm>
              <a:off x="9866708" y="3500050"/>
              <a:ext cx="901337" cy="4770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500" dirty="0" smtClean="0"/>
                <a:t> SQL</a:t>
              </a:r>
              <a:endParaRPr lang="en-US" sz="2500" dirty="0"/>
            </a:p>
          </p:txBody>
        </p:sp>
        <p:cxnSp>
          <p:nvCxnSpPr>
            <p:cNvPr id="14" name="Straight Arrow Connector 13"/>
            <p:cNvCxnSpPr>
              <a:stCxn id="9" idx="3"/>
              <a:endCxn id="10" idx="1"/>
            </p:cNvCxnSpPr>
            <p:nvPr/>
          </p:nvCxnSpPr>
          <p:spPr>
            <a:xfrm flipV="1">
              <a:off x="3769112" y="3745271"/>
              <a:ext cx="115857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3"/>
              <a:endCxn id="11" idx="1"/>
            </p:cNvCxnSpPr>
            <p:nvPr/>
          </p:nvCxnSpPr>
          <p:spPr>
            <a:xfrm flipV="1">
              <a:off x="6342825" y="3738577"/>
              <a:ext cx="1069363" cy="66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3"/>
              <a:endCxn id="12" idx="1"/>
            </p:cNvCxnSpPr>
            <p:nvPr/>
          </p:nvCxnSpPr>
          <p:spPr>
            <a:xfrm>
              <a:off x="8918771" y="3738577"/>
              <a:ext cx="94793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4294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125" y="536412"/>
            <a:ext cx="9601196" cy="623315"/>
          </a:xfrm>
        </p:spPr>
        <p:txBody>
          <a:bodyPr>
            <a:normAutofit fontScale="90000"/>
          </a:bodyPr>
          <a:lstStyle/>
          <a:p>
            <a:r>
              <a:rPr lang="en-US" sz="4000" dirty="0" err="1" smtClean="0"/>
              <a:t>Datahub</a:t>
            </a:r>
            <a:endParaRPr lang="en-US" sz="4000" dirty="0"/>
          </a:p>
        </p:txBody>
      </p:sp>
      <p:pic>
        <p:nvPicPr>
          <p:cNvPr id="4" name="Content Placeholder 3"/>
          <p:cNvPicPr>
            <a:picLocks noGrp="1" noChangeAspect="1"/>
          </p:cNvPicPr>
          <p:nvPr>
            <p:ph idx="1"/>
          </p:nvPr>
        </p:nvPicPr>
        <p:blipFill>
          <a:blip r:embed="rId2"/>
          <a:stretch>
            <a:fillRect/>
          </a:stretch>
        </p:blipFill>
        <p:spPr>
          <a:xfrm>
            <a:off x="2429322" y="1159727"/>
            <a:ext cx="7662532" cy="5050306"/>
          </a:xfrm>
          <a:prstGeom prst="rect">
            <a:avLst/>
          </a:prstGeom>
        </p:spPr>
      </p:pic>
    </p:spTree>
    <p:extLst>
      <p:ext uri="{BB962C8B-B14F-4D97-AF65-F5344CB8AC3E}">
        <p14:creationId xmlns:p14="http://schemas.microsoft.com/office/powerpoint/2010/main" val="2103497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151951"/>
            <a:ext cx="9601196" cy="441719"/>
          </a:xfrm>
        </p:spPr>
        <p:txBody>
          <a:bodyPr>
            <a:noAutofit/>
          </a:bodyPr>
          <a:lstStyle/>
          <a:p>
            <a:r>
              <a:rPr lang="en-US" sz="4000" dirty="0" smtClean="0"/>
              <a:t>Prometheus and </a:t>
            </a:r>
            <a:r>
              <a:rPr lang="en-US" sz="4000" dirty="0" err="1" smtClean="0"/>
              <a:t>Grafana</a:t>
            </a:r>
            <a:endParaRPr lang="en-US" sz="4000" dirty="0"/>
          </a:p>
        </p:txBody>
      </p:sp>
      <p:cxnSp>
        <p:nvCxnSpPr>
          <p:cNvPr id="28" name="Straight Arrow Connector 27"/>
          <p:cNvCxnSpPr>
            <a:stCxn id="7" idx="3"/>
          </p:cNvCxnSpPr>
          <p:nvPr/>
        </p:nvCxnSpPr>
        <p:spPr>
          <a:xfrm>
            <a:off x="9915447" y="3420743"/>
            <a:ext cx="1134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055226" y="3018836"/>
            <a:ext cx="10163912" cy="823304"/>
            <a:chOff x="1107478" y="3007685"/>
            <a:chExt cx="10163912" cy="823304"/>
          </a:xfrm>
        </p:grpSpPr>
        <p:grpSp>
          <p:nvGrpSpPr>
            <p:cNvPr id="50" name="Group 49"/>
            <p:cNvGrpSpPr/>
            <p:nvPr/>
          </p:nvGrpSpPr>
          <p:grpSpPr>
            <a:xfrm>
              <a:off x="1107478" y="3007685"/>
              <a:ext cx="9760501" cy="823304"/>
              <a:chOff x="1107478" y="3007685"/>
              <a:chExt cx="9760501" cy="823304"/>
            </a:xfrm>
          </p:grpSpPr>
          <p:cxnSp>
            <p:nvCxnSpPr>
              <p:cNvPr id="11" name="Straight Arrow Connector 10"/>
              <p:cNvCxnSpPr>
                <a:stCxn id="5" idx="3"/>
                <a:endCxn id="6" idx="1"/>
              </p:cNvCxnSpPr>
              <p:nvPr/>
            </p:nvCxnSpPr>
            <p:spPr>
              <a:xfrm flipV="1">
                <a:off x="4986250" y="3409592"/>
                <a:ext cx="11343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107478" y="3180993"/>
                <a:ext cx="1214846"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smtClean="0"/>
                  <a:t>Airflow</a:t>
                </a:r>
                <a:endParaRPr lang="en-US" sz="2000" b="1" dirty="0"/>
              </a:p>
            </p:txBody>
          </p:sp>
          <p:sp>
            <p:nvSpPr>
              <p:cNvPr id="5" name="Rectangle 4"/>
              <p:cNvSpPr/>
              <p:nvPr/>
            </p:nvSpPr>
            <p:spPr>
              <a:xfrm>
                <a:off x="3771404" y="3120226"/>
                <a:ext cx="1214846" cy="57873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err="1" smtClean="0"/>
                  <a:t>StatsD</a:t>
                </a:r>
                <a:endParaRPr lang="en-US" sz="2000" b="1" dirty="0" smtClean="0"/>
              </a:p>
              <a:p>
                <a:pPr algn="ctr"/>
                <a:r>
                  <a:rPr lang="en-US" sz="2000" b="1" dirty="0" smtClean="0"/>
                  <a:t>Exporter</a:t>
                </a:r>
                <a:endParaRPr lang="en-US" b="1" dirty="0"/>
              </a:p>
            </p:txBody>
          </p:sp>
          <p:sp>
            <p:nvSpPr>
              <p:cNvPr id="6" name="Rectangle 5"/>
              <p:cNvSpPr/>
              <p:nvPr/>
            </p:nvSpPr>
            <p:spPr>
              <a:xfrm>
                <a:off x="6120614" y="3180992"/>
                <a:ext cx="1497875"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t>Prometheus</a:t>
                </a:r>
                <a:endParaRPr lang="en-US" b="1" dirty="0"/>
              </a:p>
            </p:txBody>
          </p:sp>
          <p:sp>
            <p:nvSpPr>
              <p:cNvPr id="7" name="Rectangle 6"/>
              <p:cNvSpPr/>
              <p:nvPr/>
            </p:nvSpPr>
            <p:spPr>
              <a:xfrm>
                <a:off x="8752853" y="3180992"/>
                <a:ext cx="1214846"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err="1"/>
                  <a:t>Grafana</a:t>
                </a:r>
                <a:endParaRPr lang="en-US" b="1" dirty="0"/>
              </a:p>
            </p:txBody>
          </p:sp>
          <p:cxnSp>
            <p:nvCxnSpPr>
              <p:cNvPr id="9" name="Straight Arrow Connector 8"/>
              <p:cNvCxnSpPr>
                <a:stCxn id="4" idx="3"/>
                <a:endCxn id="5" idx="1"/>
              </p:cNvCxnSpPr>
              <p:nvPr/>
            </p:nvCxnSpPr>
            <p:spPr>
              <a:xfrm>
                <a:off x="2322324" y="3409593"/>
                <a:ext cx="1449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7" idx="1"/>
              </p:cNvCxnSpPr>
              <p:nvPr/>
            </p:nvCxnSpPr>
            <p:spPr>
              <a:xfrm>
                <a:off x="7618489" y="3409592"/>
                <a:ext cx="1134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637040" y="3009482"/>
                <a:ext cx="691340" cy="400110"/>
              </a:xfrm>
              <a:prstGeom prst="rect">
                <a:avLst/>
              </a:prstGeom>
              <a:noFill/>
            </p:spPr>
            <p:txBody>
              <a:bodyPr wrap="square" lIns="91440" tIns="45720" rIns="91440" bIns="45720">
                <a:spAutoFit/>
              </a:bodyPr>
              <a:lstStyle/>
              <a:p>
                <a:r>
                  <a:rPr lang="en-US" sz="2000" dirty="0"/>
                  <a:t>9125</a:t>
                </a:r>
              </a:p>
            </p:txBody>
          </p:sp>
          <p:sp>
            <p:nvSpPr>
              <p:cNvPr id="17" name="Rectangle 16"/>
              <p:cNvSpPr/>
              <p:nvPr/>
            </p:nvSpPr>
            <p:spPr>
              <a:xfrm>
                <a:off x="5220484" y="3009482"/>
                <a:ext cx="691340" cy="400110"/>
              </a:xfrm>
              <a:prstGeom prst="rect">
                <a:avLst/>
              </a:prstGeom>
              <a:noFill/>
            </p:spPr>
            <p:txBody>
              <a:bodyPr wrap="square" lIns="91440" tIns="45720" rIns="91440" bIns="45720">
                <a:spAutoFit/>
              </a:bodyPr>
              <a:lstStyle/>
              <a:p>
                <a:r>
                  <a:rPr lang="en-US" sz="2000" dirty="0" smtClean="0"/>
                  <a:t>9102</a:t>
                </a:r>
                <a:endParaRPr lang="en-US" sz="2000" dirty="0"/>
              </a:p>
            </p:txBody>
          </p:sp>
          <p:sp>
            <p:nvSpPr>
              <p:cNvPr id="18" name="Rectangle 17"/>
              <p:cNvSpPr/>
              <p:nvPr/>
            </p:nvSpPr>
            <p:spPr>
              <a:xfrm>
                <a:off x="7860647" y="3028512"/>
                <a:ext cx="691340" cy="400110"/>
              </a:xfrm>
              <a:prstGeom prst="rect">
                <a:avLst/>
              </a:prstGeom>
              <a:noFill/>
            </p:spPr>
            <p:txBody>
              <a:bodyPr wrap="square" lIns="91440" tIns="45720" rIns="91440" bIns="45720">
                <a:spAutoFit/>
              </a:bodyPr>
              <a:lstStyle/>
              <a:p>
                <a:r>
                  <a:rPr lang="en-US" sz="2000" dirty="0" smtClean="0"/>
                  <a:t>9090</a:t>
                </a:r>
                <a:endParaRPr lang="en-US" sz="2000" dirty="0"/>
              </a:p>
            </p:txBody>
          </p:sp>
          <p:sp>
            <p:nvSpPr>
              <p:cNvPr id="20" name="Rectangle 19"/>
              <p:cNvSpPr/>
              <p:nvPr/>
            </p:nvSpPr>
            <p:spPr>
              <a:xfrm>
                <a:off x="10176639" y="3007685"/>
                <a:ext cx="691340" cy="400110"/>
              </a:xfrm>
              <a:prstGeom prst="rect">
                <a:avLst/>
              </a:prstGeom>
              <a:noFill/>
            </p:spPr>
            <p:txBody>
              <a:bodyPr wrap="square" lIns="91440" tIns="45720" rIns="91440" bIns="45720">
                <a:spAutoFit/>
              </a:bodyPr>
              <a:lstStyle/>
              <a:p>
                <a:r>
                  <a:rPr lang="en-US" sz="2000" dirty="0" smtClean="0"/>
                  <a:t>3100</a:t>
                </a:r>
                <a:endParaRPr lang="en-US" sz="2000" dirty="0"/>
              </a:p>
            </p:txBody>
          </p:sp>
          <p:sp>
            <p:nvSpPr>
              <p:cNvPr id="46" name="TextBox 45"/>
              <p:cNvSpPr txBox="1"/>
              <p:nvPr/>
            </p:nvSpPr>
            <p:spPr>
              <a:xfrm>
                <a:off x="2658397" y="3428622"/>
                <a:ext cx="737959" cy="369332"/>
              </a:xfrm>
              <a:prstGeom prst="rect">
                <a:avLst/>
              </a:prstGeom>
              <a:noFill/>
            </p:spPr>
            <p:txBody>
              <a:bodyPr wrap="none" rtlCol="0">
                <a:spAutoFit/>
              </a:bodyPr>
              <a:lstStyle/>
              <a:p>
                <a:r>
                  <a:rPr lang="en-US" dirty="0" smtClean="0"/>
                  <a:t>Ingest</a:t>
                </a:r>
                <a:endParaRPr lang="en-US" dirty="0"/>
              </a:p>
            </p:txBody>
          </p:sp>
          <p:sp>
            <p:nvSpPr>
              <p:cNvPr id="47" name="TextBox 46"/>
              <p:cNvSpPr txBox="1"/>
              <p:nvPr/>
            </p:nvSpPr>
            <p:spPr>
              <a:xfrm>
                <a:off x="5165344" y="3461657"/>
                <a:ext cx="776175" cy="369332"/>
              </a:xfrm>
              <a:prstGeom prst="rect">
                <a:avLst/>
              </a:prstGeom>
              <a:noFill/>
            </p:spPr>
            <p:txBody>
              <a:bodyPr wrap="none" rtlCol="0">
                <a:spAutoFit/>
              </a:bodyPr>
              <a:lstStyle/>
              <a:p>
                <a:r>
                  <a:rPr lang="en-US" dirty="0" smtClean="0"/>
                  <a:t>Scrape</a:t>
                </a:r>
                <a:endParaRPr lang="en-US" dirty="0"/>
              </a:p>
            </p:txBody>
          </p:sp>
          <p:sp>
            <p:nvSpPr>
              <p:cNvPr id="48" name="TextBox 47"/>
              <p:cNvSpPr txBox="1"/>
              <p:nvPr/>
            </p:nvSpPr>
            <p:spPr>
              <a:xfrm>
                <a:off x="7783806" y="3435531"/>
                <a:ext cx="795411" cy="369332"/>
              </a:xfrm>
              <a:prstGeom prst="rect">
                <a:avLst/>
              </a:prstGeom>
              <a:noFill/>
            </p:spPr>
            <p:txBody>
              <a:bodyPr wrap="none" rtlCol="0">
                <a:spAutoFit/>
              </a:bodyPr>
              <a:lstStyle/>
              <a:p>
                <a:r>
                  <a:rPr lang="en-US" dirty="0" smtClean="0"/>
                  <a:t>Source</a:t>
                </a:r>
                <a:endParaRPr lang="en-US" dirty="0"/>
              </a:p>
            </p:txBody>
          </p:sp>
        </p:grpSp>
        <p:sp>
          <p:nvSpPr>
            <p:cNvPr id="49" name="TextBox 48"/>
            <p:cNvSpPr txBox="1"/>
            <p:nvPr/>
          </p:nvSpPr>
          <p:spPr>
            <a:xfrm>
              <a:off x="10091259" y="3439103"/>
              <a:ext cx="1180131" cy="369332"/>
            </a:xfrm>
            <a:prstGeom prst="rect">
              <a:avLst/>
            </a:prstGeom>
            <a:noFill/>
          </p:spPr>
          <p:txBody>
            <a:bodyPr wrap="none" rtlCol="0">
              <a:spAutoFit/>
            </a:bodyPr>
            <a:lstStyle/>
            <a:p>
              <a:r>
                <a:rPr lang="en-US" dirty="0" smtClean="0"/>
                <a:t>Dashboard</a:t>
              </a:r>
              <a:endParaRPr lang="en-US" dirty="0"/>
            </a:p>
          </p:txBody>
        </p:sp>
      </p:grpSp>
    </p:spTree>
    <p:extLst>
      <p:ext uri="{BB962C8B-B14F-4D97-AF65-F5344CB8AC3E}">
        <p14:creationId xmlns:p14="http://schemas.microsoft.com/office/powerpoint/2010/main" val="47321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811" y="449870"/>
            <a:ext cx="9601196" cy="1303867"/>
          </a:xfrm>
        </p:spPr>
        <p:txBody>
          <a:bodyPr>
            <a:normAutofit/>
          </a:bodyPr>
          <a:lstStyle/>
          <a:p>
            <a:r>
              <a:rPr lang="en-US" sz="3000" dirty="0" smtClean="0"/>
              <a:t>Email Notifications</a:t>
            </a:r>
            <a:endParaRPr lang="en-US" sz="3000" dirty="0"/>
          </a:p>
        </p:txBody>
      </p:sp>
      <p:pic>
        <p:nvPicPr>
          <p:cNvPr id="4"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208" y="1601788"/>
            <a:ext cx="9961380" cy="4227512"/>
          </a:xfrm>
        </p:spPr>
      </p:pic>
    </p:spTree>
    <p:extLst>
      <p:ext uri="{BB962C8B-B14F-4D97-AF65-F5344CB8AC3E}">
        <p14:creationId xmlns:p14="http://schemas.microsoft.com/office/powerpoint/2010/main" val="1887938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531" y="449868"/>
            <a:ext cx="9601196" cy="1303867"/>
          </a:xfrm>
        </p:spPr>
        <p:txBody>
          <a:bodyPr>
            <a:normAutofit/>
          </a:bodyPr>
          <a:lstStyle/>
          <a:p>
            <a:r>
              <a:rPr lang="en-US" sz="3000" dirty="0" smtClean="0"/>
              <a:t>Report Attachment (Email)</a:t>
            </a:r>
            <a:endParaRPr lang="en-US" sz="30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705" t="2429" r="1199" b="1"/>
          <a:stretch/>
        </p:blipFill>
        <p:spPr>
          <a:xfrm>
            <a:off x="838199" y="1639887"/>
            <a:ext cx="10493860" cy="4559987"/>
          </a:xfrm>
        </p:spPr>
      </p:pic>
    </p:spTree>
    <p:extLst>
      <p:ext uri="{BB962C8B-B14F-4D97-AF65-F5344CB8AC3E}">
        <p14:creationId xmlns:p14="http://schemas.microsoft.com/office/powerpoint/2010/main" val="28065380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294</TotalTime>
  <Words>113</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Comic Sans MS</vt:lpstr>
      <vt:lpstr>Garamond</vt:lpstr>
      <vt:lpstr>Organic</vt:lpstr>
      <vt:lpstr>ELT Kimball Modeling with Visual Metabase</vt:lpstr>
      <vt:lpstr>PowerPoint Presentation</vt:lpstr>
      <vt:lpstr>Data Flow</vt:lpstr>
      <vt:lpstr>PowerPoint Presentation</vt:lpstr>
      <vt:lpstr>DBT ( T in Transformation )</vt:lpstr>
      <vt:lpstr>Datahub</vt:lpstr>
      <vt:lpstr>Prometheus and Grafana</vt:lpstr>
      <vt:lpstr>Email Notifications</vt:lpstr>
      <vt:lpstr>Report Attachment (Email)</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72</cp:revision>
  <dcterms:created xsi:type="dcterms:W3CDTF">2023-10-14T14:23:04Z</dcterms:created>
  <dcterms:modified xsi:type="dcterms:W3CDTF">2023-11-02T07:34:23Z</dcterms:modified>
</cp:coreProperties>
</file>