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66" r:id="rId2"/>
    <p:sldId id="267" r:id="rId3"/>
    <p:sldId id="265" r:id="rId4"/>
    <p:sldId id="268" r:id="rId5"/>
    <p:sldId id="289" r:id="rId6"/>
    <p:sldId id="284" r:id="rId7"/>
    <p:sldId id="285" r:id="rId8"/>
    <p:sldId id="286" r:id="rId9"/>
    <p:sldId id="287" r:id="rId10"/>
    <p:sldId id="288" r:id="rId11"/>
    <p:sldId id="279" r:id="rId12"/>
    <p:sldId id="291" r:id="rId13"/>
    <p:sldId id="290" r:id="rId14"/>
    <p:sldId id="258" r:id="rId15"/>
    <p:sldId id="260"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660"/>
  </p:normalViewPr>
  <p:slideViewPr>
    <p:cSldViewPr>
      <p:cViewPr>
        <p:scale>
          <a:sx n="75" d="100"/>
          <a:sy n="75" d="100"/>
        </p:scale>
        <p:origin x="-1482"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33CA9-9AD1-490F-A339-D01331801D50}"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B07CC-85A0-4F43-BC2D-5481B6AFF5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6022A8-DE89-4C43-A38B-B12873978FD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022A8-DE89-4C43-A38B-B12873978FD2}"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BA6380-F95B-4BEE-86BB-85733B2D61D0}" type="datetimeFigureOut">
              <a:rPr lang="en-US" smtClean="0"/>
              <a:pPr/>
              <a:t>1/14/2020</a:t>
            </a:fld>
            <a:endParaRPr lang="en-US" dirty="0"/>
          </a:p>
        </p:txBody>
      </p:sp>
      <p:sp>
        <p:nvSpPr>
          <p:cNvPr id="9" name="Slide Number Placeholder 8"/>
          <p:cNvSpPr>
            <a:spLocks noGrp="1"/>
          </p:cNvSpPr>
          <p:nvPr>
            <p:ph type="sldNum" sz="quarter" idx="11"/>
          </p:nvPr>
        </p:nvSpPr>
        <p:spPr/>
        <p:txBody>
          <a:bodyPr/>
          <a:lstStyle/>
          <a:p>
            <a:fld id="{4E6022A8-DE89-4C43-A38B-B12873978FD2}"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E6022A8-DE89-4C43-A38B-B12873978FD2}"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BA6380-F95B-4BEE-86BB-85733B2D61D0}" type="datetimeFigureOut">
              <a:rPr lang="en-US" smtClean="0"/>
              <a:pPr/>
              <a:t>1/14/2020</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95400" y="609600"/>
            <a:ext cx="5943600" cy="5622975"/>
          </a:xfrm>
          <a:prstGeom prst="rect">
            <a:avLst/>
          </a:prstGeom>
        </p:spPr>
      </p:pic>
    </p:spTree>
    <p:extLst>
      <p:ext uri="{BB962C8B-B14F-4D97-AF65-F5344CB8AC3E}">
        <p14:creationId xmlns:p14="http://schemas.microsoft.com/office/powerpoint/2010/main" xmlns="" val="272428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Background Dynamics: </a:t>
            </a:r>
          </a:p>
          <a:p>
            <a:pPr>
              <a:buNone/>
            </a:pPr>
            <a:r>
              <a:rPr lang="en-US" dirty="0" smtClean="0"/>
              <a:t>    Outdoor scenes are affected by movement in the background, e.g., due to waves or swaying tree leaves. </a:t>
            </a:r>
          </a:p>
          <a:p>
            <a:pPr>
              <a:buNone/>
            </a:pPr>
            <a:r>
              <a:rPr lang="en-US" dirty="0" smtClean="0"/>
              <a:t>    The simplest object detection strategy is to segment moving regions of interest from the static background.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png"/>
          <p:cNvPicPr>
            <a:picLocks noGrp="1" noChangeAspect="1"/>
          </p:cNvPicPr>
          <p:nvPr>
            <p:ph idx="1"/>
          </p:nvPr>
        </p:nvPicPr>
        <p:blipFill>
          <a:blip r:embed="rId2" cstate="print"/>
          <a:stretch>
            <a:fillRect/>
          </a:stretch>
        </p:blipFill>
        <p:spPr>
          <a:xfrm>
            <a:off x="762000" y="1295400"/>
            <a:ext cx="6629400" cy="4267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ystem-Helps-Self-driving-Cars-See-in-Fog_hero.jpg"/>
          <p:cNvPicPr>
            <a:picLocks noGrp="1" noChangeAspect="1"/>
          </p:cNvPicPr>
          <p:nvPr>
            <p:ph idx="1"/>
          </p:nvPr>
        </p:nvPicPr>
        <p:blipFill>
          <a:blip r:embed="rId2" cstate="print"/>
          <a:stretch>
            <a:fillRect/>
          </a:stretch>
        </p:blipFill>
        <p:spPr>
          <a:xfrm>
            <a:off x="914400" y="1371600"/>
            <a:ext cx="7086600" cy="46482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ata.png"/>
          <p:cNvPicPr>
            <a:picLocks noGrp="1" noChangeAspect="1"/>
          </p:cNvPicPr>
          <p:nvPr>
            <p:ph idx="1"/>
          </p:nvPr>
        </p:nvPicPr>
        <p:blipFill>
          <a:blip r:embed="rId2" cstate="print"/>
          <a:stretch>
            <a:fillRect/>
          </a:stretch>
        </p:blipFill>
        <p:spPr>
          <a:xfrm>
            <a:off x="1219201" y="1219201"/>
            <a:ext cx="6400800" cy="38958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4876800" cy="579438"/>
          </a:xfrm>
        </p:spPr>
        <p:txBody>
          <a:bodyPr>
            <a:normAutofit fontScale="90000"/>
          </a:bodyPr>
          <a:lstStyle/>
          <a:p>
            <a:r>
              <a:rPr lang="en-US" dirty="0" smtClean="0"/>
              <a:t>Related Work:</a:t>
            </a:r>
            <a:r>
              <a:rPr lang="en-US" dirty="0"/>
              <a:t/>
            </a:r>
            <a:br>
              <a:rPr lang="en-US" dirty="0"/>
            </a:br>
            <a:endParaRPr lang="en-US" dirty="0"/>
          </a:p>
        </p:txBody>
      </p:sp>
      <p:sp>
        <p:nvSpPr>
          <p:cNvPr id="3" name="Content Placeholder 2"/>
          <p:cNvSpPr>
            <a:spLocks noGrp="1"/>
          </p:cNvSpPr>
          <p:nvPr>
            <p:ph idx="1"/>
          </p:nvPr>
        </p:nvSpPr>
        <p:spPr>
          <a:xfrm>
            <a:off x="838200" y="1752600"/>
            <a:ext cx="7467600" cy="4373563"/>
          </a:xfrm>
        </p:spPr>
        <p:txBody>
          <a:bodyPr>
            <a:normAutofit fontScale="77500" lnSpcReduction="20000"/>
          </a:bodyPr>
          <a:lstStyle/>
          <a:p>
            <a:pPr marL="0" indent="0" algn="just">
              <a:buNone/>
            </a:pPr>
            <a:r>
              <a:rPr lang="en-US" sz="3200" dirty="0" smtClean="0">
                <a:cs typeface="Angsana New" pitchFamily="18" charset="-34"/>
              </a:rPr>
              <a:t>Jet propulsion laboratory used a computer vision method to detect vehicle for the first time.</a:t>
            </a:r>
          </a:p>
          <a:p>
            <a:pPr marL="0" indent="0" algn="just">
              <a:buNone/>
            </a:pPr>
            <a:r>
              <a:rPr lang="en-US" sz="3200" dirty="0" smtClean="0">
                <a:cs typeface="Angsana New" pitchFamily="18" charset="-34"/>
              </a:rPr>
              <a:t>Wang and </a:t>
            </a:r>
            <a:r>
              <a:rPr lang="en-US" sz="3200" dirty="0" err="1" smtClean="0">
                <a:cs typeface="Angsana New" pitchFamily="18" charset="-34"/>
              </a:rPr>
              <a:t>Hu</a:t>
            </a:r>
            <a:r>
              <a:rPr lang="en-US" sz="3200" dirty="0" smtClean="0">
                <a:cs typeface="Angsana New" pitchFamily="18" charset="-34"/>
              </a:rPr>
              <a:t> present a method of SVM for image classification. They use RGB and histogram as a low level feature in classifying image at night . This might wrongly classify nighttime image.</a:t>
            </a:r>
          </a:p>
          <a:p>
            <a:pPr marL="0" indent="0" algn="just">
              <a:buNone/>
            </a:pPr>
            <a:r>
              <a:rPr lang="en-US" sz="3200" dirty="0" smtClean="0">
                <a:cs typeface="Angsana New" pitchFamily="18" charset="-34"/>
              </a:rPr>
              <a:t>Staffer proposed a (GMM) Gaussian mixture model that typically against shadowy multimodal background region.</a:t>
            </a:r>
          </a:p>
          <a:p>
            <a:pPr marL="0" indent="0" algn="just">
              <a:buNone/>
            </a:pPr>
            <a:r>
              <a:rPr lang="en-US" sz="3200" dirty="0" smtClean="0">
                <a:cs typeface="Angsana New" pitchFamily="18" charset="-34"/>
              </a:rPr>
              <a:t>For improve low quality image L.shen proposed MSR.Net which use in CNN architecture .</a:t>
            </a:r>
          </a:p>
          <a:p>
            <a:pPr marL="0" indent="0" algn="just">
              <a:buNone/>
            </a:pPr>
            <a:r>
              <a:rPr lang="en-US" sz="3200" dirty="0" err="1" smtClean="0">
                <a:cs typeface="Angsana New" pitchFamily="18" charset="-34"/>
              </a:rPr>
              <a:t>Dbe.Net</a:t>
            </a:r>
            <a:r>
              <a:rPr lang="en-US" sz="3200" dirty="0" smtClean="0">
                <a:cs typeface="Angsana New" pitchFamily="18" charset="-34"/>
              </a:rPr>
              <a:t> having powerful effect to clear the  images in darkness and brightness.</a:t>
            </a:r>
          </a:p>
          <a:p>
            <a:pPr marL="0" indent="0" algn="just">
              <a:buNone/>
            </a:pPr>
            <a:endParaRPr lang="en-US" sz="3200" dirty="0">
              <a:latin typeface="Angsana New" pitchFamily="18" charset="-34"/>
              <a:cs typeface="Angsana New" pitchFamily="18" charset="-34"/>
            </a:endParaRPr>
          </a:p>
        </p:txBody>
      </p:sp>
    </p:spTree>
    <p:extLst>
      <p:ext uri="{BB962C8B-B14F-4D97-AF65-F5344CB8AC3E}">
        <p14:creationId xmlns:p14="http://schemas.microsoft.com/office/powerpoint/2010/main" xmlns="" val="3943539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5486400" cy="1143000"/>
          </a:xfrm>
        </p:spPr>
        <p:txBody>
          <a:bodyPr>
            <a:normAutofit fontScale="90000"/>
          </a:bodyPr>
          <a:lstStyle/>
          <a:p>
            <a:r>
              <a:rPr lang="en-US" dirty="0"/>
              <a:t>Problem statements:</a:t>
            </a:r>
            <a:br>
              <a:rPr lang="en-US" dirty="0"/>
            </a:br>
            <a:endParaRPr lang="en-US" dirty="0"/>
          </a:p>
        </p:txBody>
      </p:sp>
      <p:sp>
        <p:nvSpPr>
          <p:cNvPr id="3" name="Content Placeholder 2"/>
          <p:cNvSpPr>
            <a:spLocks noGrp="1"/>
          </p:cNvSpPr>
          <p:nvPr>
            <p:ph idx="1"/>
          </p:nvPr>
        </p:nvSpPr>
        <p:spPr>
          <a:xfrm>
            <a:off x="838200" y="1828800"/>
            <a:ext cx="7315200" cy="4343400"/>
          </a:xfrm>
        </p:spPr>
        <p:txBody>
          <a:bodyPr>
            <a:normAutofit fontScale="77500" lnSpcReduction="20000"/>
          </a:bodyPr>
          <a:lstStyle/>
          <a:p>
            <a:pPr marL="0" indent="0" algn="just">
              <a:buNone/>
            </a:pPr>
            <a:r>
              <a:rPr lang="en-US" sz="3200" dirty="0" smtClean="0"/>
              <a:t>Road accidents have always been a major issue involving loss of life and property in low illumination. Many vehicle detection system have evolved which focus on solving this problem. Infrared camera for detection of moving vehicle are one of the broad solutions. They are built both for comfort and safety on roads. Many challenges occur during implementation for that problem. we are trying to solve here is the detection and classification of moving vehicle in low illumination. There has been many research works on vehicle detection till date. Our proposed work begins with identifying to detect the moving vehicle and classify them more accurately.</a:t>
            </a:r>
            <a:endParaRPr lang="en-US" sz="3200" dirty="0">
              <a:latin typeface="Angsana New" pitchFamily="18" charset="-34"/>
              <a:cs typeface="Angsana New" pitchFamily="18" charset="-34"/>
            </a:endParaRPr>
          </a:p>
        </p:txBody>
      </p:sp>
    </p:spTree>
    <p:extLst>
      <p:ext uri="{BB962C8B-B14F-4D97-AF65-F5344CB8AC3E}">
        <p14:creationId xmlns:p14="http://schemas.microsoft.com/office/powerpoint/2010/main" xmlns="" val="3944130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4114800" cy="808038"/>
          </a:xfrm>
        </p:spPr>
        <p:txBody>
          <a:bodyPr>
            <a:normAutofit fontScale="90000"/>
          </a:bodyPr>
          <a:lstStyle/>
          <a:p>
            <a:r>
              <a:rPr lang="en-US" dirty="0"/>
              <a:t>Methodology:</a:t>
            </a:r>
            <a:br>
              <a:rPr lang="en-US" dirty="0"/>
            </a:br>
            <a:endParaRPr lang="en-US" dirty="0"/>
          </a:p>
        </p:txBody>
      </p:sp>
      <p:sp>
        <p:nvSpPr>
          <p:cNvPr id="3" name="Content Placeholder 2"/>
          <p:cNvSpPr>
            <a:spLocks noGrp="1"/>
          </p:cNvSpPr>
          <p:nvPr>
            <p:ph idx="1"/>
          </p:nvPr>
        </p:nvSpPr>
        <p:spPr>
          <a:xfrm>
            <a:off x="914400" y="1828800"/>
            <a:ext cx="7086600" cy="4114800"/>
          </a:xfrm>
        </p:spPr>
        <p:txBody>
          <a:bodyPr>
            <a:normAutofit/>
          </a:bodyPr>
          <a:lstStyle/>
          <a:p>
            <a:pPr marL="0" indent="0" algn="just">
              <a:buNone/>
            </a:pPr>
            <a:r>
              <a:rPr lang="en-US" sz="3200" dirty="0" smtClean="0"/>
              <a:t>We proposed algorithms for detection and classification for traffic monitoring system in low illumination. For detection of vehicle using spatiotemporal feature and classify the vehicle using CNN.</a:t>
            </a:r>
            <a:endParaRPr lang="en-US" sz="3200" dirty="0"/>
          </a:p>
        </p:txBody>
      </p:sp>
    </p:spTree>
    <p:extLst>
      <p:ext uri="{BB962C8B-B14F-4D97-AF65-F5344CB8AC3E}">
        <p14:creationId xmlns:p14="http://schemas.microsoft.com/office/powerpoint/2010/main" xmlns="" val="2356535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Detection Model of Moving Object in Low   				illumination:</a:t>
            </a:r>
            <a:endParaRPr lang="en-US" sz="3200" dirty="0"/>
          </a:p>
        </p:txBody>
      </p:sp>
      <p:sp>
        <p:nvSpPr>
          <p:cNvPr id="3" name="Content Placeholder 2"/>
          <p:cNvSpPr>
            <a:spLocks noGrp="1"/>
          </p:cNvSpPr>
          <p:nvPr>
            <p:ph idx="1"/>
          </p:nvPr>
        </p:nvSpPr>
        <p:spPr>
          <a:xfrm>
            <a:off x="1066800" y="3200400"/>
            <a:ext cx="7010400" cy="3200400"/>
          </a:xfrm>
        </p:spPr>
        <p:txBody>
          <a:bodyPr/>
          <a:lstStyle/>
          <a:p>
            <a:pPr marL="114300" indent="0">
              <a:buNone/>
            </a:pPr>
            <a:r>
              <a:rPr lang="en-US" dirty="0" smtClean="0"/>
              <a:t>SUPERVISOR NAME:              Sir Rao Sohail Iqbal</a:t>
            </a:r>
          </a:p>
          <a:p>
            <a:pPr marL="114300" indent="0">
              <a:buNone/>
            </a:pPr>
            <a:endParaRPr lang="en-US" dirty="0"/>
          </a:p>
          <a:p>
            <a:pPr marL="114300" indent="0">
              <a:buNone/>
            </a:pPr>
            <a:endParaRPr lang="en-US" dirty="0" smtClean="0"/>
          </a:p>
          <a:p>
            <a:pPr marL="114300" indent="0">
              <a:buNone/>
            </a:pPr>
            <a:endParaRPr lang="en-US" dirty="0"/>
          </a:p>
          <a:p>
            <a:pPr marL="114300" indent="0">
              <a:buNone/>
            </a:pPr>
            <a:r>
              <a:rPr lang="en-US" dirty="0" smtClean="0"/>
              <a:t>STUDENT NAME:                   Mohammad Shoaib </a:t>
            </a:r>
            <a:endParaRPr lang="en-US" dirty="0"/>
          </a:p>
        </p:txBody>
      </p:sp>
    </p:spTree>
    <p:extLst>
      <p:ext uri="{BB962C8B-B14F-4D97-AF65-F5344CB8AC3E}">
        <p14:creationId xmlns:p14="http://schemas.microsoft.com/office/powerpoint/2010/main" xmlns="" val="384100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29000" cy="1143000"/>
          </a:xfrm>
        </p:spPr>
        <p:txBody>
          <a:bodyPr/>
          <a:lstStyle/>
          <a:p>
            <a:r>
              <a:rPr lang="en-US" dirty="0" smtClean="0"/>
              <a:t>Contents:</a:t>
            </a:r>
            <a:endParaRPr lang="en-US" dirty="0"/>
          </a:p>
        </p:txBody>
      </p:sp>
      <p:sp>
        <p:nvSpPr>
          <p:cNvPr id="3" name="Content Placeholder 2"/>
          <p:cNvSpPr>
            <a:spLocks noGrp="1"/>
          </p:cNvSpPr>
          <p:nvPr>
            <p:ph idx="1"/>
          </p:nvPr>
        </p:nvSpPr>
        <p:spPr>
          <a:xfrm>
            <a:off x="533400" y="2057400"/>
            <a:ext cx="7696200" cy="3992563"/>
          </a:xfrm>
        </p:spPr>
        <p:txBody>
          <a:bodyPr>
            <a:normAutofit fontScale="92500" lnSpcReduction="20000"/>
          </a:bodyPr>
          <a:lstStyle/>
          <a:p>
            <a:pPr marL="0" indent="0" algn="just">
              <a:buNone/>
            </a:pPr>
            <a:r>
              <a:rPr lang="en-US" sz="3900" dirty="0" smtClean="0"/>
              <a:t>  </a:t>
            </a:r>
            <a:r>
              <a:rPr lang="en-US" sz="3900" dirty="0" smtClean="0">
                <a:latin typeface="Angsana New" pitchFamily="18" charset="-34"/>
                <a:cs typeface="Angsana New" pitchFamily="18" charset="-34"/>
              </a:rPr>
              <a:t>Introduction.</a:t>
            </a:r>
          </a:p>
          <a:p>
            <a:pPr marL="0" indent="0" algn="just">
              <a:buNone/>
            </a:pPr>
            <a:r>
              <a:rPr lang="en-US" sz="3900" dirty="0" smtClean="0">
                <a:latin typeface="Angsana New" pitchFamily="18" charset="-34"/>
                <a:cs typeface="Angsana New" pitchFamily="18" charset="-34"/>
              </a:rPr>
              <a:t>  Evaluation of Dataset.</a:t>
            </a:r>
          </a:p>
          <a:p>
            <a:pPr marL="0" indent="0" algn="just">
              <a:buNone/>
            </a:pPr>
            <a:r>
              <a:rPr lang="en-US" sz="3900" dirty="0" smtClean="0">
                <a:latin typeface="Angsana New" pitchFamily="18" charset="-34"/>
                <a:cs typeface="Angsana New" pitchFamily="18" charset="-34"/>
              </a:rPr>
              <a:t>  Related Work</a:t>
            </a:r>
          </a:p>
          <a:p>
            <a:pPr marL="0" indent="0" algn="just">
              <a:buNone/>
            </a:pPr>
            <a:r>
              <a:rPr lang="en-US" sz="3900" dirty="0" smtClean="0">
                <a:latin typeface="Angsana New" pitchFamily="18" charset="-34"/>
                <a:cs typeface="Angsana New" pitchFamily="18" charset="-34"/>
              </a:rPr>
              <a:t>  Literature View.</a:t>
            </a:r>
          </a:p>
          <a:p>
            <a:pPr marL="0" indent="0" algn="just">
              <a:buNone/>
            </a:pPr>
            <a:r>
              <a:rPr lang="en-US" sz="3900" dirty="0" smtClean="0">
                <a:latin typeface="Angsana New" pitchFamily="18" charset="-34"/>
                <a:cs typeface="Angsana New" pitchFamily="18" charset="-34"/>
              </a:rPr>
              <a:t>  Problem statements.</a:t>
            </a:r>
          </a:p>
          <a:p>
            <a:pPr marL="0" indent="0" algn="just">
              <a:buNone/>
            </a:pPr>
            <a:r>
              <a:rPr lang="en-US" sz="3900" dirty="0" smtClean="0">
                <a:latin typeface="Angsana New" pitchFamily="18" charset="-34"/>
                <a:cs typeface="Angsana New" pitchFamily="18" charset="-34"/>
              </a:rPr>
              <a:t>  Methodology.</a:t>
            </a:r>
          </a:p>
          <a:p>
            <a:pPr marL="0" indent="0" algn="just">
              <a:buNone/>
            </a:pPr>
            <a:r>
              <a:rPr lang="en-US" sz="3900" dirty="0" smtClean="0">
                <a:latin typeface="Angsana New" pitchFamily="18" charset="-34"/>
                <a:cs typeface="Angsana New" pitchFamily="18" charset="-34"/>
              </a:rPr>
              <a:t>  </a:t>
            </a:r>
          </a:p>
          <a:p>
            <a:pPr marL="0" indent="0">
              <a:buNone/>
            </a:pPr>
            <a:endParaRPr lang="en-US" sz="3900" dirty="0" smtClean="0">
              <a:latin typeface="Angsana New" pitchFamily="18" charset="-34"/>
              <a:cs typeface="Angsana New" pitchFamily="18" charset="-34"/>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39686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944562"/>
          </a:xfrm>
        </p:spPr>
        <p:txBody>
          <a:bodyPr/>
          <a:lstStyle/>
          <a:p>
            <a:r>
              <a:rPr lang="en-US" dirty="0" smtClean="0"/>
              <a:t>Introduction:</a:t>
            </a:r>
            <a:endParaRPr lang="en-US" dirty="0"/>
          </a:p>
        </p:txBody>
      </p:sp>
      <p:sp>
        <p:nvSpPr>
          <p:cNvPr id="3" name="Content Placeholder 2"/>
          <p:cNvSpPr>
            <a:spLocks noGrp="1"/>
          </p:cNvSpPr>
          <p:nvPr>
            <p:ph idx="1"/>
          </p:nvPr>
        </p:nvSpPr>
        <p:spPr>
          <a:xfrm>
            <a:off x="457200" y="1371600"/>
            <a:ext cx="7620000" cy="4038600"/>
          </a:xfrm>
        </p:spPr>
        <p:txBody>
          <a:bodyPr>
            <a:normAutofit fontScale="92500"/>
          </a:bodyPr>
          <a:lstStyle/>
          <a:p>
            <a:pPr algn="just">
              <a:buNone/>
            </a:pPr>
            <a:r>
              <a:rPr lang="en-US" sz="2400" dirty="0" smtClean="0"/>
              <a:t> Today, many researchers are attracted to traﬃc because it has become a signiﬁcant problem in our life. With continuous urban road development and construction of highways, the accuracy of vehicle detection became more considerable between researchers in such weather condition low illumination. Automatic night vision systems for the moving vehicle assume that the input images have clear visibility under lane light. As the main task, vehicles detection aims to provide valuable information for multiple applications such as vehicle counting, vehicle speed measurement, automatic incident detection, and classify the vehicle.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lgn="just">
              <a:buNone/>
            </a:pPr>
            <a:r>
              <a:rPr lang="en-US" sz="2400" dirty="0" smtClean="0"/>
              <a:t>Various approaches have been proposed and applied to gather such traffic-related information in low illumination. Low  illumination such as dust, low light, rain and fog in that conditions detection of images is a challenges task for a computer vision.</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a:bodyPr>
          <a:lstStyle/>
          <a:p>
            <a:pPr algn="just">
              <a:buNone/>
            </a:pPr>
            <a:r>
              <a:rPr lang="en-US" dirty="0" smtClean="0"/>
              <a:t> A diversity of sensing manners have become available for vehicle detection. Video camera (Chen et al. 2014; Liang et al. 2015; Zhang et al. 2013), laser sensors (</a:t>
            </a:r>
            <a:r>
              <a:rPr lang="en-US" dirty="0" err="1" smtClean="0"/>
              <a:t>Mecocci</a:t>
            </a:r>
            <a:r>
              <a:rPr lang="en-US" dirty="0" smtClean="0"/>
              <a:t> and </a:t>
            </a:r>
            <a:r>
              <a:rPr lang="en-US" dirty="0" err="1" smtClean="0"/>
              <a:t>Micheli</a:t>
            </a:r>
            <a:r>
              <a:rPr lang="en-US" dirty="0" smtClean="0"/>
              <a:t> 2008), Wireless sensor network (Zhu et al. 2014), LIDAR (Cheng et al. 2014), inductive loop (Sheik Mohammed Ali et al. 2011), microwave radar (Horne et al. 2016; Hilleary and Omar 2012), magnetic sensors (</a:t>
            </a:r>
            <a:r>
              <a:rPr lang="en-US" dirty="0" err="1" smtClean="0"/>
              <a:t>Bugdol</a:t>
            </a:r>
            <a:r>
              <a:rPr lang="en-US" dirty="0" smtClean="0"/>
              <a:t>, </a:t>
            </a:r>
            <a:r>
              <a:rPr lang="en-US" dirty="0" err="1" smtClean="0"/>
              <a:t>Segiet</a:t>
            </a:r>
            <a:r>
              <a:rPr lang="en-US" dirty="0" smtClean="0"/>
              <a:t>, and </a:t>
            </a:r>
            <a:r>
              <a:rPr lang="en-US" dirty="0" err="1" smtClean="0"/>
              <a:t>Krecichwost</a:t>
            </a:r>
            <a:r>
              <a:rPr lang="en-US" dirty="0" smtClean="0"/>
              <a:t> 2014; </a:t>
            </a:r>
            <a:r>
              <a:rPr lang="en-US" dirty="0" err="1" smtClean="0"/>
              <a:t>Markevicius</a:t>
            </a:r>
            <a:r>
              <a:rPr lang="en-US" dirty="0" smtClean="0"/>
              <a:t> et al. 2016; Dong et al. 2018), ultrasonic sensors (</a:t>
            </a:r>
            <a:r>
              <a:rPr lang="en-US" dirty="0" err="1" smtClean="0"/>
              <a:t>Agarwal</a:t>
            </a:r>
            <a:r>
              <a:rPr lang="en-US" dirty="0" smtClean="0"/>
              <a:t>, </a:t>
            </a:r>
            <a:r>
              <a:rPr lang="en-US" dirty="0" err="1" smtClean="0"/>
              <a:t>Murali</a:t>
            </a:r>
            <a:r>
              <a:rPr lang="en-US" dirty="0" smtClean="0"/>
              <a:t>, and </a:t>
            </a:r>
            <a:r>
              <a:rPr lang="en-US" dirty="0" err="1" smtClean="0"/>
              <a:t>Chandramouli</a:t>
            </a:r>
            <a:r>
              <a:rPr lang="en-US" dirty="0" smtClean="0"/>
              <a:t> 2009; Kim and </a:t>
            </a:r>
            <a:r>
              <a:rPr lang="en-US" dirty="0" err="1" smtClean="0"/>
              <a:t>Eun</a:t>
            </a:r>
            <a:r>
              <a:rPr lang="en-US" dirty="0" smtClean="0"/>
              <a:t> 1998) and acoustics (</a:t>
            </a:r>
            <a:r>
              <a:rPr lang="en-US" dirty="0" err="1" smtClean="0"/>
              <a:t>Cevher</a:t>
            </a:r>
            <a:r>
              <a:rPr lang="en-US" dirty="0" smtClean="0"/>
              <a:t>, </a:t>
            </a:r>
            <a:r>
              <a:rPr lang="en-US" dirty="0" err="1" smtClean="0"/>
              <a:t>Chellappa</a:t>
            </a:r>
            <a:r>
              <a:rPr lang="en-US" dirty="0" smtClean="0"/>
              <a:t>, and McClellan 2009) that are in the market. Traditional methods used hardware (</a:t>
            </a:r>
            <a:r>
              <a:rPr lang="en-US" dirty="0" err="1" smtClean="0"/>
              <a:t>Celik</a:t>
            </a:r>
            <a:r>
              <a:rPr lang="en-US" dirty="0" smtClean="0"/>
              <a:t> and </a:t>
            </a:r>
            <a:r>
              <a:rPr lang="en-US" dirty="0" err="1" smtClean="0"/>
              <a:t>Kusetogullari</a:t>
            </a:r>
            <a:r>
              <a:rPr lang="en-US" dirty="0" smtClean="0"/>
              <a:t> 2010) such as inductive loop, radar, and laser to detect vehicles, but the disadvantages are high maintenance cost and being aﬀected by environmental factors (Wang et al. 2017). In contrast, video cameras are more useful for detection.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buNone/>
            </a:pPr>
            <a:r>
              <a:rPr lang="en-US" dirty="0" smtClean="0"/>
              <a:t>Detecting of moving vehicle both a visual digital camera and a infrared camera. Infrared camera more suitable for night time due to its high resolution. </a:t>
            </a:r>
          </a:p>
          <a:p>
            <a:pPr>
              <a:buNone/>
            </a:pPr>
            <a:r>
              <a:rPr lang="en-US" dirty="0" smtClean="0"/>
              <a:t>However there are many key issue related to vehicle detection at night using infrared camera.</a:t>
            </a:r>
          </a:p>
          <a:p>
            <a:pPr marL="628650" indent="-514350">
              <a:buFont typeface="+mj-lt"/>
              <a:buAutoNum type="romanUcPeriod"/>
            </a:pPr>
            <a:r>
              <a:rPr lang="en-US" dirty="0" smtClean="0"/>
              <a:t>Flat Cluttered Background.</a:t>
            </a:r>
          </a:p>
          <a:p>
            <a:pPr marL="628650" indent="-514350">
              <a:buFont typeface="+mj-lt"/>
              <a:buAutoNum type="romanUcPeriod"/>
            </a:pPr>
            <a:r>
              <a:rPr lang="en-US" dirty="0" smtClean="0"/>
              <a:t>Temperature polarity Changes.</a:t>
            </a:r>
          </a:p>
          <a:p>
            <a:pPr marL="628650" indent="-514350">
              <a:buFont typeface="+mj-lt"/>
              <a:buAutoNum type="romanUcPeriod"/>
            </a:pPr>
            <a:r>
              <a:rPr lang="en-US" dirty="0" smtClean="0"/>
              <a:t>Background Dynamic.</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b="1" dirty="0" smtClean="0"/>
              <a:t>Flat Cluttered Background:</a:t>
            </a:r>
          </a:p>
          <a:p>
            <a:pPr algn="just">
              <a:buNone/>
            </a:pPr>
            <a:r>
              <a:rPr lang="en-US" dirty="0" smtClean="0"/>
              <a:t>The infrared radiation signal must travel from the target to the camera sensor among adverse atmospheric particles and is attenuated due to scattering; the loss of radiation along the way produces a blurred flat region. In addition, with the thermal sensors, because of large variations in the surface, which includes hot and cool objects such as vehicles the foreground objects and the background scene become indistinguishable.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Temperature Polarity Changes: </a:t>
            </a:r>
          </a:p>
          <a:p>
            <a:pPr>
              <a:buNone/>
            </a:pPr>
            <a:r>
              <a:rPr lang="en-US" dirty="0" smtClean="0"/>
              <a:t>Thermal temperature adjustment during the first appearance of a moving object in a video sequence causes illumination-type effects in the background model from the current video frame and, therefore, yields false classifications.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2571</TotalTime>
  <Words>846</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 </vt:lpstr>
      <vt:lpstr>Detection Model of Moving Object in Low       illumination:</vt:lpstr>
      <vt:lpstr>Contents:</vt:lpstr>
      <vt:lpstr>Introduction:</vt:lpstr>
      <vt:lpstr>Continue…</vt:lpstr>
      <vt:lpstr>Continue…</vt:lpstr>
      <vt:lpstr>Continue…</vt:lpstr>
      <vt:lpstr>Slide 8</vt:lpstr>
      <vt:lpstr>Slide 9</vt:lpstr>
      <vt:lpstr>Slide 10</vt:lpstr>
      <vt:lpstr>Slide 11</vt:lpstr>
      <vt:lpstr>Slide 12</vt:lpstr>
      <vt:lpstr>Slide 13</vt:lpstr>
      <vt:lpstr>Related Work: </vt:lpstr>
      <vt:lpstr>Problem statements: </vt:lpstr>
      <vt:lpstr>Methodology: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Zaigham Abbas</dc:creator>
  <cp:lastModifiedBy>Shoiab</cp:lastModifiedBy>
  <cp:revision>172</cp:revision>
  <dcterms:created xsi:type="dcterms:W3CDTF">2019-11-19T03:21:39Z</dcterms:created>
  <dcterms:modified xsi:type="dcterms:W3CDTF">2020-01-14T07:57:19Z</dcterms:modified>
</cp:coreProperties>
</file>