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9" r:id="rId4"/>
    <p:sldId id="258" r:id="rId5"/>
    <p:sldId id="260" r:id="rId6"/>
    <p:sldId id="291" r:id="rId7"/>
    <p:sldId id="292" r:id="rId8"/>
    <p:sldId id="293" r:id="rId9"/>
    <p:sldId id="261" r:id="rId10"/>
    <p:sldId id="262" r:id="rId11"/>
    <p:sldId id="294" r:id="rId12"/>
    <p:sldId id="295" r:id="rId13"/>
    <p:sldId id="263" r:id="rId14"/>
    <p:sldId id="264" r:id="rId15"/>
    <p:sldId id="265" r:id="rId16"/>
    <p:sldId id="266" r:id="rId17"/>
    <p:sldId id="267" r:id="rId18"/>
    <p:sldId id="268" r:id="rId19"/>
    <p:sldId id="269" r:id="rId20"/>
    <p:sldId id="270" r:id="rId21"/>
    <p:sldId id="275" r:id="rId22"/>
    <p:sldId id="276" r:id="rId23"/>
    <p:sldId id="290" r:id="rId24"/>
    <p:sldId id="28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B8D4"/>
    <a:srgbClr val="5F173C"/>
    <a:srgbClr val="E38DBA"/>
    <a:srgbClr val="350C1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190" autoAdjust="0"/>
  </p:normalViewPr>
  <p:slideViewPr>
    <p:cSldViewPr snapToGrid="0">
      <p:cViewPr>
        <p:scale>
          <a:sx n="70" d="100"/>
          <a:sy n="70" d="100"/>
        </p:scale>
        <p:origin x="-1410" y="-2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63407-E2CA-43D4-9F39-88BB38CD9A1A}" type="datetimeFigureOut">
              <a:rPr lang="en-US" smtClean="0"/>
              <a:pPr/>
              <a:t>13-Jan-20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3AE5E-251D-4145-B524-C36383A5FDA9}" type="slidenum">
              <a:rPr lang="en-US" smtClean="0"/>
              <a:pPr/>
              <a:t>‹#›</a:t>
            </a:fld>
            <a:endParaRPr lang="en-US"/>
          </a:p>
        </p:txBody>
      </p:sp>
    </p:spTree>
    <p:extLst>
      <p:ext uri="{BB962C8B-B14F-4D97-AF65-F5344CB8AC3E}">
        <p14:creationId xmlns:p14="http://schemas.microsoft.com/office/powerpoint/2010/main" xmlns="" val="136185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13AE5E-251D-4145-B524-C36383A5FDA9}" type="slidenum">
              <a:rPr lang="en-US" smtClean="0"/>
              <a:pPr/>
              <a:t>2</a:t>
            </a:fld>
            <a:endParaRPr lang="en-US"/>
          </a:p>
        </p:txBody>
      </p:sp>
    </p:spTree>
    <p:extLst>
      <p:ext uri="{BB962C8B-B14F-4D97-AF65-F5344CB8AC3E}">
        <p14:creationId xmlns:p14="http://schemas.microsoft.com/office/powerpoint/2010/main" xmlns="" val="289520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14</a:t>
            </a:fld>
            <a:endParaRPr lang="en-US"/>
          </a:p>
        </p:txBody>
      </p:sp>
    </p:spTree>
    <p:extLst>
      <p:ext uri="{BB962C8B-B14F-4D97-AF65-F5344CB8AC3E}">
        <p14:creationId xmlns:p14="http://schemas.microsoft.com/office/powerpoint/2010/main" xmlns="" val="267063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16</a:t>
            </a:fld>
            <a:endParaRPr lang="en-US"/>
          </a:p>
        </p:txBody>
      </p:sp>
    </p:spTree>
    <p:extLst>
      <p:ext uri="{BB962C8B-B14F-4D97-AF65-F5344CB8AC3E}">
        <p14:creationId xmlns:p14="http://schemas.microsoft.com/office/powerpoint/2010/main" xmlns="" val="862323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18</a:t>
            </a:fld>
            <a:endParaRPr lang="en-US"/>
          </a:p>
        </p:txBody>
      </p:sp>
    </p:spTree>
    <p:extLst>
      <p:ext uri="{BB962C8B-B14F-4D97-AF65-F5344CB8AC3E}">
        <p14:creationId xmlns:p14="http://schemas.microsoft.com/office/powerpoint/2010/main" xmlns="" val="2443681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20</a:t>
            </a:fld>
            <a:endParaRPr lang="en-US"/>
          </a:p>
        </p:txBody>
      </p:sp>
    </p:spTree>
    <p:extLst>
      <p:ext uri="{BB962C8B-B14F-4D97-AF65-F5344CB8AC3E}">
        <p14:creationId xmlns:p14="http://schemas.microsoft.com/office/powerpoint/2010/main" xmlns="" val="1906859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22</a:t>
            </a:fld>
            <a:endParaRPr lang="en-US"/>
          </a:p>
        </p:txBody>
      </p:sp>
    </p:spTree>
    <p:extLst>
      <p:ext uri="{BB962C8B-B14F-4D97-AF65-F5344CB8AC3E}">
        <p14:creationId xmlns:p14="http://schemas.microsoft.com/office/powerpoint/2010/main" xmlns="" val="49417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23</a:t>
            </a:fld>
            <a:endParaRPr lang="en-US"/>
          </a:p>
        </p:txBody>
      </p:sp>
    </p:spTree>
    <p:extLst>
      <p:ext uri="{BB962C8B-B14F-4D97-AF65-F5344CB8AC3E}">
        <p14:creationId xmlns:p14="http://schemas.microsoft.com/office/powerpoint/2010/main" xmlns="" val="4941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5</a:t>
            </a:fld>
            <a:endParaRPr lang="en-US"/>
          </a:p>
        </p:txBody>
      </p:sp>
    </p:spTree>
    <p:extLst>
      <p:ext uri="{BB962C8B-B14F-4D97-AF65-F5344CB8AC3E}">
        <p14:creationId xmlns:p14="http://schemas.microsoft.com/office/powerpoint/2010/main" xmlns="" val="128650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6</a:t>
            </a:fld>
            <a:endParaRPr lang="en-US"/>
          </a:p>
        </p:txBody>
      </p:sp>
    </p:spTree>
    <p:extLst>
      <p:ext uri="{BB962C8B-B14F-4D97-AF65-F5344CB8AC3E}">
        <p14:creationId xmlns:p14="http://schemas.microsoft.com/office/powerpoint/2010/main" xmlns="" val="128650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7</a:t>
            </a:fld>
            <a:endParaRPr lang="en-US"/>
          </a:p>
        </p:txBody>
      </p:sp>
    </p:spTree>
    <p:extLst>
      <p:ext uri="{BB962C8B-B14F-4D97-AF65-F5344CB8AC3E}">
        <p14:creationId xmlns:p14="http://schemas.microsoft.com/office/powerpoint/2010/main" xmlns="" val="128650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8</a:t>
            </a:fld>
            <a:endParaRPr lang="en-US"/>
          </a:p>
        </p:txBody>
      </p:sp>
    </p:spTree>
    <p:extLst>
      <p:ext uri="{BB962C8B-B14F-4D97-AF65-F5344CB8AC3E}">
        <p14:creationId xmlns:p14="http://schemas.microsoft.com/office/powerpoint/2010/main" xmlns="" val="1286501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9</a:t>
            </a:fld>
            <a:endParaRPr lang="en-US"/>
          </a:p>
        </p:txBody>
      </p:sp>
    </p:spTree>
    <p:extLst>
      <p:ext uri="{BB962C8B-B14F-4D97-AF65-F5344CB8AC3E}">
        <p14:creationId xmlns:p14="http://schemas.microsoft.com/office/powerpoint/2010/main" xmlns="" val="2134111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10</a:t>
            </a:fld>
            <a:endParaRPr lang="en-US"/>
          </a:p>
        </p:txBody>
      </p:sp>
    </p:spTree>
    <p:extLst>
      <p:ext uri="{BB962C8B-B14F-4D97-AF65-F5344CB8AC3E}">
        <p14:creationId xmlns:p14="http://schemas.microsoft.com/office/powerpoint/2010/main" xmlns="" val="233306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11</a:t>
            </a:fld>
            <a:endParaRPr lang="en-US"/>
          </a:p>
        </p:txBody>
      </p:sp>
    </p:spTree>
    <p:extLst>
      <p:ext uri="{BB962C8B-B14F-4D97-AF65-F5344CB8AC3E}">
        <p14:creationId xmlns:p14="http://schemas.microsoft.com/office/powerpoint/2010/main" xmlns="" val="233306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12</a:t>
            </a:fld>
            <a:endParaRPr lang="en-US"/>
          </a:p>
        </p:txBody>
      </p:sp>
    </p:spTree>
    <p:extLst>
      <p:ext uri="{BB962C8B-B14F-4D97-AF65-F5344CB8AC3E}">
        <p14:creationId xmlns:p14="http://schemas.microsoft.com/office/powerpoint/2010/main" xmlns="" val="233306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7AF4B3-B9B9-48ED-BBD9-7C4914A52D86}" type="datetime1">
              <a:rPr lang="en-US" smtClean="0"/>
              <a:pPr/>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90347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A16170-4601-40A9-B914-1990D7D79C31}" type="datetime1">
              <a:rPr lang="en-US" smtClean="0"/>
              <a:pPr/>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24859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0A49D0-AC41-4437-9603-367088B576D0}" type="datetime1">
              <a:rPr lang="en-US" smtClean="0"/>
              <a:pPr/>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28388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DCC755-B8E4-4BF9-8A28-345F989483E8}" type="datetime1">
              <a:rPr lang="en-US" smtClean="0"/>
              <a:pPr/>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278755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77DC01-1AD3-4A8F-AF8E-A0CD60C04A2F}" type="datetime1">
              <a:rPr lang="en-US" smtClean="0"/>
              <a:pPr/>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233036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A4102-98CC-41AF-B338-3AC800ED615C}" type="datetime1">
              <a:rPr lang="en-US" smtClean="0"/>
              <a:pPr/>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112325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65A1E2-C48D-4822-900C-16825B05CB77}" type="datetime1">
              <a:rPr lang="en-US" smtClean="0"/>
              <a:pPr/>
              <a:t>13-Jan-20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286762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CD5CC3-6504-4A5B-AE3E-8FA7E1FD5CE7}" type="datetime1">
              <a:rPr lang="en-US" smtClean="0"/>
              <a:pPr/>
              <a:t>13-Jan-20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11903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61D60-877F-4B1D-B43B-FB6A83939335}" type="datetime1">
              <a:rPr lang="en-US" smtClean="0"/>
              <a:pPr/>
              <a:t>13-Jan-20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127238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90AD7-15AE-4874-AB05-F724BA62563E}" type="datetime1">
              <a:rPr lang="en-US" smtClean="0"/>
              <a:pPr/>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313507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3D199-8529-4FDB-85C0-3F48DDE5A118}" type="datetime1">
              <a:rPr lang="en-US" smtClean="0"/>
              <a:pPr/>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2672228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FE0DB-8579-4FD4-9DD4-925B77A3F472}" type="datetime1">
              <a:rPr lang="en-US" smtClean="0"/>
              <a:pPr/>
              <a:t>13-Jan-20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0EB27-D098-4B25-8649-FC6002C63D36}" type="slidenum">
              <a:rPr lang="en-US" smtClean="0"/>
              <a:pPr/>
              <a:t>‹#›</a:t>
            </a:fld>
            <a:endParaRPr lang="en-US"/>
          </a:p>
        </p:txBody>
      </p:sp>
    </p:spTree>
    <p:extLst>
      <p:ext uri="{BB962C8B-B14F-4D97-AF65-F5344CB8AC3E}">
        <p14:creationId xmlns:p14="http://schemas.microsoft.com/office/powerpoint/2010/main" xmlns="" val="2998837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6001"/>
            <a:ext cx="7772400" cy="1801140"/>
          </a:xfrm>
        </p:spPr>
        <p:txBody>
          <a:bodyPr anchor="ctr" anchorCtr="0">
            <a:noAutofit/>
          </a:bodyPr>
          <a:lstStyle/>
          <a:p>
            <a:r>
              <a:rPr lang="en-US" sz="4400" dirty="0" smtClean="0">
                <a:solidFill>
                  <a:schemeClr val="bg1"/>
                </a:solidFill>
              </a:rPr>
              <a:t> ELECTRIC LOAD FORECASTING USING DEEP LEARNING TECHNIQUES</a:t>
            </a:r>
            <a:endParaRPr lang="en-US" sz="4400" dirty="0">
              <a:solidFill>
                <a:schemeClr val="bg1"/>
              </a:solidFill>
            </a:endParaRPr>
          </a:p>
        </p:txBody>
      </p:sp>
      <p:sp>
        <p:nvSpPr>
          <p:cNvPr id="3" name="Subtitle 2"/>
          <p:cNvSpPr>
            <a:spLocks noGrp="1"/>
          </p:cNvSpPr>
          <p:nvPr>
            <p:ph type="subTitle" idx="1"/>
          </p:nvPr>
        </p:nvSpPr>
        <p:spPr>
          <a:xfrm>
            <a:off x="1143000" y="2927384"/>
            <a:ext cx="6858000" cy="377532"/>
          </a:xfrm>
        </p:spPr>
        <p:txBody>
          <a:bodyPr>
            <a:normAutofit fontScale="92500" lnSpcReduction="10000"/>
          </a:bodyPr>
          <a:lstStyle/>
          <a:p>
            <a:r>
              <a:rPr lang="en-US" dirty="0" smtClean="0">
                <a:solidFill>
                  <a:schemeClr val="bg1"/>
                </a:solidFill>
              </a:rPr>
              <a:t>MS Computer Science</a:t>
            </a:r>
            <a:endParaRPr lang="en-US" dirty="0">
              <a:solidFill>
                <a:schemeClr val="bg1"/>
              </a:solidFill>
              <a:effectLst/>
            </a:endParaRPr>
          </a:p>
        </p:txBody>
      </p:sp>
      <p:sp>
        <p:nvSpPr>
          <p:cNvPr id="4" name="Subtitle 2"/>
          <p:cNvSpPr txBox="1">
            <a:spLocks/>
          </p:cNvSpPr>
          <p:nvPr/>
        </p:nvSpPr>
        <p:spPr>
          <a:xfrm>
            <a:off x="1128932" y="3375799"/>
            <a:ext cx="6858000" cy="3775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rPr>
              <a:t>  HAFIZ SHAZIM KAREEM</a:t>
            </a:r>
            <a:endParaRPr lang="en-US" dirty="0">
              <a:solidFill>
                <a:schemeClr val="bg1"/>
              </a:solidFill>
            </a:endParaRPr>
          </a:p>
        </p:txBody>
      </p:sp>
      <p:sp>
        <p:nvSpPr>
          <p:cNvPr id="5" name="Subtitle 2"/>
          <p:cNvSpPr txBox="1">
            <a:spLocks/>
          </p:cNvSpPr>
          <p:nvPr/>
        </p:nvSpPr>
        <p:spPr>
          <a:xfrm>
            <a:off x="1140852" y="4306084"/>
            <a:ext cx="6858000" cy="3775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rPr>
              <a:t>SUPERVISOR: DR. MUHAMMAD KASHIF HANIF</a:t>
            </a:r>
            <a:endParaRPr lang="en-US" dirty="0">
              <a:solidFill>
                <a:schemeClr val="bg1"/>
              </a:solidFill>
            </a:endParaRPr>
          </a:p>
        </p:txBody>
      </p:sp>
      <p:sp>
        <p:nvSpPr>
          <p:cNvPr id="6" name="Subtitle 2"/>
          <p:cNvSpPr txBox="1">
            <a:spLocks/>
          </p:cNvSpPr>
          <p:nvPr/>
        </p:nvSpPr>
        <p:spPr>
          <a:xfrm>
            <a:off x="200695" y="6158986"/>
            <a:ext cx="2864476" cy="3775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350C1C"/>
                </a:solidFill>
              </a:rPr>
              <a:t>Session 2018-20</a:t>
            </a:r>
            <a:endParaRPr lang="en-US" dirty="0">
              <a:solidFill>
                <a:srgbClr val="350C1C"/>
              </a:solidFill>
            </a:endParaRPr>
          </a:p>
        </p:txBody>
      </p:sp>
      <p:sp>
        <p:nvSpPr>
          <p:cNvPr id="7" name="Subtitle 2"/>
          <p:cNvSpPr txBox="1">
            <a:spLocks/>
          </p:cNvSpPr>
          <p:nvPr/>
        </p:nvSpPr>
        <p:spPr>
          <a:xfrm>
            <a:off x="3137614" y="6547747"/>
            <a:ext cx="2864476" cy="3775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350C1C"/>
                </a:solidFill>
              </a:rPr>
              <a:t>2019</a:t>
            </a:r>
            <a:endParaRPr lang="en-US" dirty="0">
              <a:solidFill>
                <a:srgbClr val="350C1C"/>
              </a:solidFill>
            </a:endParaRPr>
          </a:p>
        </p:txBody>
      </p:sp>
      <p:sp>
        <p:nvSpPr>
          <p:cNvPr id="8" name="Subtitle 2"/>
          <p:cNvSpPr txBox="1">
            <a:spLocks/>
          </p:cNvSpPr>
          <p:nvPr/>
        </p:nvSpPr>
        <p:spPr>
          <a:xfrm>
            <a:off x="5878135" y="6156838"/>
            <a:ext cx="2864476" cy="377532"/>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8000" dirty="0" smtClean="0">
                <a:solidFill>
                  <a:srgbClr val="350C1C"/>
                </a:solidFill>
              </a:rPr>
              <a:t>Department</a:t>
            </a:r>
          </a:p>
          <a:p>
            <a:r>
              <a:rPr lang="en-US" sz="8000" dirty="0" smtClean="0">
                <a:solidFill>
                  <a:srgbClr val="350C1C"/>
                </a:solidFill>
              </a:rPr>
              <a:t> Computer Science</a:t>
            </a:r>
          </a:p>
          <a:p>
            <a:endParaRPr lang="en-US" dirty="0">
              <a:solidFill>
                <a:srgbClr val="350C1C"/>
              </a:solidFill>
            </a:endParaRPr>
          </a:p>
        </p:txBody>
      </p:sp>
      <p:sp>
        <p:nvSpPr>
          <p:cNvPr id="9" name="Subtitle 2"/>
          <p:cNvSpPr txBox="1">
            <a:spLocks/>
          </p:cNvSpPr>
          <p:nvPr/>
        </p:nvSpPr>
        <p:spPr>
          <a:xfrm>
            <a:off x="1126584" y="3740966"/>
            <a:ext cx="6858000" cy="37753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smtClean="0">
                <a:solidFill>
                  <a:schemeClr val="bg1"/>
                </a:solidFill>
              </a:rPr>
              <a:t>ROLL NO: 3403</a:t>
            </a:r>
            <a:endParaRPr kumimoji="0" lang="en-US" sz="2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xmlns="" val="3698350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LITERATURE REVIEW</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endParaRPr lang="en-US" sz="2200" dirty="0" smtClean="0"/>
          </a:p>
          <a:p>
            <a:pPr marL="457200" indent="-457200">
              <a:buAutoNum type="arabicPeriod"/>
            </a:pPr>
            <a:endParaRPr lang="en-US" sz="2200" dirty="0"/>
          </a:p>
        </p:txBody>
      </p:sp>
      <p:graphicFrame>
        <p:nvGraphicFramePr>
          <p:cNvPr id="8" name="Table 7"/>
          <p:cNvGraphicFramePr>
            <a:graphicFrameLocks noGrp="1"/>
          </p:cNvGraphicFramePr>
          <p:nvPr>
            <p:extLst>
              <p:ext uri="{D42A27DB-BD31-4B8C-83A1-F6EECF244321}">
                <p14:modId xmlns:p14="http://schemas.microsoft.com/office/powerpoint/2010/main" xmlns="" val="1002083164"/>
              </p:ext>
            </p:extLst>
          </p:nvPr>
        </p:nvGraphicFramePr>
        <p:xfrm>
          <a:off x="227462" y="1915613"/>
          <a:ext cx="8821003" cy="4103050"/>
        </p:xfrm>
        <a:graphic>
          <a:graphicData uri="http://schemas.openxmlformats.org/drawingml/2006/table">
            <a:tbl>
              <a:tblPr firstRow="1" bandRow="1">
                <a:tableStyleId>{5DA37D80-6434-44D0-A028-1B22A696006F}</a:tableStyleId>
              </a:tblPr>
              <a:tblGrid>
                <a:gridCol w="572074"/>
                <a:gridCol w="802748"/>
                <a:gridCol w="2405608"/>
                <a:gridCol w="1260143"/>
                <a:gridCol w="1260143"/>
                <a:gridCol w="790228"/>
                <a:gridCol w="1730059"/>
              </a:tblGrid>
              <a:tr h="466364">
                <a:tc>
                  <a:txBody>
                    <a:bodyPr/>
                    <a:lstStyle/>
                    <a:p>
                      <a:pPr marL="31750" marR="0">
                        <a:lnSpc>
                          <a:spcPct val="115000"/>
                        </a:lnSpc>
                        <a:spcBef>
                          <a:spcPts val="0"/>
                        </a:spcBef>
                        <a:spcAft>
                          <a:spcPts val="1000"/>
                        </a:spcAft>
                      </a:pPr>
                      <a:r>
                        <a:rPr lang="en-US" sz="1000" dirty="0">
                          <a:latin typeface="+mn-lt"/>
                        </a:rPr>
                        <a:t>Sr. No</a:t>
                      </a:r>
                      <a:endParaRPr lang="en-US" sz="1100" dirty="0">
                        <a:latin typeface="+mn-lt"/>
                        <a:ea typeface="Times New Roman"/>
                        <a:cs typeface="Arial"/>
                      </a:endParaRPr>
                    </a:p>
                  </a:txBody>
                  <a:tcPr marL="0" marR="0" marT="0" marB="0"/>
                </a:tc>
                <a:tc>
                  <a:txBody>
                    <a:bodyPr/>
                    <a:lstStyle/>
                    <a:p>
                      <a:pPr marL="31750" marR="0">
                        <a:lnSpc>
                          <a:spcPct val="115000"/>
                        </a:lnSpc>
                        <a:spcBef>
                          <a:spcPts val="0"/>
                        </a:spcBef>
                        <a:spcAft>
                          <a:spcPts val="1000"/>
                        </a:spcAft>
                      </a:pPr>
                      <a:r>
                        <a:rPr lang="en-US" sz="1000">
                          <a:latin typeface="+mn-lt"/>
                        </a:rPr>
                        <a:t>Year</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latin typeface="+mn-lt"/>
                        </a:rPr>
                        <a:t>Techniques</a:t>
                      </a:r>
                      <a:endParaRPr lang="en-US" sz="1100">
                        <a:latin typeface="+mn-lt"/>
                        <a:ea typeface="Times New Roman"/>
                        <a:cs typeface="Arial"/>
                      </a:endParaRPr>
                    </a:p>
                  </a:txBody>
                  <a:tcPr marL="0" marR="0" marT="0" marB="0"/>
                </a:tc>
                <a:tc>
                  <a:txBody>
                    <a:bodyPr/>
                    <a:lstStyle/>
                    <a:p>
                      <a:pPr marL="55880" marR="0">
                        <a:lnSpc>
                          <a:spcPct val="115000"/>
                        </a:lnSpc>
                        <a:spcBef>
                          <a:spcPts val="0"/>
                        </a:spcBef>
                        <a:spcAft>
                          <a:spcPts val="1000"/>
                        </a:spcAft>
                      </a:pPr>
                      <a:r>
                        <a:rPr lang="en-US" sz="1000">
                          <a:latin typeface="+mn-lt"/>
                        </a:rPr>
                        <a:t>Objective</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latin typeface="+mn-lt"/>
                        </a:rPr>
                        <a:t>Dataset</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latin typeface="+mn-lt"/>
                        </a:rPr>
                        <a:t>Performance/Results</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dirty="0">
                          <a:latin typeface="+mn-lt"/>
                        </a:rPr>
                        <a:t>Limitations</a:t>
                      </a:r>
                      <a:endParaRPr lang="en-US" sz="1100" dirty="0">
                        <a:latin typeface="+mn-lt"/>
                        <a:ea typeface="Times New Roman"/>
                        <a:cs typeface="Arial"/>
                      </a:endParaRPr>
                    </a:p>
                  </a:txBody>
                  <a:tcPr marL="0" marR="0" marT="0" marB="0"/>
                </a:tc>
              </a:tr>
              <a:tr h="1322428">
                <a:tc>
                  <a:txBody>
                    <a:bodyPr/>
                    <a:lstStyle/>
                    <a:p>
                      <a:pPr marL="31750" marR="0">
                        <a:lnSpc>
                          <a:spcPct val="115000"/>
                        </a:lnSpc>
                        <a:spcBef>
                          <a:spcPts val="0"/>
                        </a:spcBef>
                        <a:spcAft>
                          <a:spcPts val="1000"/>
                        </a:spcAft>
                      </a:pPr>
                      <a:r>
                        <a:rPr lang="en-US" sz="1000" dirty="0">
                          <a:effectLst/>
                          <a:latin typeface="Times New Roman"/>
                          <a:ea typeface="Times New Roman"/>
                          <a:cs typeface="Arial"/>
                        </a:rPr>
                        <a:t>1</a:t>
                      </a:r>
                      <a:endParaRPr lang="en-US" sz="1100" dirty="0">
                        <a:effectLst/>
                        <a:latin typeface="Calibri"/>
                        <a:ea typeface="Times New Roman"/>
                        <a:cs typeface="Arial"/>
                      </a:endParaRPr>
                    </a:p>
                  </a:txBody>
                  <a:tcPr marL="0" marR="0" marT="0" marB="0"/>
                </a:tc>
                <a:tc>
                  <a:txBody>
                    <a:bodyPr/>
                    <a:lstStyle/>
                    <a:p>
                      <a:pPr marL="31750" marR="0">
                        <a:lnSpc>
                          <a:spcPct val="115000"/>
                        </a:lnSpc>
                        <a:spcBef>
                          <a:spcPts val="0"/>
                        </a:spcBef>
                        <a:spcAft>
                          <a:spcPts val="1000"/>
                        </a:spcAft>
                      </a:pPr>
                      <a:r>
                        <a:rPr lang="en-US" sz="1000">
                          <a:effectLst/>
                          <a:latin typeface="Times New Roman"/>
                          <a:ea typeface="Times New Roman"/>
                          <a:cs typeface="Arial"/>
                        </a:rPr>
                        <a:t>2017</a:t>
                      </a:r>
                      <a:endParaRPr lang="en-US" sz="1100">
                        <a:effectLst/>
                        <a:latin typeface="Calibri"/>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effectLst/>
                          <a:latin typeface="Times New Roman"/>
                          <a:ea typeface="Times New Roman"/>
                          <a:cs typeface="Arial"/>
                        </a:rPr>
                        <a:t>Back propagation neural network (BPNN), adaptive differential evolution back propagation neural network (ADeBPNN) (Zeng et al., 2017)</a:t>
                      </a:r>
                      <a:endParaRPr lang="en-US" sz="1100">
                        <a:effectLst/>
                        <a:latin typeface="Calibri"/>
                        <a:ea typeface="Times New Roman"/>
                        <a:cs typeface="Arial"/>
                      </a:endParaRPr>
                    </a:p>
                  </a:txBody>
                  <a:tcPr marL="0" marR="0" marT="0" marB="0"/>
                </a:tc>
                <a:tc>
                  <a:txBody>
                    <a:bodyPr/>
                    <a:lstStyle/>
                    <a:p>
                      <a:pPr marL="55880" marR="0">
                        <a:lnSpc>
                          <a:spcPct val="115000"/>
                        </a:lnSpc>
                        <a:spcBef>
                          <a:spcPts val="0"/>
                        </a:spcBef>
                        <a:spcAft>
                          <a:spcPts val="1000"/>
                        </a:spcAft>
                      </a:pPr>
                      <a:r>
                        <a:rPr lang="en-US" sz="1000">
                          <a:effectLst/>
                          <a:latin typeface="Times New Roman"/>
                          <a:ea typeface="Times New Roman"/>
                          <a:cs typeface="Arial"/>
                        </a:rPr>
                        <a:t>Load forecasting</a:t>
                      </a:r>
                      <a:endParaRPr lang="en-US" sz="1100">
                        <a:effectLst/>
                        <a:latin typeface="Calibri"/>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effectLst/>
                          <a:latin typeface="Times New Roman"/>
                          <a:ea typeface="Times New Roman"/>
                          <a:cs typeface="Arial"/>
                        </a:rPr>
                        <a:t>Four elements, GDP, POP, IMP, and EXP, are selected as the descriptive variables to forecast the EEC in Turkey.</a:t>
                      </a:r>
                      <a:endParaRPr lang="en-US" sz="1100">
                        <a:effectLst/>
                        <a:latin typeface="Calibri"/>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effectLst/>
                          <a:latin typeface="Times New Roman"/>
                          <a:ea typeface="Times New Roman"/>
                          <a:cs typeface="Arial"/>
                        </a:rPr>
                        <a:t>MAPE 0.34%</a:t>
                      </a:r>
                      <a:endParaRPr lang="en-US" sz="1100">
                        <a:effectLst/>
                        <a:latin typeface="Calibri"/>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effectLst/>
                          <a:latin typeface="Times New Roman"/>
                          <a:ea typeface="Times New Roman"/>
                          <a:cs typeface="Arial"/>
                        </a:rPr>
                        <a:t>Accuracy rate does not satisfactory</a:t>
                      </a:r>
                      <a:endParaRPr lang="en-US" sz="1100">
                        <a:effectLst/>
                        <a:latin typeface="Calibri"/>
                        <a:ea typeface="Times New Roman"/>
                        <a:cs typeface="Arial"/>
                      </a:endParaRPr>
                    </a:p>
                  </a:txBody>
                  <a:tcPr marL="0" marR="0" marT="0" marB="0"/>
                </a:tc>
              </a:tr>
              <a:tr h="988110">
                <a:tc>
                  <a:txBody>
                    <a:bodyPr/>
                    <a:lstStyle/>
                    <a:p>
                      <a:pPr marL="31750" marR="0" algn="just">
                        <a:lnSpc>
                          <a:spcPct val="150000"/>
                        </a:lnSpc>
                        <a:spcBef>
                          <a:spcPts val="390"/>
                        </a:spcBef>
                        <a:spcAft>
                          <a:spcPts val="0"/>
                        </a:spcAft>
                      </a:pPr>
                      <a:r>
                        <a:rPr lang="en-US" sz="1000">
                          <a:effectLst/>
                          <a:latin typeface="Times New Roman"/>
                          <a:ea typeface="Times New Roman"/>
                          <a:cs typeface="Arial"/>
                        </a:rPr>
                        <a:t>2</a:t>
                      </a:r>
                      <a:endParaRPr lang="en-US" sz="1100">
                        <a:effectLst/>
                        <a:latin typeface="Calibri"/>
                        <a:ea typeface="Times New Roman"/>
                        <a:cs typeface="Arial"/>
                      </a:endParaRPr>
                    </a:p>
                  </a:txBody>
                  <a:tcPr marL="0" marR="0" marT="0" marB="0"/>
                </a:tc>
                <a:tc>
                  <a:txBody>
                    <a:bodyPr/>
                    <a:lstStyle/>
                    <a:p>
                      <a:pPr marL="31750" marR="0" algn="just">
                        <a:lnSpc>
                          <a:spcPct val="150000"/>
                        </a:lnSpc>
                        <a:spcBef>
                          <a:spcPts val="390"/>
                        </a:spcBef>
                        <a:spcAft>
                          <a:spcPts val="0"/>
                        </a:spcAft>
                      </a:pPr>
                      <a:r>
                        <a:rPr lang="en-US" sz="1000">
                          <a:effectLst/>
                          <a:latin typeface="Times New Roman"/>
                          <a:ea typeface="Times New Roman"/>
                          <a:cs typeface="Arial"/>
                        </a:rPr>
                        <a:t>2018</a:t>
                      </a:r>
                      <a:endParaRPr lang="en-US" sz="1100">
                        <a:effectLst/>
                        <a:latin typeface="Calibri"/>
                        <a:ea typeface="Times New Roman"/>
                        <a:cs typeface="Arial"/>
                      </a:endParaRPr>
                    </a:p>
                  </a:txBody>
                  <a:tcPr marL="0" marR="0" marT="0" marB="0"/>
                </a:tc>
                <a:tc>
                  <a:txBody>
                    <a:bodyPr/>
                    <a:lstStyle/>
                    <a:p>
                      <a:pPr marL="57150" marR="0" algn="just">
                        <a:lnSpc>
                          <a:spcPct val="150000"/>
                        </a:lnSpc>
                        <a:spcBef>
                          <a:spcPts val="390"/>
                        </a:spcBef>
                        <a:spcAft>
                          <a:spcPts val="0"/>
                        </a:spcAft>
                      </a:pPr>
                      <a:r>
                        <a:rPr lang="en-US" sz="1000">
                          <a:effectLst/>
                          <a:latin typeface="Times New Roman"/>
                          <a:ea typeface="Times New Roman"/>
                          <a:cs typeface="Arial"/>
                        </a:rPr>
                        <a:t>Adaptive Neuro-Fuzzy Inference System (ANFIS), Kohonen Self Organizing Map (SOM) (Nazar et al., 2018)</a:t>
                      </a:r>
                      <a:endParaRPr lang="en-US" sz="1100">
                        <a:effectLst/>
                        <a:latin typeface="Calibri"/>
                        <a:ea typeface="Times New Roman"/>
                        <a:cs typeface="Arial"/>
                      </a:endParaRPr>
                    </a:p>
                  </a:txBody>
                  <a:tcPr marL="0" marR="0" marT="0" marB="0"/>
                </a:tc>
                <a:tc>
                  <a:txBody>
                    <a:bodyPr/>
                    <a:lstStyle/>
                    <a:p>
                      <a:pPr marL="55880" marR="0" algn="just">
                        <a:lnSpc>
                          <a:spcPct val="150000"/>
                        </a:lnSpc>
                        <a:spcBef>
                          <a:spcPts val="390"/>
                        </a:spcBef>
                        <a:spcAft>
                          <a:spcPts val="0"/>
                        </a:spcAft>
                      </a:pPr>
                      <a:r>
                        <a:rPr lang="en-US" sz="1000">
                          <a:effectLst/>
                          <a:latin typeface="Times New Roman"/>
                          <a:ea typeface="Times New Roman"/>
                          <a:cs typeface="Arial"/>
                        </a:rPr>
                        <a:t>24 hour ahead Load and price forecasting</a:t>
                      </a:r>
                      <a:endParaRPr lang="en-US" sz="1100">
                        <a:effectLst/>
                        <a:latin typeface="Calibri"/>
                        <a:ea typeface="Times New Roman"/>
                        <a:cs typeface="Arial"/>
                      </a:endParaRPr>
                    </a:p>
                  </a:txBody>
                  <a:tcPr marL="0" marR="0" marT="0" marB="0"/>
                </a:tc>
                <a:tc>
                  <a:txBody>
                    <a:bodyPr/>
                    <a:lstStyle/>
                    <a:p>
                      <a:pPr marL="57150" marR="0" algn="just">
                        <a:lnSpc>
                          <a:spcPct val="150000"/>
                        </a:lnSpc>
                        <a:spcBef>
                          <a:spcPts val="390"/>
                        </a:spcBef>
                        <a:spcAft>
                          <a:spcPts val="0"/>
                        </a:spcAft>
                        <a:tabLst>
                          <a:tab pos="768350" algn="l"/>
                        </a:tabLst>
                      </a:pPr>
                      <a:r>
                        <a:rPr lang="en-US" sz="1000" dirty="0">
                          <a:effectLst/>
                          <a:latin typeface="Times New Roman"/>
                          <a:ea typeface="Times New Roman"/>
                          <a:cs typeface="Arial"/>
                        </a:rPr>
                        <a:t>One year dataset</a:t>
                      </a:r>
                      <a:endParaRPr lang="en-US" sz="1100" dirty="0">
                        <a:effectLst/>
                        <a:latin typeface="Calibri"/>
                        <a:ea typeface="Times New Roman"/>
                        <a:cs typeface="Arial"/>
                      </a:endParaRPr>
                    </a:p>
                  </a:txBody>
                  <a:tcPr marL="0" marR="0" marT="0" marB="0"/>
                </a:tc>
                <a:tc>
                  <a:txBody>
                    <a:bodyPr/>
                    <a:lstStyle/>
                    <a:p>
                      <a:pPr marL="57150" marR="0" algn="just">
                        <a:lnSpc>
                          <a:spcPct val="150000"/>
                        </a:lnSpc>
                        <a:spcBef>
                          <a:spcPts val="390"/>
                        </a:spcBef>
                        <a:spcAft>
                          <a:spcPts val="0"/>
                        </a:spcAft>
                        <a:tabLst>
                          <a:tab pos="768350" algn="l"/>
                        </a:tabLst>
                      </a:pPr>
                      <a:r>
                        <a:rPr lang="en-US" sz="1000">
                          <a:effectLst/>
                          <a:latin typeface="Times New Roman"/>
                          <a:ea typeface="Times New Roman"/>
                          <a:cs typeface="Arial"/>
                        </a:rPr>
                        <a:t>MAPE 1.75%</a:t>
                      </a:r>
                      <a:endParaRPr lang="en-US" sz="1100">
                        <a:effectLst/>
                        <a:latin typeface="Calibri"/>
                        <a:ea typeface="Times New Roman"/>
                        <a:cs typeface="Arial"/>
                      </a:endParaRPr>
                    </a:p>
                  </a:txBody>
                  <a:tcPr marL="0" marR="0" marT="0" marB="0"/>
                </a:tc>
                <a:tc>
                  <a:txBody>
                    <a:bodyPr/>
                    <a:lstStyle/>
                    <a:p>
                      <a:pPr marL="57150" marR="0" algn="just">
                        <a:lnSpc>
                          <a:spcPct val="150000"/>
                        </a:lnSpc>
                        <a:spcBef>
                          <a:spcPts val="390"/>
                        </a:spcBef>
                        <a:spcAft>
                          <a:spcPts val="0"/>
                        </a:spcAft>
                        <a:tabLst>
                          <a:tab pos="768350" algn="l"/>
                        </a:tabLst>
                      </a:pPr>
                      <a:r>
                        <a:rPr lang="en-US" sz="1000" dirty="0">
                          <a:effectLst/>
                          <a:latin typeface="Times New Roman"/>
                          <a:ea typeface="Times New Roman"/>
                          <a:cs typeface="Arial"/>
                        </a:rPr>
                        <a:t>Results can be better with improving the feature selection techniques</a:t>
                      </a:r>
                      <a:endParaRPr lang="en-US" sz="1100" dirty="0">
                        <a:effectLst/>
                        <a:latin typeface="Calibri"/>
                        <a:ea typeface="Times New Roman"/>
                        <a:cs typeface="Arial"/>
                      </a:endParaRPr>
                    </a:p>
                    <a:p>
                      <a:pPr marL="57150" marR="0" algn="just">
                        <a:lnSpc>
                          <a:spcPct val="150000"/>
                        </a:lnSpc>
                        <a:spcBef>
                          <a:spcPts val="390"/>
                        </a:spcBef>
                        <a:spcAft>
                          <a:spcPts val="0"/>
                        </a:spcAft>
                        <a:tabLst>
                          <a:tab pos="768350" algn="l"/>
                        </a:tabLst>
                      </a:pPr>
                      <a:r>
                        <a:rPr lang="en-US" sz="1000" dirty="0">
                          <a:effectLst/>
                          <a:latin typeface="Times New Roman"/>
                          <a:ea typeface="Times New Roman"/>
                          <a:cs typeface="Arial"/>
                        </a:rPr>
                        <a:t> </a:t>
                      </a:r>
                      <a:endParaRPr lang="en-US" sz="1100" dirty="0">
                        <a:effectLst/>
                        <a:latin typeface="Calibri"/>
                        <a:ea typeface="Times New Roman"/>
                        <a:cs typeface="Arial"/>
                      </a:endParaRPr>
                    </a:p>
                  </a:txBody>
                  <a:tcPr marL="0" marR="0" marT="0" marB="0"/>
                </a:tc>
              </a:tr>
              <a:tr h="1326148">
                <a:tc>
                  <a:txBody>
                    <a:bodyPr/>
                    <a:lstStyle/>
                    <a:p>
                      <a:pPr marL="31750" marR="71120" algn="just">
                        <a:lnSpc>
                          <a:spcPct val="150000"/>
                        </a:lnSpc>
                        <a:spcBef>
                          <a:spcPts val="390"/>
                        </a:spcBef>
                        <a:spcAft>
                          <a:spcPts val="0"/>
                        </a:spcAft>
                        <a:tabLst>
                          <a:tab pos="619125" algn="l"/>
                        </a:tabLst>
                      </a:pPr>
                      <a:r>
                        <a:rPr lang="en-US" sz="1000" dirty="0">
                          <a:effectLst/>
                          <a:latin typeface="Times New Roman"/>
                          <a:ea typeface="Times New Roman"/>
                          <a:cs typeface="Arial"/>
                        </a:rPr>
                        <a:t>3</a:t>
                      </a:r>
                      <a:endParaRPr lang="en-US" sz="1100" dirty="0">
                        <a:effectLst/>
                        <a:latin typeface="Calibri"/>
                        <a:ea typeface="Times New Roman"/>
                        <a:cs typeface="Arial"/>
                      </a:endParaRPr>
                    </a:p>
                  </a:txBody>
                  <a:tcPr marL="0" marR="0" marT="0" marB="0"/>
                </a:tc>
                <a:tc>
                  <a:txBody>
                    <a:bodyPr/>
                    <a:lstStyle/>
                    <a:p>
                      <a:pPr marL="31750" marR="71120" algn="just">
                        <a:lnSpc>
                          <a:spcPct val="150000"/>
                        </a:lnSpc>
                        <a:spcBef>
                          <a:spcPts val="390"/>
                        </a:spcBef>
                        <a:spcAft>
                          <a:spcPts val="0"/>
                        </a:spcAft>
                        <a:tabLst>
                          <a:tab pos="619125" algn="l"/>
                        </a:tabLst>
                      </a:pPr>
                      <a:r>
                        <a:rPr lang="en-US" sz="1000">
                          <a:effectLst/>
                          <a:latin typeface="Times New Roman"/>
                          <a:ea typeface="Times New Roman"/>
                          <a:cs typeface="Arial"/>
                        </a:rPr>
                        <a:t>2018</a:t>
                      </a:r>
                      <a:endParaRPr lang="en-US" sz="1100">
                        <a:effectLst/>
                        <a:latin typeface="Calibri"/>
                        <a:ea typeface="Times New Roman"/>
                        <a:cs typeface="Arial"/>
                      </a:endParaRPr>
                    </a:p>
                  </a:txBody>
                  <a:tcPr marL="0" marR="0" marT="0" marB="0"/>
                </a:tc>
                <a:tc>
                  <a:txBody>
                    <a:bodyPr/>
                    <a:lstStyle/>
                    <a:p>
                      <a:pPr marL="57150" marR="71120" algn="just">
                        <a:lnSpc>
                          <a:spcPct val="150000"/>
                        </a:lnSpc>
                        <a:spcBef>
                          <a:spcPts val="390"/>
                        </a:spcBef>
                        <a:spcAft>
                          <a:spcPts val="0"/>
                        </a:spcAft>
                        <a:tabLst>
                          <a:tab pos="619125" algn="l"/>
                        </a:tabLst>
                      </a:pPr>
                      <a:r>
                        <a:rPr lang="en-US" sz="1000">
                          <a:effectLst/>
                          <a:latin typeface="Times New Roman"/>
                          <a:ea typeface="Times New Roman"/>
                          <a:cs typeface="Arial"/>
                        </a:rPr>
                        <a:t>Neural Network based Particle Swarm</a:t>
                      </a:r>
                      <a:endParaRPr lang="en-US" sz="1100">
                        <a:effectLst/>
                        <a:latin typeface="Calibri"/>
                        <a:ea typeface="Times New Roman"/>
                        <a:cs typeface="Arial"/>
                      </a:endParaRPr>
                    </a:p>
                    <a:p>
                      <a:pPr marL="57150" marR="71120" algn="just">
                        <a:lnSpc>
                          <a:spcPct val="150000"/>
                        </a:lnSpc>
                        <a:spcBef>
                          <a:spcPts val="390"/>
                        </a:spcBef>
                        <a:spcAft>
                          <a:spcPts val="0"/>
                        </a:spcAft>
                        <a:tabLst>
                          <a:tab pos="619125" algn="l"/>
                        </a:tabLst>
                      </a:pPr>
                      <a:r>
                        <a:rPr lang="en-US" sz="1000">
                          <a:effectLst/>
                          <a:latin typeface="Times New Roman"/>
                          <a:ea typeface="Times New Roman"/>
                          <a:cs typeface="Arial"/>
                        </a:rPr>
                        <a:t>Optimization (NNPSO)</a:t>
                      </a:r>
                      <a:endParaRPr lang="en-US" sz="1100">
                        <a:effectLst/>
                        <a:latin typeface="Calibri"/>
                        <a:ea typeface="Times New Roman"/>
                        <a:cs typeface="Arial"/>
                      </a:endParaRPr>
                    </a:p>
                    <a:p>
                      <a:pPr marL="57150" marR="71120" algn="just">
                        <a:lnSpc>
                          <a:spcPct val="150000"/>
                        </a:lnSpc>
                        <a:spcBef>
                          <a:spcPts val="390"/>
                        </a:spcBef>
                        <a:spcAft>
                          <a:spcPts val="0"/>
                        </a:spcAft>
                        <a:tabLst>
                          <a:tab pos="619125" algn="l"/>
                        </a:tabLst>
                      </a:pPr>
                      <a:r>
                        <a:rPr lang="en-US" sz="1000">
                          <a:effectLst/>
                          <a:latin typeface="Times New Roman"/>
                          <a:ea typeface="Times New Roman"/>
                          <a:cs typeface="Arial"/>
                        </a:rPr>
                        <a:t>Neural Network based Genetic Algorithm (NNGA), </a:t>
                      </a:r>
                      <a:endParaRPr lang="en-US" sz="1100">
                        <a:effectLst/>
                        <a:latin typeface="Calibri"/>
                        <a:ea typeface="Times New Roman"/>
                        <a:cs typeface="Arial"/>
                      </a:endParaRPr>
                    </a:p>
                    <a:p>
                      <a:pPr marL="57150" marR="71120" algn="just">
                        <a:lnSpc>
                          <a:spcPct val="150000"/>
                        </a:lnSpc>
                        <a:spcBef>
                          <a:spcPts val="390"/>
                        </a:spcBef>
                        <a:spcAft>
                          <a:spcPts val="0"/>
                        </a:spcAft>
                        <a:tabLst>
                          <a:tab pos="619125" algn="l"/>
                        </a:tabLst>
                      </a:pPr>
                      <a:r>
                        <a:rPr lang="en-US" sz="1000">
                          <a:effectLst/>
                          <a:latin typeface="Times New Roman"/>
                          <a:ea typeface="Calibri"/>
                          <a:cs typeface="Arial"/>
                        </a:rPr>
                        <a:t>(Muralitharan et al., 2018)</a:t>
                      </a:r>
                      <a:endParaRPr lang="en-US" sz="1100">
                        <a:effectLst/>
                        <a:latin typeface="Calibri"/>
                        <a:ea typeface="Times New Roman"/>
                        <a:cs typeface="Arial"/>
                      </a:endParaRPr>
                    </a:p>
                  </a:txBody>
                  <a:tcPr marL="0" marR="0" marT="0" marB="0"/>
                </a:tc>
                <a:tc>
                  <a:txBody>
                    <a:bodyPr/>
                    <a:lstStyle/>
                    <a:p>
                      <a:pPr marL="55880" marR="0" algn="just">
                        <a:lnSpc>
                          <a:spcPct val="150000"/>
                        </a:lnSpc>
                        <a:spcBef>
                          <a:spcPts val="390"/>
                        </a:spcBef>
                        <a:spcAft>
                          <a:spcPts val="0"/>
                        </a:spcAft>
                      </a:pPr>
                      <a:r>
                        <a:rPr lang="en-US" sz="1000">
                          <a:effectLst/>
                          <a:latin typeface="Times New Roman"/>
                          <a:ea typeface="Times New Roman"/>
                          <a:cs typeface="Arial"/>
                        </a:rPr>
                        <a:t>Load forecasting</a:t>
                      </a:r>
                      <a:endParaRPr lang="en-US" sz="110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tabLst>
                          <a:tab pos="568960" algn="l"/>
                          <a:tab pos="843280" algn="l"/>
                        </a:tabLst>
                      </a:pPr>
                      <a:r>
                        <a:rPr lang="en-US" sz="1000">
                          <a:effectLst/>
                          <a:latin typeface="Times New Roman"/>
                          <a:ea typeface="Times New Roman"/>
                          <a:cs typeface="Arial"/>
                        </a:rPr>
                        <a:t>5 years of data from Pecan Street</a:t>
                      </a:r>
                      <a:endParaRPr lang="en-US" sz="110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tabLst>
                          <a:tab pos="568960" algn="l"/>
                          <a:tab pos="843280" algn="l"/>
                        </a:tabLst>
                      </a:pPr>
                      <a:r>
                        <a:rPr lang="en-US" sz="1000">
                          <a:effectLst/>
                          <a:latin typeface="Times New Roman"/>
                          <a:ea typeface="Times New Roman"/>
                          <a:cs typeface="Arial"/>
                        </a:rPr>
                        <a:t>MSE 0.387 %</a:t>
                      </a:r>
                      <a:endParaRPr lang="en-US" sz="110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tabLst>
                          <a:tab pos="568960" algn="l"/>
                          <a:tab pos="843280" algn="l"/>
                        </a:tabLst>
                      </a:pPr>
                      <a:r>
                        <a:rPr lang="en-US" sz="1000" dirty="0">
                          <a:effectLst/>
                          <a:latin typeface="Times New Roman"/>
                          <a:ea typeface="Times New Roman"/>
                          <a:cs typeface="Arial"/>
                        </a:rPr>
                        <a:t>For the infrastructure of the </a:t>
                      </a:r>
                      <a:r>
                        <a:rPr lang="en-US" sz="1000" spc="-5" dirty="0">
                          <a:effectLst/>
                          <a:latin typeface="Times New Roman"/>
                          <a:ea typeface="Times New Roman"/>
                          <a:cs typeface="Arial"/>
                        </a:rPr>
                        <a:t>power </a:t>
                      </a:r>
                      <a:r>
                        <a:rPr lang="en-US" sz="1000" dirty="0">
                          <a:effectLst/>
                          <a:latin typeface="Times New Roman"/>
                          <a:ea typeface="Times New Roman"/>
                          <a:cs typeface="Arial"/>
                        </a:rPr>
                        <a:t>network scenario is not good</a:t>
                      </a:r>
                      <a:endParaRPr lang="en-US" sz="1100" dirty="0">
                        <a:effectLst/>
                        <a:latin typeface="Calibri"/>
                        <a:ea typeface="Times New Roman"/>
                        <a:cs typeface="Arial"/>
                      </a:endParaRPr>
                    </a:p>
                  </a:txBody>
                  <a:tcPr marL="0" marR="0" marT="0" marB="0"/>
                </a:tc>
              </a:tr>
            </a:tbl>
          </a:graphicData>
        </a:graphic>
      </p:graphicFrame>
    </p:spTree>
    <p:extLst>
      <p:ext uri="{BB962C8B-B14F-4D97-AF65-F5344CB8AC3E}">
        <p14:creationId xmlns:p14="http://schemas.microsoft.com/office/powerpoint/2010/main" xmlns="" val="1680418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LITERATURE REVIEW</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endParaRPr lang="en-US" sz="2200" dirty="0" smtClean="0"/>
          </a:p>
          <a:p>
            <a:pPr marL="457200" indent="-457200">
              <a:buAutoNum type="arabicPeriod"/>
            </a:pPr>
            <a:endParaRPr lang="en-US" sz="2200" dirty="0"/>
          </a:p>
        </p:txBody>
      </p:sp>
      <p:graphicFrame>
        <p:nvGraphicFramePr>
          <p:cNvPr id="8" name="Table 7"/>
          <p:cNvGraphicFramePr>
            <a:graphicFrameLocks noGrp="1"/>
          </p:cNvGraphicFramePr>
          <p:nvPr>
            <p:extLst>
              <p:ext uri="{D42A27DB-BD31-4B8C-83A1-F6EECF244321}">
                <p14:modId xmlns:p14="http://schemas.microsoft.com/office/powerpoint/2010/main" xmlns="" val="1856696140"/>
              </p:ext>
            </p:extLst>
          </p:nvPr>
        </p:nvGraphicFramePr>
        <p:xfrm>
          <a:off x="227462" y="1915612"/>
          <a:ext cx="8821003" cy="4034811"/>
        </p:xfrm>
        <a:graphic>
          <a:graphicData uri="http://schemas.openxmlformats.org/drawingml/2006/table">
            <a:tbl>
              <a:tblPr firstRow="1" bandRow="1">
                <a:tableStyleId>{5DA37D80-6434-44D0-A028-1B22A696006F}</a:tableStyleId>
              </a:tblPr>
              <a:tblGrid>
                <a:gridCol w="572074"/>
                <a:gridCol w="802748"/>
                <a:gridCol w="2405608"/>
                <a:gridCol w="1260143"/>
                <a:gridCol w="1260143"/>
                <a:gridCol w="790228"/>
                <a:gridCol w="1730059"/>
              </a:tblGrid>
              <a:tr h="494053">
                <a:tc>
                  <a:txBody>
                    <a:bodyPr/>
                    <a:lstStyle/>
                    <a:p>
                      <a:pPr marL="31750" marR="0">
                        <a:lnSpc>
                          <a:spcPct val="115000"/>
                        </a:lnSpc>
                        <a:spcBef>
                          <a:spcPts val="0"/>
                        </a:spcBef>
                        <a:spcAft>
                          <a:spcPts val="1000"/>
                        </a:spcAft>
                      </a:pPr>
                      <a:r>
                        <a:rPr lang="en-US" sz="1000" dirty="0">
                          <a:latin typeface="+mn-lt"/>
                        </a:rPr>
                        <a:t>Sr. No</a:t>
                      </a:r>
                      <a:endParaRPr lang="en-US" sz="1100" dirty="0">
                        <a:latin typeface="+mn-lt"/>
                        <a:ea typeface="Times New Roman"/>
                        <a:cs typeface="Arial"/>
                      </a:endParaRPr>
                    </a:p>
                  </a:txBody>
                  <a:tcPr marL="0" marR="0" marT="0" marB="0"/>
                </a:tc>
                <a:tc>
                  <a:txBody>
                    <a:bodyPr/>
                    <a:lstStyle/>
                    <a:p>
                      <a:pPr marL="31750" marR="0">
                        <a:lnSpc>
                          <a:spcPct val="115000"/>
                        </a:lnSpc>
                        <a:spcBef>
                          <a:spcPts val="0"/>
                        </a:spcBef>
                        <a:spcAft>
                          <a:spcPts val="1000"/>
                        </a:spcAft>
                      </a:pPr>
                      <a:r>
                        <a:rPr lang="en-US" sz="1000">
                          <a:latin typeface="+mn-lt"/>
                        </a:rPr>
                        <a:t>Year</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latin typeface="+mn-lt"/>
                        </a:rPr>
                        <a:t>Techniques</a:t>
                      </a:r>
                      <a:endParaRPr lang="en-US" sz="1100">
                        <a:latin typeface="+mn-lt"/>
                        <a:ea typeface="Times New Roman"/>
                        <a:cs typeface="Arial"/>
                      </a:endParaRPr>
                    </a:p>
                  </a:txBody>
                  <a:tcPr marL="0" marR="0" marT="0" marB="0"/>
                </a:tc>
                <a:tc>
                  <a:txBody>
                    <a:bodyPr/>
                    <a:lstStyle/>
                    <a:p>
                      <a:pPr marL="55880" marR="0">
                        <a:lnSpc>
                          <a:spcPct val="115000"/>
                        </a:lnSpc>
                        <a:spcBef>
                          <a:spcPts val="0"/>
                        </a:spcBef>
                        <a:spcAft>
                          <a:spcPts val="1000"/>
                        </a:spcAft>
                      </a:pPr>
                      <a:r>
                        <a:rPr lang="en-US" sz="1000">
                          <a:latin typeface="+mn-lt"/>
                        </a:rPr>
                        <a:t>Objective</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latin typeface="+mn-lt"/>
                        </a:rPr>
                        <a:t>Dataset</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latin typeface="+mn-lt"/>
                        </a:rPr>
                        <a:t>Performance/Results</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dirty="0">
                          <a:latin typeface="+mn-lt"/>
                        </a:rPr>
                        <a:t>Limitations</a:t>
                      </a:r>
                      <a:endParaRPr lang="en-US" sz="1100" dirty="0">
                        <a:latin typeface="+mn-lt"/>
                        <a:ea typeface="Times New Roman"/>
                        <a:cs typeface="Arial"/>
                      </a:endParaRPr>
                    </a:p>
                  </a:txBody>
                  <a:tcPr marL="0" marR="0" marT="0" marB="0"/>
                </a:tc>
              </a:tr>
              <a:tr h="1400944">
                <a:tc>
                  <a:txBody>
                    <a:bodyPr/>
                    <a:lstStyle/>
                    <a:p>
                      <a:pPr marL="31750" marR="71120" algn="just">
                        <a:lnSpc>
                          <a:spcPct val="150000"/>
                        </a:lnSpc>
                        <a:spcBef>
                          <a:spcPts val="390"/>
                        </a:spcBef>
                        <a:spcAft>
                          <a:spcPts val="0"/>
                        </a:spcAft>
                        <a:tabLst>
                          <a:tab pos="749935" algn="l"/>
                        </a:tabLst>
                      </a:pPr>
                      <a:r>
                        <a:rPr lang="en-US" sz="1000" dirty="0">
                          <a:effectLst/>
                          <a:latin typeface="Times New Roman"/>
                          <a:ea typeface="Times New Roman"/>
                          <a:cs typeface="Arial"/>
                        </a:rPr>
                        <a:t>4</a:t>
                      </a:r>
                      <a:endParaRPr lang="en-US" sz="1100" dirty="0">
                        <a:effectLst/>
                        <a:latin typeface="Calibri"/>
                        <a:ea typeface="Times New Roman"/>
                        <a:cs typeface="Arial"/>
                      </a:endParaRPr>
                    </a:p>
                  </a:txBody>
                  <a:tcPr marL="0" marR="0" marT="0" marB="0"/>
                </a:tc>
                <a:tc>
                  <a:txBody>
                    <a:bodyPr/>
                    <a:lstStyle/>
                    <a:p>
                      <a:pPr marL="31750" marR="71120" algn="just">
                        <a:lnSpc>
                          <a:spcPct val="150000"/>
                        </a:lnSpc>
                        <a:spcBef>
                          <a:spcPts val="390"/>
                        </a:spcBef>
                        <a:spcAft>
                          <a:spcPts val="0"/>
                        </a:spcAft>
                        <a:tabLst>
                          <a:tab pos="749935" algn="l"/>
                        </a:tabLst>
                      </a:pPr>
                      <a:r>
                        <a:rPr lang="en-US" sz="1000">
                          <a:effectLst/>
                          <a:latin typeface="Times New Roman"/>
                          <a:ea typeface="Times New Roman"/>
                          <a:cs typeface="Arial"/>
                        </a:rPr>
                        <a:t>2018</a:t>
                      </a:r>
                      <a:endParaRPr lang="en-US" sz="1100">
                        <a:effectLst/>
                        <a:latin typeface="Calibri"/>
                        <a:ea typeface="Times New Roman"/>
                        <a:cs typeface="Arial"/>
                      </a:endParaRPr>
                    </a:p>
                  </a:txBody>
                  <a:tcPr marL="0" marR="0" marT="0" marB="0"/>
                </a:tc>
                <a:tc>
                  <a:txBody>
                    <a:bodyPr/>
                    <a:lstStyle/>
                    <a:p>
                      <a:pPr marL="57150" marR="71120" algn="just">
                        <a:lnSpc>
                          <a:spcPct val="150000"/>
                        </a:lnSpc>
                        <a:spcBef>
                          <a:spcPts val="390"/>
                        </a:spcBef>
                        <a:spcAft>
                          <a:spcPts val="0"/>
                        </a:spcAft>
                        <a:tabLst>
                          <a:tab pos="749935" algn="l"/>
                        </a:tabLst>
                      </a:pPr>
                      <a:r>
                        <a:rPr lang="en-US" sz="1000">
                          <a:effectLst/>
                          <a:latin typeface="Times New Roman"/>
                          <a:ea typeface="Times New Roman"/>
                          <a:cs typeface="Arial"/>
                        </a:rPr>
                        <a:t>Generalized Extreme Learning Machine (GELM),</a:t>
                      </a:r>
                      <a:endParaRPr lang="en-US" sz="1100">
                        <a:effectLst/>
                        <a:latin typeface="Calibri"/>
                        <a:ea typeface="Times New Roman"/>
                        <a:cs typeface="Arial"/>
                      </a:endParaRPr>
                    </a:p>
                    <a:p>
                      <a:pPr marL="57150" marR="71120" algn="just">
                        <a:lnSpc>
                          <a:spcPct val="150000"/>
                        </a:lnSpc>
                        <a:spcBef>
                          <a:spcPts val="390"/>
                        </a:spcBef>
                        <a:spcAft>
                          <a:spcPts val="0"/>
                        </a:spcAft>
                        <a:tabLst>
                          <a:tab pos="749935" algn="l"/>
                        </a:tabLst>
                      </a:pPr>
                      <a:r>
                        <a:rPr lang="en-US" sz="1000">
                          <a:effectLst/>
                          <a:latin typeface="Times New Roman"/>
                          <a:ea typeface="Times New Roman"/>
                          <a:cs typeface="Arial"/>
                        </a:rPr>
                        <a:t>Improved Wavelet Neural Network (IWNN),</a:t>
                      </a:r>
                      <a:endParaRPr lang="en-US" sz="1100">
                        <a:effectLst/>
                        <a:latin typeface="Calibri"/>
                        <a:ea typeface="Times New Roman"/>
                        <a:cs typeface="Arial"/>
                      </a:endParaRPr>
                    </a:p>
                    <a:p>
                      <a:pPr marL="57150" marR="71120" algn="just">
                        <a:lnSpc>
                          <a:spcPct val="150000"/>
                        </a:lnSpc>
                        <a:spcBef>
                          <a:spcPts val="390"/>
                        </a:spcBef>
                        <a:spcAft>
                          <a:spcPts val="0"/>
                        </a:spcAft>
                        <a:tabLst>
                          <a:tab pos="749935" algn="l"/>
                        </a:tabLst>
                      </a:pPr>
                      <a:r>
                        <a:rPr lang="en-US" sz="1000">
                          <a:effectLst/>
                          <a:latin typeface="Times New Roman"/>
                          <a:ea typeface="Times New Roman"/>
                          <a:cs typeface="Arial"/>
                        </a:rPr>
                        <a:t> </a:t>
                      </a:r>
                      <a:r>
                        <a:rPr lang="en-US" sz="1000">
                          <a:effectLst/>
                          <a:latin typeface="Times New Roman"/>
                          <a:ea typeface="Calibri"/>
                          <a:cs typeface="Arial"/>
                        </a:rPr>
                        <a:t>(Rafiei et al., 2018)</a:t>
                      </a:r>
                      <a:endParaRPr lang="en-US" sz="1100">
                        <a:effectLst/>
                        <a:latin typeface="Calibri"/>
                        <a:ea typeface="Times New Roman"/>
                        <a:cs typeface="Arial"/>
                      </a:endParaRPr>
                    </a:p>
                  </a:txBody>
                  <a:tcPr marL="0" marR="0" marT="0" marB="0"/>
                </a:tc>
                <a:tc>
                  <a:txBody>
                    <a:bodyPr/>
                    <a:lstStyle/>
                    <a:p>
                      <a:pPr marL="55880" marR="0" algn="just">
                        <a:lnSpc>
                          <a:spcPct val="150000"/>
                        </a:lnSpc>
                        <a:spcBef>
                          <a:spcPts val="390"/>
                        </a:spcBef>
                        <a:spcAft>
                          <a:spcPts val="0"/>
                        </a:spcAft>
                      </a:pPr>
                      <a:r>
                        <a:rPr lang="en-US" sz="1000">
                          <a:effectLst/>
                          <a:latin typeface="Times New Roman"/>
                          <a:ea typeface="Times New Roman"/>
                          <a:cs typeface="Arial"/>
                        </a:rPr>
                        <a:t>Load forecasting</a:t>
                      </a:r>
                      <a:endParaRPr lang="en-US" sz="110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pPr>
                      <a:r>
                        <a:rPr lang="en-US" sz="1000">
                          <a:effectLst/>
                          <a:latin typeface="Times New Roman"/>
                          <a:ea typeface="Times New Roman"/>
                          <a:cs typeface="Arial"/>
                        </a:rPr>
                        <a:t>One year dataset</a:t>
                      </a:r>
                      <a:endParaRPr lang="en-US" sz="110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pPr>
                      <a:r>
                        <a:rPr lang="en-US" sz="1000">
                          <a:effectLst/>
                          <a:latin typeface="Times New Roman"/>
                          <a:ea typeface="Times New Roman"/>
                          <a:cs typeface="Arial"/>
                        </a:rPr>
                        <a:t>95% accuracy rate</a:t>
                      </a:r>
                      <a:endParaRPr lang="en-US" sz="110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pPr>
                      <a:r>
                        <a:rPr lang="en-US" sz="1000">
                          <a:effectLst/>
                          <a:latin typeface="Times New Roman"/>
                          <a:ea typeface="Times New Roman"/>
                          <a:cs typeface="Arial"/>
                        </a:rPr>
                        <a:t>Accuracy rate not satisfactory</a:t>
                      </a:r>
                      <a:endParaRPr lang="en-US" sz="1100">
                        <a:effectLst/>
                        <a:latin typeface="Calibri"/>
                        <a:ea typeface="Times New Roman"/>
                        <a:cs typeface="Arial"/>
                      </a:endParaRPr>
                    </a:p>
                  </a:txBody>
                  <a:tcPr marL="0" marR="0" marT="0" marB="0"/>
                </a:tc>
              </a:tr>
              <a:tr h="658861">
                <a:tc>
                  <a:txBody>
                    <a:bodyPr/>
                    <a:lstStyle/>
                    <a:p>
                      <a:pPr marL="31750" marR="0" algn="just">
                        <a:lnSpc>
                          <a:spcPct val="150000"/>
                        </a:lnSpc>
                        <a:spcBef>
                          <a:spcPts val="390"/>
                        </a:spcBef>
                        <a:spcAft>
                          <a:spcPts val="0"/>
                        </a:spcAft>
                      </a:pPr>
                      <a:r>
                        <a:rPr lang="en-US" sz="1000">
                          <a:effectLst/>
                          <a:latin typeface="Times New Roman"/>
                          <a:ea typeface="Times New Roman"/>
                          <a:cs typeface="Arial"/>
                        </a:rPr>
                        <a:t>5</a:t>
                      </a:r>
                      <a:endParaRPr lang="en-US" sz="1100">
                        <a:effectLst/>
                        <a:latin typeface="Calibri"/>
                        <a:ea typeface="Times New Roman"/>
                        <a:cs typeface="Arial"/>
                      </a:endParaRPr>
                    </a:p>
                  </a:txBody>
                  <a:tcPr marL="0" marR="0" marT="0" marB="0"/>
                </a:tc>
                <a:tc>
                  <a:txBody>
                    <a:bodyPr/>
                    <a:lstStyle/>
                    <a:p>
                      <a:pPr marL="31750" marR="0" algn="just">
                        <a:lnSpc>
                          <a:spcPct val="150000"/>
                        </a:lnSpc>
                        <a:spcBef>
                          <a:spcPts val="390"/>
                        </a:spcBef>
                        <a:spcAft>
                          <a:spcPts val="0"/>
                        </a:spcAft>
                      </a:pPr>
                      <a:r>
                        <a:rPr lang="en-US" sz="1000">
                          <a:effectLst/>
                          <a:latin typeface="Times New Roman"/>
                          <a:ea typeface="Times New Roman"/>
                          <a:cs typeface="Arial"/>
                        </a:rPr>
                        <a:t>2018</a:t>
                      </a:r>
                      <a:endParaRPr lang="en-US" sz="1100">
                        <a:effectLst/>
                        <a:latin typeface="Calibri"/>
                        <a:ea typeface="Times New Roman"/>
                        <a:cs typeface="Arial"/>
                      </a:endParaRPr>
                    </a:p>
                  </a:txBody>
                  <a:tcPr marL="0" marR="0" marT="0" marB="0"/>
                </a:tc>
                <a:tc>
                  <a:txBody>
                    <a:bodyPr/>
                    <a:lstStyle/>
                    <a:p>
                      <a:pPr marL="57150" marR="0" algn="just">
                        <a:lnSpc>
                          <a:spcPct val="150000"/>
                        </a:lnSpc>
                        <a:spcBef>
                          <a:spcPts val="390"/>
                        </a:spcBef>
                        <a:spcAft>
                          <a:spcPts val="0"/>
                        </a:spcAft>
                      </a:pPr>
                      <a:r>
                        <a:rPr lang="en-US" sz="1000" dirty="0">
                          <a:effectLst/>
                          <a:latin typeface="Times New Roman"/>
                          <a:ea typeface="Times New Roman"/>
                          <a:cs typeface="Arial"/>
                        </a:rPr>
                        <a:t>Deep Residual Networks (DRN) (Chen et al., 2018)</a:t>
                      </a:r>
                      <a:endParaRPr lang="en-US" sz="1100" dirty="0">
                        <a:effectLst/>
                        <a:latin typeface="Calibri"/>
                        <a:ea typeface="Times New Roman"/>
                        <a:cs typeface="Arial"/>
                      </a:endParaRPr>
                    </a:p>
                  </a:txBody>
                  <a:tcPr marL="0" marR="0" marT="0" marB="0"/>
                </a:tc>
                <a:tc>
                  <a:txBody>
                    <a:bodyPr/>
                    <a:lstStyle/>
                    <a:p>
                      <a:pPr marL="55880" marR="0" algn="just">
                        <a:lnSpc>
                          <a:spcPct val="150000"/>
                        </a:lnSpc>
                        <a:spcBef>
                          <a:spcPts val="390"/>
                        </a:spcBef>
                        <a:spcAft>
                          <a:spcPts val="0"/>
                        </a:spcAft>
                      </a:pPr>
                      <a:r>
                        <a:rPr lang="en-US" sz="1000" dirty="0">
                          <a:effectLst/>
                          <a:latin typeface="Times New Roman"/>
                          <a:ea typeface="Times New Roman"/>
                          <a:cs typeface="Arial"/>
                        </a:rPr>
                        <a:t>Short Term Load Forecasting</a:t>
                      </a:r>
                      <a:endParaRPr lang="en-US" sz="1100" dirty="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pPr>
                      <a:r>
                        <a:rPr lang="en-US" sz="1000">
                          <a:effectLst/>
                          <a:latin typeface="Times New Roman"/>
                          <a:ea typeface="Times New Roman"/>
                          <a:cs typeface="Arial"/>
                        </a:rPr>
                        <a:t>Three public datasets</a:t>
                      </a:r>
                      <a:endParaRPr lang="en-US" sz="110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pPr>
                      <a:r>
                        <a:rPr lang="en-US" sz="1000" dirty="0">
                          <a:effectLst/>
                          <a:latin typeface="Times New Roman"/>
                          <a:ea typeface="Times New Roman"/>
                          <a:cs typeface="Arial"/>
                        </a:rPr>
                        <a:t>MAPE 1.47%</a:t>
                      </a:r>
                      <a:endParaRPr lang="en-US" sz="1100" dirty="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pPr>
                      <a:r>
                        <a:rPr lang="en-US" sz="1000" dirty="0">
                          <a:effectLst/>
                          <a:latin typeface="Times New Roman"/>
                          <a:ea typeface="Times New Roman"/>
                          <a:cs typeface="Arial"/>
                        </a:rPr>
                        <a:t>Efficiency and execution time have not reduced</a:t>
                      </a:r>
                      <a:r>
                        <a:rPr lang="en-US" sz="1000" dirty="0" smtClean="0">
                          <a:effectLst/>
                          <a:latin typeface="Times New Roman"/>
                          <a:ea typeface="Times New Roman"/>
                          <a:cs typeface="Arial"/>
                        </a:rPr>
                        <a:t>.</a:t>
                      </a:r>
                      <a:r>
                        <a:rPr lang="en-US" sz="1000" dirty="0">
                          <a:effectLst/>
                          <a:latin typeface="Times New Roman"/>
                          <a:ea typeface="Times New Roman"/>
                          <a:cs typeface="Arial"/>
                        </a:rPr>
                        <a:t> </a:t>
                      </a:r>
                      <a:endParaRPr lang="en-US" sz="1000" dirty="0" smtClean="0">
                        <a:effectLst/>
                        <a:latin typeface="Times New Roman"/>
                        <a:ea typeface="Times New Roman"/>
                        <a:cs typeface="Arial"/>
                      </a:endParaRPr>
                    </a:p>
                  </a:txBody>
                  <a:tcPr marL="0" marR="0" marT="0" marB="0"/>
                </a:tc>
              </a:tr>
              <a:tr h="1480953">
                <a:tc>
                  <a:txBody>
                    <a:bodyPr/>
                    <a:lstStyle/>
                    <a:p>
                      <a:pPr marL="31750" marR="71120" algn="just">
                        <a:lnSpc>
                          <a:spcPct val="150000"/>
                        </a:lnSpc>
                        <a:spcBef>
                          <a:spcPts val="390"/>
                        </a:spcBef>
                        <a:spcAft>
                          <a:spcPts val="0"/>
                        </a:spcAft>
                        <a:tabLst>
                          <a:tab pos="572770" algn="l"/>
                        </a:tabLst>
                      </a:pPr>
                      <a:r>
                        <a:rPr lang="en-US" sz="1000">
                          <a:effectLst/>
                          <a:latin typeface="Times New Roman"/>
                          <a:ea typeface="Times New Roman"/>
                          <a:cs typeface="Arial"/>
                        </a:rPr>
                        <a:t>6</a:t>
                      </a:r>
                      <a:endParaRPr lang="en-US" sz="1100">
                        <a:effectLst/>
                        <a:latin typeface="Calibri"/>
                        <a:ea typeface="Times New Roman"/>
                        <a:cs typeface="Arial"/>
                      </a:endParaRPr>
                    </a:p>
                  </a:txBody>
                  <a:tcPr marL="0" marR="0" marT="0" marB="0"/>
                </a:tc>
                <a:tc>
                  <a:txBody>
                    <a:bodyPr/>
                    <a:lstStyle/>
                    <a:p>
                      <a:pPr marL="31750" marR="71120" algn="just">
                        <a:lnSpc>
                          <a:spcPct val="150000"/>
                        </a:lnSpc>
                        <a:spcBef>
                          <a:spcPts val="390"/>
                        </a:spcBef>
                        <a:spcAft>
                          <a:spcPts val="0"/>
                        </a:spcAft>
                        <a:tabLst>
                          <a:tab pos="572770" algn="l"/>
                        </a:tabLst>
                      </a:pPr>
                      <a:r>
                        <a:rPr lang="en-US" sz="1000">
                          <a:effectLst/>
                          <a:latin typeface="Times New Roman"/>
                          <a:ea typeface="Times New Roman"/>
                          <a:cs typeface="Arial"/>
                        </a:rPr>
                        <a:t>2017</a:t>
                      </a:r>
                      <a:endParaRPr lang="en-US" sz="1100">
                        <a:effectLst/>
                        <a:latin typeface="Calibri"/>
                        <a:ea typeface="Times New Roman"/>
                        <a:cs typeface="Arial"/>
                      </a:endParaRPr>
                    </a:p>
                  </a:txBody>
                  <a:tcPr marL="0" marR="0" marT="0" marB="0"/>
                </a:tc>
                <a:tc>
                  <a:txBody>
                    <a:bodyPr/>
                    <a:lstStyle/>
                    <a:p>
                      <a:pPr marL="57150" marR="71120" algn="just">
                        <a:lnSpc>
                          <a:spcPct val="150000"/>
                        </a:lnSpc>
                        <a:spcBef>
                          <a:spcPts val="390"/>
                        </a:spcBef>
                        <a:spcAft>
                          <a:spcPts val="0"/>
                        </a:spcAft>
                        <a:tabLst>
                          <a:tab pos="572770" algn="l"/>
                        </a:tabLst>
                      </a:pPr>
                      <a:r>
                        <a:rPr lang="en-US" sz="1000">
                          <a:effectLst/>
                          <a:latin typeface="Times New Roman"/>
                          <a:ea typeface="Times New Roman"/>
                          <a:cs typeface="Arial"/>
                        </a:rPr>
                        <a:t>K-Nearesr Neighbour (KNN), Long Short Term Memory (LSTM) (Kong et al., 2019)</a:t>
                      </a:r>
                      <a:endParaRPr lang="en-US" sz="1100">
                        <a:effectLst/>
                        <a:latin typeface="Calibri"/>
                        <a:ea typeface="Times New Roman"/>
                        <a:cs typeface="Arial"/>
                      </a:endParaRPr>
                    </a:p>
                  </a:txBody>
                  <a:tcPr marL="0" marR="0" marT="0" marB="0"/>
                </a:tc>
                <a:tc>
                  <a:txBody>
                    <a:bodyPr/>
                    <a:lstStyle/>
                    <a:p>
                      <a:pPr marL="55880" marR="0" algn="just">
                        <a:lnSpc>
                          <a:spcPct val="150000"/>
                        </a:lnSpc>
                        <a:spcBef>
                          <a:spcPts val="390"/>
                        </a:spcBef>
                        <a:spcAft>
                          <a:spcPts val="0"/>
                        </a:spcAft>
                      </a:pPr>
                      <a:r>
                        <a:rPr lang="en-US" sz="1000">
                          <a:effectLst/>
                          <a:latin typeface="Times New Roman"/>
                          <a:ea typeface="Times New Roman"/>
                          <a:cs typeface="Arial"/>
                        </a:rPr>
                        <a:t>Load Forecasting</a:t>
                      </a:r>
                      <a:endParaRPr lang="en-US" sz="110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pPr>
                      <a:r>
                        <a:rPr lang="en-US" sz="1000" dirty="0">
                          <a:effectLst/>
                          <a:latin typeface="Times New Roman"/>
                          <a:ea typeface="Times New Roman"/>
                          <a:cs typeface="Arial"/>
                        </a:rPr>
                        <a:t>10,000 residential customers</a:t>
                      </a:r>
                      <a:endParaRPr lang="en-US" sz="1100" dirty="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pPr>
                      <a:r>
                        <a:rPr lang="en-US" sz="1000" dirty="0">
                          <a:effectLst/>
                          <a:latin typeface="Times New Roman"/>
                          <a:ea typeface="Times New Roman"/>
                          <a:cs typeface="Arial"/>
                        </a:rPr>
                        <a:t>LSTM (MAPE 8.58)</a:t>
                      </a:r>
                      <a:endParaRPr lang="en-US" sz="1100" dirty="0">
                        <a:effectLst/>
                        <a:latin typeface="Calibri"/>
                        <a:ea typeface="Times New Roman"/>
                        <a:cs typeface="Arial"/>
                      </a:endParaRPr>
                    </a:p>
                    <a:p>
                      <a:pPr marL="57150" marR="67310" algn="just">
                        <a:lnSpc>
                          <a:spcPct val="150000"/>
                        </a:lnSpc>
                        <a:spcBef>
                          <a:spcPts val="390"/>
                        </a:spcBef>
                        <a:spcAft>
                          <a:spcPts val="0"/>
                        </a:spcAft>
                      </a:pPr>
                      <a:r>
                        <a:rPr lang="en-US" sz="1000" dirty="0">
                          <a:effectLst/>
                          <a:latin typeface="Times New Roman"/>
                          <a:ea typeface="Times New Roman"/>
                          <a:cs typeface="Arial"/>
                        </a:rPr>
                        <a:t>KNN (MAPE 11.23</a:t>
                      </a:r>
                      <a:r>
                        <a:rPr lang="en-US" sz="1000" dirty="0" smtClean="0">
                          <a:effectLst/>
                          <a:latin typeface="Times New Roman"/>
                          <a:ea typeface="Times New Roman"/>
                          <a:cs typeface="Arial"/>
                        </a:rPr>
                        <a:t>)</a:t>
                      </a:r>
                      <a:endParaRPr lang="en-US" sz="1100" dirty="0">
                        <a:effectLst/>
                        <a:latin typeface="Calibri"/>
                        <a:ea typeface="Times New Roman"/>
                        <a:cs typeface="Arial"/>
                      </a:endParaRPr>
                    </a:p>
                  </a:txBody>
                  <a:tcPr marL="0" marR="0" marT="0" marB="0"/>
                </a:tc>
                <a:tc>
                  <a:txBody>
                    <a:bodyPr/>
                    <a:lstStyle/>
                    <a:p>
                      <a:pPr marL="57150" marR="67310" algn="just">
                        <a:lnSpc>
                          <a:spcPct val="150000"/>
                        </a:lnSpc>
                        <a:spcBef>
                          <a:spcPts val="390"/>
                        </a:spcBef>
                        <a:spcAft>
                          <a:spcPts val="0"/>
                        </a:spcAft>
                      </a:pPr>
                      <a:r>
                        <a:rPr lang="en-US" sz="1000" dirty="0">
                          <a:effectLst/>
                          <a:latin typeface="Times New Roman"/>
                          <a:ea typeface="Times New Roman"/>
                          <a:cs typeface="Arial"/>
                        </a:rPr>
                        <a:t>Without tweaking of parameter not </a:t>
                      </a:r>
                      <a:r>
                        <a:rPr lang="en-US" sz="1000" spc="-205" dirty="0">
                          <a:effectLst/>
                          <a:latin typeface="Times New Roman"/>
                          <a:ea typeface="Times New Roman"/>
                          <a:cs typeface="Arial"/>
                        </a:rPr>
                        <a:t> </a:t>
                      </a:r>
                      <a:r>
                        <a:rPr lang="en-US" sz="1000" dirty="0">
                          <a:effectLst/>
                          <a:latin typeface="Times New Roman"/>
                          <a:ea typeface="Times New Roman"/>
                          <a:cs typeface="Arial"/>
                        </a:rPr>
                        <a:t>give good outcomes</a:t>
                      </a:r>
                      <a:endParaRPr lang="en-US" sz="1100" dirty="0">
                        <a:effectLst/>
                        <a:latin typeface="Calibri"/>
                        <a:ea typeface="Times New Roman"/>
                        <a:cs typeface="Arial"/>
                      </a:endParaRPr>
                    </a:p>
                  </a:txBody>
                  <a:tcPr marL="0" marR="0" marT="0" marB="0"/>
                </a:tc>
              </a:tr>
            </a:tbl>
          </a:graphicData>
        </a:graphic>
      </p:graphicFrame>
    </p:spTree>
    <p:extLst>
      <p:ext uri="{BB962C8B-B14F-4D97-AF65-F5344CB8AC3E}">
        <p14:creationId xmlns:p14="http://schemas.microsoft.com/office/powerpoint/2010/main" xmlns="" val="3202512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LITERATURE REVIEW</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endParaRPr lang="en-US" sz="2200" dirty="0" smtClean="0"/>
          </a:p>
          <a:p>
            <a:pPr marL="457200" indent="-457200">
              <a:buAutoNum type="arabicPeriod"/>
            </a:pPr>
            <a:endParaRPr lang="en-US" sz="2200" dirty="0"/>
          </a:p>
        </p:txBody>
      </p:sp>
      <p:graphicFrame>
        <p:nvGraphicFramePr>
          <p:cNvPr id="8" name="Table 7"/>
          <p:cNvGraphicFramePr>
            <a:graphicFrameLocks noGrp="1"/>
          </p:cNvGraphicFramePr>
          <p:nvPr>
            <p:extLst>
              <p:ext uri="{D42A27DB-BD31-4B8C-83A1-F6EECF244321}">
                <p14:modId xmlns:p14="http://schemas.microsoft.com/office/powerpoint/2010/main" xmlns="" val="2278300935"/>
              </p:ext>
            </p:extLst>
          </p:nvPr>
        </p:nvGraphicFramePr>
        <p:xfrm>
          <a:off x="227462" y="1915614"/>
          <a:ext cx="8821003" cy="4142513"/>
        </p:xfrm>
        <a:graphic>
          <a:graphicData uri="http://schemas.openxmlformats.org/drawingml/2006/table">
            <a:tbl>
              <a:tblPr firstRow="1" bandRow="1">
                <a:tableStyleId>{5DA37D80-6434-44D0-A028-1B22A696006F}</a:tableStyleId>
              </a:tblPr>
              <a:tblGrid>
                <a:gridCol w="572074"/>
                <a:gridCol w="802748"/>
                <a:gridCol w="2405608"/>
                <a:gridCol w="1260143"/>
                <a:gridCol w="1260143"/>
                <a:gridCol w="790228"/>
                <a:gridCol w="1730059"/>
              </a:tblGrid>
              <a:tr h="331879">
                <a:tc>
                  <a:txBody>
                    <a:bodyPr/>
                    <a:lstStyle/>
                    <a:p>
                      <a:pPr marL="31750" marR="0">
                        <a:lnSpc>
                          <a:spcPct val="115000"/>
                        </a:lnSpc>
                        <a:spcBef>
                          <a:spcPts val="0"/>
                        </a:spcBef>
                        <a:spcAft>
                          <a:spcPts val="1000"/>
                        </a:spcAft>
                      </a:pPr>
                      <a:r>
                        <a:rPr lang="en-US" sz="1000" dirty="0">
                          <a:latin typeface="+mn-lt"/>
                        </a:rPr>
                        <a:t>Sr. No</a:t>
                      </a:r>
                      <a:endParaRPr lang="en-US" sz="1100" dirty="0">
                        <a:latin typeface="+mn-lt"/>
                        <a:ea typeface="Times New Roman"/>
                        <a:cs typeface="Arial"/>
                      </a:endParaRPr>
                    </a:p>
                  </a:txBody>
                  <a:tcPr marL="0" marR="0" marT="0" marB="0"/>
                </a:tc>
                <a:tc>
                  <a:txBody>
                    <a:bodyPr/>
                    <a:lstStyle/>
                    <a:p>
                      <a:pPr marL="31750" marR="0">
                        <a:lnSpc>
                          <a:spcPct val="115000"/>
                        </a:lnSpc>
                        <a:spcBef>
                          <a:spcPts val="0"/>
                        </a:spcBef>
                        <a:spcAft>
                          <a:spcPts val="1000"/>
                        </a:spcAft>
                      </a:pPr>
                      <a:r>
                        <a:rPr lang="en-US" sz="1000">
                          <a:latin typeface="+mn-lt"/>
                        </a:rPr>
                        <a:t>Year</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latin typeface="+mn-lt"/>
                        </a:rPr>
                        <a:t>Techniques</a:t>
                      </a:r>
                      <a:endParaRPr lang="en-US" sz="1100">
                        <a:latin typeface="+mn-lt"/>
                        <a:ea typeface="Times New Roman"/>
                        <a:cs typeface="Arial"/>
                      </a:endParaRPr>
                    </a:p>
                  </a:txBody>
                  <a:tcPr marL="0" marR="0" marT="0" marB="0"/>
                </a:tc>
                <a:tc>
                  <a:txBody>
                    <a:bodyPr/>
                    <a:lstStyle/>
                    <a:p>
                      <a:pPr marL="55880" marR="0">
                        <a:lnSpc>
                          <a:spcPct val="115000"/>
                        </a:lnSpc>
                        <a:spcBef>
                          <a:spcPts val="0"/>
                        </a:spcBef>
                        <a:spcAft>
                          <a:spcPts val="1000"/>
                        </a:spcAft>
                      </a:pPr>
                      <a:r>
                        <a:rPr lang="en-US" sz="1000">
                          <a:latin typeface="+mn-lt"/>
                        </a:rPr>
                        <a:t>Objective</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latin typeface="+mn-lt"/>
                        </a:rPr>
                        <a:t>Dataset</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latin typeface="+mn-lt"/>
                        </a:rPr>
                        <a:t>Performance/Results</a:t>
                      </a:r>
                      <a:endParaRPr lang="en-US" sz="1100">
                        <a:latin typeface="+mn-lt"/>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dirty="0">
                          <a:latin typeface="+mn-lt"/>
                        </a:rPr>
                        <a:t>Limitations</a:t>
                      </a:r>
                      <a:endParaRPr lang="en-US" sz="1100" dirty="0">
                        <a:latin typeface="+mn-lt"/>
                        <a:ea typeface="Times New Roman"/>
                        <a:cs typeface="Arial"/>
                      </a:endParaRPr>
                    </a:p>
                  </a:txBody>
                  <a:tcPr marL="0" marR="0" marT="0" marB="0"/>
                </a:tc>
              </a:tr>
              <a:tr h="645114">
                <a:tc>
                  <a:txBody>
                    <a:bodyPr/>
                    <a:lstStyle/>
                    <a:p>
                      <a:pPr marL="31750" marR="0" hangingPunct="0">
                        <a:lnSpc>
                          <a:spcPct val="150000"/>
                        </a:lnSpc>
                        <a:spcBef>
                          <a:spcPts val="0"/>
                        </a:spcBef>
                        <a:spcAft>
                          <a:spcPts val="0"/>
                        </a:spcAft>
                      </a:pPr>
                      <a:r>
                        <a:rPr lang="en-US" sz="1000" dirty="0">
                          <a:effectLst/>
                          <a:latin typeface="Times New Roman"/>
                          <a:ea typeface="Calibri"/>
                          <a:cs typeface="Arial"/>
                        </a:rPr>
                        <a:t>7</a:t>
                      </a:r>
                      <a:endParaRPr lang="en-US" sz="1100" dirty="0">
                        <a:effectLst/>
                        <a:latin typeface="Calibri"/>
                        <a:ea typeface="Times New Roman"/>
                        <a:cs typeface="Arial"/>
                      </a:endParaRPr>
                    </a:p>
                  </a:txBody>
                  <a:tcPr marL="0" marR="0" marT="0" marB="0"/>
                </a:tc>
                <a:tc>
                  <a:txBody>
                    <a:bodyPr/>
                    <a:lstStyle/>
                    <a:p>
                      <a:pPr marL="31750" marR="0" hangingPunct="0">
                        <a:lnSpc>
                          <a:spcPct val="150000"/>
                        </a:lnSpc>
                        <a:spcBef>
                          <a:spcPts val="0"/>
                        </a:spcBef>
                        <a:spcAft>
                          <a:spcPts val="0"/>
                        </a:spcAft>
                      </a:pPr>
                      <a:r>
                        <a:rPr lang="en-US" sz="1000">
                          <a:effectLst/>
                          <a:latin typeface="Times New Roman"/>
                          <a:ea typeface="Calibri"/>
                          <a:cs typeface="Arial"/>
                        </a:rPr>
                        <a:t>2019</a:t>
                      </a:r>
                      <a:endParaRPr lang="en-US" sz="110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a:effectLst/>
                          <a:latin typeface="Times New Roman"/>
                          <a:ea typeface="Calibri"/>
                          <a:cs typeface="Arial"/>
                        </a:rPr>
                        <a:t>Deep Convolutional Neural Network (DCNN) (Khan et al., 2019)</a:t>
                      </a:r>
                      <a:endParaRPr lang="en-US" sz="1100">
                        <a:effectLst/>
                        <a:latin typeface="Calibri"/>
                        <a:ea typeface="Times New Roman"/>
                        <a:cs typeface="Arial"/>
                      </a:endParaRPr>
                    </a:p>
                  </a:txBody>
                  <a:tcPr marL="0" marR="0" marT="0" marB="0"/>
                </a:tc>
                <a:tc>
                  <a:txBody>
                    <a:bodyPr/>
                    <a:lstStyle/>
                    <a:p>
                      <a:pPr marL="55880" marR="0" hangingPunct="0">
                        <a:lnSpc>
                          <a:spcPct val="150000"/>
                        </a:lnSpc>
                        <a:spcBef>
                          <a:spcPts val="0"/>
                        </a:spcBef>
                        <a:spcAft>
                          <a:spcPts val="0"/>
                        </a:spcAft>
                      </a:pPr>
                      <a:r>
                        <a:rPr lang="en-US" sz="1000">
                          <a:effectLst/>
                          <a:latin typeface="Times New Roman"/>
                          <a:ea typeface="Calibri"/>
                          <a:cs typeface="Arial"/>
                        </a:rPr>
                        <a:t>Load Forecasting</a:t>
                      </a:r>
                      <a:endParaRPr lang="en-US" sz="110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dirty="0">
                          <a:effectLst/>
                          <a:latin typeface="Times New Roman"/>
                          <a:ea typeface="Calibri"/>
                          <a:cs typeface="Arial"/>
                        </a:rPr>
                        <a:t>4 month dataset taken from Australian energy market operator</a:t>
                      </a:r>
                      <a:endParaRPr lang="en-US" sz="1100" dirty="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a:effectLst/>
                          <a:latin typeface="Times New Roman"/>
                          <a:ea typeface="Calibri"/>
                          <a:cs typeface="Arial"/>
                        </a:rPr>
                        <a:t>MAPE 2.1%</a:t>
                      </a:r>
                      <a:endParaRPr lang="en-US" sz="110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dirty="0">
                          <a:effectLst/>
                          <a:latin typeface="Times New Roman"/>
                          <a:ea typeface="Calibri"/>
                          <a:cs typeface="Arial"/>
                        </a:rPr>
                        <a:t>Redundancy in features are not discussed</a:t>
                      </a:r>
                      <a:endParaRPr lang="en-US" sz="1100" dirty="0">
                        <a:effectLst/>
                        <a:latin typeface="Calibri"/>
                        <a:ea typeface="Times New Roman"/>
                        <a:cs typeface="Arial"/>
                      </a:endParaRPr>
                    </a:p>
                  </a:txBody>
                  <a:tcPr marL="0" marR="0" marT="0" marB="0"/>
                </a:tc>
              </a:tr>
              <a:tr h="1314074">
                <a:tc>
                  <a:txBody>
                    <a:bodyPr/>
                    <a:lstStyle/>
                    <a:p>
                      <a:pPr marL="31750" marR="0" hangingPunct="0">
                        <a:lnSpc>
                          <a:spcPct val="150000"/>
                        </a:lnSpc>
                        <a:spcBef>
                          <a:spcPts val="0"/>
                        </a:spcBef>
                        <a:spcAft>
                          <a:spcPts val="0"/>
                        </a:spcAft>
                      </a:pPr>
                      <a:r>
                        <a:rPr lang="en-US" sz="1000">
                          <a:effectLst/>
                          <a:latin typeface="Times New Roman"/>
                          <a:ea typeface="Calibri"/>
                          <a:cs typeface="Arial"/>
                        </a:rPr>
                        <a:t>8</a:t>
                      </a:r>
                      <a:endParaRPr lang="en-US" sz="1100">
                        <a:effectLst/>
                        <a:latin typeface="Calibri"/>
                        <a:ea typeface="Times New Roman"/>
                        <a:cs typeface="Arial"/>
                      </a:endParaRPr>
                    </a:p>
                  </a:txBody>
                  <a:tcPr marL="0" marR="0" marT="0" marB="0"/>
                </a:tc>
                <a:tc>
                  <a:txBody>
                    <a:bodyPr/>
                    <a:lstStyle/>
                    <a:p>
                      <a:pPr marL="31750" marR="0" hangingPunct="0">
                        <a:lnSpc>
                          <a:spcPct val="150000"/>
                        </a:lnSpc>
                        <a:spcBef>
                          <a:spcPts val="0"/>
                        </a:spcBef>
                        <a:spcAft>
                          <a:spcPts val="0"/>
                        </a:spcAft>
                      </a:pPr>
                      <a:r>
                        <a:rPr lang="en-US" sz="1000">
                          <a:effectLst/>
                          <a:latin typeface="Times New Roman"/>
                          <a:ea typeface="Calibri"/>
                          <a:cs typeface="Arial"/>
                        </a:rPr>
                        <a:t>2018</a:t>
                      </a:r>
                      <a:endParaRPr lang="en-US" sz="110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a:effectLst/>
                          <a:latin typeface="Times New Roman"/>
                          <a:ea typeface="Calibri"/>
                          <a:cs typeface="Arial"/>
                        </a:rPr>
                        <a:t>Convolutional Neural Network (CNN), Long Short Term Memory (LSTM),</a:t>
                      </a:r>
                      <a:endParaRPr lang="en-US" sz="1100">
                        <a:effectLst/>
                        <a:latin typeface="Calibri"/>
                        <a:ea typeface="Times New Roman"/>
                        <a:cs typeface="Arial"/>
                      </a:endParaRPr>
                    </a:p>
                    <a:p>
                      <a:pPr marL="57150" marR="0" hangingPunct="0">
                        <a:lnSpc>
                          <a:spcPct val="150000"/>
                        </a:lnSpc>
                        <a:spcBef>
                          <a:spcPts val="0"/>
                        </a:spcBef>
                        <a:spcAft>
                          <a:spcPts val="0"/>
                        </a:spcAft>
                      </a:pPr>
                      <a:r>
                        <a:rPr lang="en-US" sz="1000">
                          <a:effectLst/>
                          <a:latin typeface="Times New Roman"/>
                          <a:ea typeface="Calibri"/>
                          <a:cs typeface="Arial"/>
                        </a:rPr>
                        <a:t> (Tian et al., 2018)</a:t>
                      </a:r>
                      <a:endParaRPr lang="en-US" sz="1100">
                        <a:effectLst/>
                        <a:latin typeface="Calibri"/>
                        <a:ea typeface="Times New Roman"/>
                        <a:cs typeface="Arial"/>
                      </a:endParaRPr>
                    </a:p>
                  </a:txBody>
                  <a:tcPr marL="0" marR="0" marT="0" marB="0"/>
                </a:tc>
                <a:tc>
                  <a:txBody>
                    <a:bodyPr/>
                    <a:lstStyle/>
                    <a:p>
                      <a:pPr marL="55880" marR="0" hangingPunct="0">
                        <a:lnSpc>
                          <a:spcPct val="150000"/>
                        </a:lnSpc>
                        <a:spcBef>
                          <a:spcPts val="0"/>
                        </a:spcBef>
                        <a:spcAft>
                          <a:spcPts val="0"/>
                        </a:spcAft>
                      </a:pPr>
                      <a:r>
                        <a:rPr lang="en-US" sz="1000">
                          <a:effectLst/>
                          <a:latin typeface="Times New Roman"/>
                          <a:ea typeface="Calibri"/>
                          <a:cs typeface="Arial"/>
                        </a:rPr>
                        <a:t>Short Term Load Forecasting</a:t>
                      </a:r>
                      <a:endParaRPr lang="en-US" sz="110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a:effectLst/>
                          <a:latin typeface="Times New Roman"/>
                          <a:ea typeface="Calibri"/>
                          <a:cs typeface="Arial"/>
                        </a:rPr>
                        <a:t>2 years of data taken from Italy with one hour sampling</a:t>
                      </a:r>
                      <a:endParaRPr lang="en-US" sz="110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a:effectLst/>
                          <a:latin typeface="Times New Roman"/>
                          <a:ea typeface="Calibri"/>
                          <a:cs typeface="Arial"/>
                        </a:rPr>
                        <a:t>MAPE 0.0396%</a:t>
                      </a:r>
                      <a:endParaRPr lang="en-US" sz="1100">
                        <a:effectLst/>
                        <a:latin typeface="Calibri"/>
                        <a:ea typeface="Times New Roman"/>
                        <a:cs typeface="Arial"/>
                      </a:endParaRPr>
                    </a:p>
                    <a:p>
                      <a:pPr marL="57150" marR="0" hangingPunct="0">
                        <a:lnSpc>
                          <a:spcPct val="150000"/>
                        </a:lnSpc>
                        <a:spcBef>
                          <a:spcPts val="0"/>
                        </a:spcBef>
                        <a:spcAft>
                          <a:spcPts val="0"/>
                        </a:spcAft>
                      </a:pPr>
                      <a:r>
                        <a:rPr lang="en-US" sz="1000">
                          <a:effectLst/>
                          <a:latin typeface="Times New Roman"/>
                          <a:ea typeface="Calibri"/>
                          <a:cs typeface="Arial"/>
                        </a:rPr>
                        <a:t>RMSE 1134.17 %</a:t>
                      </a:r>
                      <a:endParaRPr lang="en-US" sz="1100">
                        <a:effectLst/>
                        <a:latin typeface="Calibri"/>
                        <a:ea typeface="Times New Roman"/>
                        <a:cs typeface="Arial"/>
                      </a:endParaRPr>
                    </a:p>
                    <a:p>
                      <a:pPr marL="57150" marR="0" hangingPunct="0">
                        <a:lnSpc>
                          <a:spcPct val="150000"/>
                        </a:lnSpc>
                        <a:spcBef>
                          <a:spcPts val="0"/>
                        </a:spcBef>
                        <a:spcAft>
                          <a:spcPts val="0"/>
                        </a:spcAft>
                      </a:pPr>
                      <a:r>
                        <a:rPr lang="en-US" sz="1000">
                          <a:effectLst/>
                          <a:latin typeface="Times New Roman"/>
                          <a:ea typeface="Calibri"/>
                          <a:cs typeface="Arial"/>
                        </a:rPr>
                        <a:t>MAE 692.14 %</a:t>
                      </a:r>
                      <a:endParaRPr lang="en-US" sz="110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dirty="0">
                          <a:effectLst/>
                          <a:latin typeface="Times New Roman"/>
                          <a:ea typeface="Calibri"/>
                          <a:cs typeface="Arial"/>
                        </a:rPr>
                        <a:t>Redundancy in features are not discussed</a:t>
                      </a:r>
                      <a:endParaRPr lang="en-US" sz="1100" dirty="0">
                        <a:effectLst/>
                        <a:latin typeface="Calibri"/>
                        <a:ea typeface="Times New Roman"/>
                        <a:cs typeface="Arial"/>
                      </a:endParaRPr>
                    </a:p>
                  </a:txBody>
                  <a:tcPr marL="0" marR="0" marT="0" marB="0"/>
                </a:tc>
              </a:tr>
              <a:tr h="507773">
                <a:tc>
                  <a:txBody>
                    <a:bodyPr/>
                    <a:lstStyle/>
                    <a:p>
                      <a:pPr marL="31750" marR="0" hangingPunct="0">
                        <a:lnSpc>
                          <a:spcPct val="150000"/>
                        </a:lnSpc>
                        <a:spcBef>
                          <a:spcPts val="0"/>
                        </a:spcBef>
                        <a:spcAft>
                          <a:spcPts val="0"/>
                        </a:spcAft>
                      </a:pPr>
                      <a:r>
                        <a:rPr lang="en-US" sz="1000" dirty="0">
                          <a:effectLst/>
                          <a:latin typeface="Times New Roman"/>
                          <a:ea typeface="Calibri"/>
                          <a:cs typeface="Arial"/>
                        </a:rPr>
                        <a:t>9</a:t>
                      </a:r>
                      <a:endParaRPr lang="en-US" sz="1100" dirty="0">
                        <a:effectLst/>
                        <a:latin typeface="Calibri"/>
                        <a:ea typeface="Times New Roman"/>
                        <a:cs typeface="Arial"/>
                      </a:endParaRPr>
                    </a:p>
                  </a:txBody>
                  <a:tcPr marL="0" marR="0" marT="0" marB="0"/>
                </a:tc>
                <a:tc>
                  <a:txBody>
                    <a:bodyPr/>
                    <a:lstStyle/>
                    <a:p>
                      <a:pPr marL="31750" marR="0" hangingPunct="0">
                        <a:lnSpc>
                          <a:spcPct val="150000"/>
                        </a:lnSpc>
                        <a:spcBef>
                          <a:spcPts val="0"/>
                        </a:spcBef>
                        <a:spcAft>
                          <a:spcPts val="0"/>
                        </a:spcAft>
                      </a:pPr>
                      <a:r>
                        <a:rPr lang="en-US" sz="1000">
                          <a:effectLst/>
                          <a:latin typeface="Times New Roman"/>
                          <a:ea typeface="Calibri"/>
                          <a:cs typeface="Arial"/>
                        </a:rPr>
                        <a:t>2019</a:t>
                      </a:r>
                      <a:endParaRPr lang="en-US" sz="110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a:effectLst/>
                          <a:latin typeface="Times New Roman"/>
                          <a:ea typeface="Calibri"/>
                          <a:cs typeface="Arial"/>
                        </a:rPr>
                        <a:t>Support Vector Machine (Ayub, B, Mujeeb, &amp; Zahid, 2019)</a:t>
                      </a:r>
                      <a:endParaRPr lang="en-US" sz="1100">
                        <a:effectLst/>
                        <a:latin typeface="Calibri"/>
                        <a:ea typeface="Times New Roman"/>
                        <a:cs typeface="Arial"/>
                      </a:endParaRPr>
                    </a:p>
                  </a:txBody>
                  <a:tcPr marL="0" marR="0" marT="0" marB="0"/>
                </a:tc>
                <a:tc>
                  <a:txBody>
                    <a:bodyPr/>
                    <a:lstStyle/>
                    <a:p>
                      <a:pPr marL="55880" marR="0" hangingPunct="0">
                        <a:lnSpc>
                          <a:spcPct val="150000"/>
                        </a:lnSpc>
                        <a:spcBef>
                          <a:spcPts val="0"/>
                        </a:spcBef>
                        <a:spcAft>
                          <a:spcPts val="0"/>
                        </a:spcAft>
                      </a:pPr>
                      <a:r>
                        <a:rPr lang="en-US" sz="1000">
                          <a:effectLst/>
                          <a:latin typeface="Times New Roman"/>
                          <a:ea typeface="Calibri"/>
                          <a:cs typeface="Arial"/>
                        </a:rPr>
                        <a:t>Short Term Load Forecasting</a:t>
                      </a:r>
                      <a:endParaRPr lang="en-US" sz="110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dirty="0">
                          <a:effectLst/>
                          <a:latin typeface="Times New Roman"/>
                          <a:ea typeface="Calibri"/>
                          <a:cs typeface="Arial"/>
                        </a:rPr>
                        <a:t>3 years dataset taken from ISO/NE</a:t>
                      </a:r>
                      <a:endParaRPr lang="en-US" sz="1100" dirty="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dirty="0">
                          <a:effectLst/>
                          <a:latin typeface="Times New Roman"/>
                          <a:ea typeface="Calibri"/>
                          <a:cs typeface="Arial"/>
                        </a:rPr>
                        <a:t>MAPE 1.682</a:t>
                      </a:r>
                      <a:endParaRPr lang="en-US" sz="1100" dirty="0">
                        <a:effectLst/>
                        <a:latin typeface="Calibri"/>
                        <a:ea typeface="Times New Roman"/>
                        <a:cs typeface="Arial"/>
                      </a:endParaRPr>
                    </a:p>
                  </a:txBody>
                  <a:tcPr marL="0" marR="0" marT="0" marB="0"/>
                </a:tc>
                <a:tc>
                  <a:txBody>
                    <a:bodyPr/>
                    <a:lstStyle/>
                    <a:p>
                      <a:pPr marL="57150" marR="0" hangingPunct="0">
                        <a:lnSpc>
                          <a:spcPct val="150000"/>
                        </a:lnSpc>
                        <a:spcBef>
                          <a:spcPts val="0"/>
                        </a:spcBef>
                        <a:spcAft>
                          <a:spcPts val="0"/>
                        </a:spcAft>
                      </a:pPr>
                      <a:r>
                        <a:rPr lang="en-US" sz="1000" dirty="0">
                          <a:effectLst/>
                          <a:latin typeface="Times New Roman"/>
                          <a:ea typeface="Calibri"/>
                          <a:cs typeface="Arial"/>
                        </a:rPr>
                        <a:t>Tune </a:t>
                      </a:r>
                      <a:r>
                        <a:rPr lang="en-US" sz="1000" dirty="0" smtClean="0">
                          <a:effectLst/>
                          <a:latin typeface="Times New Roman"/>
                          <a:ea typeface="Calibri"/>
                          <a:cs typeface="Arial"/>
                        </a:rPr>
                        <a:t>the </a:t>
                      </a:r>
                      <a:r>
                        <a:rPr lang="en-US" sz="1000" dirty="0">
                          <a:effectLst/>
                          <a:latin typeface="Times New Roman"/>
                          <a:ea typeface="Calibri"/>
                          <a:cs typeface="Arial"/>
                        </a:rPr>
                        <a:t>parameters manually</a:t>
                      </a:r>
                      <a:endParaRPr lang="en-US" sz="1100" dirty="0">
                        <a:effectLst/>
                        <a:latin typeface="Calibri"/>
                        <a:ea typeface="Times New Roman"/>
                        <a:cs typeface="Arial"/>
                      </a:endParaRPr>
                    </a:p>
                  </a:txBody>
                  <a:tcPr marL="0" marR="0" marT="0" marB="0"/>
                </a:tc>
              </a:tr>
              <a:tr h="624627">
                <a:tc>
                  <a:txBody>
                    <a:bodyPr/>
                    <a:lstStyle/>
                    <a:p>
                      <a:pPr marL="31750" marR="0">
                        <a:lnSpc>
                          <a:spcPct val="115000"/>
                        </a:lnSpc>
                        <a:spcBef>
                          <a:spcPts val="0"/>
                        </a:spcBef>
                        <a:spcAft>
                          <a:spcPts val="1000"/>
                        </a:spcAft>
                      </a:pPr>
                      <a:r>
                        <a:rPr lang="en-US" sz="1000" dirty="0">
                          <a:effectLst/>
                          <a:latin typeface="Times New Roman"/>
                          <a:ea typeface="Times New Roman"/>
                          <a:cs typeface="Arial"/>
                        </a:rPr>
                        <a:t>10</a:t>
                      </a:r>
                      <a:endParaRPr lang="en-US" sz="1100" dirty="0">
                        <a:effectLst/>
                        <a:latin typeface="Calibri"/>
                        <a:ea typeface="Times New Roman"/>
                        <a:cs typeface="Arial"/>
                      </a:endParaRPr>
                    </a:p>
                  </a:txBody>
                  <a:tcPr marL="0" marR="0" marT="0" marB="0"/>
                </a:tc>
                <a:tc>
                  <a:txBody>
                    <a:bodyPr/>
                    <a:lstStyle/>
                    <a:p>
                      <a:pPr marL="31750" marR="0">
                        <a:lnSpc>
                          <a:spcPct val="115000"/>
                        </a:lnSpc>
                        <a:spcBef>
                          <a:spcPts val="0"/>
                        </a:spcBef>
                        <a:spcAft>
                          <a:spcPts val="1000"/>
                        </a:spcAft>
                      </a:pPr>
                      <a:r>
                        <a:rPr lang="en-US" sz="1000">
                          <a:effectLst/>
                          <a:latin typeface="Times New Roman"/>
                          <a:ea typeface="Times New Roman"/>
                          <a:cs typeface="Arial"/>
                        </a:rPr>
                        <a:t>2019</a:t>
                      </a:r>
                      <a:endParaRPr lang="en-US" sz="1100">
                        <a:effectLst/>
                        <a:latin typeface="Calibri"/>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a:effectLst/>
                          <a:latin typeface="Times New Roman"/>
                          <a:ea typeface="Times New Roman"/>
                          <a:cs typeface="Arial"/>
                        </a:rPr>
                        <a:t>Convolutional Neural Network (CNN), Autoregressive Integrated Moving Average With Exogenous Inputs (ARIMAX)  (Cai et al., 2019)</a:t>
                      </a:r>
                      <a:endParaRPr lang="en-US" sz="1100">
                        <a:effectLst/>
                        <a:latin typeface="Calibri"/>
                        <a:ea typeface="Times New Roman"/>
                        <a:cs typeface="Arial"/>
                      </a:endParaRPr>
                    </a:p>
                  </a:txBody>
                  <a:tcPr marL="0" marR="0" marT="0" marB="0"/>
                </a:tc>
                <a:tc>
                  <a:txBody>
                    <a:bodyPr/>
                    <a:lstStyle/>
                    <a:p>
                      <a:pPr marL="0" marR="0">
                        <a:lnSpc>
                          <a:spcPct val="115000"/>
                        </a:lnSpc>
                        <a:spcBef>
                          <a:spcPts val="0"/>
                        </a:spcBef>
                        <a:spcAft>
                          <a:spcPts val="1000"/>
                        </a:spcAft>
                      </a:pPr>
                      <a:r>
                        <a:rPr lang="en-US" sz="1000">
                          <a:effectLst/>
                          <a:latin typeface="Times New Roman"/>
                          <a:ea typeface="Times New Roman"/>
                          <a:cs typeface="Arial"/>
                        </a:rPr>
                        <a:t>Load forecasting</a:t>
                      </a:r>
                      <a:endParaRPr lang="en-US" sz="1100">
                        <a:effectLst/>
                        <a:latin typeface="Calibri"/>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dirty="0">
                          <a:effectLst/>
                          <a:latin typeface="Times New Roman"/>
                          <a:ea typeface="Times New Roman"/>
                          <a:cs typeface="Arial"/>
                        </a:rPr>
                        <a:t>Dataset gathered from different buildings which are located Alexandra city. One hour gap for a solitary year time with 5% of mislaid data</a:t>
                      </a:r>
                      <a:endParaRPr lang="en-US" sz="1100" dirty="0">
                        <a:effectLst/>
                        <a:latin typeface="Calibri"/>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dirty="0">
                          <a:effectLst/>
                          <a:latin typeface="Times New Roman"/>
                          <a:ea typeface="Times New Roman"/>
                          <a:cs typeface="Arial"/>
                        </a:rPr>
                        <a:t>RMSE </a:t>
                      </a:r>
                      <a:endParaRPr lang="en-US" sz="1100" dirty="0">
                        <a:effectLst/>
                        <a:latin typeface="Calibri"/>
                        <a:ea typeface="Times New Roman"/>
                        <a:cs typeface="Arial"/>
                      </a:endParaRPr>
                    </a:p>
                    <a:p>
                      <a:pPr marL="57150" marR="0">
                        <a:lnSpc>
                          <a:spcPct val="115000"/>
                        </a:lnSpc>
                        <a:spcBef>
                          <a:spcPts val="0"/>
                        </a:spcBef>
                        <a:spcAft>
                          <a:spcPts val="1000"/>
                        </a:spcAft>
                      </a:pPr>
                      <a:r>
                        <a:rPr lang="en-US" sz="1000" dirty="0">
                          <a:effectLst/>
                          <a:latin typeface="Times New Roman"/>
                          <a:ea typeface="Times New Roman"/>
                          <a:cs typeface="Arial"/>
                        </a:rPr>
                        <a:t>Non Cool 5.1</a:t>
                      </a:r>
                      <a:endParaRPr lang="en-US" sz="1100" dirty="0">
                        <a:effectLst/>
                        <a:latin typeface="Calibri"/>
                        <a:ea typeface="Times New Roman"/>
                        <a:cs typeface="Arial"/>
                      </a:endParaRPr>
                    </a:p>
                    <a:p>
                      <a:pPr marL="57150" marR="0">
                        <a:lnSpc>
                          <a:spcPct val="115000"/>
                        </a:lnSpc>
                        <a:spcBef>
                          <a:spcPts val="0"/>
                        </a:spcBef>
                        <a:spcAft>
                          <a:spcPts val="1000"/>
                        </a:spcAft>
                      </a:pPr>
                      <a:r>
                        <a:rPr lang="en-US" sz="1000" dirty="0">
                          <a:effectLst/>
                          <a:latin typeface="Times New Roman"/>
                          <a:ea typeface="Times New Roman"/>
                          <a:cs typeface="Arial"/>
                        </a:rPr>
                        <a:t>Cool 3.4</a:t>
                      </a:r>
                      <a:endParaRPr lang="en-US" sz="1100" dirty="0">
                        <a:effectLst/>
                        <a:latin typeface="Calibri"/>
                        <a:ea typeface="Times New Roman"/>
                        <a:cs typeface="Arial"/>
                      </a:endParaRPr>
                    </a:p>
                  </a:txBody>
                  <a:tcPr marL="0" marR="0" marT="0" marB="0"/>
                </a:tc>
                <a:tc>
                  <a:txBody>
                    <a:bodyPr/>
                    <a:lstStyle/>
                    <a:p>
                      <a:pPr marL="57150" marR="0">
                        <a:lnSpc>
                          <a:spcPct val="115000"/>
                        </a:lnSpc>
                        <a:spcBef>
                          <a:spcPts val="0"/>
                        </a:spcBef>
                        <a:spcAft>
                          <a:spcPts val="1000"/>
                        </a:spcAft>
                      </a:pPr>
                      <a:r>
                        <a:rPr lang="en-US" sz="1000" dirty="0">
                          <a:effectLst/>
                          <a:latin typeface="Times New Roman"/>
                          <a:ea typeface="Times New Roman"/>
                          <a:cs typeface="Arial"/>
                        </a:rPr>
                        <a:t>Complex to execute in different datasets</a:t>
                      </a:r>
                      <a:endParaRPr lang="en-US" sz="1100" dirty="0">
                        <a:effectLst/>
                        <a:latin typeface="Calibri"/>
                        <a:ea typeface="Times New Roman"/>
                        <a:cs typeface="Arial"/>
                      </a:endParaRPr>
                    </a:p>
                  </a:txBody>
                  <a:tcPr marL="0" marR="0" marT="0" marB="0"/>
                </a:tc>
              </a:tr>
            </a:tbl>
          </a:graphicData>
        </a:graphic>
      </p:graphicFrame>
    </p:spTree>
    <p:extLst>
      <p:ext uri="{BB962C8B-B14F-4D97-AF65-F5344CB8AC3E}">
        <p14:creationId xmlns:p14="http://schemas.microsoft.com/office/powerpoint/2010/main" xmlns="" val="1055415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0" y="2871989"/>
            <a:ext cx="9144000" cy="1893193"/>
          </a:xfrm>
        </p:spPr>
        <p:txBody>
          <a:bodyPr>
            <a:noAutofit/>
          </a:bodyPr>
          <a:lstStyle/>
          <a:p>
            <a:pPr algn="ctr"/>
            <a:r>
              <a:rPr lang="en-US" sz="6000" dirty="0" smtClean="0"/>
              <a:t> PROBLEM STATEMENT</a:t>
            </a:r>
            <a:endParaRPr lang="en-US" sz="6000" dirty="0"/>
          </a:p>
        </p:txBody>
      </p:sp>
    </p:spTree>
    <p:extLst>
      <p:ext uri="{BB962C8B-B14F-4D97-AF65-F5344CB8AC3E}">
        <p14:creationId xmlns:p14="http://schemas.microsoft.com/office/powerpoint/2010/main" xmlns="" val="2704394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PROBLEM STATEMENT</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200000"/>
              </a:lnSpc>
              <a:buFont typeface="Arial" pitchFamily="34" charset="0"/>
              <a:buChar char="•"/>
            </a:pPr>
            <a:r>
              <a:rPr lang="en-US" sz="1600" dirty="0" smtClean="0"/>
              <a:t>For the purpose of optimal operation and planning in electrical utility companies, there is much need for proper framework that can be used to know present and future need for electricity. Therefore, there is really need a better framework that can be used for load forecasting. </a:t>
            </a:r>
          </a:p>
          <a:p>
            <a:pPr marL="457200" indent="-457200">
              <a:buAutoNum type="arabicPeriod"/>
            </a:pPr>
            <a:endParaRPr lang="en-US" sz="2200" dirty="0"/>
          </a:p>
        </p:txBody>
      </p:sp>
    </p:spTree>
    <p:extLst>
      <p:ext uri="{BB962C8B-B14F-4D97-AF65-F5344CB8AC3E}">
        <p14:creationId xmlns:p14="http://schemas.microsoft.com/office/powerpoint/2010/main" xmlns="" val="4153156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0" y="2871989"/>
            <a:ext cx="9144000" cy="1893193"/>
          </a:xfrm>
        </p:spPr>
        <p:txBody>
          <a:bodyPr>
            <a:noAutofit/>
          </a:bodyPr>
          <a:lstStyle/>
          <a:p>
            <a:pPr algn="ctr"/>
            <a:r>
              <a:rPr lang="en-US" sz="6000" dirty="0" smtClean="0"/>
              <a:t> MOTIVATION</a:t>
            </a:r>
            <a:endParaRPr lang="en-US" sz="6000" dirty="0"/>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p14="http://schemas.microsoft.com/office/powerpoint/2010/main" xmlns="" val="2911833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MOTIVATION</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200000"/>
              </a:lnSpc>
              <a:buFont typeface="Arial" pitchFamily="34" charset="0"/>
              <a:buChar char="•"/>
            </a:pPr>
            <a:r>
              <a:rPr lang="en-US" sz="1600" dirty="0" smtClean="0"/>
              <a:t>Every researcher have been tried his best to give a better framework to perform load forecasting but they have some limitations: </a:t>
            </a:r>
          </a:p>
          <a:p>
            <a:pPr marL="457200" indent="-457200" algn="just">
              <a:lnSpc>
                <a:spcPct val="200000"/>
              </a:lnSpc>
              <a:buFont typeface="Arial" pitchFamily="34" charset="0"/>
              <a:buChar char="•"/>
            </a:pPr>
            <a:r>
              <a:rPr lang="en-US" sz="1600" dirty="0" smtClean="0"/>
              <a:t>Redundancy of features does not discuss. </a:t>
            </a:r>
          </a:p>
          <a:p>
            <a:pPr marL="457200" indent="-457200" algn="just">
              <a:lnSpc>
                <a:spcPct val="200000"/>
              </a:lnSpc>
              <a:buFont typeface="Arial" pitchFamily="34" charset="0"/>
              <a:buChar char="•"/>
            </a:pPr>
            <a:r>
              <a:rPr lang="en-US" sz="1600" dirty="0" smtClean="0"/>
              <a:t>Some researchers only used specific datasets.</a:t>
            </a:r>
          </a:p>
          <a:p>
            <a:pPr marL="457200" indent="-457200" algn="just">
              <a:lnSpc>
                <a:spcPct val="200000"/>
              </a:lnSpc>
              <a:buFont typeface="Arial" pitchFamily="34" charset="0"/>
              <a:buChar char="•"/>
            </a:pPr>
            <a:r>
              <a:rPr lang="en-US" sz="1600" dirty="0" smtClean="0"/>
              <a:t>We use feature selection and extraction method to remove redundant features and will use  datasets to perform load forecasting.</a:t>
            </a:r>
          </a:p>
          <a:p>
            <a:pPr marL="457200" indent="-457200">
              <a:buAutoNum type="arabicPeriod"/>
            </a:pPr>
            <a:endParaRPr lang="en-US" sz="2200" dirty="0"/>
          </a:p>
        </p:txBody>
      </p:sp>
    </p:spTree>
    <p:extLst>
      <p:ext uri="{BB962C8B-B14F-4D97-AF65-F5344CB8AC3E}">
        <p14:creationId xmlns:p14="http://schemas.microsoft.com/office/powerpoint/2010/main" xmlns="" val="1980510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0" y="2871989"/>
            <a:ext cx="9144000" cy="1893193"/>
          </a:xfrm>
        </p:spPr>
        <p:txBody>
          <a:bodyPr>
            <a:noAutofit/>
          </a:bodyPr>
          <a:lstStyle/>
          <a:p>
            <a:pPr algn="ctr"/>
            <a:r>
              <a:rPr lang="en-US" sz="6000" dirty="0" smtClean="0"/>
              <a:t> RESEARCH QUESTIONS</a:t>
            </a:r>
            <a:endParaRPr lang="en-US" sz="6000" dirty="0"/>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p14="http://schemas.microsoft.com/office/powerpoint/2010/main" xmlns="" val="3314613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a:t>RESEARCH </a:t>
            </a:r>
            <a:r>
              <a:rPr lang="en-US" dirty="0" smtClean="0"/>
              <a:t>QUESTIONS</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t>  How to improve the accuracy rate of the load forecasting technique?</a:t>
            </a:r>
          </a:p>
          <a:p>
            <a:pPr marL="457200" indent="-457200">
              <a:buAutoNum type="arabicPeriod"/>
            </a:pPr>
            <a:endParaRPr lang="en-US" sz="2200" dirty="0"/>
          </a:p>
        </p:txBody>
      </p:sp>
      <p:pic>
        <p:nvPicPr>
          <p:cNvPr id="8" name="Pictur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28048" y="2388360"/>
            <a:ext cx="5909480" cy="3343700"/>
          </a:xfrm>
          <a:prstGeom prst="rect">
            <a:avLst/>
          </a:prstGeom>
        </p:spPr>
      </p:pic>
    </p:spTree>
    <p:extLst>
      <p:ext uri="{BB962C8B-B14F-4D97-AF65-F5344CB8AC3E}">
        <p14:creationId xmlns:p14="http://schemas.microsoft.com/office/powerpoint/2010/main" xmlns="" val="3443771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0" y="2871989"/>
            <a:ext cx="9144000" cy="1893193"/>
          </a:xfrm>
        </p:spPr>
        <p:txBody>
          <a:bodyPr>
            <a:noAutofit/>
          </a:bodyPr>
          <a:lstStyle/>
          <a:p>
            <a:pPr algn="ctr"/>
            <a:r>
              <a:rPr lang="en-US" sz="6000" dirty="0" smtClean="0"/>
              <a:t> RESEARCH OBJECTIVES</a:t>
            </a:r>
            <a:endParaRPr lang="en-US" sz="6000" dirty="0"/>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p14="http://schemas.microsoft.com/office/powerpoint/2010/main" xmlns="" val="173451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305318" y="1403797"/>
            <a:ext cx="4593443" cy="4462530"/>
          </a:xfrm>
          <a:prstGeom prst="rect">
            <a:avLst/>
          </a:prstGeom>
        </p:spPr>
      </p:pic>
      <p:sp>
        <p:nvSpPr>
          <p:cNvPr id="9" name="TextBox 8"/>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p14="http://schemas.microsoft.com/office/powerpoint/2010/main" xmlns="" val="159265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a:t>RESEARCH </a:t>
            </a:r>
            <a:r>
              <a:rPr lang="en-US" dirty="0" smtClean="0"/>
              <a:t>OBJECTIVES</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t>The objective of this work is performing load forecasting using different datasets.</a:t>
            </a:r>
          </a:p>
          <a:p>
            <a:endParaRPr lang="en-US" sz="1600" dirty="0" smtClean="0"/>
          </a:p>
          <a:p>
            <a:pPr marL="457200" indent="-457200"/>
            <a:endParaRPr lang="en-US" sz="2200" dirty="0"/>
          </a:p>
        </p:txBody>
      </p:sp>
      <p:pic>
        <p:nvPicPr>
          <p:cNvPr id="8" name="Picture 7" descr="Capture.PNG"/>
          <p:cNvPicPr>
            <a:picLocks noChangeAspect="1"/>
          </p:cNvPicPr>
          <p:nvPr/>
        </p:nvPicPr>
        <p:blipFill>
          <a:blip r:embed="rId4" cstate="print"/>
          <a:stretch>
            <a:fillRect/>
          </a:stretch>
        </p:blipFill>
        <p:spPr>
          <a:xfrm>
            <a:off x="846160" y="2438731"/>
            <a:ext cx="6905767" cy="2856600"/>
          </a:xfrm>
          <a:prstGeom prst="rect">
            <a:avLst/>
          </a:prstGeom>
        </p:spPr>
      </p:pic>
    </p:spTree>
    <p:extLst>
      <p:ext uri="{BB962C8B-B14F-4D97-AF65-F5344CB8AC3E}">
        <p14:creationId xmlns:p14="http://schemas.microsoft.com/office/powerpoint/2010/main" xmlns="" val="2800924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0" y="2871989"/>
            <a:ext cx="9144000" cy="1893193"/>
          </a:xfrm>
        </p:spPr>
        <p:txBody>
          <a:bodyPr>
            <a:noAutofit/>
          </a:bodyPr>
          <a:lstStyle/>
          <a:p>
            <a:pPr algn="ctr"/>
            <a:r>
              <a:rPr lang="en-US" sz="6000" dirty="0" smtClean="0"/>
              <a:t> METHODOLOGY</a:t>
            </a:r>
            <a:endParaRPr lang="en-US" sz="6000" dirty="0"/>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p14="http://schemas.microsoft.com/office/powerpoint/2010/main" xmlns="" val="342843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METHODOLOGY</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smtClean="0"/>
              <a:t>Step 1: Pre-processing</a:t>
            </a:r>
          </a:p>
          <a:p>
            <a:r>
              <a:rPr lang="en-US" sz="1600" dirty="0" smtClean="0"/>
              <a:t>Take datasets, 25 % features will be divided into testing and 75% features of each dataset will be separated for </a:t>
            </a:r>
            <a:r>
              <a:rPr lang="en-US" sz="1600" dirty="0" smtClean="0"/>
              <a:t>training </a:t>
            </a:r>
            <a:r>
              <a:rPr lang="en-US" sz="1600" dirty="0" smtClean="0"/>
              <a:t>purposes. </a:t>
            </a:r>
          </a:p>
          <a:p>
            <a:endParaRPr lang="en-US" sz="1600" dirty="0" smtClean="0"/>
          </a:p>
          <a:p>
            <a:r>
              <a:rPr lang="en-US" sz="1600" b="1" dirty="0" smtClean="0"/>
              <a:t>Step 2: Feature Selection</a:t>
            </a:r>
          </a:p>
          <a:p>
            <a:r>
              <a:rPr lang="en-US" sz="1600" dirty="0" smtClean="0"/>
              <a:t>The main related attributes will be chosen using combination of Extreme Gradient Boosting (XGB).</a:t>
            </a:r>
          </a:p>
          <a:p>
            <a:endParaRPr lang="en-US" sz="1600" dirty="0" smtClean="0"/>
          </a:p>
          <a:p>
            <a:r>
              <a:rPr lang="en-US" sz="1600" b="1" dirty="0" smtClean="0"/>
              <a:t>Step 3: Feature Extraction</a:t>
            </a:r>
          </a:p>
          <a:p>
            <a:r>
              <a:rPr lang="en-US" sz="1600" dirty="0" smtClean="0"/>
              <a:t>Feature Extraction will be performed using Recursive Feature Eliminator (RFE) . </a:t>
            </a:r>
          </a:p>
          <a:p>
            <a:endParaRPr lang="en-US" sz="1600" dirty="0" smtClean="0"/>
          </a:p>
          <a:p>
            <a:r>
              <a:rPr lang="en-US" sz="1600" b="1" dirty="0" smtClean="0"/>
              <a:t>Step 4: Classification</a:t>
            </a:r>
          </a:p>
          <a:p>
            <a:r>
              <a:rPr lang="en-US" sz="1600" dirty="0" smtClean="0"/>
              <a:t>For the classification I will use Hybrid of Convolutional Neural Network (CNN) and Particle Swarm Optimization (PSO). Further, hybrid technique will be compared with some conventional technique to show improvement of our hybrid technique.</a:t>
            </a:r>
          </a:p>
          <a:p>
            <a:endParaRPr lang="en-US" sz="1600" dirty="0" smtClean="0"/>
          </a:p>
          <a:p>
            <a:r>
              <a:rPr lang="en-US" sz="1600" b="1" dirty="0" smtClean="0"/>
              <a:t>Step 5: Result</a:t>
            </a:r>
          </a:p>
          <a:p>
            <a:r>
              <a:rPr lang="en-US" sz="1600" dirty="0" smtClean="0"/>
              <a:t>Results will be calculated using Root Mean Square Error (RMSE) and Mean Absolute Error (MAE) evaluators. </a:t>
            </a:r>
          </a:p>
          <a:p>
            <a:pPr marL="457200" indent="-457200"/>
            <a:endParaRPr lang="en-US" sz="2200" dirty="0" smtClean="0"/>
          </a:p>
          <a:p>
            <a:pPr marL="457200" indent="-457200">
              <a:buAutoNum type="arabicPeriod"/>
            </a:pPr>
            <a:endParaRPr lang="en-US" sz="2200" dirty="0" smtClean="0"/>
          </a:p>
          <a:p>
            <a:pPr marL="457200" indent="-457200">
              <a:buAutoNum type="arabicPeriod"/>
            </a:pPr>
            <a:endParaRPr lang="en-US" sz="2200" dirty="0"/>
          </a:p>
        </p:txBody>
      </p:sp>
    </p:spTree>
    <p:extLst>
      <p:ext uri="{BB962C8B-B14F-4D97-AF65-F5344CB8AC3E}">
        <p14:creationId xmlns:p14="http://schemas.microsoft.com/office/powerpoint/2010/main" xmlns="" val="326434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METHODOLOGY</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endParaRPr lang="en-US" sz="2200" dirty="0" smtClean="0"/>
          </a:p>
          <a:p>
            <a:pPr marL="457200" indent="-457200">
              <a:buAutoNum type="arabicPeriod"/>
            </a:pPr>
            <a:endParaRPr lang="en-US" sz="2200" dirty="0" smtClean="0"/>
          </a:p>
          <a:p>
            <a:pPr marL="457200" indent="-457200">
              <a:buAutoNum type="arabicPeriod"/>
            </a:pPr>
            <a:endParaRPr lang="en-US" sz="2200" dirty="0"/>
          </a:p>
        </p:txBody>
      </p:sp>
      <p:pic>
        <p:nvPicPr>
          <p:cNvPr id="7" name="Picture 6" descr="Capture.PNG"/>
          <p:cNvPicPr>
            <a:picLocks noChangeAspect="1"/>
          </p:cNvPicPr>
          <p:nvPr/>
        </p:nvPicPr>
        <p:blipFill>
          <a:blip r:embed="rId4" cstate="print"/>
          <a:stretch>
            <a:fillRect/>
          </a:stretch>
        </p:blipFill>
        <p:spPr>
          <a:xfrm>
            <a:off x="668740" y="2071497"/>
            <a:ext cx="7724633" cy="3701505"/>
          </a:xfrm>
          <a:prstGeom prst="rect">
            <a:avLst/>
          </a:prstGeom>
        </p:spPr>
      </p:pic>
    </p:spTree>
    <p:extLst>
      <p:ext uri="{BB962C8B-B14F-4D97-AF65-F5344CB8AC3E}">
        <p14:creationId xmlns:p14="http://schemas.microsoft.com/office/powerpoint/2010/main" xmlns="" val="326434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2871989"/>
            <a:ext cx="9144000" cy="1893193"/>
          </a:xfrm>
        </p:spPr>
        <p:txBody>
          <a:bodyPr>
            <a:noAutofit/>
          </a:bodyPr>
          <a:lstStyle/>
          <a:p>
            <a:pPr algn="ctr"/>
            <a:r>
              <a:rPr lang="en-US" sz="6000" dirty="0" smtClean="0">
                <a:ln>
                  <a:solidFill>
                    <a:schemeClr val="bg1"/>
                  </a:solidFill>
                </a:ln>
                <a:effectLst>
                  <a:glow rad="228600">
                    <a:schemeClr val="accent2">
                      <a:satMod val="175000"/>
                      <a:alpha val="40000"/>
                    </a:schemeClr>
                  </a:glow>
                </a:effectLst>
              </a:rPr>
              <a:t>THANK YOU</a:t>
            </a:r>
            <a:endParaRPr lang="en-US" sz="6000" dirty="0">
              <a:ln>
                <a:solidFill>
                  <a:schemeClr val="bg1"/>
                </a:solidFill>
              </a:ln>
              <a:effectLst>
                <a:glow rad="228600">
                  <a:schemeClr val="accent2">
                    <a:satMod val="175000"/>
                    <a:alpha val="40000"/>
                  </a:schemeClr>
                </a:glow>
              </a:effectLst>
            </a:endParaRPr>
          </a:p>
        </p:txBody>
      </p:sp>
      <p:sp>
        <p:nvSpPr>
          <p:cNvPr id="9" name="TextBox 8"/>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p14="http://schemas.microsoft.com/office/powerpoint/2010/main" xmlns="" val="3466789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a:xfrm>
            <a:off x="553793" y="1980173"/>
            <a:ext cx="4523173" cy="4351338"/>
          </a:xfrm>
        </p:spPr>
        <p:txBody>
          <a:bodyPr>
            <a:normAutofit/>
          </a:bodyPr>
          <a:lstStyle/>
          <a:p>
            <a:pPr marL="514350" indent="-514350"/>
            <a:r>
              <a:rPr lang="en-US" dirty="0" smtClean="0"/>
              <a:t>Introduction</a:t>
            </a:r>
          </a:p>
          <a:p>
            <a:pPr marL="514350" indent="-514350"/>
            <a:r>
              <a:rPr lang="en-US" dirty="0" smtClean="0"/>
              <a:t>Literature review</a:t>
            </a:r>
          </a:p>
          <a:p>
            <a:pPr marL="514350" indent="-514350"/>
            <a:r>
              <a:rPr lang="en-US" dirty="0" smtClean="0"/>
              <a:t>Problem Statement</a:t>
            </a:r>
          </a:p>
          <a:p>
            <a:pPr marL="514350" indent="-514350"/>
            <a:r>
              <a:rPr lang="en-US" dirty="0" smtClean="0"/>
              <a:t>Motivation</a:t>
            </a:r>
          </a:p>
          <a:p>
            <a:pPr marL="514350" indent="-514350"/>
            <a:r>
              <a:rPr lang="en-US" dirty="0" smtClean="0"/>
              <a:t>Research Questions</a:t>
            </a:r>
          </a:p>
          <a:p>
            <a:pPr marL="514350" indent="-514350"/>
            <a:r>
              <a:rPr lang="en-US" dirty="0" smtClean="0"/>
              <a:t>Research Objectives</a:t>
            </a:r>
          </a:p>
          <a:p>
            <a:pPr marL="514350" indent="-514350"/>
            <a:r>
              <a:rPr lang="en-US" dirty="0" smtClean="0"/>
              <a:t>Methodology</a:t>
            </a:r>
          </a:p>
          <a:p>
            <a:pPr marL="514350" indent="-514350">
              <a:buNone/>
            </a:pPr>
            <a:endParaRPr lang="en-US" dirty="0" smtClean="0"/>
          </a:p>
          <a:p>
            <a:pPr marL="514350" indent="-514350">
              <a:buFont typeface="+mj-lt"/>
              <a:buAutoNum type="arabicPeriod"/>
            </a:pPr>
            <a:endParaRPr lang="en-US" dirty="0" smtClean="0"/>
          </a:p>
        </p:txBody>
      </p:sp>
      <p:sp>
        <p:nvSpPr>
          <p:cNvPr id="4" name="Content Placeholder 2"/>
          <p:cNvSpPr txBox="1">
            <a:spLocks/>
          </p:cNvSpPr>
          <p:nvPr/>
        </p:nvSpPr>
        <p:spPr>
          <a:xfrm>
            <a:off x="4533363" y="1978025"/>
            <a:ext cx="43015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None/>
            </a:pPr>
            <a:endParaRPr lang="en-US" sz="2600" dirty="0" smtClean="0"/>
          </a:p>
          <a:p>
            <a:endParaRPr lang="en-US" dirty="0" smtClean="0"/>
          </a:p>
          <a:p>
            <a:endParaRPr lang="en-US" dirty="0" smtClean="0"/>
          </a:p>
        </p:txBody>
      </p:sp>
      <p:sp>
        <p:nvSpPr>
          <p:cNvPr id="9" name="TextBox 8"/>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p14="http://schemas.microsoft.com/office/powerpoint/2010/main" xmlns="" val="1372802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0" y="2871989"/>
            <a:ext cx="9144000" cy="1893193"/>
          </a:xfrm>
        </p:spPr>
        <p:txBody>
          <a:bodyPr>
            <a:noAutofit/>
          </a:bodyPr>
          <a:lstStyle/>
          <a:p>
            <a:pPr algn="ctr"/>
            <a:r>
              <a:rPr lang="en-US" sz="6000" dirty="0" smtClean="0"/>
              <a:t> INTRODUCTION</a:t>
            </a:r>
            <a:endParaRPr lang="en-US" sz="6000" dirty="0"/>
          </a:p>
        </p:txBody>
      </p:sp>
      <p:sp>
        <p:nvSpPr>
          <p:cNvPr id="9" name="TextBox 8"/>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p14="http://schemas.microsoft.com/office/powerpoint/2010/main" xmlns="" val="3334796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INTRODUCTION</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7" name="Title 1"/>
          <p:cNvSpPr txBox="1">
            <a:spLocks/>
          </p:cNvSpPr>
          <p:nvPr/>
        </p:nvSpPr>
        <p:spPr>
          <a:xfrm>
            <a:off x="0" y="1918510"/>
            <a:ext cx="9144000" cy="441405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Arial" pitchFamily="34" charset="0"/>
              <a:buChar char="•"/>
            </a:pPr>
            <a:r>
              <a:rPr lang="en-US" sz="1600" dirty="0"/>
              <a:t>The device which takes electrical energy is known as the electric </a:t>
            </a:r>
            <a:r>
              <a:rPr lang="en-US" sz="1600" dirty="0" smtClean="0"/>
              <a:t>load.</a:t>
            </a:r>
          </a:p>
          <a:p>
            <a:pPr marL="457200" indent="-457200" algn="just">
              <a:lnSpc>
                <a:spcPct val="150000"/>
              </a:lnSpc>
              <a:buFont typeface="Arial" pitchFamily="34" charset="0"/>
              <a:buChar char="•"/>
            </a:pPr>
            <a:r>
              <a:rPr lang="en-US" sz="1600" dirty="0" smtClean="0"/>
              <a:t>The </a:t>
            </a:r>
            <a:r>
              <a:rPr lang="en-US" sz="1600" dirty="0"/>
              <a:t>electrical load is a device that consumes electrical energy </a:t>
            </a:r>
            <a:r>
              <a:rPr lang="en-US" sz="1600" dirty="0" smtClean="0"/>
              <a:t>.</a:t>
            </a:r>
          </a:p>
          <a:p>
            <a:pPr marL="457200" indent="-457200" algn="just">
              <a:lnSpc>
                <a:spcPct val="150000"/>
              </a:lnSpc>
              <a:buFont typeface="Arial" pitchFamily="34" charset="0"/>
              <a:buChar char="•"/>
            </a:pPr>
            <a:r>
              <a:rPr lang="en-US" sz="1600" dirty="0" smtClean="0"/>
              <a:t>Electricity is part of technologies and it has a great impact on human life from various angles. As population increased, the demand for electricity increased too. With the help of electrical load forecasting, future requirements of energy load can be predicted.</a:t>
            </a:r>
          </a:p>
          <a:p>
            <a:pPr marL="457200" indent="-457200" algn="just">
              <a:lnSpc>
                <a:spcPct val="150000"/>
              </a:lnSpc>
              <a:buFont typeface="Arial" pitchFamily="34" charset="0"/>
              <a:buChar char="•"/>
            </a:pPr>
            <a:endParaRPr lang="en-US" sz="1600" dirty="0"/>
          </a:p>
          <a:p>
            <a:pPr marL="457200" indent="-457200" algn="just">
              <a:lnSpc>
                <a:spcPct val="150000"/>
              </a:lnSpc>
              <a:buFont typeface="Arial" pitchFamily="34" charset="0"/>
              <a:buChar char="•"/>
            </a:pPr>
            <a:endParaRPr lang="en-US" sz="1600" dirty="0" smtClean="0"/>
          </a:p>
        </p:txBody>
      </p:sp>
      <p:sp>
        <p:nvSpPr>
          <p:cNvPr id="8" name="Title 1"/>
          <p:cNvSpPr txBox="1">
            <a:spLocks/>
          </p:cNvSpPr>
          <p:nvPr/>
        </p:nvSpPr>
        <p:spPr>
          <a:xfrm>
            <a:off x="206992" y="3657600"/>
            <a:ext cx="4092053" cy="2199564"/>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mj-lt"/>
              <a:buAutoNum type="romanUcPeriod"/>
            </a:pPr>
            <a:endParaRPr lang="en-US" sz="1600" dirty="0"/>
          </a:p>
        </p:txBody>
      </p:sp>
      <p:sp>
        <p:nvSpPr>
          <p:cNvPr id="9" name="Title 1"/>
          <p:cNvSpPr txBox="1">
            <a:spLocks/>
          </p:cNvSpPr>
          <p:nvPr/>
        </p:nvSpPr>
        <p:spPr>
          <a:xfrm>
            <a:off x="916673" y="3725839"/>
            <a:ext cx="7012675" cy="237698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7338" indent="-287338" algn="just">
              <a:lnSpc>
                <a:spcPct val="150000"/>
              </a:lnSpc>
              <a:buFont typeface="Arial" pitchFamily="34" charset="0"/>
              <a:buChar char="•"/>
            </a:pPr>
            <a:endParaRPr lang="en-US" sz="1600" b="1" dirty="0" smtClean="0"/>
          </a:p>
          <a:p>
            <a:pPr marL="287338" indent="-287338" algn="just">
              <a:lnSpc>
                <a:spcPct val="150000"/>
              </a:lnSpc>
              <a:buFont typeface="Arial" pitchFamily="34" charset="0"/>
              <a:buChar char="•"/>
            </a:pPr>
            <a:r>
              <a:rPr lang="en-US" sz="1600" b="1" dirty="0" smtClean="0"/>
              <a:t>Short Term Load Forecasting (one day to some weeks )</a:t>
            </a:r>
          </a:p>
          <a:p>
            <a:pPr marL="287338" indent="-287338" algn="just">
              <a:lnSpc>
                <a:spcPct val="150000"/>
              </a:lnSpc>
              <a:buFont typeface="Arial" pitchFamily="34" charset="0"/>
              <a:buChar char="•"/>
            </a:pPr>
            <a:r>
              <a:rPr lang="en-US" sz="1600" b="1" dirty="0" smtClean="0"/>
              <a:t>Very Short Term Load Forecasting (one hour to several hours)</a:t>
            </a:r>
          </a:p>
          <a:p>
            <a:pPr marL="287338" indent="-287338" algn="just">
              <a:lnSpc>
                <a:spcPct val="150000"/>
              </a:lnSpc>
              <a:buFont typeface="Arial" pitchFamily="34" charset="0"/>
              <a:buChar char="•"/>
            </a:pPr>
            <a:r>
              <a:rPr lang="en-US" sz="1600" b="1" dirty="0" smtClean="0"/>
              <a:t>Medium Term Load Forecasting (one month to one year )</a:t>
            </a:r>
          </a:p>
          <a:p>
            <a:pPr marL="287338" indent="-287338" algn="just">
              <a:lnSpc>
                <a:spcPct val="150000"/>
              </a:lnSpc>
              <a:buFont typeface="Arial" pitchFamily="34" charset="0"/>
              <a:buChar char="•"/>
            </a:pPr>
            <a:r>
              <a:rPr lang="en-US" sz="1600" b="1" dirty="0" smtClean="0"/>
              <a:t>Long Term Load Forecasting (solitary year to numerous years )</a:t>
            </a:r>
            <a:endParaRPr lang="en-US" sz="1600" b="1" dirty="0"/>
          </a:p>
        </p:txBody>
      </p:sp>
    </p:spTree>
    <p:extLst>
      <p:ext uri="{BB962C8B-B14F-4D97-AF65-F5344CB8AC3E}">
        <p14:creationId xmlns:p14="http://schemas.microsoft.com/office/powerpoint/2010/main" xmlns="" val="1675079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INTRODUCTION</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7" name="Title 1"/>
          <p:cNvSpPr txBox="1">
            <a:spLocks/>
          </p:cNvSpPr>
          <p:nvPr/>
        </p:nvSpPr>
        <p:spPr>
          <a:xfrm>
            <a:off x="0" y="1918510"/>
            <a:ext cx="9144000" cy="441405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Arial" pitchFamily="34" charset="0"/>
              <a:buChar char="•"/>
            </a:pPr>
            <a:endParaRPr lang="en-US" sz="1600" b="1" dirty="0"/>
          </a:p>
        </p:txBody>
      </p:sp>
      <p:sp>
        <p:nvSpPr>
          <p:cNvPr id="8" name="Title 1"/>
          <p:cNvSpPr txBox="1">
            <a:spLocks/>
          </p:cNvSpPr>
          <p:nvPr/>
        </p:nvSpPr>
        <p:spPr>
          <a:xfrm>
            <a:off x="206992" y="3657600"/>
            <a:ext cx="4092053" cy="2199564"/>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mj-lt"/>
              <a:buAutoNum type="romanUcPeriod"/>
            </a:pPr>
            <a:endParaRPr lang="en-US" sz="1600" dirty="0"/>
          </a:p>
        </p:txBody>
      </p:sp>
      <p:sp>
        <p:nvSpPr>
          <p:cNvPr id="9" name="Title 1"/>
          <p:cNvSpPr txBox="1">
            <a:spLocks/>
          </p:cNvSpPr>
          <p:nvPr/>
        </p:nvSpPr>
        <p:spPr>
          <a:xfrm>
            <a:off x="916673" y="3725839"/>
            <a:ext cx="7012675" cy="237698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Arial" pitchFamily="34" charset="0"/>
              <a:buChar char="•"/>
            </a:pPr>
            <a:endParaRPr lang="en-US" sz="1600"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255594" y="1918510"/>
            <a:ext cx="6100549" cy="3783766"/>
          </a:xfrm>
          <a:prstGeom prst="rect">
            <a:avLst/>
          </a:prstGeom>
        </p:spPr>
      </p:pic>
    </p:spTree>
    <p:extLst>
      <p:ext uri="{BB962C8B-B14F-4D97-AF65-F5344CB8AC3E}">
        <p14:creationId xmlns:p14="http://schemas.microsoft.com/office/powerpoint/2010/main" xmlns="" val="277619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INTRODUCTION</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7" name="Title 1"/>
          <p:cNvSpPr txBox="1">
            <a:spLocks/>
          </p:cNvSpPr>
          <p:nvPr/>
        </p:nvSpPr>
        <p:spPr>
          <a:xfrm>
            <a:off x="0" y="1918510"/>
            <a:ext cx="9144000" cy="441405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Arial" pitchFamily="34" charset="0"/>
              <a:buChar char="•"/>
            </a:pPr>
            <a:endParaRPr lang="en-US" sz="1600" b="1" dirty="0"/>
          </a:p>
        </p:txBody>
      </p:sp>
      <p:sp>
        <p:nvSpPr>
          <p:cNvPr id="8" name="Title 1"/>
          <p:cNvSpPr txBox="1">
            <a:spLocks/>
          </p:cNvSpPr>
          <p:nvPr/>
        </p:nvSpPr>
        <p:spPr>
          <a:xfrm>
            <a:off x="206992" y="3657600"/>
            <a:ext cx="4092053" cy="2199564"/>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mj-lt"/>
              <a:buAutoNum type="romanUcPeriod"/>
            </a:pPr>
            <a:endParaRPr lang="en-US" sz="1600" dirty="0"/>
          </a:p>
        </p:txBody>
      </p:sp>
      <p:sp>
        <p:nvSpPr>
          <p:cNvPr id="9" name="Title 1"/>
          <p:cNvSpPr txBox="1">
            <a:spLocks/>
          </p:cNvSpPr>
          <p:nvPr/>
        </p:nvSpPr>
        <p:spPr>
          <a:xfrm>
            <a:off x="916673" y="3725839"/>
            <a:ext cx="7012675" cy="237698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Arial" pitchFamily="34" charset="0"/>
              <a:buChar char="•"/>
            </a:pPr>
            <a:endParaRPr lang="en-US" sz="1600" b="1" dirty="0"/>
          </a:p>
        </p:txBody>
      </p:sp>
      <p:sp>
        <p:nvSpPr>
          <p:cNvPr id="10" name="Title 1"/>
          <p:cNvSpPr txBox="1">
            <a:spLocks/>
          </p:cNvSpPr>
          <p:nvPr/>
        </p:nvSpPr>
        <p:spPr>
          <a:xfrm>
            <a:off x="423082" y="1893489"/>
            <a:ext cx="5022376" cy="4209335"/>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b="1" dirty="0"/>
              <a:t>Resistive Load</a:t>
            </a:r>
          </a:p>
          <a:p>
            <a:pPr algn="just">
              <a:lnSpc>
                <a:spcPct val="150000"/>
              </a:lnSpc>
            </a:pPr>
            <a:r>
              <a:rPr lang="en-US" sz="1600" dirty="0" smtClean="0"/>
              <a:t>The </a:t>
            </a:r>
            <a:r>
              <a:rPr lang="en-US" sz="1600" dirty="0"/>
              <a:t>resistive load </a:t>
            </a:r>
            <a:r>
              <a:rPr lang="en-US" sz="1600" dirty="0" smtClean="0"/>
              <a:t>checks </a:t>
            </a:r>
            <a:r>
              <a:rPr lang="en-US" sz="1600" dirty="0"/>
              <a:t>the flow of electrical energy in the circuit and converts it into thermal </a:t>
            </a:r>
            <a:r>
              <a:rPr lang="en-US" sz="1600" dirty="0" smtClean="0"/>
              <a:t>energy.</a:t>
            </a:r>
            <a:endParaRPr lang="en-US" sz="1600" dirty="0"/>
          </a:p>
          <a:p>
            <a:pPr marL="285750" indent="-285750" algn="just">
              <a:lnSpc>
                <a:spcPct val="150000"/>
              </a:lnSpc>
              <a:buFont typeface="Arial" panose="020B0604020202020204" pitchFamily="34" charset="0"/>
              <a:buChar char="•"/>
            </a:pPr>
            <a:r>
              <a:rPr lang="en-US" sz="1600" b="1" dirty="0" smtClean="0"/>
              <a:t>Inductive load</a:t>
            </a:r>
          </a:p>
          <a:p>
            <a:pPr algn="just">
              <a:lnSpc>
                <a:spcPct val="150000"/>
              </a:lnSpc>
            </a:pPr>
            <a:r>
              <a:rPr lang="en-US" sz="1600" dirty="0"/>
              <a:t>The inductive loads use the magnetic field for doing the work. The </a:t>
            </a:r>
            <a:r>
              <a:rPr lang="en-US" sz="1600" dirty="0" smtClean="0"/>
              <a:t>transformers,  </a:t>
            </a:r>
            <a:r>
              <a:rPr lang="en-US" sz="1600" dirty="0"/>
              <a:t>generators, motor are the examples of the load</a:t>
            </a:r>
            <a:endParaRPr lang="en-US" sz="1600" b="1" dirty="0"/>
          </a:p>
          <a:p>
            <a:pPr marL="285750" indent="-285750" algn="just">
              <a:lnSpc>
                <a:spcPct val="150000"/>
              </a:lnSpc>
              <a:buFont typeface="Arial" panose="020B0604020202020204" pitchFamily="34" charset="0"/>
              <a:buChar char="•"/>
            </a:pPr>
            <a:r>
              <a:rPr lang="en-US" sz="1600" b="1" dirty="0"/>
              <a:t>Capacitive Load</a:t>
            </a:r>
          </a:p>
          <a:p>
            <a:pPr algn="just">
              <a:lnSpc>
                <a:spcPct val="150000"/>
              </a:lnSpc>
            </a:pPr>
            <a:r>
              <a:rPr lang="en-US" sz="1600" dirty="0"/>
              <a:t>In the capacitive load, the voltage wave is leading the current wave. The examples of capacitive loads are capacitor bank, three phase induction motor starting circuit, etc.</a:t>
            </a:r>
            <a:endParaRPr lang="en-US" sz="1600" dirty="0" smtClean="0"/>
          </a:p>
        </p:txBody>
      </p:sp>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81270" y="1681092"/>
            <a:ext cx="1497703" cy="102116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846036" y="2974005"/>
            <a:ext cx="1768170" cy="127044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981270" y="4476926"/>
            <a:ext cx="1428750" cy="1380238"/>
          </a:xfrm>
          <a:prstGeom prst="rect">
            <a:avLst/>
          </a:prstGeom>
        </p:spPr>
      </p:pic>
    </p:spTree>
    <p:extLst>
      <p:ext uri="{BB962C8B-B14F-4D97-AF65-F5344CB8AC3E}">
        <p14:creationId xmlns:p14="http://schemas.microsoft.com/office/powerpoint/2010/main" xmlns="" val="2064398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INTRODUCTION</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dirty="0" smtClean="0">
                <a:solidFill>
                  <a:schemeClr val="tx1">
                    <a:lumMod val="50000"/>
                    <a:lumOff val="50000"/>
                  </a:schemeClr>
                </a:solidFill>
              </a:rPr>
              <a:t>ELECTRIC LOAD FORECASTING USING DEEP LEARNING TECHNIQUES</a:t>
            </a:r>
          </a:p>
        </p:txBody>
      </p:sp>
      <p:sp>
        <p:nvSpPr>
          <p:cNvPr id="7" name="Title 1"/>
          <p:cNvSpPr txBox="1">
            <a:spLocks/>
          </p:cNvSpPr>
          <p:nvPr/>
        </p:nvSpPr>
        <p:spPr>
          <a:xfrm>
            <a:off x="0" y="1918510"/>
            <a:ext cx="9144000" cy="441405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Arial" pitchFamily="34" charset="0"/>
              <a:buChar char="•"/>
            </a:pPr>
            <a:endParaRPr lang="en-US" sz="1600" b="1" dirty="0"/>
          </a:p>
        </p:txBody>
      </p:sp>
      <p:sp>
        <p:nvSpPr>
          <p:cNvPr id="8" name="Title 1"/>
          <p:cNvSpPr txBox="1">
            <a:spLocks/>
          </p:cNvSpPr>
          <p:nvPr/>
        </p:nvSpPr>
        <p:spPr>
          <a:xfrm>
            <a:off x="206992" y="3657600"/>
            <a:ext cx="4092053" cy="2199564"/>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mj-lt"/>
              <a:buAutoNum type="romanUcPeriod"/>
            </a:pPr>
            <a:endParaRPr lang="en-US" sz="1600" dirty="0"/>
          </a:p>
        </p:txBody>
      </p:sp>
      <p:sp>
        <p:nvSpPr>
          <p:cNvPr id="9" name="Title 1"/>
          <p:cNvSpPr txBox="1">
            <a:spLocks/>
          </p:cNvSpPr>
          <p:nvPr/>
        </p:nvSpPr>
        <p:spPr>
          <a:xfrm>
            <a:off x="916673" y="3725839"/>
            <a:ext cx="7012675" cy="237698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lnSpc>
                <a:spcPct val="150000"/>
              </a:lnSpc>
              <a:buFont typeface="Arial" pitchFamily="34" charset="0"/>
              <a:buChar char="•"/>
            </a:pPr>
            <a:endParaRPr lang="en-US" sz="1600" b="1" dirty="0"/>
          </a:p>
        </p:txBody>
      </p:sp>
      <p:sp>
        <p:nvSpPr>
          <p:cNvPr id="10" name="Title 1"/>
          <p:cNvSpPr txBox="1">
            <a:spLocks/>
          </p:cNvSpPr>
          <p:nvPr/>
        </p:nvSpPr>
        <p:spPr>
          <a:xfrm>
            <a:off x="423081" y="1893489"/>
            <a:ext cx="8065825" cy="420933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b="1" dirty="0"/>
              <a:t>Domestic </a:t>
            </a:r>
            <a:r>
              <a:rPr lang="en-US" sz="1600" b="1" dirty="0" smtClean="0"/>
              <a:t>Load</a:t>
            </a:r>
          </a:p>
          <a:p>
            <a:pPr algn="just"/>
            <a:r>
              <a:rPr lang="en-US" sz="1600" dirty="0"/>
              <a:t>The domestic load is defined as the total energy consumed by the electrical appliances in the household work</a:t>
            </a:r>
            <a:r>
              <a:rPr lang="en-US" sz="1600" dirty="0" smtClean="0"/>
              <a:t>.</a:t>
            </a:r>
            <a:endParaRPr lang="en-US" sz="1600" b="1" dirty="0"/>
          </a:p>
          <a:p>
            <a:pPr algn="just"/>
            <a:r>
              <a:rPr lang="en-US" sz="1600" dirty="0"/>
              <a:t>lights, fan, refrigerator, air conditioners, mixer, grinder, </a:t>
            </a:r>
            <a:r>
              <a:rPr lang="en-US" sz="1600" dirty="0" smtClean="0"/>
              <a:t>heater etc.</a:t>
            </a:r>
          </a:p>
          <a:p>
            <a:endParaRPr lang="en-US" sz="1600" b="1" dirty="0"/>
          </a:p>
          <a:p>
            <a:pPr marL="285750" indent="-285750">
              <a:buFont typeface="Arial" panose="020B0604020202020204" pitchFamily="34" charset="0"/>
              <a:buChar char="•"/>
            </a:pPr>
            <a:r>
              <a:rPr lang="en-US" sz="1600" b="1" dirty="0"/>
              <a:t>Commercial </a:t>
            </a:r>
            <a:r>
              <a:rPr lang="en-US" sz="1600" b="1" dirty="0" smtClean="0"/>
              <a:t>Load</a:t>
            </a:r>
          </a:p>
          <a:p>
            <a:pPr algn="just"/>
            <a:r>
              <a:rPr lang="en-US" sz="1600" dirty="0"/>
              <a:t>Commercial load mainly consist of lightning of shops, offices, advertisements, market </a:t>
            </a:r>
            <a:r>
              <a:rPr lang="en-US" sz="1600" dirty="0" smtClean="0"/>
              <a:t>restaurants </a:t>
            </a:r>
            <a:r>
              <a:rPr lang="en-US" sz="1600" dirty="0"/>
              <a:t>etc</a:t>
            </a:r>
            <a:r>
              <a:rPr lang="en-US" sz="1600" dirty="0" smtClean="0"/>
              <a:t>.</a:t>
            </a:r>
          </a:p>
          <a:p>
            <a:pPr algn="just"/>
            <a:endParaRPr lang="en-US" sz="1600" dirty="0"/>
          </a:p>
          <a:p>
            <a:pPr marL="285750" indent="-285750" algn="just">
              <a:buFont typeface="Arial" panose="020B0604020202020204" pitchFamily="34" charset="0"/>
              <a:buChar char="•"/>
            </a:pPr>
            <a:r>
              <a:rPr lang="en-US" sz="1600" b="1" dirty="0"/>
              <a:t>Industrial </a:t>
            </a:r>
            <a:r>
              <a:rPr lang="en-US" sz="1600" b="1" dirty="0" smtClean="0"/>
              <a:t>Load</a:t>
            </a:r>
          </a:p>
          <a:p>
            <a:pPr algn="just"/>
            <a:r>
              <a:rPr lang="en-US" sz="1600" dirty="0"/>
              <a:t>Industrial load consists of small-scale industries, medium scale industries, large scale industries, heavy industries and cottage industries</a:t>
            </a:r>
            <a:r>
              <a:rPr lang="en-US" sz="1600" dirty="0" smtClean="0"/>
              <a:t>. </a:t>
            </a:r>
            <a:r>
              <a:rPr lang="en-US" sz="1600" dirty="0" err="1" smtClean="0"/>
              <a:t>eg</a:t>
            </a:r>
            <a:r>
              <a:rPr lang="en-US" sz="1600" dirty="0" smtClean="0"/>
              <a:t> Induction motors etc.</a:t>
            </a:r>
          </a:p>
          <a:p>
            <a:pPr algn="just"/>
            <a:endParaRPr lang="en-US" sz="1600" dirty="0"/>
          </a:p>
          <a:p>
            <a:pPr marL="285750" indent="-285750" algn="just">
              <a:buFont typeface="Arial" panose="020B0604020202020204" pitchFamily="34" charset="0"/>
              <a:buChar char="•"/>
            </a:pPr>
            <a:r>
              <a:rPr lang="en-US" sz="1600" b="1" dirty="0"/>
              <a:t>Agriculture Load</a:t>
            </a:r>
            <a:endParaRPr lang="en-US" sz="1600" dirty="0" smtClean="0"/>
          </a:p>
          <a:p>
            <a:pPr algn="just"/>
            <a:r>
              <a:rPr lang="en-US" sz="1600" dirty="0"/>
              <a:t>This type of load is mainly motor pumps-sets load for irrigation purposes. The load factor of this load is very small e.g. 0.15 – 0.20.</a:t>
            </a:r>
            <a:endParaRPr lang="en-US" sz="1600" dirty="0" smtClean="0"/>
          </a:p>
          <a:p>
            <a:pPr algn="just"/>
            <a:endParaRPr lang="en-US" sz="1600" b="1" dirty="0"/>
          </a:p>
        </p:txBody>
      </p:sp>
    </p:spTree>
    <p:extLst>
      <p:ext uri="{BB962C8B-B14F-4D97-AF65-F5344CB8AC3E}">
        <p14:creationId xmlns:p14="http://schemas.microsoft.com/office/powerpoint/2010/main" xmlns="" val="3859263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0" y="2871989"/>
            <a:ext cx="9144000" cy="1893193"/>
          </a:xfrm>
        </p:spPr>
        <p:txBody>
          <a:bodyPr>
            <a:noAutofit/>
          </a:bodyPr>
          <a:lstStyle/>
          <a:p>
            <a:pPr algn="ctr"/>
            <a:r>
              <a:rPr lang="en-US" sz="6000" dirty="0" smtClean="0"/>
              <a:t> LITERATURE REVIEW</a:t>
            </a:r>
            <a:endParaRPr lang="en-US" sz="6000" dirty="0"/>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p14="http://schemas.microsoft.com/office/powerpoint/2010/main" xmlns="" val="4015109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1955</TotalTime>
  <Words>1390</Words>
  <Application>Microsoft Office PowerPoint</Application>
  <PresentationFormat>On-screen Show (4:3)</PresentationFormat>
  <Paragraphs>245</Paragraphs>
  <Slides>24</Slides>
  <Notes>15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ELECTRIC LOAD FORECASTING USING DEEP LEARNING TECHNIQUES</vt:lpstr>
      <vt:lpstr>Slide 2</vt:lpstr>
      <vt:lpstr>TABLE OF CONTENTS</vt:lpstr>
      <vt:lpstr> INTRODUCTION</vt:lpstr>
      <vt:lpstr>INTRODUCTION</vt:lpstr>
      <vt:lpstr>INTRODUCTION</vt:lpstr>
      <vt:lpstr>INTRODUCTION</vt:lpstr>
      <vt:lpstr>INTRODUCTION</vt:lpstr>
      <vt:lpstr> LITERATURE REVIEW</vt:lpstr>
      <vt:lpstr>LITERATURE REVIEW</vt:lpstr>
      <vt:lpstr>LITERATURE REVIEW</vt:lpstr>
      <vt:lpstr>LITERATURE REVIEW</vt:lpstr>
      <vt:lpstr> PROBLEM STATEMENT</vt:lpstr>
      <vt:lpstr>PROBLEM STATEMENT</vt:lpstr>
      <vt:lpstr> MOTIVATION</vt:lpstr>
      <vt:lpstr>MOTIVATION</vt:lpstr>
      <vt:lpstr> RESEARCH QUESTIONS</vt:lpstr>
      <vt:lpstr>RESEARCH QUESTIONS</vt:lpstr>
      <vt:lpstr> RESEARCH OBJECTIVES</vt:lpstr>
      <vt:lpstr>RESEARCH OBJECTIVES</vt:lpstr>
      <vt:lpstr> METHODOLOGY</vt:lpstr>
      <vt:lpstr>METHODOLOGY</vt:lpstr>
      <vt:lpstr>METHODOLOGY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shazim</cp:lastModifiedBy>
  <cp:revision>120</cp:revision>
  <dcterms:created xsi:type="dcterms:W3CDTF">2019-07-18T02:10:02Z</dcterms:created>
  <dcterms:modified xsi:type="dcterms:W3CDTF">2020-01-14T01:38:15Z</dcterms:modified>
</cp:coreProperties>
</file>