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58" r:id="rId7"/>
    <p:sldId id="291" r:id="rId8"/>
    <p:sldId id="260" r:id="rId9"/>
    <p:sldId id="261" r:id="rId10"/>
    <p:sldId id="262" r:id="rId11"/>
    <p:sldId id="293" r:id="rId12"/>
    <p:sldId id="294" r:id="rId13"/>
    <p:sldId id="295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00" r:id="rId27"/>
    <p:sldId id="301" r:id="rId28"/>
    <p:sldId id="275" r:id="rId29"/>
    <p:sldId id="276" r:id="rId30"/>
    <p:sldId id="297" r:id="rId31"/>
    <p:sldId id="279" r:id="rId32"/>
    <p:sldId id="280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8D4"/>
    <a:srgbClr val="5F173C"/>
    <a:srgbClr val="E38DBA"/>
    <a:srgbClr val="350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788" autoAdjust="0"/>
  </p:normalViewPr>
  <p:slideViewPr>
    <p:cSldViewPr snapToGrid="0">
      <p:cViewPr varScale="1">
        <p:scale>
          <a:sx n="55" d="100"/>
          <a:sy n="55" d="100"/>
        </p:scale>
        <p:origin x="11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3407-E2CA-43D4-9F39-88BB38CD9A1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>
                <a:sym typeface="+mn-ea"/>
              </a:rPr>
              <a:t>Interest</a:t>
            </a:r>
            <a:r>
              <a:rPr lang="en-US" dirty="0">
                <a:sym typeface="+mn-ea"/>
              </a:rPr>
              <a:t> </a:t>
            </a:r>
            <a:r>
              <a:rPr lang="en-US" b="1" dirty="0">
                <a:sym typeface="+mn-ea"/>
              </a:rPr>
              <a:t>based</a:t>
            </a:r>
            <a:r>
              <a:rPr lang="en-US" dirty="0">
                <a:sym typeface="+mn-ea"/>
              </a:rPr>
              <a:t> : </a:t>
            </a:r>
            <a:r>
              <a:rPr lang="en-US" dirty="0">
                <a:sym typeface="+mn-ea"/>
              </a:rPr>
              <a:t>Interest based </a:t>
            </a:r>
            <a:r>
              <a:rPr lang="en-US" dirty="0">
                <a:sym typeface="+mn-ea"/>
              </a:rPr>
              <a:t>topic.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>
                <a:sym typeface="+mn-ea"/>
              </a:rPr>
              <a:t>Most common oral disease</a:t>
            </a:r>
            <a:r>
              <a:rPr lang="en-US" dirty="0">
                <a:sym typeface="+mn-ea"/>
              </a:rPr>
              <a:t> : in children in Pakistan.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>
                <a:sym typeface="+mn-ea"/>
              </a:rPr>
              <a:t>Early stage caries :  </a:t>
            </a:r>
            <a:r>
              <a:rPr lang="en-US" dirty="0">
                <a:sym typeface="+mn-ea"/>
              </a:rPr>
              <a:t>usually not noticble.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>
                <a:sym typeface="+mn-ea"/>
              </a:rPr>
              <a:t>Other inftions</a:t>
            </a:r>
            <a:r>
              <a:rPr lang="en-US" dirty="0">
                <a:sym typeface="+mn-ea"/>
              </a:rPr>
              <a:t>:   Leads to other issues.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>
                <a:sym typeface="+mn-ea"/>
              </a:rPr>
              <a:t>Costly treatments:   </a:t>
            </a:r>
            <a:r>
              <a:rPr lang="en-US" dirty="0">
                <a:sym typeface="+mn-ea"/>
              </a:rPr>
              <a:t>Treatment of moderate and advance caries are very costly.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>
                <a:sym typeface="+mn-ea"/>
              </a:rPr>
              <a:t>Need ecnomical way</a:t>
            </a:r>
            <a:r>
              <a:rPr lang="en-US" dirty="0">
                <a:sym typeface="+mn-ea"/>
              </a:rPr>
              <a:t> :   to detect caries at early stage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>
                <a:sym typeface="+mn-ea"/>
              </a:rPr>
              <a:t>CNN:   </a:t>
            </a:r>
            <a:r>
              <a:rPr lang="en-US" dirty="0">
                <a:sym typeface="+mn-ea"/>
              </a:rPr>
              <a:t>a big concern in detecting disease through images.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ym typeface="+mn-ea"/>
              </a:rPr>
              <a:t>How to diagosis of dental caries using Convolutional Neural Network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>
                <a:sym typeface="+mn-ea"/>
              </a:rPr>
              <a:t>CNN</a:t>
            </a:r>
            <a:r>
              <a:rPr lang="en-US" b="1" dirty="0" smtClean="0">
                <a:sym typeface="+mn-ea"/>
              </a:rPr>
              <a:t> is the fastest emerging</a:t>
            </a:r>
            <a:r>
              <a:rPr lang="en-US" dirty="0" smtClean="0">
                <a:sym typeface="+mn-ea"/>
              </a:rPr>
              <a:t>  area with feilds for the diagnosis of diseases at early stages in an efficient and accurate way.</a:t>
            </a:r>
            <a:endParaRPr lang="en-US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>
                <a:sym typeface="+mn-ea"/>
              </a:rPr>
              <a:t>main aim of this study is to </a:t>
            </a:r>
            <a:r>
              <a:rPr lang="en-US" b="1" dirty="0" smtClean="0">
                <a:sym typeface="+mn-ea"/>
              </a:rPr>
              <a:t>detect the caries at early stages </a:t>
            </a:r>
            <a:r>
              <a:rPr lang="en-US" dirty="0" smtClean="0">
                <a:sym typeface="+mn-ea"/>
              </a:rPr>
              <a:t>to prevent any further problems.</a:t>
            </a:r>
            <a:endParaRPr lang="en-US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>
                <a:sym typeface="+mn-ea"/>
              </a:rPr>
              <a:t>Model for detecting dental caries at early stage which </a:t>
            </a:r>
            <a:r>
              <a:rPr lang="en-US" b="1" dirty="0" smtClean="0">
                <a:sym typeface="+mn-ea"/>
              </a:rPr>
              <a:t>achived high accuracy.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/>
            <a:r>
              <a:rPr lang="en-US" b="1" dirty="0" smtClean="0">
                <a:sym typeface="+mn-ea"/>
              </a:rPr>
              <a:t> AIM: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Treatment for modertae and advance caries are very costly.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Need some ecnomical way to detect caries at early stage i.e algorithmic detection </a:t>
            </a:r>
            <a:endParaRPr lang="en-US" dirty="0" smtClean="0"/>
          </a:p>
          <a:p>
            <a:pPr indent="0">
              <a:lnSpc>
                <a:spcPct val="200000"/>
              </a:lnSpc>
              <a:buFont typeface="Arial" panose="020B0604020202020204" pitchFamily="34" charset="0"/>
            </a:pPr>
            <a:r>
              <a:rPr lang="en-US" b="1" dirty="0" smtClean="0">
                <a:sym typeface="+mn-ea"/>
              </a:rPr>
              <a:t>  Scope: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Detection through Human teeth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x-ray images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 Using published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  <a:endParaRPr lang="en-US" baseline="0" dirty="0" smtClean="0"/>
          </a:p>
          <a:p>
            <a:r>
              <a:rPr lang="en-US" baseline="0" dirty="0" smtClean="0"/>
              <a:t>Write here what you will speak during the presentation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  <a:endParaRPr lang="en-US" baseline="0" dirty="0" smtClean="0"/>
          </a:p>
          <a:p>
            <a:r>
              <a:rPr lang="en-US" baseline="0" dirty="0" smtClean="0"/>
              <a:t>Write here what you will speak during the presentation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  <a:endParaRPr lang="en-US" baseline="0" dirty="0" smtClean="0"/>
          </a:p>
          <a:p>
            <a:r>
              <a:rPr lang="en-US" baseline="0" dirty="0" smtClean="0"/>
              <a:t>Write here what you will speak during the presentation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Step 1: input the data in form of x-rays images</a:t>
            </a:r>
            <a:endParaRPr lang="en-US" b="1" dirty="0" smtClean="0"/>
          </a:p>
          <a:p>
            <a:r>
              <a:rPr lang="en-US" b="1" dirty="0"/>
              <a:t>Step 2: Pre-processing the data(changes Raw data into useful data)</a:t>
            </a:r>
            <a:endParaRPr lang="en-US" b="1" dirty="0"/>
          </a:p>
          <a:p>
            <a:r>
              <a:rPr lang="en-US" b="1" dirty="0"/>
              <a:t>Step 3: Feature extraction. based on colour, enamel thickness and structure of teeth</a:t>
            </a:r>
            <a:endParaRPr lang="en-US" b="1" dirty="0"/>
          </a:p>
          <a:p>
            <a:r>
              <a:rPr lang="en-US" b="1" dirty="0"/>
              <a:t>Step 4: Data-set division into train and test data.</a:t>
            </a:r>
            <a:endParaRPr lang="en-US" b="1" dirty="0"/>
          </a:p>
          <a:p>
            <a:r>
              <a:rPr lang="en-US" b="1" dirty="0"/>
              <a:t>Step 5: CNN algorithms for detection of images.</a:t>
            </a:r>
            <a:endParaRPr lang="en-US" b="1" dirty="0"/>
          </a:p>
          <a:p>
            <a:r>
              <a:rPr lang="en-US" b="1" dirty="0"/>
              <a:t>Step 6: Train the data to detect the caries from images (Model create)</a:t>
            </a:r>
            <a:endParaRPr lang="en-US" b="1" dirty="0"/>
          </a:p>
          <a:p>
            <a:r>
              <a:rPr lang="en-US" b="1" dirty="0"/>
              <a:t>Step 7: Run this model on test data.</a:t>
            </a:r>
            <a:endParaRPr lang="en-US" b="1" dirty="0"/>
          </a:p>
          <a:p>
            <a:r>
              <a:rPr lang="en-US" b="1" dirty="0"/>
              <a:t>Step 8: Comparison the results.</a:t>
            </a:r>
            <a:endParaRPr lang="en-US" b="1" dirty="0"/>
          </a:p>
          <a:p>
            <a:r>
              <a:rPr lang="en-US" b="1" dirty="0"/>
              <a:t>Step 9: Output.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Step 1: input the data in form of x-rays images</a:t>
            </a:r>
            <a:endParaRPr lang="en-US" b="1" dirty="0" smtClean="0"/>
          </a:p>
          <a:p>
            <a:r>
              <a:rPr lang="en-US" b="1" dirty="0"/>
              <a:t>Step 2: Pre-processing the data(changes Raw data into useful data)</a:t>
            </a:r>
            <a:endParaRPr lang="en-US" b="1" dirty="0"/>
          </a:p>
          <a:p>
            <a:r>
              <a:rPr lang="en-US" b="1" dirty="0"/>
              <a:t>Step 3: Feature extraction. based on colour, enamel thickness and structure of teeth</a:t>
            </a:r>
            <a:endParaRPr lang="en-US" b="1" dirty="0"/>
          </a:p>
          <a:p>
            <a:r>
              <a:rPr lang="en-US" b="1" dirty="0"/>
              <a:t>Step 4: Data-set division into train and test data.</a:t>
            </a:r>
            <a:endParaRPr lang="en-US" b="1" dirty="0"/>
          </a:p>
          <a:p>
            <a:r>
              <a:rPr lang="en-US" b="1" dirty="0"/>
              <a:t>Step 5: CNN algorithms for detection of images.</a:t>
            </a:r>
            <a:endParaRPr lang="en-US" b="1" dirty="0"/>
          </a:p>
          <a:p>
            <a:r>
              <a:rPr lang="en-US" b="1" dirty="0"/>
              <a:t>Step 6: Train the data to detect the caries from images (Model create)</a:t>
            </a:r>
            <a:endParaRPr lang="en-US" b="1" dirty="0"/>
          </a:p>
          <a:p>
            <a:r>
              <a:rPr lang="en-US" b="1" dirty="0"/>
              <a:t>Step 7: Run this model on test data.</a:t>
            </a:r>
            <a:endParaRPr lang="en-US" b="1" dirty="0"/>
          </a:p>
          <a:p>
            <a:r>
              <a:rPr lang="en-US" b="1" dirty="0"/>
              <a:t>Step 8: Comparison the results.</a:t>
            </a:r>
            <a:endParaRPr lang="en-US" b="1" dirty="0"/>
          </a:p>
          <a:p>
            <a:r>
              <a:rPr lang="en-US" b="1" dirty="0"/>
              <a:t>Step 9: Output.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lnSpc>
                <a:spcPct val="200000"/>
              </a:lnSpc>
            </a:pPr>
            <a:r>
              <a:rPr lang="en-US" b="1" dirty="0" smtClean="0">
                <a:sym typeface="+mn-ea"/>
              </a:rPr>
              <a:t>Python's Libraries :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Numpy</a:t>
            </a:r>
            <a:r>
              <a:rPr lang="en-US" dirty="0" smtClean="0">
                <a:sym typeface="+mn-ea"/>
              </a:rPr>
              <a:t> :adding support for large, multi-dimensional arrays and matrices ,a large collection of high-level mathematical functions to operate on these arrays.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Pandas</a:t>
            </a:r>
            <a:r>
              <a:rPr lang="en-US" dirty="0" smtClean="0">
                <a:sym typeface="+mn-ea"/>
              </a:rPr>
              <a:t>: pandas is a software library, the Python programming language for data manipulation and analysis.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Keras</a:t>
            </a:r>
            <a:r>
              <a:rPr lang="en-US" dirty="0" smtClean="0">
                <a:sym typeface="+mn-ea"/>
              </a:rPr>
              <a:t>: Keras is an Open Source Neural Network library written in Python 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TenserFlow</a:t>
            </a:r>
            <a:r>
              <a:rPr lang="en-US" dirty="0" smtClean="0">
                <a:sym typeface="+mn-ea"/>
              </a:rPr>
              <a:t>:free and open-source software library for dataflow, used for machine learning applications such as neural networks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Pillow:</a:t>
            </a:r>
            <a:r>
              <a:rPr lang="en-US" dirty="0" smtClean="0">
                <a:sym typeface="+mn-ea"/>
              </a:rPr>
              <a:t> It adds support for opening, manipulating, and saving many different image file formats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Sk-learns</a:t>
            </a:r>
            <a:r>
              <a:rPr lang="en-US" dirty="0" smtClean="0">
                <a:sym typeface="+mn-ea"/>
              </a:rPr>
              <a:t>: Scikit-learn is a free machine learning library for Python. supports other libraries like numpy etc.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Myplotlib</a:t>
            </a:r>
            <a:r>
              <a:rPr lang="en-US" dirty="0" smtClean="0">
                <a:sym typeface="+mn-ea"/>
              </a:rPr>
              <a:t>: Matplotlib is a plotting library for the Python and numerical mathematics extension 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ym typeface="+mn-ea"/>
              </a:rPr>
              <a:t>What are dental caries ?</a:t>
            </a:r>
            <a:endParaRPr lang="en-US" b="1" dirty="0" smtClean="0">
              <a:sym typeface="+mn-ea"/>
            </a:endParaRPr>
          </a:p>
          <a:p>
            <a:r>
              <a:rPr lang="en-US" dirty="0"/>
              <a:t>Damage of tooth due to bacterial attack (acid production by bacterias)</a:t>
            </a:r>
            <a:endParaRPr lang="en-US" dirty="0"/>
          </a:p>
          <a:p>
            <a:r>
              <a:rPr lang="en-US" dirty="0"/>
              <a:t>Acid dissolve the hard tissues of teeth ie: enamel, dentin and cementum</a:t>
            </a:r>
            <a:endParaRPr lang="en-US" dirty="0"/>
          </a:p>
          <a:p>
            <a:r>
              <a:rPr lang="en-US" b="1" dirty="0"/>
              <a:t>Major types: </a:t>
            </a:r>
            <a:r>
              <a:rPr lang="en-US" dirty="0"/>
              <a:t>occlusal caries(on the top of teeth),,,,,,interproximal caries (between two teeth)</a:t>
            </a:r>
            <a:endParaRPr lang="en-US" dirty="0"/>
          </a:p>
          <a:p>
            <a:r>
              <a:rPr lang="en-US" b="1" dirty="0"/>
              <a:t>Stages: </a:t>
            </a:r>
            <a:r>
              <a:rPr lang="en-US" dirty="0"/>
              <a:t>Incipient (Early) , Moderate , Advance ,Severe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>
                <a:sym typeface="+mn-ea"/>
              </a:rPr>
              <a:t>Why x-rays images?</a:t>
            </a:r>
            <a:endParaRPr lang="en-US" b="1" dirty="0" smtClean="0">
              <a:sym typeface="+mn-ea"/>
            </a:endParaRPr>
          </a:p>
          <a:p>
            <a:r>
              <a:rPr lang="en-US" dirty="0">
                <a:sym typeface="+mn-ea"/>
              </a:rPr>
              <a:t>easily detection of interproximal caries (between two teeth)</a:t>
            </a:r>
            <a:endParaRPr lang="en-US" dirty="0"/>
          </a:p>
          <a:p>
            <a:r>
              <a:rPr lang="en-US" b="1" dirty="0" smtClean="0">
                <a:sym typeface="+mn-ea"/>
              </a:rPr>
              <a:t>Type of X-rays: Major: Extraoral and intraoral</a:t>
            </a:r>
            <a:endParaRPr lang="en-US" b="1" dirty="0" smtClean="0">
              <a:sym typeface="+mn-ea"/>
            </a:endParaRPr>
          </a:p>
          <a:p>
            <a:r>
              <a:rPr lang="en-US" b="1" dirty="0" smtClean="0">
                <a:sym typeface="+mn-ea"/>
              </a:rPr>
              <a:t>Bite-wing X-rays </a:t>
            </a:r>
            <a:r>
              <a:rPr lang="en-US" dirty="0" smtClean="0">
                <a:sym typeface="+mn-ea"/>
              </a:rPr>
              <a:t>(upper and lower teeth of same area in mouth////bone density)</a:t>
            </a:r>
            <a:endParaRPr lang="en-US" dirty="0" smtClean="0">
              <a:sym typeface="+mn-ea"/>
            </a:endParaRPr>
          </a:p>
          <a:p>
            <a:r>
              <a:rPr lang="en-US" b="1" dirty="0" smtClean="0">
                <a:sym typeface="+mn-ea"/>
              </a:rPr>
              <a:t>Periapical X-rays </a:t>
            </a:r>
            <a:r>
              <a:rPr lang="en-US" dirty="0" smtClean="0">
                <a:sym typeface="+mn-ea"/>
              </a:rPr>
              <a:t>(only upper or lower tooth, show from crown to root////jaw diagnosis)</a:t>
            </a:r>
            <a:endParaRPr lang="en-US" dirty="0" smtClean="0">
              <a:sym typeface="+mn-ea"/>
            </a:endParaRPr>
          </a:p>
          <a:p>
            <a:r>
              <a:rPr lang="en-US" b="1" dirty="0" smtClean="0">
                <a:sym typeface="+mn-ea"/>
              </a:rPr>
              <a:t>Occlusal X-rays </a:t>
            </a:r>
            <a:r>
              <a:rPr lang="en-US" dirty="0" smtClean="0">
                <a:sym typeface="+mn-ea"/>
              </a:rPr>
              <a:t>(full arch of teeth either upper or lower)</a:t>
            </a:r>
            <a:endParaRPr lang="en-US" dirty="0" smtClean="0">
              <a:sym typeface="+mn-ea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This research can be extended to other disorders</a:t>
            </a:r>
            <a:endParaRPr lang="en-US" dirty="0" smtClean="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ym typeface="+mn-ea"/>
              </a:rPr>
              <a:t>2- Expand this reseach for animals.</a:t>
            </a:r>
            <a:endParaRPr lang="en-US" dirty="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ym typeface="+mn-ea"/>
              </a:rPr>
              <a:t>3- Covnert it into mobile app so everyone can there teeth themselves.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Machine Learning: </a:t>
            </a:r>
            <a:endParaRPr lang="en-US" b="1" dirty="0"/>
          </a:p>
          <a:p>
            <a:r>
              <a:rPr lang="en-US" dirty="0"/>
              <a:t>a statical tool which used to ananlyse and explore the data......a ways to train the machines to learn from the previous data. </a:t>
            </a:r>
            <a:endParaRPr lang="en-US" dirty="0"/>
          </a:p>
          <a:p>
            <a:r>
              <a:rPr lang="en-US" b="1" dirty="0"/>
              <a:t>Types</a:t>
            </a:r>
            <a:r>
              <a:rPr lang="en-US" dirty="0"/>
              <a:t>: Supervised(labled data, create a model and train the data) ,,,,,,,Unsupervised(data catagorized due to similarities, non labeling data),,,Reinforest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  <a:sym typeface="+mn-ea"/>
              </a:rPr>
              <a:t>Machine Learning Algorithms: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KNN, SVM, Decision tree, Logistic Regression , Random forest Naive byse</a:t>
            </a:r>
            <a:endParaRPr lang="en-US" dirty="0">
              <a:solidFill>
                <a:srgbClr val="FF0000"/>
              </a:solidFill>
              <a:sym typeface="+mn-ea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Deep learning: </a:t>
            </a:r>
            <a:r>
              <a:rPr lang="en-US" dirty="0"/>
              <a:t>Sub-set of ML ,,,inspired from the function of human nervous system (neural network)</a:t>
            </a:r>
            <a:endParaRPr lang="en-US" b="1" dirty="0"/>
          </a:p>
          <a:p>
            <a:r>
              <a:rPr lang="en-US" b="1" dirty="0"/>
              <a:t>Main Types: </a:t>
            </a:r>
            <a:r>
              <a:rPr lang="en-US" dirty="0"/>
              <a:t>ANN (artificial neural network) , </a:t>
            </a:r>
            <a:r>
              <a:rPr lang="en-US" dirty="0">
                <a:sym typeface="+mn-ea"/>
              </a:rPr>
              <a:t> RNN </a:t>
            </a:r>
            <a:r>
              <a:rPr lang="en-US" dirty="0"/>
              <a:t>(recurrent neural network) , CNN (Convolutional neural network)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ym typeface="+mn-ea"/>
              </a:rPr>
              <a:t>What is CNN ?</a:t>
            </a:r>
            <a:endParaRPr lang="en-US" dirty="0"/>
          </a:p>
          <a:p>
            <a:r>
              <a:rPr lang="en-US" dirty="0">
                <a:sym typeface="+mn-ea"/>
              </a:rPr>
              <a:t>CNNs are used in areas of  image and pattern recognition, speech recognition, natural language processing, and video analysis. </a:t>
            </a:r>
            <a:r>
              <a:rPr lang="en-US" dirty="0"/>
              <a:t> to analyzing visual imagery,NLP and other cognitive tasks.</a:t>
            </a:r>
            <a:endParaRPr lang="en-US" dirty="0"/>
          </a:p>
          <a:p>
            <a:r>
              <a:rPr lang="en-US" b="1" dirty="0"/>
              <a:t>Structure:</a:t>
            </a:r>
            <a:endParaRPr lang="en-US" b="1" dirty="0"/>
          </a:p>
          <a:p>
            <a:r>
              <a:rPr lang="en-US" dirty="0"/>
              <a:t>Consists of 3 sets of layers input , hidden (convoloutional and pooling layers), output layers</a:t>
            </a:r>
            <a:endParaRPr lang="en-US" dirty="0"/>
          </a:p>
          <a:p>
            <a:r>
              <a:rPr lang="en-US" b="1" dirty="0">
                <a:sym typeface="+mn-ea"/>
              </a:rPr>
              <a:t>Layers:</a:t>
            </a:r>
            <a:endParaRPr lang="en-US" dirty="0"/>
          </a:p>
          <a:p>
            <a:r>
              <a:rPr lang="en-US" dirty="0">
                <a:sym typeface="+mn-ea"/>
              </a:rPr>
              <a:t>convolution layers: play the role of feature extractor.</a:t>
            </a:r>
            <a:endParaRPr lang="en-US" dirty="0"/>
          </a:p>
          <a:p>
            <a:r>
              <a:rPr lang="en-US" dirty="0">
                <a:sym typeface="+mn-ea"/>
              </a:rPr>
              <a:t>pooling layers: reduse the size of representation(images),,,,most common approach is max pooling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  <a:endParaRPr lang="en-US" baseline="0" dirty="0" smtClean="0"/>
          </a:p>
          <a:p>
            <a:r>
              <a:rPr lang="en-US" baseline="0" dirty="0" smtClean="0"/>
              <a:t>Write here what you will speak during the presentation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  <a:endParaRPr lang="en-US" baseline="0" dirty="0" smtClean="0"/>
          </a:p>
          <a:p>
            <a:r>
              <a:rPr lang="en-US" baseline="0" dirty="0" smtClean="0"/>
              <a:t>Write here what you will speak during the presentation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  <a:endParaRPr lang="en-US" baseline="0" dirty="0" smtClean="0"/>
          </a:p>
          <a:p>
            <a:r>
              <a:rPr lang="en-US" baseline="0" dirty="0" smtClean="0"/>
              <a:t>Write here what you will speak during the presentation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CNN algorithms (VGG 16, VGG19, Google lenet) etc are used to detect the dental caries from x-ray images.</a:t>
            </a:r>
            <a:endParaRPr lang="en-US" dirty="0" smtClean="0"/>
          </a:p>
          <a:p>
            <a:r>
              <a:rPr lang="en-US" dirty="0" smtClean="0"/>
              <a:t>2- also try to improve accuracy.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 smtClean="0">
                <a:sym typeface="+mn-ea"/>
              </a:rPr>
              <a:t>Early detction of caries of caries usually not noticed</a:t>
            </a:r>
            <a:endParaRPr lang="en-US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>
                <a:sym typeface="+mn-ea"/>
              </a:rPr>
              <a:t>not widely working on X-rays images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>
                <a:sym typeface="+mn-ea"/>
              </a:rPr>
              <a:t>small data set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>
                <a:sym typeface="+mn-ea"/>
              </a:rPr>
              <a:t>menually ROI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>
                <a:sym typeface="+mn-ea"/>
              </a:rPr>
              <a:t>Few layers</a:t>
            </a:r>
            <a:endParaRPr lang="en-US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dirty="0">
                <a:sym typeface="+mn-ea"/>
              </a:rPr>
              <a:t>Low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F4B3-B9B9-48ED-BBD9-7C4914A52D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6170-4601-40A9-B914-1990D7D79C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49D0-AC41-4437-9603-367088B576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C755-B8E4-4BF9-8A28-345F989483E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DC01-1AD3-4A8F-AF8E-A0CD60C04A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102-98CC-41AF-B338-3AC800ED615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1E2-C48D-4822-900C-16825B05CB7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5CC3-6504-4A5B-AE3E-8FA7E1FD5CE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1D60-877F-4B1D-B43B-FB6A8393933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0AD7-15AE-4874-AB05-F724BA62563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199-8529-4FDB-85C0-3F48DDE5A1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E0DB-8579-4FD4-9DD4-925B77A3F4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EB27-D098-4B25-8649-FC6002C63D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6001"/>
            <a:ext cx="7772400" cy="180114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Diagosis of dental caries from x-ray images using Convolutional Neural Network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26614"/>
            <a:ext cx="6858000" cy="3775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Doctor of Philosophy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488950" y="3637280"/>
            <a:ext cx="7969250" cy="377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STUDENT’S NAME: Fayqa mannan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200025" y="4112895"/>
            <a:ext cx="8542655" cy="377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SUPERVISOR’S NAME: Dr.Kashif Hanif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200695" y="6158986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Session: 2018-2020</a:t>
            </a:r>
            <a:endParaRPr lang="en-US" dirty="0">
              <a:solidFill>
                <a:srgbClr val="350C1C"/>
              </a:solidFill>
            </a:endParaRPr>
          </a:p>
        </p:txBody>
      </p:sp>
      <p:sp>
        <p:nvSpPr>
          <p:cNvPr id="7" name="Subtitle 2"/>
          <p:cNvSpPr txBox="1"/>
          <p:nvPr/>
        </p:nvSpPr>
        <p:spPr>
          <a:xfrm>
            <a:off x="3137614" y="6547747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2019</a:t>
            </a:r>
            <a:endParaRPr lang="en-US" dirty="0">
              <a:solidFill>
                <a:srgbClr val="350C1C"/>
              </a:solidFill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5878135" y="6156838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</a:rPr>
              <a:t>Department: CS</a:t>
            </a:r>
            <a:endParaRPr lang="en-US" dirty="0">
              <a:solidFill>
                <a:srgbClr val="350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BACKGROUND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830" y="996950"/>
            <a:ext cx="6518275" cy="65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 from last few years in CNN for detection of dental caries: </a:t>
            </a:r>
            <a:endParaRPr lang="en-US" sz="1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7534" y="647887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2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214630" y="1901190"/>
          <a:ext cx="8372475" cy="3954145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466725"/>
                <a:gridCol w="695325"/>
                <a:gridCol w="1367790"/>
                <a:gridCol w="1071245"/>
                <a:gridCol w="1579880"/>
                <a:gridCol w="1087755"/>
                <a:gridCol w="2103755"/>
              </a:tblGrid>
              <a:tr h="659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SR #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Reference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Data-Set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Methodology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</a:t>
                      </a:r>
                      <a:endParaRPr lang="en-US"/>
                    </a:p>
                  </a:txBody>
                  <a:tcPr/>
                </a:tc>
              </a:tr>
              <a:tr h="922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2019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Datta et al.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Limited</a:t>
                      </a:r>
                      <a:endParaRPr lang="en-US" sz="1800"/>
                    </a:p>
                    <a:p>
                      <a:pPr>
                        <a:buNone/>
                      </a:pPr>
                      <a:r>
                        <a:rPr lang="en-US" sz="1800"/>
                        <a:t>size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Customize clustering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74%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Fail with low resolution x-ray image</a:t>
                      </a:r>
                      <a:endParaRPr lang="en-US" sz="1800"/>
                    </a:p>
                  </a:txBody>
                  <a:tcPr/>
                </a:tc>
              </a:tr>
              <a:tr h="1186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8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2019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Caselengo et al.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185 trained dataset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CNN for semantic segmentation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83%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Samll dataset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1184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9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2019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Moutselos et al 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88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Mask R-CNN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83%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Manually classification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BACKGROUND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050" y="996950"/>
            <a:ext cx="5339080" cy="904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Contribution :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2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349885" y="2077085"/>
            <a:ext cx="8444865" cy="3787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200000"/>
              </a:lnSpc>
              <a:buFont typeface="+mj-lt"/>
            </a:pPr>
            <a:r>
              <a:rPr lang="en-US" sz="2200" b="1" dirty="0"/>
              <a:t>CNN Model:   </a:t>
            </a:r>
            <a:endParaRPr lang="en-US" sz="2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using CNN models for caries detection(proximal) through X-rays images </a:t>
            </a:r>
            <a:endParaRPr lang="en-US" sz="2200" dirty="0"/>
          </a:p>
          <a:p>
            <a:pPr indent="0">
              <a:lnSpc>
                <a:spcPct val="200000"/>
              </a:lnSpc>
              <a:buFont typeface="+mj-lt"/>
            </a:pPr>
            <a:r>
              <a:rPr lang="en-US" sz="2200" b="1" dirty="0">
                <a:sym typeface="+mn-ea"/>
              </a:rPr>
              <a:t>Accuracy :</a:t>
            </a:r>
            <a:endParaRPr lang="en-US" sz="2200" dirty="0"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Improve accuracy as comapred to previous research.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3</a:t>
            </a:r>
            <a:r>
              <a:rPr lang="en-US" sz="6000" dirty="0" smtClean="0"/>
              <a:t>. PROBLEM STATEMENT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Issue based on existing litrature: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3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24510" y="1901190"/>
            <a:ext cx="7073900" cy="39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small data set</a:t>
            </a:r>
            <a:endParaRPr lang="en-US" sz="22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croped,downsize images</a:t>
            </a:r>
            <a:endParaRPr lang="en-US" sz="22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menually ROI (region of interest)</a:t>
            </a:r>
            <a:endParaRPr lang="en-US" sz="22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Few layers</a:t>
            </a:r>
            <a:endParaRPr lang="en-US" sz="22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/>
              <a:t>Low accuracy</a:t>
            </a:r>
            <a:endParaRPr lang="en-US" sz="22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 smtClean="0">
                <a:sym typeface="+mn-ea"/>
              </a:rPr>
              <a:t>Early detction of caries of caries usually not noticed</a:t>
            </a:r>
            <a:endParaRPr lang="en-US" sz="2200" dirty="0" smtClean="0"/>
          </a:p>
          <a:p>
            <a:pPr indent="0">
              <a:lnSpc>
                <a:spcPct val="20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10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4. MOTIVATION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2644" y="648776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Reasons to select certain problem among multiple problems: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9274" y="647887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4 of 15</a:t>
            </a:r>
            <a:endParaRPr lang="en-US" dirty="0" smtClean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813435" y="2068195"/>
            <a:ext cx="7453630" cy="39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Interest based : </a:t>
            </a:r>
            <a:endParaRPr lang="en-US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Most common oral disease :</a:t>
            </a:r>
            <a:endParaRPr lang="en-US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Early stage caries :</a:t>
            </a:r>
            <a:endParaRPr lang="en-US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Other infections: </a:t>
            </a:r>
            <a:endParaRPr lang="en-US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Costly treatments:   </a:t>
            </a:r>
            <a:endParaRPr lang="en-US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Need ecnomical way 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5. RESEARCH QUESTIONS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QUESTIONS</a:t>
            </a: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5 of 15</a:t>
            </a:r>
            <a:endParaRPr lang="en-US" dirty="0" smtClean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028065" y="2195830"/>
            <a:ext cx="7635875" cy="210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How to diagosis of dental caries using Convolutional Neural Network ?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indent="0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6. RESEARCH OBJECTIVES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</a:t>
            </a:r>
            <a:r>
              <a:rPr lang="en-US" dirty="0" smtClean="0"/>
              <a:t>OBJECTIVES</a:t>
            </a: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6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429260" y="1901190"/>
            <a:ext cx="7791450" cy="3813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200000"/>
              </a:lnSpc>
            </a:pPr>
            <a:r>
              <a:rPr lang="en-US" sz="2200" dirty="0" smtClean="0"/>
              <a:t>  </a:t>
            </a:r>
            <a:endParaRPr lang="en-US" sz="22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 smtClean="0"/>
              <a:t>Detect the caries at early stages </a:t>
            </a:r>
            <a:endParaRPr lang="en-US" sz="22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dirty="0" smtClean="0"/>
              <a:t>Try to achived high accuracy   </a:t>
            </a: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403797"/>
            <a:ext cx="4593443" cy="4462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fld id="{F660EB27-D098-4B25-8649-FC6002C63D36}" type="slidenum">
              <a:rPr lang="en-US" sz="2400" smtClean="0">
                <a:solidFill>
                  <a:schemeClr val="bg1"/>
                </a:solidFill>
              </a:rPr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7. AIM &amp; SCOPE OF RESEARCH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054" y="647887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AIM &amp; SCOPE OF </a:t>
            </a:r>
            <a:r>
              <a:rPr lang="en-US" dirty="0" smtClean="0"/>
              <a:t>RESEARCH</a:t>
            </a: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7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381000" y="2106930"/>
            <a:ext cx="8105775" cy="3895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en-US" sz="2000" b="1" dirty="0" smtClean="0"/>
              <a:t>    AIM:</a:t>
            </a:r>
            <a:endParaRPr lang="en-US" sz="20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Treatment for modertae and advance caries are very costly.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Need some ecnomical way to detect caries at early stage i.e algorithmic detection </a:t>
            </a:r>
            <a:endParaRPr lang="en-US" sz="2000" dirty="0" smtClean="0"/>
          </a:p>
          <a:p>
            <a:pPr indent="0">
              <a:lnSpc>
                <a:spcPct val="200000"/>
              </a:lnSpc>
              <a:buFont typeface="Arial" panose="020B0604020202020204" pitchFamily="34" charset="0"/>
            </a:pPr>
            <a:r>
              <a:rPr lang="en-US" sz="2000" b="1" dirty="0" smtClean="0"/>
              <a:t>  Scope:</a:t>
            </a:r>
            <a:endParaRPr lang="en-US" sz="20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Detection through Human teeth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x-ray images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Using published data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8. LITERATURE REVIEW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REVIEW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035" y="838200"/>
            <a:ext cx="6741795" cy="473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Related work in </a:t>
            </a:r>
            <a:r>
              <a:rPr lang="en-US" sz="2000" b="1" dirty="0" smtClean="0">
                <a:sym typeface="+mn-ea"/>
              </a:rPr>
              <a:t>field</a:t>
            </a:r>
            <a:r>
              <a:rPr lang="en-US" sz="2000" b="1" dirty="0" smtClean="0">
                <a:solidFill>
                  <a:schemeClr val="tx1"/>
                </a:solidFill>
              </a:rPr>
              <a:t> of caries detection: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8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06045" y="1751330"/>
            <a:ext cx="8947785" cy="4438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13970" y="1642110"/>
          <a:ext cx="9130030" cy="482600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387985"/>
                <a:gridCol w="1531620"/>
                <a:gridCol w="1083945"/>
                <a:gridCol w="1097915"/>
                <a:gridCol w="1607185"/>
                <a:gridCol w="1099820"/>
                <a:gridCol w="917575"/>
                <a:gridCol w="1403985"/>
              </a:tblGrid>
              <a:tr h="738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Sr #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References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Data-Set Source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Data-Set size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Methodology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Accuracy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Merits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Demarits</a:t>
                      </a:r>
                      <a:endParaRPr lang="en-US" sz="16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Miki et al,2017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Self generated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52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CNN(Alexnet)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77.4%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algo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Small Dataset</a:t>
                      </a:r>
                      <a:endParaRPr lang="en-US" sz="1600"/>
                    </a:p>
                  </a:txBody>
                  <a:tcPr/>
                </a:tc>
              </a:tr>
              <a:tr h="581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Oktay , 2017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Self generated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CNN(Alexnet)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90%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 </a:t>
                      </a:r>
                      <a:r>
                        <a:rPr lang="en-US" sz="1600">
                          <a:sym typeface="+mn-ea"/>
                        </a:rPr>
                        <a:t>algo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Small Dataset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  <a:tr h="744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Yauney et al, 2017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Self generated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 (Truncated VGG)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84.67%,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 </a:t>
                      </a:r>
                      <a:r>
                        <a:rPr lang="en-US" sz="1600">
                          <a:sym typeface="+mn-ea"/>
                        </a:rPr>
                        <a:t>algo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Small dataset</a:t>
                      </a:r>
                      <a:endParaRPr lang="en-US" sz="1600"/>
                    </a:p>
                  </a:txBody>
                  <a:tcPr/>
                </a:tc>
              </a:tr>
              <a:tr h="844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Miki et al,2017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Self generated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52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 (DCNN)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88.8 %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 </a:t>
                      </a:r>
                      <a:r>
                        <a:rPr lang="en-US" sz="1600">
                          <a:sym typeface="+mn-ea"/>
                        </a:rPr>
                        <a:t>algo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Small dataset</a:t>
                      </a:r>
                      <a:endParaRPr lang="en-US" sz="1600"/>
                    </a:p>
                  </a:txBody>
                  <a:tcPr/>
                </a:tc>
              </a:tr>
              <a:tr h="1090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Prajapati et al, 2017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Self generated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251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CNN(VGG 16)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88.46 %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 </a:t>
                      </a:r>
                      <a:r>
                        <a:rPr lang="en-US" sz="1600">
                          <a:sym typeface="+mn-ea"/>
                        </a:rPr>
                        <a:t>algo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REVIEW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Related work in field of caries detection: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8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06045" y="1751330"/>
            <a:ext cx="8947785" cy="4438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14605" y="1513205"/>
          <a:ext cx="9131300" cy="491490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483235"/>
                <a:gridCol w="1132840"/>
                <a:gridCol w="1057910"/>
                <a:gridCol w="641350"/>
                <a:gridCol w="1388745"/>
                <a:gridCol w="1095375"/>
                <a:gridCol w="1507490"/>
                <a:gridCol w="1824355"/>
              </a:tblGrid>
              <a:tr h="8610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Sr #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References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Data-Set Source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DataSet size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Methodology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Accuracy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Merits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Demarits</a:t>
                      </a:r>
                      <a:endParaRPr lang="en-US" sz="1600"/>
                    </a:p>
                  </a:txBody>
                  <a:tcPr/>
                </a:tc>
              </a:tr>
              <a:tr h="904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Sarivastava et al,2017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Self generated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3000+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CNN(FCNN)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61%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automatically finds dental caries in bitewing radiographs.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Traditionalmachine learning methods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Yang et al,2018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Self generated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196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automatic method fed into a CNN to train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74%      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Automatic ROI detection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Small data-set, Few CNN layers,Inaccurate detection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</a:tr>
              <a:tr h="755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Karimian et al,2018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Self generated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Novel approach combined with deep  (CNN)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 ----------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CNN approach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Small dataset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</a:tr>
              <a:tr h="679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9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Lee et al, 2018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Not mentioned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3000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CNN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(Google lenet)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82%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CNN approach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Small data-set Cropped and downsize images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</a:tr>
              <a:tr h="989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10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Lee et al ,2018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Self generated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1740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CNN(VGG 19)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81.0% for premolar 76.7% for molars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CNN approach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Small data-set Cropped and downsize imag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REVIEW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035" y="821055"/>
            <a:ext cx="6741795" cy="447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Related work in field of caries detection: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8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06045" y="1751330"/>
            <a:ext cx="8947785" cy="4438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14605" y="1593850"/>
          <a:ext cx="9129395" cy="515620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579120"/>
                <a:gridCol w="1301115"/>
                <a:gridCol w="1062355"/>
                <a:gridCol w="1026160"/>
                <a:gridCol w="1590675"/>
                <a:gridCol w="698500"/>
                <a:gridCol w="1442720"/>
                <a:gridCol w="1428750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Sr #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References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Data-Set Source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Data-Set size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Methodology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Accuracy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Merits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Demarits</a:t>
                      </a:r>
                      <a:endParaRPr lang="en-US" sz="1600"/>
                    </a:p>
                  </a:txBody>
                  <a:tcPr/>
                </a:tc>
              </a:tr>
              <a:tr h="975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Patil et al,2019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Publish data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120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Adaptive  (DA) algorithm and (NN) classifier.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 60%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Xu et al, 2018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1200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CNN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99%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3D analysis using feature vector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Relatively data-set , complex system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</a:tr>
              <a:tr h="975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Salehi et al,2019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Self generated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51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Deep CNN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98%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More accurately identified the caries.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Moutselos et al,2019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In-vivo data-set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88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Mask R-CNN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(region)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 </a:t>
                      </a:r>
                      <a:r>
                        <a:rPr lang="en-US" sz="1600">
                          <a:sym typeface="+mn-ea"/>
                        </a:rPr>
                        <a:t>83%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More accurate 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ym typeface="+mn-ea"/>
                        </a:rPr>
                        <a:t>in vivo data,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Manually classification</a:t>
                      </a:r>
                      <a:endParaRPr lang="en-US" sz="1600"/>
                    </a:p>
                  </a:txBody>
                  <a:tcPr marL="68580" marR="68580" marT="0" marB="0" vert="horz" anchor="t"/>
                </a:tc>
              </a:tr>
              <a:tr h="1163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Datta et al,2019 </a:t>
                      </a: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Published dataset </a:t>
                      </a: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Limited size</a:t>
                      </a: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Customize clustering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94%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solidFill>
                            <a:srgbClr val="2E2E2E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immune against over clustering Automatic analysis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600" b="0">
                        <a:solidFill>
                          <a:srgbClr val="2E2E2E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20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9. METHODOLOGY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0" y="60325"/>
            <a:ext cx="5638800" cy="629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9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pic>
        <p:nvPicPr>
          <p:cNvPr id="3" name="Content Placeholder 2" descr="Screenshot (26)"/>
          <p:cNvPicPr>
            <a:picLocks noChangeAspect="1"/>
          </p:cNvPicPr>
          <p:nvPr>
            <p:ph idx="1"/>
          </p:nvPr>
        </p:nvPicPr>
        <p:blipFill>
          <a:blip r:embed="rId2"/>
          <a:srcRect l="9263" t="21013" r="26687" b="16343"/>
          <a:stretch>
            <a:fillRect/>
          </a:stretch>
        </p:blipFill>
        <p:spPr>
          <a:xfrm>
            <a:off x="227965" y="1812925"/>
            <a:ext cx="8536940" cy="42754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Oval 3"/>
          <p:cNvSpPr/>
          <p:nvPr/>
        </p:nvSpPr>
        <p:spPr>
          <a:xfrm>
            <a:off x="2869565" y="3408680"/>
            <a:ext cx="444500" cy="3683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275" y="43180"/>
            <a:ext cx="6209030" cy="588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9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371475" y="1901190"/>
            <a:ext cx="8209915" cy="4150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/>
            <a:r>
              <a:rPr lang="en-US" sz="2200" b="1" dirty="0" smtClean="0">
                <a:sym typeface="+mn-ea"/>
              </a:rPr>
              <a:t>Step 1:</a:t>
            </a:r>
            <a:r>
              <a:rPr lang="en-US" sz="2200" dirty="0" smtClean="0">
                <a:sym typeface="+mn-ea"/>
              </a:rPr>
              <a:t> Input the data in form of x-rays images</a:t>
            </a:r>
            <a:endParaRPr lang="en-US" sz="2200" dirty="0" smtClean="0"/>
          </a:p>
          <a:p>
            <a:pPr indent="0">
              <a:lnSpc>
                <a:spcPct val="150000"/>
              </a:lnSpc>
            </a:pPr>
            <a:r>
              <a:rPr lang="en-US" sz="2200" b="1" dirty="0">
                <a:sym typeface="+mn-ea"/>
              </a:rPr>
              <a:t>Step 2:  </a:t>
            </a:r>
            <a:r>
              <a:rPr lang="en-US" sz="2200" dirty="0">
                <a:sym typeface="+mn-ea"/>
              </a:rPr>
              <a:t>Pre-processing the data</a:t>
            </a:r>
            <a:endParaRPr lang="en-US" sz="2200" dirty="0"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en-US" sz="2200" b="1" dirty="0">
                <a:sym typeface="+mn-ea"/>
              </a:rPr>
              <a:t>Step 3:  </a:t>
            </a:r>
            <a:r>
              <a:rPr lang="en-US" sz="2200" dirty="0">
                <a:sym typeface="+mn-ea"/>
              </a:rPr>
              <a:t>Feature extraction. based on colour, enamel thickness and structure of   teeth.</a:t>
            </a:r>
            <a:endParaRPr lang="en-US" sz="2200" dirty="0"/>
          </a:p>
          <a:p>
            <a:pPr indent="0">
              <a:lnSpc>
                <a:spcPct val="150000"/>
              </a:lnSpc>
            </a:pPr>
            <a:r>
              <a:rPr lang="en-US" sz="2200" b="1" dirty="0">
                <a:sym typeface="+mn-ea"/>
              </a:rPr>
              <a:t>Step 4:</a:t>
            </a:r>
            <a:r>
              <a:rPr lang="en-US" sz="2200" dirty="0">
                <a:sym typeface="+mn-ea"/>
              </a:rPr>
              <a:t>  Data-set division into train and test data.</a:t>
            </a:r>
            <a:endParaRPr lang="en-US" sz="2200" dirty="0"/>
          </a:p>
          <a:p>
            <a:pPr indent="0">
              <a:lnSpc>
                <a:spcPct val="150000"/>
              </a:lnSpc>
            </a:pPr>
            <a:r>
              <a:rPr lang="en-US" sz="2200" b="1" dirty="0">
                <a:sym typeface="+mn-ea"/>
              </a:rPr>
              <a:t>Step 5:  </a:t>
            </a:r>
            <a:r>
              <a:rPr lang="en-US" sz="2200" dirty="0">
                <a:sym typeface="+mn-ea"/>
              </a:rPr>
              <a:t>CNN algorithms for detection of images.</a:t>
            </a:r>
            <a:endParaRPr lang="en-US" sz="2200" b="1" dirty="0"/>
          </a:p>
          <a:p>
            <a:pPr indent="0">
              <a:lnSpc>
                <a:spcPct val="150000"/>
              </a:lnSpc>
            </a:pPr>
            <a:r>
              <a:rPr lang="en-US" sz="2200" b="1" dirty="0">
                <a:sym typeface="+mn-ea"/>
              </a:rPr>
              <a:t>Step 6:  </a:t>
            </a:r>
            <a:r>
              <a:rPr lang="en-US" sz="2200" dirty="0">
                <a:sym typeface="+mn-ea"/>
              </a:rPr>
              <a:t>Train the data to detect the caries from images (Model create)</a:t>
            </a:r>
            <a:endParaRPr lang="en-US" sz="2200" dirty="0"/>
          </a:p>
          <a:p>
            <a:pPr indent="0">
              <a:lnSpc>
                <a:spcPct val="150000"/>
              </a:lnSpc>
            </a:pPr>
            <a:r>
              <a:rPr lang="en-US" sz="2200" b="1" dirty="0">
                <a:sym typeface="+mn-ea"/>
              </a:rPr>
              <a:t>Step 7:  </a:t>
            </a:r>
            <a:r>
              <a:rPr lang="en-US" sz="2200" dirty="0">
                <a:sym typeface="+mn-ea"/>
              </a:rPr>
              <a:t>Run the model on test data.</a:t>
            </a:r>
            <a:endParaRPr lang="en-US" sz="2200" dirty="0"/>
          </a:p>
          <a:p>
            <a:pPr indent="0">
              <a:lnSpc>
                <a:spcPct val="150000"/>
              </a:lnSpc>
            </a:pPr>
            <a:r>
              <a:rPr lang="en-US" sz="2200" b="1" dirty="0">
                <a:sym typeface="+mn-ea"/>
              </a:rPr>
              <a:t>Step 8:  </a:t>
            </a:r>
            <a:r>
              <a:rPr lang="en-US" sz="2200" dirty="0">
                <a:sym typeface="+mn-ea"/>
              </a:rPr>
              <a:t>results.</a:t>
            </a:r>
            <a:endParaRPr lang="en-US" sz="2200" dirty="0"/>
          </a:p>
          <a:p>
            <a:pPr indent="0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11. SIMULATION SETUP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710" y="1223645"/>
            <a:ext cx="5234305" cy="4914265"/>
          </a:xfrm>
        </p:spPr>
        <p:txBody>
          <a:bodyPr>
            <a:normAutofit fontScale="8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Background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Questions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Objectives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Aim and Scope of Research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review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+mn-ea"/>
              </a:rPr>
              <a:t>Experimental / Simulation Setup </a:t>
            </a:r>
            <a:endParaRPr lang="en-US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>
                <a:sym typeface="+mn-ea"/>
              </a:rPr>
              <a:t>Future work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Fayqa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SETUP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758" y="821073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Tool , Work and special libraries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11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998855" y="2059940"/>
            <a:ext cx="4756785" cy="4140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50000"/>
              </a:lnSpc>
            </a:pPr>
            <a:r>
              <a:rPr lang="en-US" sz="1800" b="1" dirty="0" smtClean="0"/>
              <a:t>Python's Libraries :</a:t>
            </a:r>
            <a:endParaRPr lang="en-US" sz="18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Numpy: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Pandas: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Keras: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TensorFlow: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Pillow: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Sklearns: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ym typeface="+mn-ea"/>
              </a:rPr>
              <a:t>Matplotlib</a:t>
            </a:r>
            <a:r>
              <a:rPr lang="en-US" sz="1800" dirty="0" smtClean="0"/>
              <a:t>: </a:t>
            </a:r>
            <a:endParaRPr lang="en-US" sz="18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1800" dirty="0"/>
          </a:p>
        </p:txBody>
      </p:sp>
      <p:sp>
        <p:nvSpPr>
          <p:cNvPr id="4" name="Rectangles 3"/>
          <p:cNvSpPr/>
          <p:nvPr/>
        </p:nvSpPr>
        <p:spPr>
          <a:xfrm>
            <a:off x="2005965" y="1443990"/>
            <a:ext cx="6136005" cy="615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</a:pPr>
            <a:r>
              <a:rPr lang="en-US" sz="2000" b="1" dirty="0" smtClean="0">
                <a:sym typeface="+mn-ea"/>
              </a:rPr>
              <a:t>  Tool: </a:t>
            </a:r>
            <a:r>
              <a:rPr lang="en-US" sz="2000" dirty="0" smtClean="0">
                <a:sym typeface="+mn-ea"/>
              </a:rPr>
              <a:t>Python                  </a:t>
            </a:r>
            <a:r>
              <a:rPr lang="en-US" sz="2000" b="1" dirty="0" smtClean="0">
                <a:sym typeface="+mn-ea"/>
              </a:rPr>
              <a:t>Experimental setup: </a:t>
            </a:r>
            <a:r>
              <a:rPr lang="en-US" sz="2000" dirty="0" smtClean="0">
                <a:sym typeface="+mn-ea"/>
              </a:rPr>
              <a:t>Colabs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15. FUTURE WORK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773" y="1002048"/>
            <a:ext cx="6742089" cy="93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Further Extentions: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15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677545" y="1932305"/>
            <a:ext cx="7788275" cy="3953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Run same modle for </a:t>
            </a:r>
            <a:r>
              <a:rPr lang="en-US" sz="2200" b="1" dirty="0" smtClean="0"/>
              <a:t>other oral disordes</a:t>
            </a:r>
            <a:r>
              <a:rPr lang="en-US" sz="2200" dirty="0" smtClean="0"/>
              <a:t> broken teeth due to calcium like periontals, broken teeth due to calcium deficiency</a:t>
            </a:r>
            <a:endParaRPr lang="en-US" sz="22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Expand this reseach for </a:t>
            </a:r>
            <a:r>
              <a:rPr lang="en-US" sz="2200" b="1" dirty="0"/>
              <a:t>animals</a:t>
            </a:r>
            <a:r>
              <a:rPr lang="en-US" sz="2200" dirty="0"/>
              <a:t>.</a:t>
            </a:r>
            <a:endParaRPr lang="en-US" sz="22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Covnert it into </a:t>
            </a:r>
            <a:r>
              <a:rPr lang="en-US" sz="2200" b="1" dirty="0"/>
              <a:t>mobile app </a:t>
            </a:r>
            <a:r>
              <a:rPr lang="en-US" sz="2200" dirty="0"/>
              <a:t>so everyone can there teeth themselves.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sz="6000" dirty="0">
              <a:ln>
                <a:solidFill>
                  <a:schemeClr val="bg1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615" y="13335"/>
            <a:ext cx="6282690" cy="91186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88900" y="1902460"/>
            <a:ext cx="8966200" cy="418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 dirty="0" smtClean="0"/>
              <a:t>What are dental caries ?</a:t>
            </a: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 dirty="0" smtClean="0"/>
              <a:t>Why x-rays images? </a:t>
            </a: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817" y="647614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695" y="6487795"/>
            <a:ext cx="2075180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 of 15</a:t>
            </a:r>
            <a:endParaRPr lang="en-US" dirty="0">
              <a:solidFill>
                <a:srgbClr val="EEB8D4"/>
              </a:solidFill>
            </a:endParaRPr>
          </a:p>
        </p:txBody>
      </p:sp>
      <p:pic>
        <p:nvPicPr>
          <p:cNvPr id="3" name="Picture 2" descr="Screenshot (20)"/>
          <p:cNvPicPr>
            <a:picLocks noChangeAspect="1"/>
          </p:cNvPicPr>
          <p:nvPr>
            <p:ph idx="1"/>
          </p:nvPr>
        </p:nvPicPr>
        <p:blipFill>
          <a:blip r:embed="rId2" cstate="print"/>
          <a:srcRect l="19562" t="31769" r="13041" b="27421"/>
          <a:stretch>
            <a:fillRect/>
          </a:stretch>
        </p:blipFill>
        <p:spPr>
          <a:xfrm>
            <a:off x="1228090" y="3803015"/>
            <a:ext cx="6193155" cy="218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77800" y="1918335"/>
            <a:ext cx="8966200" cy="418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 dirty="0" smtClean="0"/>
              <a:t>Domain:  </a:t>
            </a:r>
            <a:r>
              <a:rPr lang="en-US" sz="2200" dirty="0" smtClean="0"/>
              <a:t>Machine learning </a:t>
            </a:r>
            <a:endParaRPr lang="en-US" sz="22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 dirty="0" smtClean="0"/>
              <a:t>Sub-Domain: </a:t>
            </a:r>
            <a:r>
              <a:rPr lang="en-US" sz="2200" dirty="0" smtClean="0"/>
              <a:t>Deep Learning Using CNN models for detection of medical images</a:t>
            </a:r>
            <a:endParaRPr lang="en-US" sz="22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200" b="1" dirty="0" smtClean="0"/>
              <a:t>What is CNN ?</a:t>
            </a:r>
            <a:endParaRPr lang="en-US" sz="22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ym typeface="+mn-ea"/>
              </a:rPr>
              <a:t>Used in areas of  analyzing visual imagery (image recognition)</a:t>
            </a:r>
            <a:endParaRPr lang="en-US" sz="2200" dirty="0"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ym typeface="+mn-ea"/>
              </a:rPr>
              <a:t>Layers: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>
                <a:sym typeface="+mn-ea"/>
              </a:rPr>
              <a:t> input , hidden, output layers</a:t>
            </a:r>
            <a:endParaRPr lang="en-US" sz="2200" dirty="0"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ym typeface="+mn-ea"/>
              </a:rPr>
              <a:t>Hidden </a:t>
            </a:r>
            <a:r>
              <a:rPr lang="en-US" sz="2200" b="1" dirty="0">
                <a:sym typeface="+mn-ea"/>
              </a:rPr>
              <a:t>Layers: </a:t>
            </a:r>
            <a:r>
              <a:rPr lang="en-US" sz="2200" dirty="0">
                <a:sym typeface="+mn-ea"/>
              </a:rPr>
              <a:t> (convoloutional and pooling layers)</a:t>
            </a:r>
            <a:endParaRPr lang="en-US" sz="2200" dirty="0"/>
          </a:p>
          <a:p>
            <a:pPr marL="342900" indent="-342900">
              <a:lnSpc>
                <a:spcPct val="200000"/>
              </a:lnSpc>
            </a:pPr>
            <a:endParaRPr lang="en-US" sz="2200" b="1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817" y="647614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 of 15</a:t>
            </a:r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2. PROBLEM BACKGROUND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9274" y="648776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BACKGROUND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830" y="996950"/>
            <a:ext cx="6518275" cy="65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 from last few years in CNN for detection of dental caries: </a:t>
            </a:r>
            <a:endParaRPr lang="en-US" sz="1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2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169545" y="2092960"/>
          <a:ext cx="8626475" cy="376174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445770"/>
                <a:gridCol w="688340"/>
                <a:gridCol w="1456690"/>
                <a:gridCol w="1068070"/>
                <a:gridCol w="1746885"/>
                <a:gridCol w="1097280"/>
                <a:gridCol w="2123440"/>
              </a:tblGrid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SR #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Reference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Data-Set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Methodology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</a:t>
                      </a:r>
                      <a:endParaRPr lang="en-US"/>
                    </a:p>
                  </a:txBody>
                  <a:tcPr/>
                </a:tc>
              </a:tr>
              <a:tr h="1034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Detobal et al.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CNN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(Alex Net)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Manually ROI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(region of interest)</a:t>
                      </a:r>
                      <a:endParaRPr lang="en-US"/>
                    </a:p>
                  </a:txBody>
                  <a:tcPr/>
                </a:tc>
              </a:tr>
              <a:tr h="770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Oktay et al.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CNN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(Alex Net)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Small Data Set</a:t>
                      </a:r>
                      <a:endParaRPr lang="en-US"/>
                    </a:p>
                  </a:txBody>
                  <a:tcPr/>
                </a:tc>
              </a:tr>
              <a:tr h="1216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Sarivastava et al.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3000+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CNN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(FCNN)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Few layers.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BACKGROUND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830" y="996950"/>
            <a:ext cx="6518275" cy="65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Issues from last few years in CNN for detection of dental caries: </a:t>
            </a:r>
            <a:endParaRPr lang="en-US" sz="1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 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8300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  <a:sym typeface="+mn-ea"/>
              </a:rPr>
              <a:t>fayqabio@gmail.com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2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1901257"/>
            <a:ext cx="9144000" cy="3953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endParaRPr lang="en-US" sz="2200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175895" y="1727835"/>
          <a:ext cx="8411210" cy="4337685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468630"/>
                <a:gridCol w="698500"/>
                <a:gridCol w="1374140"/>
                <a:gridCol w="1076325"/>
                <a:gridCol w="1619250"/>
                <a:gridCol w="1125220"/>
                <a:gridCol w="2049145"/>
              </a:tblGrid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SR #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Reference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Data-Set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Methodology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</a:t>
                      </a:r>
                      <a:endParaRPr lang="en-US"/>
                    </a:p>
                  </a:txBody>
                  <a:tcPr/>
                </a:tc>
              </a:tr>
              <a:tr h="1228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Yang et al.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Automatic methods fed on CNN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Samll dataset</a:t>
                      </a:r>
                      <a:endParaRPr lang="en-US"/>
                    </a:p>
                  </a:txBody>
                  <a:tcPr/>
                </a:tc>
              </a:tr>
              <a:tr h="1228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Lee et al.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CNN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(Google lenet)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Cropped, downsize images </a:t>
                      </a:r>
                      <a:endParaRPr lang="en-US"/>
                    </a:p>
                  </a:txBody>
                  <a:tcPr/>
                </a:tc>
              </a:tr>
              <a:tr h="1198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Lee et al.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CNN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(FCNN)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81.0% premolar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76.7% molar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Cropped, downsize images 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6675</Words>
  <Application>WPS Presentation</Application>
  <PresentationFormat>On-screen Show (4:3)</PresentationFormat>
  <Paragraphs>910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Diagosis of dental caries from x-ray images using Convolutional Neural Network</vt:lpstr>
      <vt:lpstr>PowerPoint 演示文稿</vt:lpstr>
      <vt:lpstr>TABLE OF CONTENTS</vt:lpstr>
      <vt:lpstr>1. INTRODUCTION</vt:lpstr>
      <vt:lpstr>INTRODUCTION</vt:lpstr>
      <vt:lpstr>INTRODUCTION</vt:lpstr>
      <vt:lpstr>2. PROBLEM BACKGROUND</vt:lpstr>
      <vt:lpstr>PROBLEM BACKGROUND</vt:lpstr>
      <vt:lpstr>PROBLEM BACKGROUND</vt:lpstr>
      <vt:lpstr>PROBLEM BACKGROUND</vt:lpstr>
      <vt:lpstr>PROBLEM BACKGROUND</vt:lpstr>
      <vt:lpstr>3. PROBLEM STATEMENT</vt:lpstr>
      <vt:lpstr>PROBLEM STATEMENT</vt:lpstr>
      <vt:lpstr>4. MOTIVATION</vt:lpstr>
      <vt:lpstr>MOTIVATION</vt:lpstr>
      <vt:lpstr>5. RESEARCH QUESTIONS</vt:lpstr>
      <vt:lpstr>RESEARCH QUESTIONS</vt:lpstr>
      <vt:lpstr>6. RESEARCH OBJECTIVES</vt:lpstr>
      <vt:lpstr>RESEARCH OBJECTIVES</vt:lpstr>
      <vt:lpstr>7. AIM &amp; SCOPE OF RESEARCH</vt:lpstr>
      <vt:lpstr>AIM &amp; SCOPE OF RESEARCH</vt:lpstr>
      <vt:lpstr>8. LITERATURE REVIEW</vt:lpstr>
      <vt:lpstr>LITERATURE REVIEW</vt:lpstr>
      <vt:lpstr>LITERATURE REVIEW</vt:lpstr>
      <vt:lpstr>LITERATURE REVIEW</vt:lpstr>
      <vt:lpstr>9. METHODOLOGY</vt:lpstr>
      <vt:lpstr>METHODOLOGY</vt:lpstr>
      <vt:lpstr>METHODOLOGY</vt:lpstr>
      <vt:lpstr>11. SIMULATION SETUP</vt:lpstr>
      <vt:lpstr>SIMULATION SETUP</vt:lpstr>
      <vt:lpstr>15. FUTURE WORK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Saifullah</cp:lastModifiedBy>
  <cp:revision>30</cp:revision>
  <dcterms:created xsi:type="dcterms:W3CDTF">2019-07-18T02:10:00Z</dcterms:created>
  <dcterms:modified xsi:type="dcterms:W3CDTF">2020-01-14T09:06:40Z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