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59" r:id="rId4"/>
    <p:sldId id="258" r:id="rId5"/>
    <p:sldId id="260" r:id="rId6"/>
    <p:sldId id="292" r:id="rId7"/>
    <p:sldId id="293" r:id="rId8"/>
    <p:sldId id="261" r:id="rId9"/>
    <p:sldId id="262" r:id="rId10"/>
    <p:sldId id="294" r:id="rId11"/>
    <p:sldId id="263" r:id="rId12"/>
    <p:sldId id="264" r:id="rId13"/>
    <p:sldId id="267" r:id="rId14"/>
    <p:sldId id="268" r:id="rId15"/>
    <p:sldId id="269" r:id="rId16"/>
    <p:sldId id="270" r:id="rId17"/>
    <p:sldId id="271" r:id="rId18"/>
    <p:sldId id="272" r:id="rId19"/>
    <p:sldId id="273" r:id="rId20"/>
    <p:sldId id="274" r:id="rId21"/>
    <p:sldId id="295" r:id="rId22"/>
    <p:sldId id="275" r:id="rId23"/>
    <p:sldId id="276" r:id="rId24"/>
    <p:sldId id="301" r:id="rId25"/>
    <p:sldId id="304" r:id="rId26"/>
    <p:sldId id="302" r:id="rId27"/>
    <p:sldId id="303" r:id="rId28"/>
    <p:sldId id="299" r:id="rId29"/>
    <p:sldId id="298" r:id="rId30"/>
    <p:sldId id="305" r:id="rId31"/>
    <p:sldId id="300" r:id="rId32"/>
    <p:sldId id="28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350C1C"/>
    <a:srgbClr val="EEB8D4"/>
    <a:srgbClr val="5F173C"/>
    <a:srgbClr val="E38DB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3969" autoAdjust="0"/>
  </p:normalViewPr>
  <p:slideViewPr>
    <p:cSldViewPr snapToGrid="0">
      <p:cViewPr>
        <p:scale>
          <a:sx n="47" d="100"/>
          <a:sy n="47" d="100"/>
        </p:scale>
        <p:origin x="-1382" y="-149"/>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163407-E2CA-43D4-9F39-88BB38CD9A1A}" type="datetimeFigureOut">
              <a:rPr lang="en-US" smtClean="0"/>
              <a:pPr/>
              <a:t>1/13/2020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13AE5E-251D-4145-B524-C36383A5FDA9}" type="slidenum">
              <a:rPr lang="en-US" smtClean="0"/>
              <a:pPr/>
              <a:t>‹#›</a:t>
            </a:fld>
            <a:endParaRPr lang="en-US"/>
          </a:p>
        </p:txBody>
      </p:sp>
    </p:spTree>
    <p:extLst>
      <p:ext uri="{BB962C8B-B14F-4D97-AF65-F5344CB8AC3E}">
        <p14:creationId xmlns="" xmlns:p14="http://schemas.microsoft.com/office/powerpoint/2010/main" val="1361854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13AE5E-251D-4145-B524-C36383A5FDA9}" type="slidenum">
              <a:rPr lang="en-US" smtClean="0"/>
              <a:pPr/>
              <a:t>2</a:t>
            </a:fld>
            <a:endParaRPr lang="en-US"/>
          </a:p>
        </p:txBody>
      </p:sp>
    </p:spTree>
    <p:extLst>
      <p:ext uri="{BB962C8B-B14F-4D97-AF65-F5344CB8AC3E}">
        <p14:creationId xmlns="" xmlns:p14="http://schemas.microsoft.com/office/powerpoint/2010/main" val="2895206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 your</a:t>
            </a:r>
            <a:r>
              <a:rPr lang="en-US" baseline="0" dirty="0" smtClean="0"/>
              <a:t> notes here.</a:t>
            </a:r>
          </a:p>
          <a:p>
            <a:r>
              <a:rPr lang="en-US" baseline="0" dirty="0" smtClean="0"/>
              <a:t>Write here what you will speak during the presentation</a:t>
            </a:r>
          </a:p>
          <a:p>
            <a:endParaRPr lang="en-US" dirty="0"/>
          </a:p>
        </p:txBody>
      </p:sp>
      <p:sp>
        <p:nvSpPr>
          <p:cNvPr id="4" name="Slide Number Placeholder 3"/>
          <p:cNvSpPr>
            <a:spLocks noGrp="1"/>
          </p:cNvSpPr>
          <p:nvPr>
            <p:ph type="sldNum" sz="quarter" idx="10"/>
          </p:nvPr>
        </p:nvSpPr>
        <p:spPr/>
        <p:txBody>
          <a:bodyPr/>
          <a:lstStyle/>
          <a:p>
            <a:fld id="{A013AE5E-251D-4145-B524-C36383A5FDA9}" type="slidenum">
              <a:rPr lang="en-US" smtClean="0"/>
              <a:pPr/>
              <a:t>16</a:t>
            </a:fld>
            <a:endParaRPr lang="en-US"/>
          </a:p>
        </p:txBody>
      </p:sp>
    </p:spTree>
    <p:extLst>
      <p:ext uri="{BB962C8B-B14F-4D97-AF65-F5344CB8AC3E}">
        <p14:creationId xmlns="" xmlns:p14="http://schemas.microsoft.com/office/powerpoint/2010/main" val="1906859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 your</a:t>
            </a:r>
            <a:r>
              <a:rPr lang="en-US" baseline="0" dirty="0" smtClean="0"/>
              <a:t> notes here.</a:t>
            </a:r>
          </a:p>
          <a:p>
            <a:r>
              <a:rPr lang="en-US" baseline="0" dirty="0" smtClean="0"/>
              <a:t>Write here what you will speak during the presentation</a:t>
            </a:r>
          </a:p>
          <a:p>
            <a:endParaRPr lang="en-US" dirty="0"/>
          </a:p>
        </p:txBody>
      </p:sp>
      <p:sp>
        <p:nvSpPr>
          <p:cNvPr id="4" name="Slide Number Placeholder 3"/>
          <p:cNvSpPr>
            <a:spLocks noGrp="1"/>
          </p:cNvSpPr>
          <p:nvPr>
            <p:ph type="sldNum" sz="quarter" idx="10"/>
          </p:nvPr>
        </p:nvSpPr>
        <p:spPr/>
        <p:txBody>
          <a:bodyPr/>
          <a:lstStyle/>
          <a:p>
            <a:fld id="{A013AE5E-251D-4145-B524-C36383A5FDA9}" type="slidenum">
              <a:rPr lang="en-US" smtClean="0"/>
              <a:pPr/>
              <a:t>18</a:t>
            </a:fld>
            <a:endParaRPr lang="en-US"/>
          </a:p>
        </p:txBody>
      </p:sp>
    </p:spTree>
    <p:extLst>
      <p:ext uri="{BB962C8B-B14F-4D97-AF65-F5344CB8AC3E}">
        <p14:creationId xmlns="" xmlns:p14="http://schemas.microsoft.com/office/powerpoint/2010/main" val="3175960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 your</a:t>
            </a:r>
            <a:r>
              <a:rPr lang="en-US" baseline="0" dirty="0" smtClean="0"/>
              <a:t> notes here.</a:t>
            </a:r>
          </a:p>
          <a:p>
            <a:r>
              <a:rPr lang="en-US" baseline="0" dirty="0" smtClean="0"/>
              <a:t>Write here what you will speak during the presentation</a:t>
            </a:r>
          </a:p>
          <a:p>
            <a:endParaRPr lang="en-US" dirty="0"/>
          </a:p>
        </p:txBody>
      </p:sp>
      <p:sp>
        <p:nvSpPr>
          <p:cNvPr id="4" name="Slide Number Placeholder 3"/>
          <p:cNvSpPr>
            <a:spLocks noGrp="1"/>
          </p:cNvSpPr>
          <p:nvPr>
            <p:ph type="sldNum" sz="quarter" idx="10"/>
          </p:nvPr>
        </p:nvSpPr>
        <p:spPr/>
        <p:txBody>
          <a:bodyPr/>
          <a:lstStyle/>
          <a:p>
            <a:fld id="{A013AE5E-251D-4145-B524-C36383A5FDA9}" type="slidenum">
              <a:rPr lang="en-US" smtClean="0"/>
              <a:pPr/>
              <a:t>20</a:t>
            </a:fld>
            <a:endParaRPr lang="en-US"/>
          </a:p>
        </p:txBody>
      </p:sp>
    </p:spTree>
    <p:extLst>
      <p:ext uri="{BB962C8B-B14F-4D97-AF65-F5344CB8AC3E}">
        <p14:creationId xmlns="" xmlns:p14="http://schemas.microsoft.com/office/powerpoint/2010/main" val="1807694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 your</a:t>
            </a:r>
            <a:r>
              <a:rPr lang="en-US" baseline="0" dirty="0" smtClean="0"/>
              <a:t> notes here.</a:t>
            </a:r>
          </a:p>
          <a:p>
            <a:r>
              <a:rPr lang="en-US" baseline="0" dirty="0" smtClean="0"/>
              <a:t>Write here what you will speak during the presentation</a:t>
            </a:r>
          </a:p>
          <a:p>
            <a:endParaRPr lang="en-US" dirty="0"/>
          </a:p>
        </p:txBody>
      </p:sp>
      <p:sp>
        <p:nvSpPr>
          <p:cNvPr id="4" name="Slide Number Placeholder 3"/>
          <p:cNvSpPr>
            <a:spLocks noGrp="1"/>
          </p:cNvSpPr>
          <p:nvPr>
            <p:ph type="sldNum" sz="quarter" idx="10"/>
          </p:nvPr>
        </p:nvSpPr>
        <p:spPr/>
        <p:txBody>
          <a:bodyPr/>
          <a:lstStyle/>
          <a:p>
            <a:fld id="{A013AE5E-251D-4145-B524-C36383A5FDA9}" type="slidenum">
              <a:rPr lang="en-US" smtClean="0"/>
              <a:pPr/>
              <a:t>21</a:t>
            </a:fld>
            <a:endParaRPr lang="en-US"/>
          </a:p>
        </p:txBody>
      </p:sp>
    </p:spTree>
    <p:extLst>
      <p:ext uri="{BB962C8B-B14F-4D97-AF65-F5344CB8AC3E}">
        <p14:creationId xmlns="" xmlns:p14="http://schemas.microsoft.com/office/powerpoint/2010/main" val="1807694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 your</a:t>
            </a:r>
            <a:r>
              <a:rPr lang="en-US" baseline="0" dirty="0" smtClean="0"/>
              <a:t> notes here.</a:t>
            </a:r>
          </a:p>
          <a:p>
            <a:r>
              <a:rPr lang="en-US" baseline="0" dirty="0" smtClean="0"/>
              <a:t>Write here what you will speak during the presentation</a:t>
            </a:r>
          </a:p>
          <a:p>
            <a:endParaRPr lang="en-US" dirty="0"/>
          </a:p>
        </p:txBody>
      </p:sp>
      <p:sp>
        <p:nvSpPr>
          <p:cNvPr id="4" name="Slide Number Placeholder 3"/>
          <p:cNvSpPr>
            <a:spLocks noGrp="1"/>
          </p:cNvSpPr>
          <p:nvPr>
            <p:ph type="sldNum" sz="quarter" idx="10"/>
          </p:nvPr>
        </p:nvSpPr>
        <p:spPr/>
        <p:txBody>
          <a:bodyPr/>
          <a:lstStyle/>
          <a:p>
            <a:fld id="{A013AE5E-251D-4145-B524-C36383A5FDA9}" type="slidenum">
              <a:rPr lang="en-US" smtClean="0"/>
              <a:pPr/>
              <a:t>23</a:t>
            </a:fld>
            <a:endParaRPr lang="en-US"/>
          </a:p>
        </p:txBody>
      </p:sp>
    </p:spTree>
    <p:extLst>
      <p:ext uri="{BB962C8B-B14F-4D97-AF65-F5344CB8AC3E}">
        <p14:creationId xmlns="" xmlns:p14="http://schemas.microsoft.com/office/powerpoint/2010/main" val="49417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 your</a:t>
            </a:r>
            <a:r>
              <a:rPr lang="en-US" baseline="0" dirty="0" smtClean="0"/>
              <a:t> notes here.</a:t>
            </a:r>
          </a:p>
          <a:p>
            <a:r>
              <a:rPr lang="en-US" baseline="0" dirty="0" smtClean="0"/>
              <a:t>Write here what you will speak during the presentation</a:t>
            </a:r>
          </a:p>
          <a:p>
            <a:endParaRPr lang="en-US" dirty="0"/>
          </a:p>
        </p:txBody>
      </p:sp>
      <p:sp>
        <p:nvSpPr>
          <p:cNvPr id="4" name="Slide Number Placeholder 3"/>
          <p:cNvSpPr>
            <a:spLocks noGrp="1"/>
          </p:cNvSpPr>
          <p:nvPr>
            <p:ph type="sldNum" sz="quarter" idx="10"/>
          </p:nvPr>
        </p:nvSpPr>
        <p:spPr/>
        <p:txBody>
          <a:bodyPr/>
          <a:lstStyle/>
          <a:p>
            <a:fld id="{A013AE5E-251D-4145-B524-C36383A5FDA9}" type="slidenum">
              <a:rPr lang="en-US" smtClean="0"/>
              <a:pPr/>
              <a:t>24</a:t>
            </a:fld>
            <a:endParaRPr lang="en-US"/>
          </a:p>
        </p:txBody>
      </p:sp>
    </p:spTree>
    <p:extLst>
      <p:ext uri="{BB962C8B-B14F-4D97-AF65-F5344CB8AC3E}">
        <p14:creationId xmlns="" xmlns:p14="http://schemas.microsoft.com/office/powerpoint/2010/main" val="49417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 your</a:t>
            </a:r>
            <a:r>
              <a:rPr lang="en-US" baseline="0" dirty="0" smtClean="0"/>
              <a:t> notes here.</a:t>
            </a:r>
          </a:p>
          <a:p>
            <a:r>
              <a:rPr lang="en-US" baseline="0" dirty="0" smtClean="0"/>
              <a:t>Write here what you will speak during the presentation</a:t>
            </a:r>
          </a:p>
          <a:p>
            <a:endParaRPr lang="en-US" dirty="0"/>
          </a:p>
        </p:txBody>
      </p:sp>
      <p:sp>
        <p:nvSpPr>
          <p:cNvPr id="4" name="Slide Number Placeholder 3"/>
          <p:cNvSpPr>
            <a:spLocks noGrp="1"/>
          </p:cNvSpPr>
          <p:nvPr>
            <p:ph type="sldNum" sz="quarter" idx="10"/>
          </p:nvPr>
        </p:nvSpPr>
        <p:spPr/>
        <p:txBody>
          <a:bodyPr/>
          <a:lstStyle/>
          <a:p>
            <a:fld id="{A013AE5E-251D-4145-B524-C36383A5FDA9}" type="slidenum">
              <a:rPr lang="en-US" smtClean="0"/>
              <a:pPr/>
              <a:t>25</a:t>
            </a:fld>
            <a:endParaRPr lang="en-US"/>
          </a:p>
        </p:txBody>
      </p:sp>
    </p:spTree>
    <p:extLst>
      <p:ext uri="{BB962C8B-B14F-4D97-AF65-F5344CB8AC3E}">
        <p14:creationId xmlns="" xmlns:p14="http://schemas.microsoft.com/office/powerpoint/2010/main" val="49417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 your</a:t>
            </a:r>
            <a:r>
              <a:rPr lang="en-US" baseline="0" dirty="0" smtClean="0"/>
              <a:t> notes here.</a:t>
            </a:r>
          </a:p>
          <a:p>
            <a:r>
              <a:rPr lang="en-US" baseline="0" dirty="0" smtClean="0"/>
              <a:t>Write here what you will speak during the presentation</a:t>
            </a:r>
          </a:p>
          <a:p>
            <a:endParaRPr lang="en-US" dirty="0"/>
          </a:p>
        </p:txBody>
      </p:sp>
      <p:sp>
        <p:nvSpPr>
          <p:cNvPr id="4" name="Slide Number Placeholder 3"/>
          <p:cNvSpPr>
            <a:spLocks noGrp="1"/>
          </p:cNvSpPr>
          <p:nvPr>
            <p:ph type="sldNum" sz="quarter" idx="10"/>
          </p:nvPr>
        </p:nvSpPr>
        <p:spPr/>
        <p:txBody>
          <a:bodyPr/>
          <a:lstStyle/>
          <a:p>
            <a:fld id="{A013AE5E-251D-4145-B524-C36383A5FDA9}" type="slidenum">
              <a:rPr lang="en-US" smtClean="0"/>
              <a:pPr/>
              <a:t>26</a:t>
            </a:fld>
            <a:endParaRPr lang="en-US"/>
          </a:p>
        </p:txBody>
      </p:sp>
    </p:spTree>
    <p:extLst>
      <p:ext uri="{BB962C8B-B14F-4D97-AF65-F5344CB8AC3E}">
        <p14:creationId xmlns="" xmlns:p14="http://schemas.microsoft.com/office/powerpoint/2010/main" val="49417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 your</a:t>
            </a:r>
            <a:r>
              <a:rPr lang="en-US" baseline="0" dirty="0" smtClean="0"/>
              <a:t> notes here.</a:t>
            </a:r>
          </a:p>
          <a:p>
            <a:r>
              <a:rPr lang="en-US" baseline="0" dirty="0" smtClean="0"/>
              <a:t>Write here what you will speak during the presentation</a:t>
            </a:r>
          </a:p>
          <a:p>
            <a:endParaRPr lang="en-US" dirty="0"/>
          </a:p>
        </p:txBody>
      </p:sp>
      <p:sp>
        <p:nvSpPr>
          <p:cNvPr id="4" name="Slide Number Placeholder 3"/>
          <p:cNvSpPr>
            <a:spLocks noGrp="1"/>
          </p:cNvSpPr>
          <p:nvPr>
            <p:ph type="sldNum" sz="quarter" idx="10"/>
          </p:nvPr>
        </p:nvSpPr>
        <p:spPr/>
        <p:txBody>
          <a:bodyPr/>
          <a:lstStyle/>
          <a:p>
            <a:fld id="{A013AE5E-251D-4145-B524-C36383A5FDA9}" type="slidenum">
              <a:rPr lang="en-US" smtClean="0"/>
              <a:pPr/>
              <a:t>27</a:t>
            </a:fld>
            <a:endParaRPr lang="en-US"/>
          </a:p>
        </p:txBody>
      </p:sp>
    </p:spTree>
    <p:extLst>
      <p:ext uri="{BB962C8B-B14F-4D97-AF65-F5344CB8AC3E}">
        <p14:creationId xmlns="" xmlns:p14="http://schemas.microsoft.com/office/powerpoint/2010/main" val="49417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 your</a:t>
            </a:r>
            <a:r>
              <a:rPr lang="en-US" baseline="0" dirty="0" smtClean="0"/>
              <a:t> notes here.</a:t>
            </a:r>
          </a:p>
          <a:p>
            <a:r>
              <a:rPr lang="en-US" baseline="0" dirty="0" smtClean="0"/>
              <a:t>Write here what you will speak during the presentation</a:t>
            </a:r>
          </a:p>
          <a:p>
            <a:endParaRPr lang="en-US" dirty="0"/>
          </a:p>
        </p:txBody>
      </p:sp>
      <p:sp>
        <p:nvSpPr>
          <p:cNvPr id="4" name="Slide Number Placeholder 3"/>
          <p:cNvSpPr>
            <a:spLocks noGrp="1"/>
          </p:cNvSpPr>
          <p:nvPr>
            <p:ph type="sldNum" sz="quarter" idx="10"/>
          </p:nvPr>
        </p:nvSpPr>
        <p:spPr/>
        <p:txBody>
          <a:bodyPr/>
          <a:lstStyle/>
          <a:p>
            <a:fld id="{A013AE5E-251D-4145-B524-C36383A5FDA9}" type="slidenum">
              <a:rPr lang="en-US" smtClean="0"/>
              <a:pPr/>
              <a:t>29</a:t>
            </a:fld>
            <a:endParaRPr lang="en-US"/>
          </a:p>
        </p:txBody>
      </p:sp>
    </p:spTree>
    <p:extLst>
      <p:ext uri="{BB962C8B-B14F-4D97-AF65-F5344CB8AC3E}">
        <p14:creationId xmlns="" xmlns:p14="http://schemas.microsoft.com/office/powerpoint/2010/main" val="49417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 your</a:t>
            </a:r>
            <a:r>
              <a:rPr lang="en-US" baseline="0" dirty="0" smtClean="0"/>
              <a:t> notes here.</a:t>
            </a:r>
          </a:p>
          <a:p>
            <a:r>
              <a:rPr lang="en-US" baseline="0" dirty="0" smtClean="0"/>
              <a:t>Write here what you will speak during the presentation</a:t>
            </a:r>
          </a:p>
          <a:p>
            <a:endParaRPr lang="en-US" dirty="0"/>
          </a:p>
        </p:txBody>
      </p:sp>
      <p:sp>
        <p:nvSpPr>
          <p:cNvPr id="4" name="Slide Number Placeholder 3"/>
          <p:cNvSpPr>
            <a:spLocks noGrp="1"/>
          </p:cNvSpPr>
          <p:nvPr>
            <p:ph type="sldNum" sz="quarter" idx="10"/>
          </p:nvPr>
        </p:nvSpPr>
        <p:spPr/>
        <p:txBody>
          <a:bodyPr/>
          <a:lstStyle/>
          <a:p>
            <a:fld id="{A013AE5E-251D-4145-B524-C36383A5FDA9}" type="slidenum">
              <a:rPr lang="en-US" smtClean="0"/>
              <a:pPr/>
              <a:t>5</a:t>
            </a:fld>
            <a:endParaRPr lang="en-US"/>
          </a:p>
        </p:txBody>
      </p:sp>
    </p:spTree>
    <p:extLst>
      <p:ext uri="{BB962C8B-B14F-4D97-AF65-F5344CB8AC3E}">
        <p14:creationId xmlns="" xmlns:p14="http://schemas.microsoft.com/office/powerpoint/2010/main" val="12865010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 your</a:t>
            </a:r>
            <a:r>
              <a:rPr lang="en-US" baseline="0" dirty="0" smtClean="0"/>
              <a:t> notes here.</a:t>
            </a:r>
          </a:p>
          <a:p>
            <a:r>
              <a:rPr lang="en-US" baseline="0" dirty="0" smtClean="0"/>
              <a:t>Write here what you will speak during the presentation</a:t>
            </a:r>
          </a:p>
          <a:p>
            <a:endParaRPr lang="en-US" dirty="0"/>
          </a:p>
        </p:txBody>
      </p:sp>
      <p:sp>
        <p:nvSpPr>
          <p:cNvPr id="4" name="Slide Number Placeholder 3"/>
          <p:cNvSpPr>
            <a:spLocks noGrp="1"/>
          </p:cNvSpPr>
          <p:nvPr>
            <p:ph type="sldNum" sz="quarter" idx="10"/>
          </p:nvPr>
        </p:nvSpPr>
        <p:spPr/>
        <p:txBody>
          <a:bodyPr/>
          <a:lstStyle/>
          <a:p>
            <a:fld id="{A013AE5E-251D-4145-B524-C36383A5FDA9}" type="slidenum">
              <a:rPr lang="en-US" smtClean="0"/>
              <a:pPr/>
              <a:t>30</a:t>
            </a:fld>
            <a:endParaRPr lang="en-US"/>
          </a:p>
        </p:txBody>
      </p:sp>
    </p:spTree>
    <p:extLst>
      <p:ext uri="{BB962C8B-B14F-4D97-AF65-F5344CB8AC3E}">
        <p14:creationId xmlns="" xmlns:p14="http://schemas.microsoft.com/office/powerpoint/2010/main" val="49417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 your</a:t>
            </a:r>
            <a:r>
              <a:rPr lang="en-US" baseline="0" dirty="0" smtClean="0"/>
              <a:t> notes here.</a:t>
            </a:r>
          </a:p>
          <a:p>
            <a:r>
              <a:rPr lang="en-US" baseline="0" dirty="0" smtClean="0"/>
              <a:t>Write here what you will speak during the presentation</a:t>
            </a:r>
          </a:p>
          <a:p>
            <a:endParaRPr lang="en-US" dirty="0"/>
          </a:p>
        </p:txBody>
      </p:sp>
      <p:sp>
        <p:nvSpPr>
          <p:cNvPr id="4" name="Slide Number Placeholder 3"/>
          <p:cNvSpPr>
            <a:spLocks noGrp="1"/>
          </p:cNvSpPr>
          <p:nvPr>
            <p:ph type="sldNum" sz="quarter" idx="10"/>
          </p:nvPr>
        </p:nvSpPr>
        <p:spPr/>
        <p:txBody>
          <a:bodyPr/>
          <a:lstStyle/>
          <a:p>
            <a:fld id="{A013AE5E-251D-4145-B524-C36383A5FDA9}" type="slidenum">
              <a:rPr lang="en-US" smtClean="0"/>
              <a:pPr/>
              <a:t>31</a:t>
            </a:fld>
            <a:endParaRPr lang="en-US"/>
          </a:p>
        </p:txBody>
      </p:sp>
    </p:spTree>
    <p:extLst>
      <p:ext uri="{BB962C8B-B14F-4D97-AF65-F5344CB8AC3E}">
        <p14:creationId xmlns="" xmlns:p14="http://schemas.microsoft.com/office/powerpoint/2010/main" val="49417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 your</a:t>
            </a:r>
            <a:r>
              <a:rPr lang="en-US" baseline="0" dirty="0" smtClean="0"/>
              <a:t> notes here.</a:t>
            </a:r>
          </a:p>
          <a:p>
            <a:r>
              <a:rPr lang="en-US" baseline="0" dirty="0" smtClean="0"/>
              <a:t>Write here what you will speak during the presentation</a:t>
            </a:r>
          </a:p>
          <a:p>
            <a:endParaRPr lang="en-US" dirty="0"/>
          </a:p>
        </p:txBody>
      </p:sp>
      <p:sp>
        <p:nvSpPr>
          <p:cNvPr id="4" name="Slide Number Placeholder 3"/>
          <p:cNvSpPr>
            <a:spLocks noGrp="1"/>
          </p:cNvSpPr>
          <p:nvPr>
            <p:ph type="sldNum" sz="quarter" idx="10"/>
          </p:nvPr>
        </p:nvSpPr>
        <p:spPr/>
        <p:txBody>
          <a:bodyPr/>
          <a:lstStyle/>
          <a:p>
            <a:fld id="{A013AE5E-251D-4145-B524-C36383A5FDA9}" type="slidenum">
              <a:rPr lang="en-US" smtClean="0"/>
              <a:pPr/>
              <a:t>6</a:t>
            </a:fld>
            <a:endParaRPr lang="en-US"/>
          </a:p>
        </p:txBody>
      </p:sp>
    </p:spTree>
    <p:extLst>
      <p:ext uri="{BB962C8B-B14F-4D97-AF65-F5344CB8AC3E}">
        <p14:creationId xmlns="" xmlns:p14="http://schemas.microsoft.com/office/powerpoint/2010/main" val="1286501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 your</a:t>
            </a:r>
            <a:r>
              <a:rPr lang="en-US" baseline="0" dirty="0" smtClean="0"/>
              <a:t> notes here.</a:t>
            </a:r>
          </a:p>
          <a:p>
            <a:r>
              <a:rPr lang="en-US" baseline="0" dirty="0" smtClean="0"/>
              <a:t>Write here what you will speak during the presentation</a:t>
            </a:r>
          </a:p>
          <a:p>
            <a:endParaRPr lang="en-US" dirty="0"/>
          </a:p>
        </p:txBody>
      </p:sp>
      <p:sp>
        <p:nvSpPr>
          <p:cNvPr id="4" name="Slide Number Placeholder 3"/>
          <p:cNvSpPr>
            <a:spLocks noGrp="1"/>
          </p:cNvSpPr>
          <p:nvPr>
            <p:ph type="sldNum" sz="quarter" idx="10"/>
          </p:nvPr>
        </p:nvSpPr>
        <p:spPr/>
        <p:txBody>
          <a:bodyPr/>
          <a:lstStyle/>
          <a:p>
            <a:fld id="{A013AE5E-251D-4145-B524-C36383A5FDA9}" type="slidenum">
              <a:rPr lang="en-US" smtClean="0"/>
              <a:pPr/>
              <a:t>7</a:t>
            </a:fld>
            <a:endParaRPr lang="en-US"/>
          </a:p>
        </p:txBody>
      </p:sp>
    </p:spTree>
    <p:extLst>
      <p:ext uri="{BB962C8B-B14F-4D97-AF65-F5344CB8AC3E}">
        <p14:creationId xmlns="" xmlns:p14="http://schemas.microsoft.com/office/powerpoint/2010/main" val="1286501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13AE5E-251D-4145-B524-C36383A5FDA9}" type="slidenum">
              <a:rPr lang="en-US" smtClean="0"/>
              <a:pPr/>
              <a:t>8</a:t>
            </a:fld>
            <a:endParaRPr lang="en-US"/>
          </a:p>
        </p:txBody>
      </p:sp>
    </p:spTree>
    <p:extLst>
      <p:ext uri="{BB962C8B-B14F-4D97-AF65-F5344CB8AC3E}">
        <p14:creationId xmlns="" xmlns:p14="http://schemas.microsoft.com/office/powerpoint/2010/main" val="2134111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 your</a:t>
            </a:r>
            <a:r>
              <a:rPr lang="en-US" baseline="0" dirty="0" smtClean="0"/>
              <a:t> notes here.</a:t>
            </a:r>
          </a:p>
          <a:p>
            <a:r>
              <a:rPr lang="en-US" baseline="0" dirty="0" smtClean="0"/>
              <a:t>Write here what you will speak during the presentation</a:t>
            </a:r>
          </a:p>
          <a:p>
            <a:endParaRPr lang="en-US" dirty="0"/>
          </a:p>
        </p:txBody>
      </p:sp>
      <p:sp>
        <p:nvSpPr>
          <p:cNvPr id="4" name="Slide Number Placeholder 3"/>
          <p:cNvSpPr>
            <a:spLocks noGrp="1"/>
          </p:cNvSpPr>
          <p:nvPr>
            <p:ph type="sldNum" sz="quarter" idx="10"/>
          </p:nvPr>
        </p:nvSpPr>
        <p:spPr/>
        <p:txBody>
          <a:bodyPr/>
          <a:lstStyle/>
          <a:p>
            <a:fld id="{A013AE5E-251D-4145-B524-C36383A5FDA9}" type="slidenum">
              <a:rPr lang="en-US" smtClean="0"/>
              <a:pPr/>
              <a:t>9</a:t>
            </a:fld>
            <a:endParaRPr lang="en-US"/>
          </a:p>
        </p:txBody>
      </p:sp>
    </p:spTree>
    <p:extLst>
      <p:ext uri="{BB962C8B-B14F-4D97-AF65-F5344CB8AC3E}">
        <p14:creationId xmlns="" xmlns:p14="http://schemas.microsoft.com/office/powerpoint/2010/main" val="2333062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 your</a:t>
            </a:r>
            <a:r>
              <a:rPr lang="en-US" baseline="0" dirty="0" smtClean="0"/>
              <a:t> notes here.</a:t>
            </a:r>
          </a:p>
          <a:p>
            <a:r>
              <a:rPr lang="en-US" baseline="0" dirty="0" smtClean="0"/>
              <a:t>Write here what you will speak during the presentation</a:t>
            </a:r>
          </a:p>
          <a:p>
            <a:endParaRPr lang="en-US" dirty="0"/>
          </a:p>
        </p:txBody>
      </p:sp>
      <p:sp>
        <p:nvSpPr>
          <p:cNvPr id="4" name="Slide Number Placeholder 3"/>
          <p:cNvSpPr>
            <a:spLocks noGrp="1"/>
          </p:cNvSpPr>
          <p:nvPr>
            <p:ph type="sldNum" sz="quarter" idx="10"/>
          </p:nvPr>
        </p:nvSpPr>
        <p:spPr/>
        <p:txBody>
          <a:bodyPr/>
          <a:lstStyle/>
          <a:p>
            <a:fld id="{A013AE5E-251D-4145-B524-C36383A5FDA9}" type="slidenum">
              <a:rPr lang="en-US" smtClean="0"/>
              <a:pPr/>
              <a:t>10</a:t>
            </a:fld>
            <a:endParaRPr lang="en-US"/>
          </a:p>
        </p:txBody>
      </p:sp>
    </p:spTree>
    <p:extLst>
      <p:ext uri="{BB962C8B-B14F-4D97-AF65-F5344CB8AC3E}">
        <p14:creationId xmlns="" xmlns:p14="http://schemas.microsoft.com/office/powerpoint/2010/main" val="2333062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 your</a:t>
            </a:r>
            <a:r>
              <a:rPr lang="en-US" baseline="0" dirty="0" smtClean="0"/>
              <a:t> notes here.</a:t>
            </a:r>
          </a:p>
          <a:p>
            <a:r>
              <a:rPr lang="en-US" baseline="0" dirty="0" smtClean="0"/>
              <a:t>Write here what you will speak during the presentation</a:t>
            </a:r>
          </a:p>
          <a:p>
            <a:endParaRPr lang="en-US" dirty="0"/>
          </a:p>
        </p:txBody>
      </p:sp>
      <p:sp>
        <p:nvSpPr>
          <p:cNvPr id="4" name="Slide Number Placeholder 3"/>
          <p:cNvSpPr>
            <a:spLocks noGrp="1"/>
          </p:cNvSpPr>
          <p:nvPr>
            <p:ph type="sldNum" sz="quarter" idx="10"/>
          </p:nvPr>
        </p:nvSpPr>
        <p:spPr/>
        <p:txBody>
          <a:bodyPr/>
          <a:lstStyle/>
          <a:p>
            <a:fld id="{A013AE5E-251D-4145-B524-C36383A5FDA9}" type="slidenum">
              <a:rPr lang="en-US" smtClean="0"/>
              <a:pPr/>
              <a:t>12</a:t>
            </a:fld>
            <a:endParaRPr lang="en-US"/>
          </a:p>
        </p:txBody>
      </p:sp>
    </p:spTree>
    <p:extLst>
      <p:ext uri="{BB962C8B-B14F-4D97-AF65-F5344CB8AC3E}">
        <p14:creationId xmlns="" xmlns:p14="http://schemas.microsoft.com/office/powerpoint/2010/main" val="2670637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 your</a:t>
            </a:r>
            <a:r>
              <a:rPr lang="en-US" baseline="0" dirty="0" smtClean="0"/>
              <a:t> notes here.</a:t>
            </a:r>
          </a:p>
          <a:p>
            <a:r>
              <a:rPr lang="en-US" baseline="0" dirty="0" smtClean="0"/>
              <a:t>Write here what you will speak during the presentation</a:t>
            </a:r>
          </a:p>
          <a:p>
            <a:endParaRPr lang="en-US" dirty="0"/>
          </a:p>
        </p:txBody>
      </p:sp>
      <p:sp>
        <p:nvSpPr>
          <p:cNvPr id="4" name="Slide Number Placeholder 3"/>
          <p:cNvSpPr>
            <a:spLocks noGrp="1"/>
          </p:cNvSpPr>
          <p:nvPr>
            <p:ph type="sldNum" sz="quarter" idx="10"/>
          </p:nvPr>
        </p:nvSpPr>
        <p:spPr/>
        <p:txBody>
          <a:bodyPr/>
          <a:lstStyle/>
          <a:p>
            <a:fld id="{A013AE5E-251D-4145-B524-C36383A5FDA9}" type="slidenum">
              <a:rPr lang="en-US" smtClean="0"/>
              <a:pPr/>
              <a:t>14</a:t>
            </a:fld>
            <a:endParaRPr lang="en-US"/>
          </a:p>
        </p:txBody>
      </p:sp>
    </p:spTree>
    <p:extLst>
      <p:ext uri="{BB962C8B-B14F-4D97-AF65-F5344CB8AC3E}">
        <p14:creationId xmlns="" xmlns:p14="http://schemas.microsoft.com/office/powerpoint/2010/main" val="2443681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17AF4B3-B9B9-48ED-BBD9-7C4914A52D86}" type="datetime1">
              <a:rPr lang="en-US" smtClean="0"/>
              <a:pPr/>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60EB27-D098-4B25-8649-FC6002C63D36}" type="slidenum">
              <a:rPr lang="en-US" smtClean="0"/>
              <a:pPr/>
              <a:t>‹#›</a:t>
            </a:fld>
            <a:endParaRPr lang="en-US"/>
          </a:p>
        </p:txBody>
      </p:sp>
    </p:spTree>
    <p:extLst>
      <p:ext uri="{BB962C8B-B14F-4D97-AF65-F5344CB8AC3E}">
        <p14:creationId xmlns="" xmlns:p14="http://schemas.microsoft.com/office/powerpoint/2010/main" val="903479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A16170-4601-40A9-B914-1990D7D79C31}" type="datetime1">
              <a:rPr lang="en-US" smtClean="0"/>
              <a:pPr/>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60EB27-D098-4B25-8649-FC6002C63D36}" type="slidenum">
              <a:rPr lang="en-US" smtClean="0"/>
              <a:pPr/>
              <a:t>‹#›</a:t>
            </a:fld>
            <a:endParaRPr lang="en-US"/>
          </a:p>
        </p:txBody>
      </p:sp>
    </p:spTree>
    <p:extLst>
      <p:ext uri="{BB962C8B-B14F-4D97-AF65-F5344CB8AC3E}">
        <p14:creationId xmlns="" xmlns:p14="http://schemas.microsoft.com/office/powerpoint/2010/main" val="248590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0A49D0-AC41-4437-9603-367088B576D0}" type="datetime1">
              <a:rPr lang="en-US" smtClean="0"/>
              <a:pPr/>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60EB27-D098-4B25-8649-FC6002C63D36}" type="slidenum">
              <a:rPr lang="en-US" smtClean="0"/>
              <a:pPr/>
              <a:t>‹#›</a:t>
            </a:fld>
            <a:endParaRPr lang="en-US"/>
          </a:p>
        </p:txBody>
      </p:sp>
    </p:spTree>
    <p:extLst>
      <p:ext uri="{BB962C8B-B14F-4D97-AF65-F5344CB8AC3E}">
        <p14:creationId xmlns="" xmlns:p14="http://schemas.microsoft.com/office/powerpoint/2010/main" val="283886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DCC755-B8E4-4BF9-8A28-345F989483E8}" type="datetime1">
              <a:rPr lang="en-US" smtClean="0"/>
              <a:pPr/>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60EB27-D098-4B25-8649-FC6002C63D36}" type="slidenum">
              <a:rPr lang="en-US" smtClean="0"/>
              <a:pPr/>
              <a:t>‹#›</a:t>
            </a:fld>
            <a:endParaRPr lang="en-US"/>
          </a:p>
        </p:txBody>
      </p:sp>
    </p:spTree>
    <p:extLst>
      <p:ext uri="{BB962C8B-B14F-4D97-AF65-F5344CB8AC3E}">
        <p14:creationId xmlns="" xmlns:p14="http://schemas.microsoft.com/office/powerpoint/2010/main" val="2787553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77DC01-1AD3-4A8F-AF8E-A0CD60C04A2F}" type="datetime1">
              <a:rPr lang="en-US" smtClean="0"/>
              <a:pPr/>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60EB27-D098-4B25-8649-FC6002C63D36}" type="slidenum">
              <a:rPr lang="en-US" smtClean="0"/>
              <a:pPr/>
              <a:t>‹#›</a:t>
            </a:fld>
            <a:endParaRPr lang="en-US"/>
          </a:p>
        </p:txBody>
      </p:sp>
    </p:spTree>
    <p:extLst>
      <p:ext uri="{BB962C8B-B14F-4D97-AF65-F5344CB8AC3E}">
        <p14:creationId xmlns="" xmlns:p14="http://schemas.microsoft.com/office/powerpoint/2010/main" val="2330365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CA4102-98CC-41AF-B338-3AC800ED615C}" type="datetime1">
              <a:rPr lang="en-US" smtClean="0"/>
              <a:pPr/>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60EB27-D098-4B25-8649-FC6002C63D36}" type="slidenum">
              <a:rPr lang="en-US" smtClean="0"/>
              <a:pPr/>
              <a:t>‹#›</a:t>
            </a:fld>
            <a:endParaRPr lang="en-US"/>
          </a:p>
        </p:txBody>
      </p:sp>
    </p:spTree>
    <p:extLst>
      <p:ext uri="{BB962C8B-B14F-4D97-AF65-F5344CB8AC3E}">
        <p14:creationId xmlns="" xmlns:p14="http://schemas.microsoft.com/office/powerpoint/2010/main" val="1123251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665A1E2-C48D-4822-900C-16825B05CB77}" type="datetime1">
              <a:rPr lang="en-US" smtClean="0"/>
              <a:pPr/>
              <a:t>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60EB27-D098-4B25-8649-FC6002C63D36}" type="slidenum">
              <a:rPr lang="en-US" smtClean="0"/>
              <a:pPr/>
              <a:t>‹#›</a:t>
            </a:fld>
            <a:endParaRPr lang="en-US"/>
          </a:p>
        </p:txBody>
      </p:sp>
    </p:spTree>
    <p:extLst>
      <p:ext uri="{BB962C8B-B14F-4D97-AF65-F5344CB8AC3E}">
        <p14:creationId xmlns="" xmlns:p14="http://schemas.microsoft.com/office/powerpoint/2010/main" val="2867620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CCD5CC3-6504-4A5B-AE3E-8FA7E1FD5CE7}" type="datetime1">
              <a:rPr lang="en-US" smtClean="0"/>
              <a:pPr/>
              <a:t>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60EB27-D098-4B25-8649-FC6002C63D36}" type="slidenum">
              <a:rPr lang="en-US" smtClean="0"/>
              <a:pPr/>
              <a:t>‹#›</a:t>
            </a:fld>
            <a:endParaRPr lang="en-US"/>
          </a:p>
        </p:txBody>
      </p:sp>
    </p:spTree>
    <p:extLst>
      <p:ext uri="{BB962C8B-B14F-4D97-AF65-F5344CB8AC3E}">
        <p14:creationId xmlns="" xmlns:p14="http://schemas.microsoft.com/office/powerpoint/2010/main" val="119036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761D60-877F-4B1D-B43B-FB6A83939335}" type="datetime1">
              <a:rPr lang="en-US" smtClean="0"/>
              <a:pPr/>
              <a:t>1/13/2020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60EB27-D098-4B25-8649-FC6002C63D36}" type="slidenum">
              <a:rPr lang="en-US" smtClean="0"/>
              <a:pPr/>
              <a:t>‹#›</a:t>
            </a:fld>
            <a:endParaRPr lang="en-US"/>
          </a:p>
        </p:txBody>
      </p:sp>
    </p:spTree>
    <p:extLst>
      <p:ext uri="{BB962C8B-B14F-4D97-AF65-F5344CB8AC3E}">
        <p14:creationId xmlns="" xmlns:p14="http://schemas.microsoft.com/office/powerpoint/2010/main" val="1272384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790AD7-15AE-4874-AB05-F724BA62563E}" type="datetime1">
              <a:rPr lang="en-US" smtClean="0"/>
              <a:pPr/>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60EB27-D098-4B25-8649-FC6002C63D36}" type="slidenum">
              <a:rPr lang="en-US" smtClean="0"/>
              <a:pPr/>
              <a:t>‹#›</a:t>
            </a:fld>
            <a:endParaRPr lang="en-US"/>
          </a:p>
        </p:txBody>
      </p:sp>
    </p:spTree>
    <p:extLst>
      <p:ext uri="{BB962C8B-B14F-4D97-AF65-F5344CB8AC3E}">
        <p14:creationId xmlns="" xmlns:p14="http://schemas.microsoft.com/office/powerpoint/2010/main" val="3135072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A3D199-8529-4FDB-85C0-3F48DDE5A118}" type="datetime1">
              <a:rPr lang="en-US" smtClean="0"/>
              <a:pPr/>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60EB27-D098-4B25-8649-FC6002C63D36}" type="slidenum">
              <a:rPr lang="en-US" smtClean="0"/>
              <a:pPr/>
              <a:t>‹#›</a:t>
            </a:fld>
            <a:endParaRPr lang="en-US"/>
          </a:p>
        </p:txBody>
      </p:sp>
    </p:spTree>
    <p:extLst>
      <p:ext uri="{BB962C8B-B14F-4D97-AF65-F5344CB8AC3E}">
        <p14:creationId xmlns="" xmlns:p14="http://schemas.microsoft.com/office/powerpoint/2010/main" val="2672228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5FE0DB-8579-4FD4-9DD4-925B77A3F472}" type="datetime1">
              <a:rPr lang="en-US" smtClean="0"/>
              <a:pPr/>
              <a:t>1/13/2020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0EB27-D098-4B25-8649-FC6002C63D36}" type="slidenum">
              <a:rPr lang="en-US" smtClean="0"/>
              <a:pPr/>
              <a:t>‹#›</a:t>
            </a:fld>
            <a:endParaRPr lang="en-US"/>
          </a:p>
        </p:txBody>
      </p:sp>
    </p:spTree>
    <p:extLst>
      <p:ext uri="{BB962C8B-B14F-4D97-AF65-F5344CB8AC3E}">
        <p14:creationId xmlns="" xmlns:p14="http://schemas.microsoft.com/office/powerpoint/2010/main" val="29988379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36001"/>
            <a:ext cx="7772400" cy="1801140"/>
          </a:xfrm>
        </p:spPr>
        <p:txBody>
          <a:bodyPr anchor="ctr" anchorCtr="0">
            <a:noAutofit/>
          </a:bodyPr>
          <a:lstStyle/>
          <a:p>
            <a:pPr algn="just"/>
            <a:r>
              <a:rPr lang="en-US" sz="3600" b="1" dirty="0" smtClean="0">
                <a:solidFill>
                  <a:schemeClr val="bg1"/>
                </a:solidFill>
                <a:latin typeface="Times New Roman" pitchFamily="18" charset="0"/>
                <a:cs typeface="Times New Roman" pitchFamily="18" charset="0"/>
              </a:rPr>
              <a:t>Amplification of data through the use of super resolution based on generative adversarial network(GAN)</a:t>
            </a:r>
            <a:endParaRPr lang="en-US" sz="3600" dirty="0">
              <a:solidFill>
                <a:schemeClr val="bg1"/>
              </a:solidFill>
            </a:endParaRPr>
          </a:p>
        </p:txBody>
      </p:sp>
      <p:sp>
        <p:nvSpPr>
          <p:cNvPr id="3" name="Subtitle 2"/>
          <p:cNvSpPr>
            <a:spLocks noGrp="1"/>
          </p:cNvSpPr>
          <p:nvPr>
            <p:ph type="subTitle" idx="1"/>
          </p:nvPr>
        </p:nvSpPr>
        <p:spPr>
          <a:xfrm>
            <a:off x="1143000" y="3138399"/>
            <a:ext cx="6858000" cy="377532"/>
          </a:xfrm>
        </p:spPr>
        <p:txBody>
          <a:bodyPr>
            <a:normAutofit fontScale="92500" lnSpcReduction="10000"/>
          </a:bodyPr>
          <a:lstStyle/>
          <a:p>
            <a:r>
              <a:rPr lang="en-US" dirty="0" smtClean="0">
                <a:solidFill>
                  <a:schemeClr val="bg1"/>
                </a:solidFill>
              </a:rPr>
              <a:t>MS COMPUTER SCIENCE</a:t>
            </a:r>
            <a:endParaRPr lang="en-US" dirty="0">
              <a:solidFill>
                <a:schemeClr val="bg1"/>
              </a:solidFill>
              <a:effectLst/>
            </a:endParaRPr>
          </a:p>
        </p:txBody>
      </p:sp>
      <p:sp>
        <p:nvSpPr>
          <p:cNvPr id="4" name="Subtitle 2"/>
          <p:cNvSpPr txBox="1">
            <a:spLocks/>
          </p:cNvSpPr>
          <p:nvPr/>
        </p:nvSpPr>
        <p:spPr>
          <a:xfrm>
            <a:off x="1143000" y="3741559"/>
            <a:ext cx="6858000" cy="37753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smtClean="0">
                <a:solidFill>
                  <a:schemeClr val="bg1"/>
                </a:solidFill>
              </a:rPr>
              <a:t>Sania</a:t>
            </a:r>
            <a:r>
              <a:rPr lang="en-US" dirty="0" smtClean="0">
                <a:solidFill>
                  <a:schemeClr val="bg1"/>
                </a:solidFill>
              </a:rPr>
              <a:t> </a:t>
            </a:r>
            <a:r>
              <a:rPr lang="en-US" dirty="0" err="1" smtClean="0">
                <a:solidFill>
                  <a:schemeClr val="bg1"/>
                </a:solidFill>
              </a:rPr>
              <a:t>Rehmat</a:t>
            </a:r>
            <a:endParaRPr lang="en-US" dirty="0">
              <a:solidFill>
                <a:schemeClr val="bg1"/>
              </a:solidFill>
            </a:endParaRPr>
          </a:p>
        </p:txBody>
      </p:sp>
      <p:sp>
        <p:nvSpPr>
          <p:cNvPr id="5" name="Subtitle 2"/>
          <p:cNvSpPr txBox="1">
            <a:spLocks/>
          </p:cNvSpPr>
          <p:nvPr/>
        </p:nvSpPr>
        <p:spPr>
          <a:xfrm>
            <a:off x="1140852" y="4306084"/>
            <a:ext cx="6858000" cy="37753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chemeClr val="bg1"/>
                </a:solidFill>
              </a:rPr>
              <a:t>Sir </a:t>
            </a:r>
            <a:r>
              <a:rPr lang="en-US" dirty="0" err="1" smtClean="0">
                <a:solidFill>
                  <a:schemeClr val="bg1"/>
                </a:solidFill>
              </a:rPr>
              <a:t>Rao</a:t>
            </a:r>
            <a:r>
              <a:rPr lang="en-US" dirty="0" smtClean="0">
                <a:solidFill>
                  <a:schemeClr val="bg1"/>
                </a:solidFill>
              </a:rPr>
              <a:t> </a:t>
            </a:r>
            <a:r>
              <a:rPr lang="en-US" dirty="0" err="1" smtClean="0">
                <a:solidFill>
                  <a:schemeClr val="bg1"/>
                </a:solidFill>
              </a:rPr>
              <a:t>Sohail</a:t>
            </a:r>
            <a:r>
              <a:rPr lang="en-US" dirty="0" smtClean="0">
                <a:solidFill>
                  <a:schemeClr val="bg1"/>
                </a:solidFill>
              </a:rPr>
              <a:t> </a:t>
            </a:r>
            <a:r>
              <a:rPr lang="en-US" smtClean="0">
                <a:solidFill>
                  <a:schemeClr val="bg1"/>
                </a:solidFill>
              </a:rPr>
              <a:t>Iqbal</a:t>
            </a:r>
            <a:endParaRPr lang="en-US" dirty="0">
              <a:solidFill>
                <a:schemeClr val="bg1"/>
              </a:solidFill>
            </a:endParaRPr>
          </a:p>
        </p:txBody>
      </p:sp>
      <p:sp>
        <p:nvSpPr>
          <p:cNvPr id="6" name="Subtitle 2"/>
          <p:cNvSpPr txBox="1">
            <a:spLocks/>
          </p:cNvSpPr>
          <p:nvPr/>
        </p:nvSpPr>
        <p:spPr>
          <a:xfrm>
            <a:off x="478280" y="5995701"/>
            <a:ext cx="2864476" cy="37753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rgbClr val="350C1C"/>
                </a:solidFill>
              </a:rPr>
              <a:t>Session 2018-2020</a:t>
            </a:r>
            <a:endParaRPr lang="en-US" dirty="0">
              <a:solidFill>
                <a:srgbClr val="350C1C"/>
              </a:solidFill>
            </a:endParaRPr>
          </a:p>
        </p:txBody>
      </p:sp>
      <p:sp>
        <p:nvSpPr>
          <p:cNvPr id="7" name="Subtitle 2"/>
          <p:cNvSpPr txBox="1">
            <a:spLocks/>
          </p:cNvSpPr>
          <p:nvPr/>
        </p:nvSpPr>
        <p:spPr>
          <a:xfrm>
            <a:off x="3137614" y="6547747"/>
            <a:ext cx="2864476" cy="37753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rgbClr val="350C1C"/>
                </a:solidFill>
              </a:rPr>
              <a:t>2019</a:t>
            </a:r>
            <a:endParaRPr lang="en-US" dirty="0">
              <a:solidFill>
                <a:srgbClr val="350C1C"/>
              </a:solidFill>
            </a:endParaRPr>
          </a:p>
        </p:txBody>
      </p:sp>
      <p:sp>
        <p:nvSpPr>
          <p:cNvPr id="8" name="Subtitle 2"/>
          <p:cNvSpPr txBox="1">
            <a:spLocks/>
          </p:cNvSpPr>
          <p:nvPr/>
        </p:nvSpPr>
        <p:spPr>
          <a:xfrm>
            <a:off x="5388430" y="5910943"/>
            <a:ext cx="3755570" cy="623427"/>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smtClean="0">
                <a:solidFill>
                  <a:srgbClr val="350C1C"/>
                </a:solidFill>
              </a:rPr>
              <a:t>Department:Computer</a:t>
            </a:r>
            <a:r>
              <a:rPr lang="en-US" dirty="0" smtClean="0">
                <a:solidFill>
                  <a:srgbClr val="350C1C"/>
                </a:solidFill>
              </a:rPr>
              <a:t> Science</a:t>
            </a:r>
            <a:endParaRPr lang="en-US" dirty="0">
              <a:solidFill>
                <a:srgbClr val="350C1C"/>
              </a:solidFill>
            </a:endParaRPr>
          </a:p>
        </p:txBody>
      </p:sp>
    </p:spTree>
    <p:extLst>
      <p:ext uri="{BB962C8B-B14F-4D97-AF65-F5344CB8AC3E}">
        <p14:creationId xmlns="" xmlns:p14="http://schemas.microsoft.com/office/powerpoint/2010/main" val="36983505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05344" y="360218"/>
            <a:ext cx="7310005" cy="1330471"/>
          </a:xfrm>
        </p:spPr>
        <p:txBody>
          <a:bodyPr>
            <a:normAutofit/>
          </a:bodyPr>
          <a:lstStyle/>
          <a:p>
            <a:pPr algn="ctr"/>
            <a:r>
              <a:rPr lang="en-US" sz="4000" dirty="0" smtClean="0"/>
              <a:t>PROBLEM BACKGROUND</a:t>
            </a:r>
            <a:endParaRPr lang="en-US" sz="4000" dirty="0"/>
          </a:p>
        </p:txBody>
      </p:sp>
      <p:graphicFrame>
        <p:nvGraphicFramePr>
          <p:cNvPr id="12" name="Content Placeholder 11"/>
          <p:cNvGraphicFramePr>
            <a:graphicFrameLocks noGrp="1"/>
          </p:cNvGraphicFramePr>
          <p:nvPr>
            <p:ph idx="1"/>
          </p:nvPr>
        </p:nvGraphicFramePr>
        <p:xfrm>
          <a:off x="628650" y="1825625"/>
          <a:ext cx="7886700" cy="3937000"/>
        </p:xfrm>
        <a:graphic>
          <a:graphicData uri="http://schemas.openxmlformats.org/drawingml/2006/table">
            <a:tbl>
              <a:tblPr firstRow="1" bandRow="1">
                <a:tableStyleId>{21E4AEA4-8DFA-4A89-87EB-49C32662AFE0}</a:tableStyleId>
              </a:tblPr>
              <a:tblGrid>
                <a:gridCol w="3943350"/>
                <a:gridCol w="3943350"/>
              </a:tblGrid>
              <a:tr h="370840">
                <a:tc>
                  <a:txBody>
                    <a:bodyPr/>
                    <a:lstStyle/>
                    <a:p>
                      <a:r>
                        <a:rPr lang="en-US" dirty="0" smtClean="0"/>
                        <a:t>Problem</a:t>
                      </a:r>
                      <a:endParaRPr lang="en-US" dirty="0"/>
                    </a:p>
                  </a:txBody>
                  <a:tcPr/>
                </a:tc>
                <a:tc>
                  <a:txBody>
                    <a:bodyPr/>
                    <a:lstStyle/>
                    <a:p>
                      <a:r>
                        <a:rPr lang="en-US" dirty="0" smtClean="0"/>
                        <a:t>Reference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HR image require more processing and memory to train CNN but</a:t>
                      </a:r>
                      <a:r>
                        <a:rPr lang="en-US" baseline="0" dirty="0" smtClean="0"/>
                        <a:t> current </a:t>
                      </a:r>
                      <a:r>
                        <a:rPr lang="en-US" baseline="0" dirty="0" err="1" smtClean="0"/>
                        <a:t>modles</a:t>
                      </a:r>
                      <a:r>
                        <a:rPr lang="en-US" baseline="0" dirty="0" smtClean="0"/>
                        <a:t> does not have the same feature</a:t>
                      </a:r>
                      <a:endParaRPr lang="en-US" dirty="0" smtClean="0"/>
                    </a:p>
                    <a:p>
                      <a:endParaRPr lang="en-US" dirty="0"/>
                    </a:p>
                  </a:txBody>
                  <a:tcPr/>
                </a:tc>
                <a:tc>
                  <a:txBody>
                    <a:bodyPr/>
                    <a:lstStyle/>
                    <a:p>
                      <a:r>
                        <a:rPr lang="en-US" sz="1800" b="0" i="0" u="none" strike="noStrike" kern="1200" dirty="0" smtClean="0">
                          <a:solidFill>
                            <a:schemeClr val="dk1"/>
                          </a:solidFill>
                          <a:latin typeface="+mn-lt"/>
                          <a:ea typeface="+mn-ea"/>
                          <a:cs typeface="+mn-cs"/>
                        </a:rPr>
                        <a:t>Shorten, C., &amp; </a:t>
                      </a:r>
                      <a:r>
                        <a:rPr lang="en-US" sz="1800" b="0" i="0" u="none" strike="noStrike" kern="1200" dirty="0" err="1" smtClean="0">
                          <a:solidFill>
                            <a:schemeClr val="dk1"/>
                          </a:solidFill>
                          <a:latin typeface="+mn-lt"/>
                          <a:ea typeface="+mn-ea"/>
                          <a:cs typeface="+mn-cs"/>
                        </a:rPr>
                        <a:t>Khoshgoftaar</a:t>
                      </a:r>
                      <a:r>
                        <a:rPr lang="en-US" sz="1800" b="0" i="0" u="none" strike="noStrike" kern="1200" dirty="0" smtClean="0">
                          <a:solidFill>
                            <a:schemeClr val="dk1"/>
                          </a:solidFill>
                          <a:latin typeface="+mn-lt"/>
                          <a:ea typeface="+mn-ea"/>
                          <a:cs typeface="+mn-cs"/>
                        </a:rPr>
                        <a:t>, T. M. (2019). A survey on image data augmentation for deep learning. </a:t>
                      </a:r>
                      <a:r>
                        <a:rPr lang="en-US" sz="1800" b="0" i="1" u="none" strike="noStrike" kern="1200" dirty="0" smtClean="0">
                          <a:solidFill>
                            <a:schemeClr val="dk1"/>
                          </a:solidFill>
                          <a:latin typeface="+mn-lt"/>
                          <a:ea typeface="+mn-ea"/>
                          <a:cs typeface="+mn-cs"/>
                        </a:rPr>
                        <a:t>Journal of Big Data</a:t>
                      </a:r>
                      <a:r>
                        <a:rPr lang="en-US" sz="1800" b="0" i="0" u="none" strike="noStrike" kern="1200" dirty="0" smtClean="0">
                          <a:solidFill>
                            <a:schemeClr val="dk1"/>
                          </a:solidFill>
                          <a:latin typeface="+mn-lt"/>
                          <a:ea typeface="+mn-ea"/>
                          <a:cs typeface="+mn-cs"/>
                        </a:rPr>
                        <a:t>, </a:t>
                      </a:r>
                      <a:r>
                        <a:rPr lang="en-US" sz="1800" b="0" i="1" u="none" strike="noStrike" kern="1200" dirty="0" smtClean="0">
                          <a:solidFill>
                            <a:schemeClr val="dk1"/>
                          </a:solidFill>
                          <a:latin typeface="+mn-lt"/>
                          <a:ea typeface="+mn-ea"/>
                          <a:cs typeface="+mn-cs"/>
                        </a:rPr>
                        <a:t>6</a:t>
                      </a:r>
                      <a:r>
                        <a:rPr lang="en-US" sz="1800" b="0" i="0" u="none" strike="noStrike" kern="1200" dirty="0" smtClean="0">
                          <a:solidFill>
                            <a:schemeClr val="dk1"/>
                          </a:solidFill>
                          <a:latin typeface="+mn-lt"/>
                          <a:ea typeface="+mn-ea"/>
                          <a:cs typeface="+mn-cs"/>
                        </a:rPr>
                        <a:t>(1), 60.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Low quality of GAN sample and testing their effectiveness on wide</a:t>
                      </a:r>
                      <a:r>
                        <a:rPr lang="en-US" baseline="0" dirty="0" smtClean="0"/>
                        <a:t> range of dataset</a:t>
                      </a:r>
                      <a:endParaRPr lang="en-US" dirty="0" smtClean="0"/>
                    </a:p>
                    <a:p>
                      <a:endParaRPr lang="en-US" dirty="0"/>
                    </a:p>
                  </a:txBody>
                  <a:tcPr/>
                </a:tc>
                <a:tc>
                  <a:txBody>
                    <a:bodyPr/>
                    <a:lstStyle/>
                    <a:p>
                      <a:r>
                        <a:rPr lang="en-US" sz="1800" b="0" i="0" u="none" strike="noStrike" kern="1200" dirty="0" smtClean="0">
                          <a:solidFill>
                            <a:schemeClr val="dk1"/>
                          </a:solidFill>
                          <a:latin typeface="+mn-lt"/>
                          <a:ea typeface="+mn-ea"/>
                          <a:cs typeface="+mn-cs"/>
                        </a:rPr>
                        <a:t>Shorten, C., &amp; </a:t>
                      </a:r>
                      <a:r>
                        <a:rPr lang="en-US" sz="1800" b="0" i="0" u="none" strike="noStrike" kern="1200" dirty="0" err="1" smtClean="0">
                          <a:solidFill>
                            <a:schemeClr val="dk1"/>
                          </a:solidFill>
                          <a:latin typeface="+mn-lt"/>
                          <a:ea typeface="+mn-ea"/>
                          <a:cs typeface="+mn-cs"/>
                        </a:rPr>
                        <a:t>Khoshgoftaar</a:t>
                      </a:r>
                      <a:r>
                        <a:rPr lang="en-US" sz="1800" b="0" i="0" u="none" strike="noStrike" kern="1200" dirty="0" smtClean="0">
                          <a:solidFill>
                            <a:schemeClr val="dk1"/>
                          </a:solidFill>
                          <a:latin typeface="+mn-lt"/>
                          <a:ea typeface="+mn-ea"/>
                          <a:cs typeface="+mn-cs"/>
                        </a:rPr>
                        <a:t>, T. M. (2019). A survey on image data augmentation for deep learning. </a:t>
                      </a:r>
                      <a:r>
                        <a:rPr lang="en-US" sz="1800" b="0" i="1" u="none" strike="noStrike" kern="1200" dirty="0" smtClean="0">
                          <a:solidFill>
                            <a:schemeClr val="dk1"/>
                          </a:solidFill>
                          <a:latin typeface="+mn-lt"/>
                          <a:ea typeface="+mn-ea"/>
                          <a:cs typeface="+mn-cs"/>
                        </a:rPr>
                        <a:t>Journal of Big Data</a:t>
                      </a:r>
                      <a:r>
                        <a:rPr lang="en-US" sz="1800" b="0" i="0" u="none" strike="noStrike" kern="1200" dirty="0" smtClean="0">
                          <a:solidFill>
                            <a:schemeClr val="dk1"/>
                          </a:solidFill>
                          <a:latin typeface="+mn-lt"/>
                          <a:ea typeface="+mn-ea"/>
                          <a:cs typeface="+mn-cs"/>
                        </a:rPr>
                        <a:t>, </a:t>
                      </a:r>
                      <a:r>
                        <a:rPr lang="en-US" sz="1800" b="0" i="1" u="none" strike="noStrike" kern="1200" dirty="0" smtClean="0">
                          <a:solidFill>
                            <a:schemeClr val="dk1"/>
                          </a:solidFill>
                          <a:latin typeface="+mn-lt"/>
                          <a:ea typeface="+mn-ea"/>
                          <a:cs typeface="+mn-cs"/>
                        </a:rPr>
                        <a:t>6</a:t>
                      </a:r>
                      <a:r>
                        <a:rPr lang="en-US" sz="1800" b="0" i="0" u="none" strike="noStrike" kern="1200" dirty="0" smtClean="0">
                          <a:solidFill>
                            <a:schemeClr val="dk1"/>
                          </a:solidFill>
                          <a:latin typeface="+mn-lt"/>
                          <a:ea typeface="+mn-ea"/>
                          <a:cs typeface="+mn-cs"/>
                        </a:rPr>
                        <a:t>(1), 60.</a:t>
                      </a:r>
                      <a:endParaRPr lang="en-US" dirty="0"/>
                    </a:p>
                  </a:txBody>
                  <a:tcPr/>
                </a:tc>
              </a:tr>
              <a:tr h="370840">
                <a:tc>
                  <a:txBody>
                    <a:bodyPr/>
                    <a:lstStyle/>
                    <a:p>
                      <a:r>
                        <a:rPr lang="en-US" dirty="0" smtClean="0">
                          <a:solidFill>
                            <a:schemeClr val="tx1"/>
                          </a:solidFill>
                        </a:rPr>
                        <a:t>Achieving</a:t>
                      </a:r>
                      <a:r>
                        <a:rPr lang="en-US" dirty="0" smtClean="0">
                          <a:solidFill>
                            <a:srgbClr val="FF33CC"/>
                          </a:solidFill>
                        </a:rPr>
                        <a:t> </a:t>
                      </a:r>
                      <a:r>
                        <a:rPr lang="en-US" dirty="0" smtClean="0">
                          <a:solidFill>
                            <a:schemeClr val="tx1"/>
                          </a:solidFill>
                        </a:rPr>
                        <a:t>high resolution from GAN</a:t>
                      </a:r>
                      <a:r>
                        <a:rPr lang="en-US" baseline="0" dirty="0" smtClean="0">
                          <a:solidFill>
                            <a:schemeClr val="tx1"/>
                          </a:solidFill>
                        </a:rPr>
                        <a:t> sample is difficult</a:t>
                      </a:r>
                      <a:endParaRPr lang="en-US" dirty="0">
                        <a:solidFill>
                          <a:schemeClr val="tx1"/>
                        </a:solidFill>
                      </a:endParaRPr>
                    </a:p>
                  </a:txBody>
                  <a:tcPr>
                    <a:solidFill>
                      <a:schemeClr val="accent2"/>
                    </a:solidFill>
                  </a:tcPr>
                </a:tc>
                <a:tc>
                  <a:txBody>
                    <a:bodyPr/>
                    <a:lstStyle/>
                    <a:p>
                      <a:r>
                        <a:rPr lang="en-US" sz="1800" b="0" i="0" u="none" strike="noStrike" kern="1200" dirty="0" smtClean="0">
                          <a:solidFill>
                            <a:schemeClr val="dk1"/>
                          </a:solidFill>
                          <a:latin typeface="+mn-lt"/>
                          <a:ea typeface="+mn-ea"/>
                          <a:cs typeface="+mn-cs"/>
                        </a:rPr>
                        <a:t>Shorten, C., &amp; </a:t>
                      </a:r>
                      <a:r>
                        <a:rPr lang="en-US" sz="1800" b="0" i="0" u="none" strike="noStrike" kern="1200" dirty="0" err="1" smtClean="0">
                          <a:solidFill>
                            <a:schemeClr val="dk1"/>
                          </a:solidFill>
                          <a:latin typeface="+mn-lt"/>
                          <a:ea typeface="+mn-ea"/>
                          <a:cs typeface="+mn-cs"/>
                        </a:rPr>
                        <a:t>Khoshgoftaar</a:t>
                      </a:r>
                      <a:r>
                        <a:rPr lang="en-US" sz="1800" b="0" i="0" u="none" strike="noStrike" kern="1200" dirty="0" smtClean="0">
                          <a:solidFill>
                            <a:schemeClr val="dk1"/>
                          </a:solidFill>
                          <a:latin typeface="+mn-lt"/>
                          <a:ea typeface="+mn-ea"/>
                          <a:cs typeface="+mn-cs"/>
                        </a:rPr>
                        <a:t>, T. M. (2019). A survey on image data augmentation for deep learning. </a:t>
                      </a:r>
                      <a:r>
                        <a:rPr lang="en-US" sz="1800" b="0" i="1" u="none" strike="noStrike" kern="1200" dirty="0" smtClean="0">
                          <a:solidFill>
                            <a:schemeClr val="dk1"/>
                          </a:solidFill>
                          <a:latin typeface="+mn-lt"/>
                          <a:ea typeface="+mn-ea"/>
                          <a:cs typeface="+mn-cs"/>
                        </a:rPr>
                        <a:t>Journal of Big Data</a:t>
                      </a:r>
                      <a:r>
                        <a:rPr lang="en-US" sz="1800" b="0" i="0" u="none" strike="noStrike" kern="1200" dirty="0" smtClean="0">
                          <a:solidFill>
                            <a:schemeClr val="dk1"/>
                          </a:solidFill>
                          <a:latin typeface="+mn-lt"/>
                          <a:ea typeface="+mn-ea"/>
                          <a:cs typeface="+mn-cs"/>
                        </a:rPr>
                        <a:t>, </a:t>
                      </a:r>
                      <a:r>
                        <a:rPr lang="en-US" sz="1800" b="0" i="1" u="none" strike="noStrike" kern="1200" dirty="0" smtClean="0">
                          <a:solidFill>
                            <a:schemeClr val="dk1"/>
                          </a:solidFill>
                          <a:latin typeface="+mn-lt"/>
                          <a:ea typeface="+mn-ea"/>
                          <a:cs typeface="+mn-cs"/>
                        </a:rPr>
                        <a:t>6</a:t>
                      </a:r>
                      <a:r>
                        <a:rPr lang="en-US" sz="1800" b="0" i="0" u="none" strike="noStrike" kern="1200" dirty="0" smtClean="0">
                          <a:solidFill>
                            <a:schemeClr val="dk1"/>
                          </a:solidFill>
                          <a:latin typeface="+mn-lt"/>
                          <a:ea typeface="+mn-ea"/>
                          <a:cs typeface="+mn-cs"/>
                        </a:rPr>
                        <a:t>(1), 60.</a:t>
                      </a:r>
                      <a:endParaRPr lang="en-US" dirty="0"/>
                    </a:p>
                  </a:txBody>
                  <a:tcPr>
                    <a:solidFill>
                      <a:schemeClr val="accent2"/>
                    </a:solidFill>
                  </a:tcPr>
                </a:tc>
              </a:tr>
            </a:tbl>
          </a:graphicData>
        </a:graphic>
      </p:graphicFrame>
      <p:sp>
        <p:nvSpPr>
          <p:cNvPr id="6" name="Slide Number Placeholder 4"/>
          <p:cNvSpPr>
            <a:spLocks noGrp="1"/>
          </p:cNvSpPr>
          <p:nvPr>
            <p:ph type="sldNum" sz="quarter" idx="12"/>
          </p:nvPr>
        </p:nvSpPr>
        <p:spPr/>
        <p:txBody>
          <a:bodyPr/>
          <a:lstStyle/>
          <a:p>
            <a:r>
              <a:rPr lang="en-US" sz="2400" dirty="0" smtClean="0">
                <a:solidFill>
                  <a:prstClr val="white"/>
                </a:solidFill>
              </a:rPr>
              <a:t>7</a:t>
            </a:r>
            <a:endParaRPr lang="en-US" sz="2400" dirty="0">
              <a:solidFill>
                <a:prstClr val="white"/>
              </a:solidFill>
            </a:endParaRPr>
          </a:p>
        </p:txBody>
      </p:sp>
      <p:sp>
        <p:nvSpPr>
          <p:cNvPr id="8" name="TextBox 7"/>
          <p:cNvSpPr txBox="1"/>
          <p:nvPr/>
        </p:nvSpPr>
        <p:spPr>
          <a:xfrm>
            <a:off x="14067" y="6478686"/>
            <a:ext cx="2855741" cy="369332"/>
          </a:xfrm>
          <a:prstGeom prst="rect">
            <a:avLst/>
          </a:prstGeom>
          <a:solidFill>
            <a:srgbClr val="5F173C"/>
          </a:solidFill>
        </p:spPr>
        <p:txBody>
          <a:bodyPr wrap="square" rtlCol="0">
            <a:spAutoFit/>
          </a:bodyPr>
          <a:lstStyle/>
          <a:p>
            <a:pPr algn="ctr"/>
            <a:r>
              <a:rPr lang="en-US" dirty="0" smtClean="0">
                <a:solidFill>
                  <a:srgbClr val="EEB8D4"/>
                </a:solidFill>
              </a:rPr>
              <a:t>SANIA  REHMAT</a:t>
            </a:r>
            <a:endParaRPr lang="en-US" dirty="0">
              <a:solidFill>
                <a:srgbClr val="EEB8D4"/>
              </a:solidFill>
            </a:endParaRPr>
          </a:p>
        </p:txBody>
      </p:sp>
      <p:sp>
        <p:nvSpPr>
          <p:cNvPr id="9" name="TextBox 8"/>
          <p:cNvSpPr txBox="1"/>
          <p:nvPr/>
        </p:nvSpPr>
        <p:spPr>
          <a:xfrm>
            <a:off x="2670519" y="6476338"/>
            <a:ext cx="3308249" cy="369332"/>
          </a:xfrm>
          <a:prstGeom prst="rect">
            <a:avLst/>
          </a:prstGeom>
          <a:solidFill>
            <a:srgbClr val="5F173C"/>
          </a:solidFill>
        </p:spPr>
        <p:txBody>
          <a:bodyPr wrap="square" rtlCol="0">
            <a:spAutoFit/>
          </a:bodyPr>
          <a:lstStyle/>
          <a:p>
            <a:pPr algn="ctr"/>
            <a:r>
              <a:rPr lang="en-US" dirty="0" smtClean="0">
                <a:solidFill>
                  <a:srgbClr val="EEB8D4"/>
                </a:solidFill>
              </a:rPr>
              <a:t>Sania11.lcwu@gmail.com</a:t>
            </a:r>
            <a:endParaRPr lang="en-US" dirty="0">
              <a:solidFill>
                <a:srgbClr val="EEB8D4"/>
              </a:solidFill>
            </a:endParaRPr>
          </a:p>
        </p:txBody>
      </p:sp>
      <p:sp>
        <p:nvSpPr>
          <p:cNvPr id="10" name="TextBox 9"/>
          <p:cNvSpPr txBox="1"/>
          <p:nvPr/>
        </p:nvSpPr>
        <p:spPr>
          <a:xfrm>
            <a:off x="6068770" y="6488059"/>
            <a:ext cx="2594586" cy="369332"/>
          </a:xfrm>
          <a:prstGeom prst="rect">
            <a:avLst/>
          </a:prstGeom>
          <a:solidFill>
            <a:srgbClr val="5F173C"/>
          </a:solidFill>
        </p:spPr>
        <p:txBody>
          <a:bodyPr wrap="square" rtlCol="0">
            <a:spAutoFit/>
          </a:bodyPr>
          <a:lstStyle/>
          <a:p>
            <a:pPr algn="ctr"/>
            <a:endParaRPr lang="en-US" dirty="0">
              <a:solidFill>
                <a:srgbClr val="EEB8D4"/>
              </a:solidFill>
            </a:endParaRPr>
          </a:p>
        </p:txBody>
      </p:sp>
      <p:sp>
        <p:nvSpPr>
          <p:cNvPr id="11" name="Title 1"/>
          <p:cNvSpPr txBox="1">
            <a:spLocks/>
          </p:cNvSpPr>
          <p:nvPr/>
        </p:nvSpPr>
        <p:spPr>
          <a:xfrm>
            <a:off x="623454" y="1901257"/>
            <a:ext cx="9144000" cy="3953633"/>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AutoNum type="arabicPeriod"/>
            </a:pPr>
            <a:endParaRPr lang="en-US" sz="2200" dirty="0"/>
          </a:p>
        </p:txBody>
      </p:sp>
      <p:sp>
        <p:nvSpPr>
          <p:cNvPr id="13" name="Slide Number Placeholder 4"/>
          <p:cNvSpPr txBox="1">
            <a:spLocks/>
          </p:cNvSpPr>
          <p:nvPr/>
        </p:nvSpPr>
        <p:spPr>
          <a:xfrm>
            <a:off x="6996447" y="6338328"/>
            <a:ext cx="20574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rPr>
              <a:t>10</a:t>
            </a:r>
            <a:endParaRPr kumimoji="0" lang="en-US" sz="24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 xmlns:p14="http://schemas.microsoft.com/office/powerpoint/2010/main" val="16804184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996447" y="6338328"/>
            <a:ext cx="2057400" cy="365125"/>
          </a:xfrm>
        </p:spPr>
        <p:txBody>
          <a:bodyPr/>
          <a:lstStyle/>
          <a:p>
            <a:r>
              <a:rPr lang="en-US" sz="2400" dirty="0" smtClean="0">
                <a:solidFill>
                  <a:prstClr val="white"/>
                </a:solidFill>
              </a:rPr>
              <a:t>11</a:t>
            </a:r>
            <a:endParaRPr lang="en-US" sz="2400" dirty="0">
              <a:solidFill>
                <a:prstClr val="white"/>
              </a:solidFill>
            </a:endParaRPr>
          </a:p>
        </p:txBody>
      </p:sp>
      <p:sp>
        <p:nvSpPr>
          <p:cNvPr id="6" name="Title 1"/>
          <p:cNvSpPr>
            <a:spLocks noGrp="1"/>
          </p:cNvSpPr>
          <p:nvPr>
            <p:ph type="title"/>
          </p:nvPr>
        </p:nvSpPr>
        <p:spPr>
          <a:xfrm>
            <a:off x="0" y="2871989"/>
            <a:ext cx="9144000" cy="1893193"/>
          </a:xfrm>
        </p:spPr>
        <p:txBody>
          <a:bodyPr>
            <a:noAutofit/>
          </a:bodyPr>
          <a:lstStyle/>
          <a:p>
            <a:pPr algn="ctr"/>
            <a:r>
              <a:rPr lang="en-US" sz="6000" dirty="0"/>
              <a:t>3</a:t>
            </a:r>
            <a:r>
              <a:rPr lang="en-US" sz="6000" dirty="0" smtClean="0"/>
              <a:t>. PROBLEM STATEMENT</a:t>
            </a:r>
            <a:endParaRPr lang="en-US" sz="6000" dirty="0"/>
          </a:p>
        </p:txBody>
      </p:sp>
      <p:sp>
        <p:nvSpPr>
          <p:cNvPr id="4" name="TextBox 3"/>
          <p:cNvSpPr txBox="1"/>
          <p:nvPr/>
        </p:nvSpPr>
        <p:spPr>
          <a:xfrm>
            <a:off x="14067" y="6478686"/>
            <a:ext cx="2855741" cy="369332"/>
          </a:xfrm>
          <a:prstGeom prst="rect">
            <a:avLst/>
          </a:prstGeom>
          <a:solidFill>
            <a:srgbClr val="5F173C"/>
          </a:solidFill>
        </p:spPr>
        <p:txBody>
          <a:bodyPr wrap="square" rtlCol="0">
            <a:spAutoFit/>
          </a:bodyPr>
          <a:lstStyle/>
          <a:p>
            <a:pPr algn="ctr"/>
            <a:r>
              <a:rPr lang="en-US" dirty="0" smtClean="0">
                <a:solidFill>
                  <a:srgbClr val="EEB8D4"/>
                </a:solidFill>
              </a:rPr>
              <a:t>SANIA  REHMAT</a:t>
            </a:r>
            <a:endParaRPr lang="en-US" dirty="0">
              <a:solidFill>
                <a:srgbClr val="EEB8D4"/>
              </a:solidFill>
            </a:endParaRPr>
          </a:p>
        </p:txBody>
      </p:sp>
      <p:sp>
        <p:nvSpPr>
          <p:cNvPr id="7" name="TextBox 6"/>
          <p:cNvSpPr txBox="1"/>
          <p:nvPr/>
        </p:nvSpPr>
        <p:spPr>
          <a:xfrm>
            <a:off x="2670519" y="6476338"/>
            <a:ext cx="3308249" cy="369332"/>
          </a:xfrm>
          <a:prstGeom prst="rect">
            <a:avLst/>
          </a:prstGeom>
          <a:solidFill>
            <a:srgbClr val="5F173C"/>
          </a:solidFill>
        </p:spPr>
        <p:txBody>
          <a:bodyPr wrap="square" rtlCol="0">
            <a:spAutoFit/>
          </a:bodyPr>
          <a:lstStyle/>
          <a:p>
            <a:pPr algn="ctr"/>
            <a:r>
              <a:rPr lang="en-US" dirty="0" smtClean="0">
                <a:solidFill>
                  <a:srgbClr val="EEB8D4"/>
                </a:solidFill>
              </a:rPr>
              <a:t>Sania11.lcwu@gmail.com</a:t>
            </a:r>
            <a:endParaRPr lang="en-US" dirty="0">
              <a:solidFill>
                <a:srgbClr val="EEB8D4"/>
              </a:solidFill>
            </a:endParaRPr>
          </a:p>
        </p:txBody>
      </p:sp>
      <p:sp>
        <p:nvSpPr>
          <p:cNvPr id="8" name="TextBox 7"/>
          <p:cNvSpPr txBox="1"/>
          <p:nvPr/>
        </p:nvSpPr>
        <p:spPr>
          <a:xfrm>
            <a:off x="6068770" y="6488059"/>
            <a:ext cx="2594586" cy="369332"/>
          </a:xfrm>
          <a:prstGeom prst="rect">
            <a:avLst/>
          </a:prstGeom>
          <a:solidFill>
            <a:srgbClr val="5F173C"/>
          </a:solidFill>
        </p:spPr>
        <p:txBody>
          <a:bodyPr wrap="square" rtlCol="0">
            <a:spAutoFit/>
          </a:bodyPr>
          <a:lstStyle/>
          <a:p>
            <a:pPr algn="ctr"/>
            <a:endParaRPr lang="en-US" dirty="0">
              <a:solidFill>
                <a:srgbClr val="EEB8D4"/>
              </a:solidFill>
            </a:endParaRPr>
          </a:p>
        </p:txBody>
      </p:sp>
    </p:spTree>
    <p:extLst>
      <p:ext uri="{BB962C8B-B14F-4D97-AF65-F5344CB8AC3E}">
        <p14:creationId xmlns="" xmlns:p14="http://schemas.microsoft.com/office/powerpoint/2010/main" val="27043941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05318" y="43154"/>
            <a:ext cx="6838682" cy="587911"/>
          </a:xfrm>
        </p:spPr>
        <p:txBody>
          <a:bodyPr>
            <a:normAutofit fontScale="90000"/>
          </a:bodyPr>
          <a:lstStyle/>
          <a:p>
            <a:r>
              <a:rPr lang="en-US" dirty="0" smtClean="0"/>
              <a:t>PROBLEM STATEMENT</a:t>
            </a:r>
            <a:endParaRPr lang="en-US" sz="2200" dirty="0"/>
          </a:p>
        </p:txBody>
      </p:sp>
      <p:sp>
        <p:nvSpPr>
          <p:cNvPr id="3" name="Content Placeholder 2"/>
          <p:cNvSpPr>
            <a:spLocks noGrp="1"/>
          </p:cNvSpPr>
          <p:nvPr>
            <p:ph idx="1"/>
          </p:nvPr>
        </p:nvSpPr>
        <p:spPr>
          <a:xfrm>
            <a:off x="2311758" y="821073"/>
            <a:ext cx="6742089" cy="930453"/>
          </a:xfrm>
        </p:spPr>
        <p:txBody>
          <a:bodyPr>
            <a:normAutofit/>
          </a:bodyPr>
          <a:lstStyle/>
          <a:p>
            <a:pPr marL="0" indent="0">
              <a:buNone/>
            </a:pPr>
            <a:r>
              <a:rPr lang="en-US" sz="2000" b="1" dirty="0" smtClean="0">
                <a:solidFill>
                  <a:schemeClr val="accent2">
                    <a:lumMod val="75000"/>
                  </a:schemeClr>
                </a:solidFill>
                <a:latin typeface="Times New Roman" pitchFamily="18" charset="0"/>
                <a:cs typeface="Times New Roman" pitchFamily="18" charset="0"/>
              </a:rPr>
              <a:t> Amplification of data through the use of super resolution based on generative adversarial network(GAN)</a:t>
            </a:r>
            <a:endParaRPr lang="en-US" sz="2000" dirty="0" smtClean="0">
              <a:solidFill>
                <a:schemeClr val="tx1">
                  <a:lumMod val="50000"/>
                  <a:lumOff val="50000"/>
                </a:schemeClr>
              </a:solidFill>
            </a:endParaRPr>
          </a:p>
        </p:txBody>
      </p:sp>
      <p:sp>
        <p:nvSpPr>
          <p:cNvPr id="6" name="Slide Number Placeholder 4"/>
          <p:cNvSpPr>
            <a:spLocks noGrp="1"/>
          </p:cNvSpPr>
          <p:nvPr>
            <p:ph type="sldNum" sz="quarter" idx="12"/>
          </p:nvPr>
        </p:nvSpPr>
        <p:spPr>
          <a:xfrm>
            <a:off x="6996447" y="6338328"/>
            <a:ext cx="2057400" cy="365125"/>
          </a:xfrm>
        </p:spPr>
        <p:txBody>
          <a:bodyPr/>
          <a:lstStyle/>
          <a:p>
            <a:r>
              <a:rPr lang="en-US" sz="2400" dirty="0" smtClean="0">
                <a:solidFill>
                  <a:prstClr val="white"/>
                </a:solidFill>
              </a:rPr>
              <a:t>12</a:t>
            </a:r>
            <a:endParaRPr lang="en-US" sz="2400" dirty="0">
              <a:solidFill>
                <a:prstClr val="white"/>
              </a:solidFill>
            </a:endParaRPr>
          </a:p>
        </p:txBody>
      </p:sp>
      <p:sp>
        <p:nvSpPr>
          <p:cNvPr id="8" name="TextBox 7"/>
          <p:cNvSpPr txBox="1"/>
          <p:nvPr/>
        </p:nvSpPr>
        <p:spPr>
          <a:xfrm>
            <a:off x="14067" y="6478686"/>
            <a:ext cx="2855741" cy="369332"/>
          </a:xfrm>
          <a:prstGeom prst="rect">
            <a:avLst/>
          </a:prstGeom>
          <a:solidFill>
            <a:srgbClr val="5F173C"/>
          </a:solidFill>
        </p:spPr>
        <p:txBody>
          <a:bodyPr wrap="square" rtlCol="0">
            <a:spAutoFit/>
          </a:bodyPr>
          <a:lstStyle/>
          <a:p>
            <a:pPr algn="ctr"/>
            <a:r>
              <a:rPr lang="en-US" dirty="0" smtClean="0">
                <a:solidFill>
                  <a:srgbClr val="EEB8D4"/>
                </a:solidFill>
              </a:rPr>
              <a:t>SANIA  REHMAT</a:t>
            </a:r>
            <a:endParaRPr lang="en-US" dirty="0">
              <a:solidFill>
                <a:srgbClr val="EEB8D4"/>
              </a:solidFill>
            </a:endParaRPr>
          </a:p>
        </p:txBody>
      </p:sp>
      <p:sp>
        <p:nvSpPr>
          <p:cNvPr id="9" name="TextBox 8"/>
          <p:cNvSpPr txBox="1"/>
          <p:nvPr/>
        </p:nvSpPr>
        <p:spPr>
          <a:xfrm>
            <a:off x="2670519" y="6476338"/>
            <a:ext cx="3308249" cy="369332"/>
          </a:xfrm>
          <a:prstGeom prst="rect">
            <a:avLst/>
          </a:prstGeom>
          <a:solidFill>
            <a:srgbClr val="5F173C"/>
          </a:solidFill>
        </p:spPr>
        <p:txBody>
          <a:bodyPr wrap="square" rtlCol="0">
            <a:spAutoFit/>
          </a:bodyPr>
          <a:lstStyle/>
          <a:p>
            <a:pPr algn="ctr"/>
            <a:r>
              <a:rPr lang="en-US" dirty="0" smtClean="0">
                <a:solidFill>
                  <a:srgbClr val="EEB8D4"/>
                </a:solidFill>
              </a:rPr>
              <a:t>Sania11.lcwu@gmail.com</a:t>
            </a:r>
            <a:endParaRPr lang="en-US" dirty="0">
              <a:solidFill>
                <a:srgbClr val="EEB8D4"/>
              </a:solidFill>
            </a:endParaRPr>
          </a:p>
        </p:txBody>
      </p:sp>
      <p:sp>
        <p:nvSpPr>
          <p:cNvPr id="10" name="TextBox 9"/>
          <p:cNvSpPr txBox="1"/>
          <p:nvPr/>
        </p:nvSpPr>
        <p:spPr>
          <a:xfrm>
            <a:off x="6068770" y="6488059"/>
            <a:ext cx="2594586" cy="369332"/>
          </a:xfrm>
          <a:prstGeom prst="rect">
            <a:avLst/>
          </a:prstGeom>
          <a:solidFill>
            <a:srgbClr val="5F173C"/>
          </a:solidFill>
        </p:spPr>
        <p:txBody>
          <a:bodyPr wrap="square" rtlCol="0">
            <a:spAutoFit/>
          </a:bodyPr>
          <a:lstStyle/>
          <a:p>
            <a:pPr algn="ctr"/>
            <a:endParaRPr lang="en-US" dirty="0">
              <a:solidFill>
                <a:srgbClr val="EEB8D4"/>
              </a:solidFill>
            </a:endParaRPr>
          </a:p>
        </p:txBody>
      </p:sp>
      <p:sp>
        <p:nvSpPr>
          <p:cNvPr id="11" name="Title 1"/>
          <p:cNvSpPr txBox="1">
            <a:spLocks/>
          </p:cNvSpPr>
          <p:nvPr/>
        </p:nvSpPr>
        <p:spPr>
          <a:xfrm>
            <a:off x="0" y="1901257"/>
            <a:ext cx="9144000" cy="3953633"/>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r>
              <a:rPr lang="en-US" sz="2200" dirty="0" smtClean="0"/>
              <a:t>       Producing high resolution outputs from GAN sample is very difficult due to issues with training stability and mode collapse. The use of super-resolution networks such as SRGAN could be an effective technique for improving the quality of outputs from a DCGAN sample and compare the results with progressively growing GAN model.</a:t>
            </a:r>
            <a:endParaRPr lang="en-US" sz="2200" dirty="0"/>
          </a:p>
        </p:txBody>
      </p:sp>
    </p:spTree>
    <p:extLst>
      <p:ext uri="{BB962C8B-B14F-4D97-AF65-F5344CB8AC3E}">
        <p14:creationId xmlns="" xmlns:p14="http://schemas.microsoft.com/office/powerpoint/2010/main" val="41531565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996447" y="6338328"/>
            <a:ext cx="2057400" cy="365125"/>
          </a:xfrm>
        </p:spPr>
        <p:txBody>
          <a:bodyPr/>
          <a:lstStyle/>
          <a:p>
            <a:r>
              <a:rPr lang="en-US" sz="2400" dirty="0" smtClean="0">
                <a:solidFill>
                  <a:prstClr val="white"/>
                </a:solidFill>
              </a:rPr>
              <a:t>13</a:t>
            </a:r>
            <a:endParaRPr lang="en-US" sz="2400" dirty="0">
              <a:solidFill>
                <a:prstClr val="white"/>
              </a:solidFill>
            </a:endParaRPr>
          </a:p>
        </p:txBody>
      </p:sp>
      <p:sp>
        <p:nvSpPr>
          <p:cNvPr id="6" name="Title 1"/>
          <p:cNvSpPr>
            <a:spLocks noGrp="1"/>
          </p:cNvSpPr>
          <p:nvPr>
            <p:ph type="title"/>
          </p:nvPr>
        </p:nvSpPr>
        <p:spPr>
          <a:xfrm>
            <a:off x="0" y="2871989"/>
            <a:ext cx="9144000" cy="1893193"/>
          </a:xfrm>
        </p:spPr>
        <p:txBody>
          <a:bodyPr>
            <a:noAutofit/>
          </a:bodyPr>
          <a:lstStyle/>
          <a:p>
            <a:pPr algn="ctr"/>
            <a:r>
              <a:rPr lang="en-US" sz="6000" dirty="0" smtClean="0"/>
              <a:t>4. RESEARCH QUESTIONS</a:t>
            </a:r>
            <a:endParaRPr lang="en-US" sz="6000" dirty="0"/>
          </a:p>
        </p:txBody>
      </p:sp>
      <p:sp>
        <p:nvSpPr>
          <p:cNvPr id="4" name="TextBox 3"/>
          <p:cNvSpPr txBox="1"/>
          <p:nvPr/>
        </p:nvSpPr>
        <p:spPr>
          <a:xfrm>
            <a:off x="14067" y="6478686"/>
            <a:ext cx="2855741" cy="369332"/>
          </a:xfrm>
          <a:prstGeom prst="rect">
            <a:avLst/>
          </a:prstGeom>
          <a:solidFill>
            <a:srgbClr val="5F173C"/>
          </a:solidFill>
        </p:spPr>
        <p:txBody>
          <a:bodyPr wrap="square" rtlCol="0">
            <a:spAutoFit/>
          </a:bodyPr>
          <a:lstStyle/>
          <a:p>
            <a:pPr algn="ctr"/>
            <a:r>
              <a:rPr lang="en-US" dirty="0" smtClean="0">
                <a:solidFill>
                  <a:srgbClr val="EEB8D4"/>
                </a:solidFill>
              </a:rPr>
              <a:t>SANIA  REHMAT</a:t>
            </a:r>
            <a:endParaRPr lang="en-US" dirty="0">
              <a:solidFill>
                <a:srgbClr val="EEB8D4"/>
              </a:solidFill>
            </a:endParaRPr>
          </a:p>
        </p:txBody>
      </p:sp>
      <p:sp>
        <p:nvSpPr>
          <p:cNvPr id="7" name="TextBox 6"/>
          <p:cNvSpPr txBox="1"/>
          <p:nvPr/>
        </p:nvSpPr>
        <p:spPr>
          <a:xfrm>
            <a:off x="2670519" y="6476338"/>
            <a:ext cx="3308249" cy="369332"/>
          </a:xfrm>
          <a:prstGeom prst="rect">
            <a:avLst/>
          </a:prstGeom>
          <a:solidFill>
            <a:srgbClr val="5F173C"/>
          </a:solidFill>
        </p:spPr>
        <p:txBody>
          <a:bodyPr wrap="square" rtlCol="0">
            <a:spAutoFit/>
          </a:bodyPr>
          <a:lstStyle/>
          <a:p>
            <a:pPr algn="ctr"/>
            <a:r>
              <a:rPr lang="en-US" dirty="0" smtClean="0">
                <a:solidFill>
                  <a:srgbClr val="EEB8D4"/>
                </a:solidFill>
              </a:rPr>
              <a:t>Sania11.lcwu@gmail.com</a:t>
            </a:r>
            <a:endParaRPr lang="en-US" dirty="0">
              <a:solidFill>
                <a:srgbClr val="EEB8D4"/>
              </a:solidFill>
            </a:endParaRPr>
          </a:p>
        </p:txBody>
      </p:sp>
      <p:sp>
        <p:nvSpPr>
          <p:cNvPr id="8" name="TextBox 7"/>
          <p:cNvSpPr txBox="1"/>
          <p:nvPr/>
        </p:nvSpPr>
        <p:spPr>
          <a:xfrm>
            <a:off x="6068770" y="6488059"/>
            <a:ext cx="2594586" cy="369332"/>
          </a:xfrm>
          <a:prstGeom prst="rect">
            <a:avLst/>
          </a:prstGeom>
          <a:solidFill>
            <a:srgbClr val="5F173C"/>
          </a:solidFill>
        </p:spPr>
        <p:txBody>
          <a:bodyPr wrap="square" rtlCol="0">
            <a:spAutoFit/>
          </a:bodyPr>
          <a:lstStyle/>
          <a:p>
            <a:pPr algn="ctr"/>
            <a:endParaRPr lang="en-US" dirty="0">
              <a:solidFill>
                <a:srgbClr val="EEB8D4"/>
              </a:solidFill>
            </a:endParaRPr>
          </a:p>
        </p:txBody>
      </p:sp>
    </p:spTree>
    <p:extLst>
      <p:ext uri="{BB962C8B-B14F-4D97-AF65-F5344CB8AC3E}">
        <p14:creationId xmlns="" xmlns:p14="http://schemas.microsoft.com/office/powerpoint/2010/main" val="33146138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05318" y="43154"/>
            <a:ext cx="6838682" cy="587911"/>
          </a:xfrm>
        </p:spPr>
        <p:txBody>
          <a:bodyPr>
            <a:normAutofit fontScale="90000"/>
          </a:bodyPr>
          <a:lstStyle/>
          <a:p>
            <a:r>
              <a:rPr lang="en-US" dirty="0"/>
              <a:t>RESEARCH </a:t>
            </a:r>
            <a:r>
              <a:rPr lang="en-US" dirty="0" smtClean="0"/>
              <a:t>QUESTIONS</a:t>
            </a:r>
            <a:endParaRPr lang="en-US" sz="2200" dirty="0"/>
          </a:p>
        </p:txBody>
      </p:sp>
      <p:sp>
        <p:nvSpPr>
          <p:cNvPr id="3" name="Content Placeholder 2"/>
          <p:cNvSpPr>
            <a:spLocks noGrp="1"/>
          </p:cNvSpPr>
          <p:nvPr>
            <p:ph idx="1"/>
          </p:nvPr>
        </p:nvSpPr>
        <p:spPr>
          <a:xfrm>
            <a:off x="2311758" y="821073"/>
            <a:ext cx="6742089" cy="930453"/>
          </a:xfrm>
        </p:spPr>
        <p:txBody>
          <a:bodyPr>
            <a:normAutofit/>
          </a:bodyPr>
          <a:lstStyle/>
          <a:p>
            <a:pPr marL="0" indent="0">
              <a:buNone/>
            </a:pPr>
            <a:r>
              <a:rPr lang="en-US" sz="2000" b="1" dirty="0" smtClean="0">
                <a:solidFill>
                  <a:schemeClr val="accent2">
                    <a:lumMod val="75000"/>
                  </a:schemeClr>
                </a:solidFill>
                <a:latin typeface="Times New Roman" pitchFamily="18" charset="0"/>
                <a:cs typeface="Times New Roman" pitchFamily="18" charset="0"/>
              </a:rPr>
              <a:t> Amplification of data through the use of super resolution based on generative adversarial network(GAN)</a:t>
            </a:r>
            <a:endParaRPr lang="en-US" sz="2000" dirty="0" smtClean="0">
              <a:solidFill>
                <a:schemeClr val="tx1">
                  <a:lumMod val="50000"/>
                  <a:lumOff val="50000"/>
                </a:schemeClr>
              </a:solidFill>
            </a:endParaRPr>
          </a:p>
        </p:txBody>
      </p:sp>
      <p:sp>
        <p:nvSpPr>
          <p:cNvPr id="6" name="Slide Number Placeholder 4"/>
          <p:cNvSpPr>
            <a:spLocks noGrp="1"/>
          </p:cNvSpPr>
          <p:nvPr>
            <p:ph type="sldNum" sz="quarter" idx="12"/>
          </p:nvPr>
        </p:nvSpPr>
        <p:spPr>
          <a:xfrm>
            <a:off x="6996447" y="6338328"/>
            <a:ext cx="2057400" cy="365125"/>
          </a:xfrm>
        </p:spPr>
        <p:txBody>
          <a:bodyPr/>
          <a:lstStyle/>
          <a:p>
            <a:r>
              <a:rPr lang="en-US" sz="2400" dirty="0" smtClean="0">
                <a:solidFill>
                  <a:prstClr val="white"/>
                </a:solidFill>
              </a:rPr>
              <a:t>14</a:t>
            </a:r>
            <a:endParaRPr lang="en-US" sz="2400" dirty="0">
              <a:solidFill>
                <a:prstClr val="white"/>
              </a:solidFill>
            </a:endParaRPr>
          </a:p>
        </p:txBody>
      </p:sp>
      <p:sp>
        <p:nvSpPr>
          <p:cNvPr id="8" name="TextBox 7"/>
          <p:cNvSpPr txBox="1"/>
          <p:nvPr/>
        </p:nvSpPr>
        <p:spPr>
          <a:xfrm>
            <a:off x="14067" y="6478686"/>
            <a:ext cx="2855741" cy="369332"/>
          </a:xfrm>
          <a:prstGeom prst="rect">
            <a:avLst/>
          </a:prstGeom>
          <a:solidFill>
            <a:srgbClr val="5F173C"/>
          </a:solidFill>
        </p:spPr>
        <p:txBody>
          <a:bodyPr wrap="square" rtlCol="0">
            <a:spAutoFit/>
          </a:bodyPr>
          <a:lstStyle/>
          <a:p>
            <a:pPr algn="ctr"/>
            <a:r>
              <a:rPr lang="en-US" dirty="0" smtClean="0">
                <a:solidFill>
                  <a:srgbClr val="EEB8D4"/>
                </a:solidFill>
              </a:rPr>
              <a:t>SANIA  REHMAT</a:t>
            </a:r>
            <a:endParaRPr lang="en-US" dirty="0">
              <a:solidFill>
                <a:srgbClr val="EEB8D4"/>
              </a:solidFill>
            </a:endParaRPr>
          </a:p>
        </p:txBody>
      </p:sp>
      <p:sp>
        <p:nvSpPr>
          <p:cNvPr id="9" name="TextBox 8"/>
          <p:cNvSpPr txBox="1"/>
          <p:nvPr/>
        </p:nvSpPr>
        <p:spPr>
          <a:xfrm>
            <a:off x="2670519" y="6476338"/>
            <a:ext cx="3308249" cy="369332"/>
          </a:xfrm>
          <a:prstGeom prst="rect">
            <a:avLst/>
          </a:prstGeom>
          <a:solidFill>
            <a:srgbClr val="5F173C"/>
          </a:solidFill>
        </p:spPr>
        <p:txBody>
          <a:bodyPr wrap="square" rtlCol="0">
            <a:spAutoFit/>
          </a:bodyPr>
          <a:lstStyle/>
          <a:p>
            <a:pPr algn="ctr"/>
            <a:r>
              <a:rPr lang="en-US" dirty="0" smtClean="0">
                <a:solidFill>
                  <a:srgbClr val="EEB8D4"/>
                </a:solidFill>
              </a:rPr>
              <a:t>Sania11.lcwu@gmail.com</a:t>
            </a:r>
            <a:endParaRPr lang="en-US" dirty="0">
              <a:solidFill>
                <a:srgbClr val="EEB8D4"/>
              </a:solidFill>
            </a:endParaRPr>
          </a:p>
        </p:txBody>
      </p:sp>
      <p:sp>
        <p:nvSpPr>
          <p:cNvPr id="10" name="TextBox 9"/>
          <p:cNvSpPr txBox="1"/>
          <p:nvPr/>
        </p:nvSpPr>
        <p:spPr>
          <a:xfrm>
            <a:off x="6068770" y="6488059"/>
            <a:ext cx="2594586" cy="369332"/>
          </a:xfrm>
          <a:prstGeom prst="rect">
            <a:avLst/>
          </a:prstGeom>
          <a:solidFill>
            <a:srgbClr val="5F173C"/>
          </a:solidFill>
        </p:spPr>
        <p:txBody>
          <a:bodyPr wrap="square" rtlCol="0">
            <a:spAutoFit/>
          </a:bodyPr>
          <a:lstStyle/>
          <a:p>
            <a:pPr algn="ctr"/>
            <a:endParaRPr lang="en-US" dirty="0" smtClean="0">
              <a:solidFill>
                <a:srgbClr val="EEB8D4"/>
              </a:solidFill>
            </a:endParaRPr>
          </a:p>
        </p:txBody>
      </p:sp>
      <p:sp>
        <p:nvSpPr>
          <p:cNvPr id="11" name="Title 1"/>
          <p:cNvSpPr txBox="1">
            <a:spLocks/>
          </p:cNvSpPr>
          <p:nvPr/>
        </p:nvSpPr>
        <p:spPr>
          <a:xfrm>
            <a:off x="0" y="1901257"/>
            <a:ext cx="9144000" cy="3953633"/>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r>
              <a:rPr lang="en-US" sz="2800" dirty="0" smtClean="0">
                <a:latin typeface="Times New Roman" pitchFamily="18" charset="0"/>
                <a:cs typeface="Times New Roman" pitchFamily="18" charset="0"/>
              </a:rPr>
              <a:t>how can we achieve high resolution from this research paper?</a:t>
            </a:r>
            <a:endParaRPr lang="en-US" sz="2800" dirty="0">
              <a:latin typeface="Times New Roman" pitchFamily="18" charset="0"/>
              <a:cs typeface="Times New Roman" pitchFamily="18" charset="0"/>
            </a:endParaRPr>
          </a:p>
        </p:txBody>
      </p:sp>
    </p:spTree>
    <p:extLst>
      <p:ext uri="{BB962C8B-B14F-4D97-AF65-F5344CB8AC3E}">
        <p14:creationId xmlns="" xmlns:p14="http://schemas.microsoft.com/office/powerpoint/2010/main" val="34437710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996447" y="6338328"/>
            <a:ext cx="2057400" cy="365125"/>
          </a:xfrm>
        </p:spPr>
        <p:txBody>
          <a:bodyPr/>
          <a:lstStyle/>
          <a:p>
            <a:r>
              <a:rPr lang="en-US" sz="2400" dirty="0" smtClean="0">
                <a:solidFill>
                  <a:prstClr val="white"/>
                </a:solidFill>
              </a:rPr>
              <a:t>15</a:t>
            </a:r>
            <a:endParaRPr lang="en-US" sz="2400" dirty="0">
              <a:solidFill>
                <a:prstClr val="white"/>
              </a:solidFill>
            </a:endParaRPr>
          </a:p>
        </p:txBody>
      </p:sp>
      <p:sp>
        <p:nvSpPr>
          <p:cNvPr id="6" name="Title 1"/>
          <p:cNvSpPr>
            <a:spLocks noGrp="1"/>
          </p:cNvSpPr>
          <p:nvPr>
            <p:ph type="title"/>
          </p:nvPr>
        </p:nvSpPr>
        <p:spPr>
          <a:xfrm>
            <a:off x="0" y="2871989"/>
            <a:ext cx="9144000" cy="1893193"/>
          </a:xfrm>
        </p:spPr>
        <p:txBody>
          <a:bodyPr>
            <a:noAutofit/>
          </a:bodyPr>
          <a:lstStyle/>
          <a:p>
            <a:pPr algn="ctr"/>
            <a:r>
              <a:rPr lang="en-US" sz="6000" dirty="0" smtClean="0"/>
              <a:t>5. RESEARCH OBJECTIVES</a:t>
            </a:r>
            <a:endParaRPr lang="en-US" sz="6000" dirty="0"/>
          </a:p>
        </p:txBody>
      </p:sp>
      <p:sp>
        <p:nvSpPr>
          <p:cNvPr id="4" name="TextBox 3"/>
          <p:cNvSpPr txBox="1"/>
          <p:nvPr/>
        </p:nvSpPr>
        <p:spPr>
          <a:xfrm>
            <a:off x="14067" y="6478686"/>
            <a:ext cx="2855741" cy="369332"/>
          </a:xfrm>
          <a:prstGeom prst="rect">
            <a:avLst/>
          </a:prstGeom>
          <a:solidFill>
            <a:srgbClr val="5F173C"/>
          </a:solidFill>
        </p:spPr>
        <p:txBody>
          <a:bodyPr wrap="square" rtlCol="0">
            <a:spAutoFit/>
          </a:bodyPr>
          <a:lstStyle/>
          <a:p>
            <a:pPr algn="ctr"/>
            <a:r>
              <a:rPr lang="en-US" dirty="0" smtClean="0">
                <a:solidFill>
                  <a:srgbClr val="EEB8D4"/>
                </a:solidFill>
              </a:rPr>
              <a:t>SANIA  REHMAT</a:t>
            </a:r>
            <a:endParaRPr lang="en-US" dirty="0">
              <a:solidFill>
                <a:srgbClr val="EEB8D4"/>
              </a:solidFill>
            </a:endParaRPr>
          </a:p>
        </p:txBody>
      </p:sp>
      <p:sp>
        <p:nvSpPr>
          <p:cNvPr id="7" name="TextBox 6"/>
          <p:cNvSpPr txBox="1"/>
          <p:nvPr/>
        </p:nvSpPr>
        <p:spPr>
          <a:xfrm>
            <a:off x="2670519" y="6476338"/>
            <a:ext cx="3308249" cy="369332"/>
          </a:xfrm>
          <a:prstGeom prst="rect">
            <a:avLst/>
          </a:prstGeom>
          <a:solidFill>
            <a:srgbClr val="5F173C"/>
          </a:solidFill>
        </p:spPr>
        <p:txBody>
          <a:bodyPr wrap="square" rtlCol="0">
            <a:spAutoFit/>
          </a:bodyPr>
          <a:lstStyle/>
          <a:p>
            <a:pPr algn="ctr"/>
            <a:r>
              <a:rPr lang="en-US" dirty="0" smtClean="0">
                <a:solidFill>
                  <a:srgbClr val="EEB8D4"/>
                </a:solidFill>
              </a:rPr>
              <a:t>Sania11.lcwu@gmail.com</a:t>
            </a:r>
            <a:endParaRPr lang="en-US" dirty="0">
              <a:solidFill>
                <a:srgbClr val="EEB8D4"/>
              </a:solidFill>
            </a:endParaRPr>
          </a:p>
        </p:txBody>
      </p:sp>
      <p:sp>
        <p:nvSpPr>
          <p:cNvPr id="8" name="TextBox 7"/>
          <p:cNvSpPr txBox="1"/>
          <p:nvPr/>
        </p:nvSpPr>
        <p:spPr>
          <a:xfrm>
            <a:off x="6068770" y="6488059"/>
            <a:ext cx="2594586" cy="369332"/>
          </a:xfrm>
          <a:prstGeom prst="rect">
            <a:avLst/>
          </a:prstGeom>
          <a:solidFill>
            <a:srgbClr val="5F173C"/>
          </a:solidFill>
        </p:spPr>
        <p:txBody>
          <a:bodyPr wrap="square" rtlCol="0">
            <a:spAutoFit/>
          </a:bodyPr>
          <a:lstStyle/>
          <a:p>
            <a:pPr algn="ctr"/>
            <a:endParaRPr lang="en-US" dirty="0">
              <a:solidFill>
                <a:srgbClr val="EEB8D4"/>
              </a:solidFill>
            </a:endParaRPr>
          </a:p>
        </p:txBody>
      </p:sp>
    </p:spTree>
    <p:extLst>
      <p:ext uri="{BB962C8B-B14F-4D97-AF65-F5344CB8AC3E}">
        <p14:creationId xmlns="" xmlns:p14="http://schemas.microsoft.com/office/powerpoint/2010/main" val="1734519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05318" y="43154"/>
            <a:ext cx="6838682" cy="587911"/>
          </a:xfrm>
        </p:spPr>
        <p:txBody>
          <a:bodyPr>
            <a:normAutofit fontScale="90000"/>
          </a:bodyPr>
          <a:lstStyle/>
          <a:p>
            <a:r>
              <a:rPr lang="en-US" dirty="0"/>
              <a:t>RESEARCH </a:t>
            </a:r>
            <a:r>
              <a:rPr lang="en-US" dirty="0" smtClean="0"/>
              <a:t>OBJECTIVES</a:t>
            </a:r>
            <a:endParaRPr lang="en-US" sz="2200" dirty="0"/>
          </a:p>
        </p:txBody>
      </p:sp>
      <p:sp>
        <p:nvSpPr>
          <p:cNvPr id="3" name="Content Placeholder 2"/>
          <p:cNvSpPr>
            <a:spLocks noGrp="1"/>
          </p:cNvSpPr>
          <p:nvPr>
            <p:ph idx="1"/>
          </p:nvPr>
        </p:nvSpPr>
        <p:spPr>
          <a:xfrm>
            <a:off x="2311758" y="821073"/>
            <a:ext cx="6742089" cy="930453"/>
          </a:xfrm>
        </p:spPr>
        <p:txBody>
          <a:bodyPr>
            <a:normAutofit/>
          </a:bodyPr>
          <a:lstStyle/>
          <a:p>
            <a:pPr marL="0" indent="0">
              <a:buNone/>
            </a:pPr>
            <a:r>
              <a:rPr lang="en-US" sz="2000" b="1" dirty="0" smtClean="0">
                <a:solidFill>
                  <a:schemeClr val="accent2">
                    <a:lumMod val="75000"/>
                  </a:schemeClr>
                </a:solidFill>
                <a:latin typeface="Times New Roman" pitchFamily="18" charset="0"/>
                <a:cs typeface="Times New Roman" pitchFamily="18" charset="0"/>
              </a:rPr>
              <a:t> Amplification of data through the use of super resolution based on generative adversarial network(GAN)</a:t>
            </a:r>
            <a:endParaRPr lang="en-US" sz="2000" dirty="0" smtClean="0">
              <a:solidFill>
                <a:schemeClr val="tx1">
                  <a:lumMod val="50000"/>
                  <a:lumOff val="50000"/>
                </a:schemeClr>
              </a:solidFill>
            </a:endParaRPr>
          </a:p>
        </p:txBody>
      </p:sp>
      <p:sp>
        <p:nvSpPr>
          <p:cNvPr id="6" name="Slide Number Placeholder 4"/>
          <p:cNvSpPr>
            <a:spLocks noGrp="1"/>
          </p:cNvSpPr>
          <p:nvPr>
            <p:ph type="sldNum" sz="quarter" idx="12"/>
          </p:nvPr>
        </p:nvSpPr>
        <p:spPr>
          <a:xfrm>
            <a:off x="7012776" y="6338328"/>
            <a:ext cx="2057400" cy="365125"/>
          </a:xfrm>
        </p:spPr>
        <p:txBody>
          <a:bodyPr/>
          <a:lstStyle/>
          <a:p>
            <a:r>
              <a:rPr lang="en-US" sz="2400" dirty="0" smtClean="0">
                <a:solidFill>
                  <a:prstClr val="white"/>
                </a:solidFill>
              </a:rPr>
              <a:t>16</a:t>
            </a:r>
            <a:endParaRPr lang="en-US" sz="2400" dirty="0">
              <a:solidFill>
                <a:prstClr val="white"/>
              </a:solidFill>
            </a:endParaRPr>
          </a:p>
        </p:txBody>
      </p:sp>
      <p:sp>
        <p:nvSpPr>
          <p:cNvPr id="8" name="TextBox 7"/>
          <p:cNvSpPr txBox="1"/>
          <p:nvPr/>
        </p:nvSpPr>
        <p:spPr>
          <a:xfrm>
            <a:off x="14067" y="6478686"/>
            <a:ext cx="2855741" cy="369332"/>
          </a:xfrm>
          <a:prstGeom prst="rect">
            <a:avLst/>
          </a:prstGeom>
          <a:solidFill>
            <a:srgbClr val="5F173C"/>
          </a:solidFill>
        </p:spPr>
        <p:txBody>
          <a:bodyPr wrap="square" rtlCol="0">
            <a:spAutoFit/>
          </a:bodyPr>
          <a:lstStyle/>
          <a:p>
            <a:pPr algn="ctr"/>
            <a:r>
              <a:rPr lang="en-US" dirty="0" smtClean="0">
                <a:solidFill>
                  <a:srgbClr val="EEB8D4"/>
                </a:solidFill>
              </a:rPr>
              <a:t>SANIA  REHMAT</a:t>
            </a:r>
            <a:endParaRPr lang="en-US" dirty="0">
              <a:solidFill>
                <a:srgbClr val="EEB8D4"/>
              </a:solidFill>
            </a:endParaRPr>
          </a:p>
        </p:txBody>
      </p:sp>
      <p:sp>
        <p:nvSpPr>
          <p:cNvPr id="9" name="TextBox 8"/>
          <p:cNvSpPr txBox="1"/>
          <p:nvPr/>
        </p:nvSpPr>
        <p:spPr>
          <a:xfrm>
            <a:off x="2670519" y="6476338"/>
            <a:ext cx="3308249" cy="369332"/>
          </a:xfrm>
          <a:prstGeom prst="rect">
            <a:avLst/>
          </a:prstGeom>
          <a:solidFill>
            <a:srgbClr val="5F173C"/>
          </a:solidFill>
        </p:spPr>
        <p:txBody>
          <a:bodyPr wrap="square" rtlCol="0">
            <a:spAutoFit/>
          </a:bodyPr>
          <a:lstStyle/>
          <a:p>
            <a:pPr algn="ctr"/>
            <a:r>
              <a:rPr lang="en-US" dirty="0" smtClean="0">
                <a:solidFill>
                  <a:srgbClr val="EEB8D4"/>
                </a:solidFill>
              </a:rPr>
              <a:t>Sania11.lcwu@gmail.com</a:t>
            </a:r>
            <a:endParaRPr lang="en-US" dirty="0">
              <a:solidFill>
                <a:srgbClr val="EEB8D4"/>
              </a:solidFill>
            </a:endParaRPr>
          </a:p>
        </p:txBody>
      </p:sp>
      <p:sp>
        <p:nvSpPr>
          <p:cNvPr id="10" name="TextBox 9"/>
          <p:cNvSpPr txBox="1"/>
          <p:nvPr/>
        </p:nvSpPr>
        <p:spPr>
          <a:xfrm>
            <a:off x="6068770" y="6488059"/>
            <a:ext cx="2594586" cy="369332"/>
          </a:xfrm>
          <a:prstGeom prst="rect">
            <a:avLst/>
          </a:prstGeom>
          <a:solidFill>
            <a:srgbClr val="5F173C"/>
          </a:solidFill>
        </p:spPr>
        <p:txBody>
          <a:bodyPr wrap="square" rtlCol="0">
            <a:spAutoFit/>
          </a:bodyPr>
          <a:lstStyle/>
          <a:p>
            <a:pPr algn="ctr"/>
            <a:endParaRPr lang="en-US" dirty="0">
              <a:solidFill>
                <a:srgbClr val="EEB8D4"/>
              </a:solidFill>
            </a:endParaRPr>
          </a:p>
        </p:txBody>
      </p:sp>
      <p:sp>
        <p:nvSpPr>
          <p:cNvPr id="11" name="Title 1"/>
          <p:cNvSpPr txBox="1">
            <a:spLocks/>
          </p:cNvSpPr>
          <p:nvPr/>
        </p:nvSpPr>
        <p:spPr>
          <a:xfrm>
            <a:off x="0" y="1901257"/>
            <a:ext cx="9144000" cy="3953633"/>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endParaRPr lang="en-US" sz="2200" dirty="0" smtClean="0"/>
          </a:p>
          <a:p>
            <a:pPr marL="457200" indent="-457200">
              <a:buAutoNum type="arabicPeriod"/>
            </a:pPr>
            <a:r>
              <a:rPr lang="en-US" sz="2200" dirty="0" smtClean="0"/>
              <a:t>To generate high resolution output from DCGAN sample</a:t>
            </a:r>
          </a:p>
          <a:p>
            <a:pPr marL="457200" indent="-457200">
              <a:buAutoNum type="arabicPeriod"/>
            </a:pPr>
            <a:r>
              <a:rPr lang="en-US" sz="2200" dirty="0" smtClean="0"/>
              <a:t>To compare the </a:t>
            </a:r>
            <a:r>
              <a:rPr lang="en-US" sz="2200" dirty="0" err="1" smtClean="0"/>
              <a:t>performane</a:t>
            </a:r>
            <a:r>
              <a:rPr lang="en-US" sz="2200" dirty="0" smtClean="0"/>
              <a:t> of both SRGAN and PGGAN architecture</a:t>
            </a:r>
          </a:p>
          <a:p>
            <a:pPr marL="457200" indent="-457200">
              <a:buAutoNum type="arabicPeriod"/>
            </a:pPr>
            <a:r>
              <a:rPr lang="en-US" sz="2200" dirty="0" smtClean="0"/>
              <a:t>To resolve training stability and mode collapse issue</a:t>
            </a:r>
          </a:p>
          <a:p>
            <a:pPr marL="457200" indent="-457200">
              <a:buAutoNum type="arabicPeriod"/>
            </a:pPr>
            <a:endParaRPr lang="en-US" sz="2200" dirty="0" smtClean="0"/>
          </a:p>
          <a:p>
            <a:pPr marL="457200" indent="-457200">
              <a:buAutoNum type="arabicPeriod"/>
            </a:pPr>
            <a:endParaRPr lang="en-US" sz="2200" dirty="0"/>
          </a:p>
        </p:txBody>
      </p:sp>
    </p:spTree>
    <p:extLst>
      <p:ext uri="{BB962C8B-B14F-4D97-AF65-F5344CB8AC3E}">
        <p14:creationId xmlns="" xmlns:p14="http://schemas.microsoft.com/office/powerpoint/2010/main" val="28009246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996447" y="6338328"/>
            <a:ext cx="2057400" cy="365125"/>
          </a:xfrm>
        </p:spPr>
        <p:txBody>
          <a:bodyPr/>
          <a:lstStyle/>
          <a:p>
            <a:r>
              <a:rPr lang="en-US" sz="2400" dirty="0" smtClean="0">
                <a:solidFill>
                  <a:prstClr val="white"/>
                </a:solidFill>
              </a:rPr>
              <a:t>17</a:t>
            </a:r>
            <a:endParaRPr lang="en-US" sz="2400" dirty="0">
              <a:solidFill>
                <a:prstClr val="white"/>
              </a:solidFill>
            </a:endParaRPr>
          </a:p>
        </p:txBody>
      </p:sp>
      <p:sp>
        <p:nvSpPr>
          <p:cNvPr id="6" name="Title 1"/>
          <p:cNvSpPr>
            <a:spLocks noGrp="1"/>
          </p:cNvSpPr>
          <p:nvPr>
            <p:ph type="title"/>
          </p:nvPr>
        </p:nvSpPr>
        <p:spPr>
          <a:xfrm>
            <a:off x="0" y="2871989"/>
            <a:ext cx="9144000" cy="1893193"/>
          </a:xfrm>
        </p:spPr>
        <p:txBody>
          <a:bodyPr>
            <a:noAutofit/>
          </a:bodyPr>
          <a:lstStyle/>
          <a:p>
            <a:pPr algn="ctr"/>
            <a:r>
              <a:rPr lang="en-US" sz="6000" dirty="0" smtClean="0"/>
              <a:t>6. AIM &amp; SCOPE OF RESEARCH</a:t>
            </a:r>
            <a:endParaRPr lang="en-US" sz="6000" dirty="0"/>
          </a:p>
        </p:txBody>
      </p:sp>
      <p:sp>
        <p:nvSpPr>
          <p:cNvPr id="4" name="TextBox 3"/>
          <p:cNvSpPr txBox="1"/>
          <p:nvPr/>
        </p:nvSpPr>
        <p:spPr>
          <a:xfrm>
            <a:off x="14067" y="6478686"/>
            <a:ext cx="2855741" cy="369332"/>
          </a:xfrm>
          <a:prstGeom prst="rect">
            <a:avLst/>
          </a:prstGeom>
          <a:solidFill>
            <a:srgbClr val="5F173C"/>
          </a:solidFill>
        </p:spPr>
        <p:txBody>
          <a:bodyPr wrap="square" rtlCol="0">
            <a:spAutoFit/>
          </a:bodyPr>
          <a:lstStyle/>
          <a:p>
            <a:pPr algn="ctr"/>
            <a:r>
              <a:rPr lang="en-US" dirty="0" smtClean="0">
                <a:solidFill>
                  <a:srgbClr val="EEB8D4"/>
                </a:solidFill>
              </a:rPr>
              <a:t>SANIA  REHMAT</a:t>
            </a:r>
            <a:endParaRPr lang="en-US" dirty="0">
              <a:solidFill>
                <a:srgbClr val="EEB8D4"/>
              </a:solidFill>
            </a:endParaRPr>
          </a:p>
        </p:txBody>
      </p:sp>
      <p:sp>
        <p:nvSpPr>
          <p:cNvPr id="7" name="TextBox 6"/>
          <p:cNvSpPr txBox="1"/>
          <p:nvPr/>
        </p:nvSpPr>
        <p:spPr>
          <a:xfrm>
            <a:off x="2670519" y="6476338"/>
            <a:ext cx="3308249" cy="369332"/>
          </a:xfrm>
          <a:prstGeom prst="rect">
            <a:avLst/>
          </a:prstGeom>
          <a:solidFill>
            <a:srgbClr val="5F173C"/>
          </a:solidFill>
        </p:spPr>
        <p:txBody>
          <a:bodyPr wrap="square" rtlCol="0">
            <a:spAutoFit/>
          </a:bodyPr>
          <a:lstStyle/>
          <a:p>
            <a:pPr algn="ctr"/>
            <a:r>
              <a:rPr lang="en-US" dirty="0" smtClean="0">
                <a:solidFill>
                  <a:srgbClr val="EEB8D4"/>
                </a:solidFill>
              </a:rPr>
              <a:t>Sania11.lcwu@gmail.com</a:t>
            </a:r>
            <a:endParaRPr lang="en-US" dirty="0">
              <a:solidFill>
                <a:srgbClr val="EEB8D4"/>
              </a:solidFill>
            </a:endParaRPr>
          </a:p>
        </p:txBody>
      </p:sp>
      <p:sp>
        <p:nvSpPr>
          <p:cNvPr id="8" name="TextBox 7"/>
          <p:cNvSpPr txBox="1"/>
          <p:nvPr/>
        </p:nvSpPr>
        <p:spPr>
          <a:xfrm>
            <a:off x="6068770" y="6488059"/>
            <a:ext cx="2594586" cy="369332"/>
          </a:xfrm>
          <a:prstGeom prst="rect">
            <a:avLst/>
          </a:prstGeom>
          <a:solidFill>
            <a:srgbClr val="5F173C"/>
          </a:solidFill>
        </p:spPr>
        <p:txBody>
          <a:bodyPr wrap="square" rtlCol="0">
            <a:spAutoFit/>
          </a:bodyPr>
          <a:lstStyle/>
          <a:p>
            <a:pPr algn="ctr"/>
            <a:endParaRPr lang="en-US" dirty="0">
              <a:solidFill>
                <a:srgbClr val="EEB8D4"/>
              </a:solidFill>
            </a:endParaRPr>
          </a:p>
        </p:txBody>
      </p:sp>
    </p:spTree>
    <p:extLst>
      <p:ext uri="{BB962C8B-B14F-4D97-AF65-F5344CB8AC3E}">
        <p14:creationId xmlns="" xmlns:p14="http://schemas.microsoft.com/office/powerpoint/2010/main" val="30977631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05318" y="43154"/>
            <a:ext cx="6838682" cy="587911"/>
          </a:xfrm>
        </p:spPr>
        <p:txBody>
          <a:bodyPr>
            <a:normAutofit fontScale="90000"/>
          </a:bodyPr>
          <a:lstStyle/>
          <a:p>
            <a:r>
              <a:rPr lang="en-US" dirty="0"/>
              <a:t>AIM &amp; SCOPE OF </a:t>
            </a:r>
            <a:r>
              <a:rPr lang="en-US" dirty="0" smtClean="0"/>
              <a:t>RESEARCH</a:t>
            </a:r>
            <a:endParaRPr lang="en-US" sz="2200" dirty="0"/>
          </a:p>
        </p:txBody>
      </p:sp>
      <p:sp>
        <p:nvSpPr>
          <p:cNvPr id="3" name="Content Placeholder 2"/>
          <p:cNvSpPr>
            <a:spLocks noGrp="1"/>
          </p:cNvSpPr>
          <p:nvPr>
            <p:ph idx="1"/>
          </p:nvPr>
        </p:nvSpPr>
        <p:spPr>
          <a:xfrm>
            <a:off x="2311758" y="821073"/>
            <a:ext cx="6742089" cy="930453"/>
          </a:xfrm>
        </p:spPr>
        <p:txBody>
          <a:bodyPr>
            <a:normAutofit/>
          </a:bodyPr>
          <a:lstStyle/>
          <a:p>
            <a:pPr marL="0" indent="0">
              <a:buNone/>
            </a:pPr>
            <a:r>
              <a:rPr lang="en-US" sz="2000" b="1" dirty="0" smtClean="0">
                <a:solidFill>
                  <a:schemeClr val="accent2">
                    <a:lumMod val="75000"/>
                  </a:schemeClr>
                </a:solidFill>
                <a:latin typeface="Times New Roman" pitchFamily="18" charset="0"/>
                <a:cs typeface="Times New Roman" pitchFamily="18" charset="0"/>
              </a:rPr>
              <a:t> Amplification of data through the use of super resolution based on generative adversarial network(GAN)</a:t>
            </a:r>
            <a:endParaRPr lang="en-US" sz="2000" dirty="0" smtClean="0">
              <a:solidFill>
                <a:schemeClr val="tx1">
                  <a:lumMod val="50000"/>
                  <a:lumOff val="50000"/>
                </a:schemeClr>
              </a:solidFill>
            </a:endParaRPr>
          </a:p>
        </p:txBody>
      </p:sp>
      <p:sp>
        <p:nvSpPr>
          <p:cNvPr id="6" name="Slide Number Placeholder 4"/>
          <p:cNvSpPr>
            <a:spLocks noGrp="1"/>
          </p:cNvSpPr>
          <p:nvPr>
            <p:ph type="sldNum" sz="quarter" idx="12"/>
          </p:nvPr>
        </p:nvSpPr>
        <p:spPr>
          <a:xfrm>
            <a:off x="6996447" y="6338328"/>
            <a:ext cx="2057400" cy="365125"/>
          </a:xfrm>
        </p:spPr>
        <p:txBody>
          <a:bodyPr/>
          <a:lstStyle/>
          <a:p>
            <a:r>
              <a:rPr lang="en-US" sz="2400" dirty="0" smtClean="0">
                <a:solidFill>
                  <a:prstClr val="white"/>
                </a:solidFill>
              </a:rPr>
              <a:t>18</a:t>
            </a:r>
            <a:endParaRPr lang="en-US" sz="2400" dirty="0">
              <a:solidFill>
                <a:prstClr val="white"/>
              </a:solidFill>
            </a:endParaRPr>
          </a:p>
        </p:txBody>
      </p:sp>
      <p:sp>
        <p:nvSpPr>
          <p:cNvPr id="8" name="TextBox 7"/>
          <p:cNvSpPr txBox="1"/>
          <p:nvPr/>
        </p:nvSpPr>
        <p:spPr>
          <a:xfrm>
            <a:off x="14067" y="6478686"/>
            <a:ext cx="2855741" cy="369332"/>
          </a:xfrm>
          <a:prstGeom prst="rect">
            <a:avLst/>
          </a:prstGeom>
          <a:solidFill>
            <a:srgbClr val="5F173C"/>
          </a:solidFill>
        </p:spPr>
        <p:txBody>
          <a:bodyPr wrap="square" rtlCol="0">
            <a:spAutoFit/>
          </a:bodyPr>
          <a:lstStyle/>
          <a:p>
            <a:pPr algn="ctr"/>
            <a:r>
              <a:rPr lang="en-US" dirty="0" smtClean="0">
                <a:solidFill>
                  <a:srgbClr val="EEB8D4"/>
                </a:solidFill>
              </a:rPr>
              <a:t>SANIA  REHMAT</a:t>
            </a:r>
            <a:endParaRPr lang="en-US" dirty="0">
              <a:solidFill>
                <a:srgbClr val="EEB8D4"/>
              </a:solidFill>
            </a:endParaRPr>
          </a:p>
        </p:txBody>
      </p:sp>
      <p:sp>
        <p:nvSpPr>
          <p:cNvPr id="9" name="TextBox 8"/>
          <p:cNvSpPr txBox="1"/>
          <p:nvPr/>
        </p:nvSpPr>
        <p:spPr>
          <a:xfrm>
            <a:off x="2670519" y="6476338"/>
            <a:ext cx="3308249" cy="369332"/>
          </a:xfrm>
          <a:prstGeom prst="rect">
            <a:avLst/>
          </a:prstGeom>
          <a:solidFill>
            <a:srgbClr val="5F173C"/>
          </a:solidFill>
        </p:spPr>
        <p:txBody>
          <a:bodyPr wrap="square" rtlCol="0">
            <a:spAutoFit/>
          </a:bodyPr>
          <a:lstStyle/>
          <a:p>
            <a:pPr algn="ctr"/>
            <a:r>
              <a:rPr lang="en-US" dirty="0" smtClean="0">
                <a:solidFill>
                  <a:srgbClr val="EEB8D4"/>
                </a:solidFill>
              </a:rPr>
              <a:t>Sania11.lcwu@gmail.com</a:t>
            </a:r>
            <a:endParaRPr lang="en-US" dirty="0">
              <a:solidFill>
                <a:srgbClr val="EEB8D4"/>
              </a:solidFill>
            </a:endParaRPr>
          </a:p>
        </p:txBody>
      </p:sp>
      <p:sp>
        <p:nvSpPr>
          <p:cNvPr id="10" name="TextBox 9"/>
          <p:cNvSpPr txBox="1"/>
          <p:nvPr/>
        </p:nvSpPr>
        <p:spPr>
          <a:xfrm>
            <a:off x="6068770" y="6488059"/>
            <a:ext cx="2594586" cy="369332"/>
          </a:xfrm>
          <a:prstGeom prst="rect">
            <a:avLst/>
          </a:prstGeom>
          <a:solidFill>
            <a:srgbClr val="5F173C"/>
          </a:solidFill>
        </p:spPr>
        <p:txBody>
          <a:bodyPr wrap="square" rtlCol="0">
            <a:spAutoFit/>
          </a:bodyPr>
          <a:lstStyle/>
          <a:p>
            <a:pPr algn="ctr"/>
            <a:endParaRPr lang="en-US" dirty="0">
              <a:solidFill>
                <a:srgbClr val="EEB8D4"/>
              </a:solidFill>
            </a:endParaRPr>
          </a:p>
        </p:txBody>
      </p:sp>
      <p:sp>
        <p:nvSpPr>
          <p:cNvPr id="11" name="Title 1"/>
          <p:cNvSpPr txBox="1">
            <a:spLocks/>
          </p:cNvSpPr>
          <p:nvPr/>
        </p:nvSpPr>
        <p:spPr>
          <a:xfrm>
            <a:off x="0" y="1901257"/>
            <a:ext cx="9144000" cy="3953633"/>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r>
              <a:rPr lang="en-US" sz="2200" b="1" dirty="0" smtClean="0"/>
              <a:t>AIMS</a:t>
            </a:r>
            <a:r>
              <a:rPr lang="en-US" sz="2200" dirty="0" smtClean="0"/>
              <a:t> :</a:t>
            </a:r>
          </a:p>
          <a:p>
            <a:pPr marL="457200" indent="-457200">
              <a:buFont typeface="Arial" pitchFamily="34" charset="0"/>
              <a:buChar char="•"/>
            </a:pPr>
            <a:r>
              <a:rPr lang="en-US" sz="2200" dirty="0" smtClean="0"/>
              <a:t>Achieving High resolution output more than GAN sample </a:t>
            </a:r>
          </a:p>
          <a:p>
            <a:pPr marL="457200" indent="-457200">
              <a:buFont typeface="Arial" pitchFamily="34" charset="0"/>
              <a:buChar char="•"/>
            </a:pPr>
            <a:r>
              <a:rPr lang="en-US" sz="2200" dirty="0" smtClean="0"/>
              <a:t>Improve training </a:t>
            </a:r>
            <a:r>
              <a:rPr lang="en-US" sz="2200" dirty="0" err="1" smtClean="0"/>
              <a:t>insatability</a:t>
            </a:r>
            <a:r>
              <a:rPr lang="en-US" sz="2200" dirty="0" smtClean="0"/>
              <a:t> issue</a:t>
            </a:r>
          </a:p>
          <a:p>
            <a:pPr marL="457200" indent="-457200">
              <a:buFont typeface="Arial" pitchFamily="34" charset="0"/>
              <a:buChar char="•"/>
            </a:pPr>
            <a:r>
              <a:rPr lang="en-US" sz="2200" dirty="0" smtClean="0"/>
              <a:t>Improve non-convergence issue</a:t>
            </a:r>
          </a:p>
          <a:p>
            <a:pPr marL="457200" indent="-457200"/>
            <a:r>
              <a:rPr lang="en-US" sz="2200" b="1" dirty="0" smtClean="0"/>
              <a:t>SCOPE</a:t>
            </a:r>
            <a:r>
              <a:rPr lang="en-US" sz="2200" dirty="0" smtClean="0"/>
              <a:t> :</a:t>
            </a:r>
          </a:p>
          <a:p>
            <a:pPr marL="457200" indent="-457200">
              <a:buFont typeface="Arial" pitchFamily="34" charset="0"/>
              <a:buChar char="•"/>
            </a:pPr>
            <a:r>
              <a:rPr lang="en-US" sz="2200" dirty="0" smtClean="0"/>
              <a:t> use Machine </a:t>
            </a:r>
            <a:r>
              <a:rPr lang="en-US" sz="2200" dirty="0" err="1" smtClean="0"/>
              <a:t>lerarning</a:t>
            </a:r>
            <a:r>
              <a:rPr lang="en-US" sz="2200" dirty="0" smtClean="0"/>
              <a:t> algorithms like SRGAN,DCGAN and PGGAN etc.</a:t>
            </a:r>
          </a:p>
          <a:p>
            <a:pPr marL="457200" indent="-457200"/>
            <a:r>
              <a:rPr lang="en-US" sz="2200" dirty="0" smtClean="0"/>
              <a:t>  </a:t>
            </a:r>
          </a:p>
          <a:p>
            <a:endParaRPr lang="en-US" sz="2200" dirty="0" smtClean="0"/>
          </a:p>
          <a:p>
            <a:pPr marL="457200" indent="-457200">
              <a:buAutoNum type="arabicPeriod"/>
            </a:pPr>
            <a:endParaRPr lang="en-US" sz="2200" dirty="0" smtClean="0"/>
          </a:p>
          <a:p>
            <a:pPr marL="457200" indent="-457200">
              <a:buAutoNum type="arabicPeriod"/>
            </a:pPr>
            <a:endParaRPr lang="en-US" sz="2200" dirty="0"/>
          </a:p>
        </p:txBody>
      </p:sp>
    </p:spTree>
    <p:extLst>
      <p:ext uri="{BB962C8B-B14F-4D97-AF65-F5344CB8AC3E}">
        <p14:creationId xmlns="" xmlns:p14="http://schemas.microsoft.com/office/powerpoint/2010/main" val="39670324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996447" y="6338328"/>
            <a:ext cx="2057400" cy="365125"/>
          </a:xfrm>
        </p:spPr>
        <p:txBody>
          <a:bodyPr/>
          <a:lstStyle/>
          <a:p>
            <a:r>
              <a:rPr lang="en-US" sz="2400" dirty="0" smtClean="0">
                <a:solidFill>
                  <a:prstClr val="white"/>
                </a:solidFill>
              </a:rPr>
              <a:t>19</a:t>
            </a:r>
            <a:endParaRPr lang="en-US" sz="2400" dirty="0">
              <a:solidFill>
                <a:prstClr val="white"/>
              </a:solidFill>
            </a:endParaRPr>
          </a:p>
        </p:txBody>
      </p:sp>
      <p:sp>
        <p:nvSpPr>
          <p:cNvPr id="6" name="Title 1"/>
          <p:cNvSpPr>
            <a:spLocks noGrp="1"/>
          </p:cNvSpPr>
          <p:nvPr>
            <p:ph type="title"/>
          </p:nvPr>
        </p:nvSpPr>
        <p:spPr>
          <a:xfrm>
            <a:off x="0" y="2871989"/>
            <a:ext cx="9144000" cy="1893193"/>
          </a:xfrm>
        </p:spPr>
        <p:txBody>
          <a:bodyPr>
            <a:noAutofit/>
          </a:bodyPr>
          <a:lstStyle/>
          <a:p>
            <a:pPr algn="ctr"/>
            <a:r>
              <a:rPr lang="en-US" sz="6000" dirty="0" smtClean="0"/>
              <a:t>7. LITERATURE REVIEW</a:t>
            </a:r>
            <a:endParaRPr lang="en-US" sz="6000" dirty="0"/>
          </a:p>
        </p:txBody>
      </p:sp>
      <p:sp>
        <p:nvSpPr>
          <p:cNvPr id="4" name="TextBox 3"/>
          <p:cNvSpPr txBox="1"/>
          <p:nvPr/>
        </p:nvSpPr>
        <p:spPr>
          <a:xfrm>
            <a:off x="14067" y="6478686"/>
            <a:ext cx="2855741" cy="369332"/>
          </a:xfrm>
          <a:prstGeom prst="rect">
            <a:avLst/>
          </a:prstGeom>
          <a:solidFill>
            <a:srgbClr val="5F173C"/>
          </a:solidFill>
        </p:spPr>
        <p:txBody>
          <a:bodyPr wrap="square" rtlCol="0">
            <a:spAutoFit/>
          </a:bodyPr>
          <a:lstStyle/>
          <a:p>
            <a:pPr algn="ctr"/>
            <a:r>
              <a:rPr lang="en-US" dirty="0" smtClean="0">
                <a:solidFill>
                  <a:srgbClr val="EEB8D4"/>
                </a:solidFill>
              </a:rPr>
              <a:t>SANIA  REHMAT</a:t>
            </a:r>
            <a:endParaRPr lang="en-US" dirty="0">
              <a:solidFill>
                <a:srgbClr val="EEB8D4"/>
              </a:solidFill>
            </a:endParaRPr>
          </a:p>
        </p:txBody>
      </p:sp>
      <p:sp>
        <p:nvSpPr>
          <p:cNvPr id="7" name="TextBox 6"/>
          <p:cNvSpPr txBox="1"/>
          <p:nvPr/>
        </p:nvSpPr>
        <p:spPr>
          <a:xfrm>
            <a:off x="2670519" y="6476338"/>
            <a:ext cx="3308249" cy="369332"/>
          </a:xfrm>
          <a:prstGeom prst="rect">
            <a:avLst/>
          </a:prstGeom>
          <a:solidFill>
            <a:srgbClr val="5F173C"/>
          </a:solidFill>
        </p:spPr>
        <p:txBody>
          <a:bodyPr wrap="square" rtlCol="0">
            <a:spAutoFit/>
          </a:bodyPr>
          <a:lstStyle/>
          <a:p>
            <a:pPr algn="ctr"/>
            <a:r>
              <a:rPr lang="en-US" dirty="0" smtClean="0">
                <a:solidFill>
                  <a:srgbClr val="EEB8D4"/>
                </a:solidFill>
              </a:rPr>
              <a:t>Sania11.lcwu@gmail.com</a:t>
            </a:r>
            <a:endParaRPr lang="en-US" dirty="0">
              <a:solidFill>
                <a:srgbClr val="EEB8D4"/>
              </a:solidFill>
            </a:endParaRPr>
          </a:p>
        </p:txBody>
      </p:sp>
      <p:sp>
        <p:nvSpPr>
          <p:cNvPr id="8" name="TextBox 7"/>
          <p:cNvSpPr txBox="1"/>
          <p:nvPr/>
        </p:nvSpPr>
        <p:spPr>
          <a:xfrm>
            <a:off x="6068770" y="6488059"/>
            <a:ext cx="2594586" cy="369332"/>
          </a:xfrm>
          <a:prstGeom prst="rect">
            <a:avLst/>
          </a:prstGeom>
          <a:solidFill>
            <a:srgbClr val="5F173C"/>
          </a:solidFill>
        </p:spPr>
        <p:txBody>
          <a:bodyPr wrap="square" rtlCol="0">
            <a:spAutoFit/>
          </a:bodyPr>
          <a:lstStyle/>
          <a:p>
            <a:pPr algn="ctr"/>
            <a:endParaRPr lang="en-US" dirty="0">
              <a:solidFill>
                <a:srgbClr val="EEB8D4"/>
              </a:solidFill>
            </a:endParaRPr>
          </a:p>
        </p:txBody>
      </p:sp>
    </p:spTree>
    <p:extLst>
      <p:ext uri="{BB962C8B-B14F-4D97-AF65-F5344CB8AC3E}">
        <p14:creationId xmlns="" xmlns:p14="http://schemas.microsoft.com/office/powerpoint/2010/main" val="22225320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2305318" y="1403797"/>
            <a:ext cx="4593443" cy="4462530"/>
          </a:xfrm>
          <a:prstGeom prst="rect">
            <a:avLst/>
          </a:prstGeom>
        </p:spPr>
      </p:pic>
      <p:sp>
        <p:nvSpPr>
          <p:cNvPr id="5" name="Slide Number Placeholder 4"/>
          <p:cNvSpPr>
            <a:spLocks noGrp="1"/>
          </p:cNvSpPr>
          <p:nvPr>
            <p:ph type="sldNum" sz="quarter" idx="12"/>
          </p:nvPr>
        </p:nvSpPr>
        <p:spPr>
          <a:xfrm>
            <a:off x="6996447" y="6338328"/>
            <a:ext cx="2057400" cy="365125"/>
          </a:xfrm>
        </p:spPr>
        <p:txBody>
          <a:bodyPr/>
          <a:lstStyle/>
          <a:p>
            <a:fld id="{F660EB27-D098-4B25-8649-FC6002C63D36}" type="slidenum">
              <a:rPr lang="en-US" sz="2400" smtClean="0">
                <a:solidFill>
                  <a:schemeClr val="bg1"/>
                </a:solidFill>
              </a:rPr>
              <a:pPr/>
              <a:t>2</a:t>
            </a:fld>
            <a:endParaRPr lang="en-US" sz="2400" dirty="0">
              <a:solidFill>
                <a:schemeClr val="bg1"/>
              </a:solidFill>
            </a:endParaRPr>
          </a:p>
        </p:txBody>
      </p:sp>
      <p:sp>
        <p:nvSpPr>
          <p:cNvPr id="7" name="TextBox 6"/>
          <p:cNvSpPr txBox="1"/>
          <p:nvPr/>
        </p:nvSpPr>
        <p:spPr>
          <a:xfrm>
            <a:off x="14067" y="6478686"/>
            <a:ext cx="2855741" cy="369332"/>
          </a:xfrm>
          <a:prstGeom prst="rect">
            <a:avLst/>
          </a:prstGeom>
          <a:solidFill>
            <a:srgbClr val="5F173C"/>
          </a:solidFill>
        </p:spPr>
        <p:txBody>
          <a:bodyPr wrap="square" rtlCol="0">
            <a:spAutoFit/>
          </a:bodyPr>
          <a:lstStyle/>
          <a:p>
            <a:pPr algn="ctr"/>
            <a:r>
              <a:rPr lang="en-US" dirty="0" smtClean="0">
                <a:solidFill>
                  <a:srgbClr val="EEB8D4"/>
                </a:solidFill>
              </a:rPr>
              <a:t>SANIA REHMAT</a:t>
            </a:r>
            <a:endParaRPr lang="en-US" dirty="0">
              <a:solidFill>
                <a:srgbClr val="EEB8D4"/>
              </a:solidFill>
            </a:endParaRPr>
          </a:p>
        </p:txBody>
      </p:sp>
      <p:sp>
        <p:nvSpPr>
          <p:cNvPr id="8" name="TextBox 7"/>
          <p:cNvSpPr txBox="1"/>
          <p:nvPr/>
        </p:nvSpPr>
        <p:spPr>
          <a:xfrm>
            <a:off x="2670519" y="6476338"/>
            <a:ext cx="3308249" cy="369332"/>
          </a:xfrm>
          <a:prstGeom prst="rect">
            <a:avLst/>
          </a:prstGeom>
          <a:solidFill>
            <a:srgbClr val="5F173C"/>
          </a:solidFill>
        </p:spPr>
        <p:txBody>
          <a:bodyPr wrap="square" rtlCol="0">
            <a:spAutoFit/>
          </a:bodyPr>
          <a:lstStyle/>
          <a:p>
            <a:pPr algn="ctr"/>
            <a:r>
              <a:rPr lang="en-US" dirty="0" smtClean="0">
                <a:solidFill>
                  <a:srgbClr val="EEB8D4"/>
                </a:solidFill>
              </a:rPr>
              <a:t>Sania11.lcwu@gmail.com</a:t>
            </a:r>
            <a:endParaRPr lang="en-US" dirty="0">
              <a:solidFill>
                <a:srgbClr val="EEB8D4"/>
              </a:solidFill>
            </a:endParaRPr>
          </a:p>
        </p:txBody>
      </p:sp>
      <p:sp>
        <p:nvSpPr>
          <p:cNvPr id="9" name="TextBox 8"/>
          <p:cNvSpPr txBox="1"/>
          <p:nvPr/>
        </p:nvSpPr>
        <p:spPr>
          <a:xfrm>
            <a:off x="6068770" y="6488059"/>
            <a:ext cx="2594586" cy="369332"/>
          </a:xfrm>
          <a:prstGeom prst="rect">
            <a:avLst/>
          </a:prstGeom>
          <a:solidFill>
            <a:srgbClr val="5F173C"/>
          </a:solidFill>
        </p:spPr>
        <p:txBody>
          <a:bodyPr wrap="square" rtlCol="0">
            <a:spAutoFit/>
          </a:bodyPr>
          <a:lstStyle/>
          <a:p>
            <a:pPr algn="ctr"/>
            <a:endParaRPr lang="en-US" dirty="0">
              <a:solidFill>
                <a:srgbClr val="EEB8D4"/>
              </a:solidFill>
            </a:endParaRPr>
          </a:p>
        </p:txBody>
      </p:sp>
    </p:spTree>
    <p:extLst>
      <p:ext uri="{BB962C8B-B14F-4D97-AF65-F5344CB8AC3E}">
        <p14:creationId xmlns="" xmlns:p14="http://schemas.microsoft.com/office/powerpoint/2010/main" val="1592652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05318" y="43154"/>
            <a:ext cx="6838682" cy="587911"/>
          </a:xfrm>
        </p:spPr>
        <p:txBody>
          <a:bodyPr>
            <a:normAutofit fontScale="90000"/>
          </a:bodyPr>
          <a:lstStyle/>
          <a:p>
            <a:r>
              <a:rPr lang="en-US" dirty="0" smtClean="0"/>
              <a:t>LITERATURE REVIEW</a:t>
            </a:r>
            <a:endParaRPr lang="en-US" sz="2200" dirty="0"/>
          </a:p>
        </p:txBody>
      </p:sp>
      <p:sp>
        <p:nvSpPr>
          <p:cNvPr id="3" name="Content Placeholder 2"/>
          <p:cNvSpPr>
            <a:spLocks noGrp="1"/>
          </p:cNvSpPr>
          <p:nvPr>
            <p:ph idx="1"/>
          </p:nvPr>
        </p:nvSpPr>
        <p:spPr>
          <a:xfrm>
            <a:off x="2311758" y="821073"/>
            <a:ext cx="6742089" cy="930453"/>
          </a:xfrm>
        </p:spPr>
        <p:txBody>
          <a:bodyPr>
            <a:normAutofit/>
          </a:bodyPr>
          <a:lstStyle/>
          <a:p>
            <a:pPr marL="0" indent="0">
              <a:buNone/>
            </a:pPr>
            <a:r>
              <a:rPr lang="en-US" sz="2000" b="1" dirty="0" smtClean="0">
                <a:solidFill>
                  <a:schemeClr val="accent2">
                    <a:lumMod val="75000"/>
                  </a:schemeClr>
                </a:solidFill>
                <a:latin typeface="Times New Roman" pitchFamily="18" charset="0"/>
                <a:cs typeface="Times New Roman" pitchFamily="18" charset="0"/>
              </a:rPr>
              <a:t> Amplification of data through the use of super resolution based on generative adversarial network(GAN)</a:t>
            </a:r>
            <a:endParaRPr lang="en-US" sz="2000" dirty="0" smtClean="0">
              <a:solidFill>
                <a:schemeClr val="tx1">
                  <a:lumMod val="50000"/>
                  <a:lumOff val="50000"/>
                </a:schemeClr>
              </a:solidFill>
            </a:endParaRPr>
          </a:p>
        </p:txBody>
      </p:sp>
      <p:sp>
        <p:nvSpPr>
          <p:cNvPr id="6" name="Slide Number Placeholder 4"/>
          <p:cNvSpPr>
            <a:spLocks noGrp="1"/>
          </p:cNvSpPr>
          <p:nvPr>
            <p:ph type="sldNum" sz="quarter" idx="12"/>
          </p:nvPr>
        </p:nvSpPr>
        <p:spPr>
          <a:xfrm>
            <a:off x="6996447" y="6338328"/>
            <a:ext cx="2057400" cy="365125"/>
          </a:xfrm>
        </p:spPr>
        <p:txBody>
          <a:bodyPr/>
          <a:lstStyle/>
          <a:p>
            <a:r>
              <a:rPr lang="en-US" sz="2400" dirty="0" smtClean="0">
                <a:solidFill>
                  <a:prstClr val="white"/>
                </a:solidFill>
              </a:rPr>
              <a:t>20</a:t>
            </a:r>
            <a:endParaRPr lang="en-US" sz="2400" dirty="0">
              <a:solidFill>
                <a:prstClr val="white"/>
              </a:solidFill>
            </a:endParaRPr>
          </a:p>
        </p:txBody>
      </p:sp>
      <p:sp>
        <p:nvSpPr>
          <p:cNvPr id="8" name="TextBox 7"/>
          <p:cNvSpPr txBox="1"/>
          <p:nvPr/>
        </p:nvSpPr>
        <p:spPr>
          <a:xfrm>
            <a:off x="14067" y="6478686"/>
            <a:ext cx="2855741" cy="369332"/>
          </a:xfrm>
          <a:prstGeom prst="rect">
            <a:avLst/>
          </a:prstGeom>
          <a:solidFill>
            <a:srgbClr val="5F173C"/>
          </a:solidFill>
        </p:spPr>
        <p:txBody>
          <a:bodyPr wrap="square" rtlCol="0">
            <a:spAutoFit/>
          </a:bodyPr>
          <a:lstStyle/>
          <a:p>
            <a:pPr algn="ctr"/>
            <a:r>
              <a:rPr lang="en-US" dirty="0" smtClean="0">
                <a:solidFill>
                  <a:srgbClr val="EEB8D4"/>
                </a:solidFill>
              </a:rPr>
              <a:t>SANIA  REHMAT</a:t>
            </a:r>
            <a:endParaRPr lang="en-US" dirty="0">
              <a:solidFill>
                <a:srgbClr val="EEB8D4"/>
              </a:solidFill>
            </a:endParaRPr>
          </a:p>
        </p:txBody>
      </p:sp>
      <p:sp>
        <p:nvSpPr>
          <p:cNvPr id="9" name="TextBox 8"/>
          <p:cNvSpPr txBox="1"/>
          <p:nvPr/>
        </p:nvSpPr>
        <p:spPr>
          <a:xfrm>
            <a:off x="2670519" y="6476338"/>
            <a:ext cx="3308249" cy="369332"/>
          </a:xfrm>
          <a:prstGeom prst="rect">
            <a:avLst/>
          </a:prstGeom>
          <a:solidFill>
            <a:srgbClr val="5F173C"/>
          </a:solidFill>
        </p:spPr>
        <p:txBody>
          <a:bodyPr wrap="square" rtlCol="0">
            <a:spAutoFit/>
          </a:bodyPr>
          <a:lstStyle/>
          <a:p>
            <a:pPr algn="ctr"/>
            <a:r>
              <a:rPr lang="en-US" dirty="0" smtClean="0">
                <a:solidFill>
                  <a:srgbClr val="EEB8D4"/>
                </a:solidFill>
              </a:rPr>
              <a:t>Sania11.lcwu@gmail.com</a:t>
            </a:r>
            <a:endParaRPr lang="en-US" dirty="0">
              <a:solidFill>
                <a:srgbClr val="EEB8D4"/>
              </a:solidFill>
            </a:endParaRPr>
          </a:p>
        </p:txBody>
      </p:sp>
      <p:sp>
        <p:nvSpPr>
          <p:cNvPr id="10" name="TextBox 9"/>
          <p:cNvSpPr txBox="1"/>
          <p:nvPr/>
        </p:nvSpPr>
        <p:spPr>
          <a:xfrm>
            <a:off x="6068770" y="6488059"/>
            <a:ext cx="2594586" cy="369332"/>
          </a:xfrm>
          <a:prstGeom prst="rect">
            <a:avLst/>
          </a:prstGeom>
          <a:solidFill>
            <a:srgbClr val="5F173C"/>
          </a:solidFill>
        </p:spPr>
        <p:txBody>
          <a:bodyPr wrap="square" rtlCol="0">
            <a:spAutoFit/>
          </a:bodyPr>
          <a:lstStyle/>
          <a:p>
            <a:pPr algn="ctr"/>
            <a:endParaRPr lang="en-US" dirty="0">
              <a:solidFill>
                <a:srgbClr val="EEB8D4"/>
              </a:solidFill>
            </a:endParaRPr>
          </a:p>
        </p:txBody>
      </p:sp>
      <p:sp>
        <p:nvSpPr>
          <p:cNvPr id="11" name="Title 1"/>
          <p:cNvSpPr txBox="1">
            <a:spLocks/>
          </p:cNvSpPr>
          <p:nvPr/>
        </p:nvSpPr>
        <p:spPr>
          <a:xfrm>
            <a:off x="0" y="1901257"/>
            <a:ext cx="9144000" cy="3953633"/>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AutoNum type="arabicPeriod"/>
            </a:pPr>
            <a:r>
              <a:rPr lang="en-US" sz="2200" dirty="0" smtClean="0"/>
              <a:t>The GAN architecture first proposed by Ian </a:t>
            </a:r>
            <a:r>
              <a:rPr lang="en-US" sz="2200" dirty="0" err="1" smtClean="0"/>
              <a:t>Goodfellow</a:t>
            </a:r>
            <a:r>
              <a:rPr lang="en-US" sz="2200" dirty="0" smtClean="0"/>
              <a:t> [10] is a framework for generative modeling through adversarial training. </a:t>
            </a:r>
          </a:p>
          <a:p>
            <a:pPr marL="457200" indent="-457200">
              <a:buAutoNum type="arabicPeriod"/>
            </a:pPr>
            <a:r>
              <a:rPr lang="en-US" sz="2200" dirty="0" smtClean="0"/>
              <a:t>There have been many new architectures  which improve the  quality of GAN sample includes </a:t>
            </a:r>
            <a:r>
              <a:rPr lang="en-US" sz="2200" dirty="0" err="1" smtClean="0"/>
              <a:t>DCGAN,progressively</a:t>
            </a:r>
            <a:r>
              <a:rPr lang="en-US" sz="2200" dirty="0" smtClean="0"/>
              <a:t> growing </a:t>
            </a:r>
            <a:r>
              <a:rPr lang="en-US" sz="2200" dirty="0" err="1" smtClean="0"/>
              <a:t>GAN,cyclic</a:t>
            </a:r>
            <a:r>
              <a:rPr lang="en-US" sz="2200" dirty="0" smtClean="0"/>
              <a:t> GAN etc.</a:t>
            </a:r>
          </a:p>
          <a:p>
            <a:pPr marL="457200" indent="-457200">
              <a:buAutoNum type="arabicPeriod"/>
            </a:pPr>
            <a:r>
              <a:rPr lang="en-US" sz="2200" dirty="0" smtClean="0"/>
              <a:t> The idea behind DCGAN[2] is to increase the complexity of the generator network to project the input into a high dimensional tensor and then add </a:t>
            </a:r>
            <a:r>
              <a:rPr lang="en-US" sz="2200" dirty="0" err="1" smtClean="0"/>
              <a:t>deconvolutional</a:t>
            </a:r>
            <a:r>
              <a:rPr lang="en-US" sz="2200" dirty="0" smtClean="0"/>
              <a:t> layers to go from the projected tensor to an output image. These </a:t>
            </a:r>
            <a:r>
              <a:rPr lang="en-US" sz="2200" dirty="0" err="1" smtClean="0"/>
              <a:t>deconvolutional</a:t>
            </a:r>
            <a:r>
              <a:rPr lang="en-US" sz="2200" dirty="0" smtClean="0"/>
              <a:t> layers will expand on the spatial dimensions, for example, going from 14 × 14 × 6 to 28 × 28 × 1, whereas a </a:t>
            </a:r>
            <a:r>
              <a:rPr lang="en-US" sz="2200" dirty="0" err="1" smtClean="0"/>
              <a:t>convolutional</a:t>
            </a:r>
            <a:r>
              <a:rPr lang="en-US" sz="2200" dirty="0" smtClean="0"/>
              <a:t> layer will decrease the spatial dimensions such as going from 14 × 14 × 32 to 7 × 7 × 64. The DCGAN architecture presents a strategy for using </a:t>
            </a:r>
            <a:r>
              <a:rPr lang="en-US" sz="2200" dirty="0" err="1" smtClean="0"/>
              <a:t>convolutional</a:t>
            </a:r>
            <a:r>
              <a:rPr lang="en-US" sz="2200" dirty="0" smtClean="0"/>
              <a:t> layers in the GAN framework to produce higher resolution images .</a:t>
            </a:r>
          </a:p>
          <a:p>
            <a:pPr marL="457200" indent="-457200"/>
            <a:endParaRPr lang="en-US" sz="2200" dirty="0"/>
          </a:p>
        </p:txBody>
      </p:sp>
    </p:spTree>
    <p:extLst>
      <p:ext uri="{BB962C8B-B14F-4D97-AF65-F5344CB8AC3E}">
        <p14:creationId xmlns="" xmlns:p14="http://schemas.microsoft.com/office/powerpoint/2010/main" val="9738787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05318" y="43154"/>
            <a:ext cx="6838682" cy="587911"/>
          </a:xfrm>
        </p:spPr>
        <p:txBody>
          <a:bodyPr>
            <a:normAutofit fontScale="90000"/>
          </a:bodyPr>
          <a:lstStyle/>
          <a:p>
            <a:r>
              <a:rPr lang="en-US" dirty="0" smtClean="0"/>
              <a:t>LITERATURE REVIEW</a:t>
            </a:r>
            <a:endParaRPr lang="en-US" sz="2200" dirty="0"/>
          </a:p>
        </p:txBody>
      </p:sp>
      <p:sp>
        <p:nvSpPr>
          <p:cNvPr id="3" name="Content Placeholder 2"/>
          <p:cNvSpPr>
            <a:spLocks noGrp="1"/>
          </p:cNvSpPr>
          <p:nvPr>
            <p:ph idx="1"/>
          </p:nvPr>
        </p:nvSpPr>
        <p:spPr>
          <a:xfrm>
            <a:off x="2311758" y="821073"/>
            <a:ext cx="6742089" cy="930453"/>
          </a:xfrm>
        </p:spPr>
        <p:txBody>
          <a:bodyPr>
            <a:normAutofit/>
          </a:bodyPr>
          <a:lstStyle/>
          <a:p>
            <a:pPr marL="0" indent="0">
              <a:buNone/>
            </a:pPr>
            <a:r>
              <a:rPr lang="en-US" sz="2000" b="1" dirty="0" smtClean="0">
                <a:solidFill>
                  <a:schemeClr val="accent2">
                    <a:lumMod val="75000"/>
                  </a:schemeClr>
                </a:solidFill>
                <a:latin typeface="Times New Roman" pitchFamily="18" charset="0"/>
                <a:cs typeface="Times New Roman" pitchFamily="18" charset="0"/>
              </a:rPr>
              <a:t> Amplification of data through the use of super resolution based on generative adversarial network(GAN)</a:t>
            </a:r>
            <a:endParaRPr lang="en-US" sz="2000" dirty="0" smtClean="0">
              <a:solidFill>
                <a:schemeClr val="tx1">
                  <a:lumMod val="50000"/>
                  <a:lumOff val="50000"/>
                </a:schemeClr>
              </a:solidFill>
            </a:endParaRPr>
          </a:p>
        </p:txBody>
      </p:sp>
      <p:sp>
        <p:nvSpPr>
          <p:cNvPr id="6" name="Slide Number Placeholder 4"/>
          <p:cNvSpPr>
            <a:spLocks noGrp="1"/>
          </p:cNvSpPr>
          <p:nvPr>
            <p:ph type="sldNum" sz="quarter" idx="12"/>
          </p:nvPr>
        </p:nvSpPr>
        <p:spPr>
          <a:xfrm>
            <a:off x="6996447" y="6338328"/>
            <a:ext cx="2057400" cy="365125"/>
          </a:xfrm>
        </p:spPr>
        <p:txBody>
          <a:bodyPr/>
          <a:lstStyle/>
          <a:p>
            <a:r>
              <a:rPr lang="en-US" sz="2400" dirty="0" smtClean="0">
                <a:solidFill>
                  <a:prstClr val="white"/>
                </a:solidFill>
              </a:rPr>
              <a:t>21</a:t>
            </a:r>
            <a:endParaRPr lang="en-US" sz="2400" dirty="0">
              <a:solidFill>
                <a:prstClr val="white"/>
              </a:solidFill>
            </a:endParaRPr>
          </a:p>
        </p:txBody>
      </p:sp>
      <p:sp>
        <p:nvSpPr>
          <p:cNvPr id="8" name="TextBox 7"/>
          <p:cNvSpPr txBox="1"/>
          <p:nvPr/>
        </p:nvSpPr>
        <p:spPr>
          <a:xfrm>
            <a:off x="14067" y="6478686"/>
            <a:ext cx="2855741" cy="369332"/>
          </a:xfrm>
          <a:prstGeom prst="rect">
            <a:avLst/>
          </a:prstGeom>
          <a:solidFill>
            <a:srgbClr val="5F173C"/>
          </a:solidFill>
        </p:spPr>
        <p:txBody>
          <a:bodyPr wrap="square" rtlCol="0">
            <a:spAutoFit/>
          </a:bodyPr>
          <a:lstStyle/>
          <a:p>
            <a:pPr algn="ctr"/>
            <a:r>
              <a:rPr lang="en-US" dirty="0" smtClean="0">
                <a:solidFill>
                  <a:srgbClr val="EEB8D4"/>
                </a:solidFill>
              </a:rPr>
              <a:t>SANIA  REHMAT</a:t>
            </a:r>
            <a:endParaRPr lang="en-US" dirty="0">
              <a:solidFill>
                <a:srgbClr val="EEB8D4"/>
              </a:solidFill>
            </a:endParaRPr>
          </a:p>
        </p:txBody>
      </p:sp>
      <p:sp>
        <p:nvSpPr>
          <p:cNvPr id="9" name="TextBox 8"/>
          <p:cNvSpPr txBox="1"/>
          <p:nvPr/>
        </p:nvSpPr>
        <p:spPr>
          <a:xfrm>
            <a:off x="2670519" y="6476338"/>
            <a:ext cx="3308249" cy="369332"/>
          </a:xfrm>
          <a:prstGeom prst="rect">
            <a:avLst/>
          </a:prstGeom>
          <a:solidFill>
            <a:srgbClr val="5F173C"/>
          </a:solidFill>
        </p:spPr>
        <p:txBody>
          <a:bodyPr wrap="square" rtlCol="0">
            <a:spAutoFit/>
          </a:bodyPr>
          <a:lstStyle/>
          <a:p>
            <a:pPr algn="ctr"/>
            <a:r>
              <a:rPr lang="en-US" dirty="0" smtClean="0">
                <a:solidFill>
                  <a:srgbClr val="EEB8D4"/>
                </a:solidFill>
              </a:rPr>
              <a:t>Sania11.lcwu@gmail.com</a:t>
            </a:r>
            <a:endParaRPr lang="en-US" dirty="0">
              <a:solidFill>
                <a:srgbClr val="EEB8D4"/>
              </a:solidFill>
            </a:endParaRPr>
          </a:p>
        </p:txBody>
      </p:sp>
      <p:sp>
        <p:nvSpPr>
          <p:cNvPr id="10" name="TextBox 9"/>
          <p:cNvSpPr txBox="1"/>
          <p:nvPr/>
        </p:nvSpPr>
        <p:spPr>
          <a:xfrm>
            <a:off x="6068770" y="6488059"/>
            <a:ext cx="2594586" cy="369332"/>
          </a:xfrm>
          <a:prstGeom prst="rect">
            <a:avLst/>
          </a:prstGeom>
          <a:solidFill>
            <a:srgbClr val="5F173C"/>
          </a:solidFill>
        </p:spPr>
        <p:txBody>
          <a:bodyPr wrap="square" rtlCol="0">
            <a:spAutoFit/>
          </a:bodyPr>
          <a:lstStyle/>
          <a:p>
            <a:pPr algn="ctr"/>
            <a:endParaRPr lang="en-US" dirty="0">
              <a:solidFill>
                <a:srgbClr val="EEB8D4"/>
              </a:solidFill>
            </a:endParaRPr>
          </a:p>
        </p:txBody>
      </p:sp>
      <p:sp>
        <p:nvSpPr>
          <p:cNvPr id="11" name="Title 1"/>
          <p:cNvSpPr txBox="1">
            <a:spLocks/>
          </p:cNvSpPr>
          <p:nvPr/>
        </p:nvSpPr>
        <p:spPr>
          <a:xfrm>
            <a:off x="0" y="1901257"/>
            <a:ext cx="9144000" cy="3953633"/>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AutoNum type="arabicPeriod" startAt="4"/>
            </a:pPr>
            <a:r>
              <a:rPr lang="en-US" sz="2200" dirty="0" smtClean="0"/>
              <a:t>Progressively Growing </a:t>
            </a:r>
            <a:r>
              <a:rPr lang="en-US" sz="2200" dirty="0" smtClean="0"/>
              <a:t>GANs 2017 </a:t>
            </a:r>
            <a:r>
              <a:rPr lang="en-US" sz="2200" dirty="0" smtClean="0"/>
              <a:t>[20] trains a series of networks with progressive resolution complexity. These resolutions range from 4 × 4 to 8 × 8 and so on until outputs of size 1024 × 1024 are achieved. This is built on the concept that GANs can accept images as input as well as random vectors. Therefore, the series of GANs work by passing samples from a lower resolution GAN up to higher-resolution GANs. This has produced very amazing results on facial images. </a:t>
            </a:r>
          </a:p>
          <a:p>
            <a:pPr marL="457200" indent="-457200">
              <a:buAutoNum type="arabicPeriod" startAt="4"/>
            </a:pPr>
            <a:r>
              <a:rPr lang="en-US" sz="2200" dirty="0" smtClean="0"/>
              <a:t>As exciting as the potential of GANs is, it is very difficult to get high-resolution outputs from the current cutting-edge architectures. Increasing the output size of the images produced by the generator will likely cause training instability and non-convergence. Another drawback of GANs is that they require a substantial amount of data to train. Thus, depending on how limited the initial dataset is, GANs may not be a practical solution. </a:t>
            </a:r>
            <a:r>
              <a:rPr lang="en-US" sz="2200" dirty="0" err="1" smtClean="0"/>
              <a:t>Salimans</a:t>
            </a:r>
            <a:r>
              <a:rPr lang="en-US" sz="2200" dirty="0" smtClean="0"/>
              <a:t> et al. [18</a:t>
            </a:r>
            <a:r>
              <a:rPr lang="en-US" sz="2200" dirty="0" smtClean="0"/>
              <a:t>]  </a:t>
            </a:r>
            <a:r>
              <a:rPr lang="en-US" sz="2200" dirty="0" smtClean="0"/>
              <a:t>provide a more complete description of the problems with training GANs.</a:t>
            </a:r>
          </a:p>
          <a:p>
            <a:pPr marL="457200" indent="-457200">
              <a:buAutoNum type="arabicPeriod" startAt="4"/>
            </a:pPr>
            <a:endParaRPr lang="en-US" sz="2200" dirty="0" smtClean="0"/>
          </a:p>
          <a:p>
            <a:pPr marL="457200" indent="-457200">
              <a:buAutoNum type="arabicPeriod"/>
            </a:pPr>
            <a:endParaRPr lang="en-US" sz="2200" dirty="0"/>
          </a:p>
        </p:txBody>
      </p:sp>
    </p:spTree>
    <p:extLst>
      <p:ext uri="{BB962C8B-B14F-4D97-AF65-F5344CB8AC3E}">
        <p14:creationId xmlns="" xmlns:p14="http://schemas.microsoft.com/office/powerpoint/2010/main" val="9738787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996447" y="6338328"/>
            <a:ext cx="2057400" cy="365125"/>
          </a:xfrm>
        </p:spPr>
        <p:txBody>
          <a:bodyPr/>
          <a:lstStyle/>
          <a:p>
            <a:r>
              <a:rPr lang="en-US" sz="2400" dirty="0" smtClean="0">
                <a:solidFill>
                  <a:prstClr val="white"/>
                </a:solidFill>
              </a:rPr>
              <a:t>22</a:t>
            </a:r>
            <a:endParaRPr lang="en-US" sz="2400" dirty="0">
              <a:solidFill>
                <a:prstClr val="white"/>
              </a:solidFill>
            </a:endParaRPr>
          </a:p>
        </p:txBody>
      </p:sp>
      <p:sp>
        <p:nvSpPr>
          <p:cNvPr id="6" name="Title 1"/>
          <p:cNvSpPr>
            <a:spLocks noGrp="1"/>
          </p:cNvSpPr>
          <p:nvPr>
            <p:ph type="title"/>
          </p:nvPr>
        </p:nvSpPr>
        <p:spPr>
          <a:xfrm>
            <a:off x="0" y="2871989"/>
            <a:ext cx="9144000" cy="1893193"/>
          </a:xfrm>
        </p:spPr>
        <p:txBody>
          <a:bodyPr>
            <a:noAutofit/>
          </a:bodyPr>
          <a:lstStyle/>
          <a:p>
            <a:pPr algn="ctr"/>
            <a:r>
              <a:rPr lang="en-US" sz="6000" dirty="0" smtClean="0"/>
              <a:t>8. METHODOLOGY</a:t>
            </a:r>
            <a:endParaRPr lang="en-US" sz="6000" dirty="0"/>
          </a:p>
        </p:txBody>
      </p:sp>
      <p:sp>
        <p:nvSpPr>
          <p:cNvPr id="4" name="TextBox 3"/>
          <p:cNvSpPr txBox="1"/>
          <p:nvPr/>
        </p:nvSpPr>
        <p:spPr>
          <a:xfrm>
            <a:off x="14067" y="6478686"/>
            <a:ext cx="2855741" cy="369332"/>
          </a:xfrm>
          <a:prstGeom prst="rect">
            <a:avLst/>
          </a:prstGeom>
          <a:solidFill>
            <a:srgbClr val="5F173C"/>
          </a:solidFill>
        </p:spPr>
        <p:txBody>
          <a:bodyPr wrap="square" rtlCol="0">
            <a:spAutoFit/>
          </a:bodyPr>
          <a:lstStyle/>
          <a:p>
            <a:pPr algn="ctr"/>
            <a:r>
              <a:rPr lang="en-US" dirty="0" smtClean="0">
                <a:solidFill>
                  <a:srgbClr val="EEB8D4"/>
                </a:solidFill>
              </a:rPr>
              <a:t>SANIA  REHMAT</a:t>
            </a:r>
            <a:endParaRPr lang="en-US" dirty="0">
              <a:solidFill>
                <a:srgbClr val="EEB8D4"/>
              </a:solidFill>
            </a:endParaRPr>
          </a:p>
        </p:txBody>
      </p:sp>
      <p:sp>
        <p:nvSpPr>
          <p:cNvPr id="7" name="TextBox 6"/>
          <p:cNvSpPr txBox="1"/>
          <p:nvPr/>
        </p:nvSpPr>
        <p:spPr>
          <a:xfrm>
            <a:off x="2670519" y="6476338"/>
            <a:ext cx="3308249" cy="369332"/>
          </a:xfrm>
          <a:prstGeom prst="rect">
            <a:avLst/>
          </a:prstGeom>
          <a:solidFill>
            <a:srgbClr val="5F173C"/>
          </a:solidFill>
        </p:spPr>
        <p:txBody>
          <a:bodyPr wrap="square" rtlCol="0">
            <a:spAutoFit/>
          </a:bodyPr>
          <a:lstStyle/>
          <a:p>
            <a:pPr algn="ctr"/>
            <a:r>
              <a:rPr lang="en-US" dirty="0" smtClean="0">
                <a:solidFill>
                  <a:srgbClr val="EEB8D4"/>
                </a:solidFill>
              </a:rPr>
              <a:t>Sania11.lcwu@gmail.com</a:t>
            </a:r>
            <a:endParaRPr lang="en-US" dirty="0">
              <a:solidFill>
                <a:srgbClr val="EEB8D4"/>
              </a:solidFill>
            </a:endParaRPr>
          </a:p>
        </p:txBody>
      </p:sp>
      <p:sp>
        <p:nvSpPr>
          <p:cNvPr id="8" name="TextBox 7"/>
          <p:cNvSpPr txBox="1"/>
          <p:nvPr/>
        </p:nvSpPr>
        <p:spPr>
          <a:xfrm>
            <a:off x="6068770" y="6488059"/>
            <a:ext cx="2594586" cy="369332"/>
          </a:xfrm>
          <a:prstGeom prst="rect">
            <a:avLst/>
          </a:prstGeom>
          <a:solidFill>
            <a:srgbClr val="5F173C"/>
          </a:solidFill>
        </p:spPr>
        <p:txBody>
          <a:bodyPr wrap="square" rtlCol="0">
            <a:spAutoFit/>
          </a:bodyPr>
          <a:lstStyle/>
          <a:p>
            <a:pPr algn="ctr"/>
            <a:endParaRPr lang="en-US" dirty="0">
              <a:solidFill>
                <a:srgbClr val="EEB8D4"/>
              </a:solidFill>
            </a:endParaRPr>
          </a:p>
        </p:txBody>
      </p:sp>
    </p:spTree>
    <p:extLst>
      <p:ext uri="{BB962C8B-B14F-4D97-AF65-F5344CB8AC3E}">
        <p14:creationId xmlns="" xmlns:p14="http://schemas.microsoft.com/office/powerpoint/2010/main" val="3428432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05318" y="43154"/>
            <a:ext cx="6838682" cy="587911"/>
          </a:xfrm>
        </p:spPr>
        <p:txBody>
          <a:bodyPr>
            <a:normAutofit fontScale="90000"/>
          </a:bodyPr>
          <a:lstStyle/>
          <a:p>
            <a:r>
              <a:rPr lang="en-US" dirty="0" smtClean="0"/>
              <a:t>METHODOLOGY</a:t>
            </a:r>
            <a:endParaRPr lang="en-US" sz="2200" dirty="0"/>
          </a:p>
        </p:txBody>
      </p:sp>
      <p:sp>
        <p:nvSpPr>
          <p:cNvPr id="3" name="Content Placeholder 2"/>
          <p:cNvSpPr>
            <a:spLocks noGrp="1"/>
          </p:cNvSpPr>
          <p:nvPr>
            <p:ph idx="1"/>
          </p:nvPr>
        </p:nvSpPr>
        <p:spPr>
          <a:xfrm>
            <a:off x="2311758" y="821073"/>
            <a:ext cx="6742089" cy="930453"/>
          </a:xfrm>
        </p:spPr>
        <p:txBody>
          <a:bodyPr>
            <a:normAutofit/>
          </a:bodyPr>
          <a:lstStyle/>
          <a:p>
            <a:pPr marL="0" indent="0">
              <a:buNone/>
            </a:pPr>
            <a:r>
              <a:rPr lang="en-US" sz="2000" b="1" dirty="0" smtClean="0">
                <a:solidFill>
                  <a:schemeClr val="accent2">
                    <a:lumMod val="75000"/>
                  </a:schemeClr>
                </a:solidFill>
                <a:latin typeface="Times New Roman" pitchFamily="18" charset="0"/>
                <a:cs typeface="Times New Roman" pitchFamily="18" charset="0"/>
              </a:rPr>
              <a:t> Amplification of data through the use of super resolution based on generative adversarial network(GAN)</a:t>
            </a:r>
            <a:endParaRPr lang="en-US" sz="2000" dirty="0" smtClean="0">
              <a:solidFill>
                <a:schemeClr val="tx1">
                  <a:lumMod val="50000"/>
                  <a:lumOff val="50000"/>
                </a:schemeClr>
              </a:solidFill>
            </a:endParaRPr>
          </a:p>
        </p:txBody>
      </p:sp>
      <p:sp>
        <p:nvSpPr>
          <p:cNvPr id="6" name="Slide Number Placeholder 4"/>
          <p:cNvSpPr>
            <a:spLocks noGrp="1"/>
          </p:cNvSpPr>
          <p:nvPr>
            <p:ph type="sldNum" sz="quarter" idx="12"/>
          </p:nvPr>
        </p:nvSpPr>
        <p:spPr>
          <a:xfrm>
            <a:off x="6996447" y="6338328"/>
            <a:ext cx="2057400" cy="365125"/>
          </a:xfrm>
        </p:spPr>
        <p:txBody>
          <a:bodyPr/>
          <a:lstStyle/>
          <a:p>
            <a:r>
              <a:rPr lang="en-US" sz="2400" dirty="0" smtClean="0">
                <a:solidFill>
                  <a:prstClr val="white"/>
                </a:solidFill>
              </a:rPr>
              <a:t>23</a:t>
            </a:r>
            <a:endParaRPr lang="en-US" sz="2400" dirty="0">
              <a:solidFill>
                <a:prstClr val="white"/>
              </a:solidFill>
            </a:endParaRPr>
          </a:p>
        </p:txBody>
      </p:sp>
      <p:sp>
        <p:nvSpPr>
          <p:cNvPr id="8" name="TextBox 7"/>
          <p:cNvSpPr txBox="1"/>
          <p:nvPr/>
        </p:nvSpPr>
        <p:spPr>
          <a:xfrm>
            <a:off x="14067" y="6478686"/>
            <a:ext cx="2855741" cy="369332"/>
          </a:xfrm>
          <a:prstGeom prst="rect">
            <a:avLst/>
          </a:prstGeom>
          <a:solidFill>
            <a:srgbClr val="5F173C"/>
          </a:solidFill>
        </p:spPr>
        <p:txBody>
          <a:bodyPr wrap="square" rtlCol="0">
            <a:spAutoFit/>
          </a:bodyPr>
          <a:lstStyle/>
          <a:p>
            <a:pPr algn="ctr"/>
            <a:r>
              <a:rPr lang="en-US" dirty="0" smtClean="0">
                <a:solidFill>
                  <a:srgbClr val="EEB8D4"/>
                </a:solidFill>
              </a:rPr>
              <a:t>SANIA  REHMAT</a:t>
            </a:r>
            <a:endParaRPr lang="en-US" dirty="0">
              <a:solidFill>
                <a:srgbClr val="EEB8D4"/>
              </a:solidFill>
            </a:endParaRPr>
          </a:p>
        </p:txBody>
      </p:sp>
      <p:sp>
        <p:nvSpPr>
          <p:cNvPr id="9" name="TextBox 8"/>
          <p:cNvSpPr txBox="1"/>
          <p:nvPr/>
        </p:nvSpPr>
        <p:spPr>
          <a:xfrm>
            <a:off x="2670519" y="6476338"/>
            <a:ext cx="3308249" cy="369332"/>
          </a:xfrm>
          <a:prstGeom prst="rect">
            <a:avLst/>
          </a:prstGeom>
          <a:solidFill>
            <a:srgbClr val="5F173C"/>
          </a:solidFill>
        </p:spPr>
        <p:txBody>
          <a:bodyPr wrap="square" rtlCol="0">
            <a:spAutoFit/>
          </a:bodyPr>
          <a:lstStyle/>
          <a:p>
            <a:pPr algn="ctr"/>
            <a:r>
              <a:rPr lang="en-US" dirty="0" smtClean="0">
                <a:solidFill>
                  <a:srgbClr val="EEB8D4"/>
                </a:solidFill>
              </a:rPr>
              <a:t>Sania11.lcwu@gmail.com</a:t>
            </a:r>
            <a:endParaRPr lang="en-US" dirty="0">
              <a:solidFill>
                <a:srgbClr val="EEB8D4"/>
              </a:solidFill>
            </a:endParaRPr>
          </a:p>
        </p:txBody>
      </p:sp>
      <p:sp>
        <p:nvSpPr>
          <p:cNvPr id="10" name="TextBox 9"/>
          <p:cNvSpPr txBox="1"/>
          <p:nvPr/>
        </p:nvSpPr>
        <p:spPr>
          <a:xfrm>
            <a:off x="6068770" y="6488059"/>
            <a:ext cx="2594586" cy="369332"/>
          </a:xfrm>
          <a:prstGeom prst="rect">
            <a:avLst/>
          </a:prstGeom>
          <a:solidFill>
            <a:srgbClr val="5F173C"/>
          </a:solidFill>
        </p:spPr>
        <p:txBody>
          <a:bodyPr wrap="square" rtlCol="0">
            <a:spAutoFit/>
          </a:bodyPr>
          <a:lstStyle/>
          <a:p>
            <a:pPr algn="ctr"/>
            <a:endParaRPr lang="en-US" dirty="0">
              <a:solidFill>
                <a:srgbClr val="EEB8D4"/>
              </a:solidFill>
            </a:endParaRPr>
          </a:p>
        </p:txBody>
      </p:sp>
      <p:sp>
        <p:nvSpPr>
          <p:cNvPr id="11" name="Title 1"/>
          <p:cNvSpPr txBox="1">
            <a:spLocks/>
          </p:cNvSpPr>
          <p:nvPr/>
        </p:nvSpPr>
        <p:spPr>
          <a:xfrm>
            <a:off x="0" y="1901258"/>
            <a:ext cx="9144000" cy="2504488"/>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buFont typeface="Arial" pitchFamily="34" charset="0"/>
              <a:buChar char="•"/>
            </a:pPr>
            <a:r>
              <a:rPr lang="en-US" sz="2100" dirty="0" err="1" smtClean="0">
                <a:latin typeface="Times New Roman" pitchFamily="18" charset="0"/>
                <a:cs typeface="Times New Roman" pitchFamily="18" charset="0"/>
              </a:rPr>
              <a:t>Imagenet</a:t>
            </a:r>
            <a:r>
              <a:rPr lang="en-US" sz="2100" dirty="0" smtClean="0">
                <a:latin typeface="Times New Roman" pitchFamily="18" charset="0"/>
                <a:cs typeface="Times New Roman" pitchFamily="18" charset="0"/>
              </a:rPr>
              <a:t> dataset is used in this research paper</a:t>
            </a:r>
          </a:p>
          <a:p>
            <a:pPr lvl="0">
              <a:buFont typeface="Arial" pitchFamily="34" charset="0"/>
              <a:buChar char="•"/>
            </a:pPr>
            <a:r>
              <a:rPr lang="en-US" sz="2100" dirty="0" smtClean="0">
                <a:latin typeface="Times New Roman" pitchFamily="18" charset="0"/>
                <a:cs typeface="Times New Roman" pitchFamily="18" charset="0"/>
              </a:rPr>
              <a:t>Progressively Growing GAN apply on the above mentioned dataset</a:t>
            </a:r>
          </a:p>
          <a:p>
            <a:pPr lvl="0">
              <a:buFont typeface="Arial" pitchFamily="34" charset="0"/>
              <a:buChar char="•"/>
            </a:pPr>
            <a:r>
              <a:rPr lang="en-US" sz="2100" dirty="0" smtClean="0">
                <a:latin typeface="Times New Roman" pitchFamily="18" charset="0"/>
                <a:cs typeface="Times New Roman" pitchFamily="18" charset="0"/>
              </a:rPr>
              <a:t> By using same dataset Deep </a:t>
            </a:r>
            <a:r>
              <a:rPr lang="en-US" sz="2100" dirty="0" err="1" smtClean="0">
                <a:latin typeface="Times New Roman" pitchFamily="18" charset="0"/>
                <a:cs typeface="Times New Roman" pitchFamily="18" charset="0"/>
              </a:rPr>
              <a:t>convolutional</a:t>
            </a:r>
            <a:r>
              <a:rPr lang="en-US" sz="2100" dirty="0" smtClean="0">
                <a:latin typeface="Times New Roman" pitchFamily="18" charset="0"/>
                <a:cs typeface="Times New Roman" pitchFamily="18" charset="0"/>
              </a:rPr>
              <a:t> generative adversarial network (DCGAN) sample is inserted into the super resolution generative adversarial network (SRGAN).</a:t>
            </a:r>
          </a:p>
          <a:p>
            <a:pPr lvl="0">
              <a:buFont typeface="Arial" pitchFamily="34" charset="0"/>
              <a:buChar char="•"/>
            </a:pPr>
            <a:r>
              <a:rPr lang="en-US" sz="2100" dirty="0" smtClean="0">
                <a:latin typeface="Times New Roman" pitchFamily="18" charset="0"/>
                <a:cs typeface="Times New Roman" pitchFamily="18" charset="0"/>
              </a:rPr>
              <a:t>Finally compare the performance of both networks and then notify which network show high resolution than GAN sample</a:t>
            </a:r>
          </a:p>
          <a:p>
            <a:pPr lvl="0">
              <a:buFont typeface="Arial" pitchFamily="34" charset="0"/>
              <a:buChar char="•"/>
            </a:pPr>
            <a:r>
              <a:rPr lang="en-US" sz="2100" dirty="0" smtClean="0">
                <a:latin typeface="Times New Roman" pitchFamily="18" charset="0"/>
                <a:cs typeface="Times New Roman" pitchFamily="18" charset="0"/>
              </a:rPr>
              <a:t>MATLAB is used for testing purpose</a:t>
            </a:r>
          </a:p>
          <a:p>
            <a:pPr lvl="0"/>
            <a:endParaRPr lang="en-US" sz="2400" dirty="0" smtClean="0">
              <a:latin typeface="Times New Roman" pitchFamily="18" charset="0"/>
              <a:cs typeface="Times New Roman" pitchFamily="18" charset="0"/>
            </a:endParaRPr>
          </a:p>
          <a:p>
            <a:pPr marL="457200" indent="-457200"/>
            <a:endParaRPr lang="en-US" sz="2200" dirty="0">
              <a:latin typeface="Times New Roman" pitchFamily="18" charset="0"/>
              <a:cs typeface="Times New Roman" pitchFamily="18" charset="0"/>
            </a:endParaRPr>
          </a:p>
        </p:txBody>
      </p:sp>
      <p:pic>
        <p:nvPicPr>
          <p:cNvPr id="1026" name="Picture 2" descr="C:\Users\pc\Desktop\Untitled.png"/>
          <p:cNvPicPr>
            <a:picLocks noChangeAspect="1" noChangeArrowheads="1"/>
          </p:cNvPicPr>
          <p:nvPr/>
        </p:nvPicPr>
        <p:blipFill>
          <a:blip r:embed="rId4"/>
          <a:srcRect/>
          <a:stretch>
            <a:fillRect/>
          </a:stretch>
        </p:blipFill>
        <p:spPr bwMode="auto">
          <a:xfrm>
            <a:off x="1537854" y="3893128"/>
            <a:ext cx="5985164" cy="1607127"/>
          </a:xfrm>
          <a:prstGeom prst="rect">
            <a:avLst/>
          </a:prstGeom>
          <a:noFill/>
        </p:spPr>
      </p:pic>
      <p:sp>
        <p:nvSpPr>
          <p:cNvPr id="12" name="TextBox 11"/>
          <p:cNvSpPr txBox="1"/>
          <p:nvPr/>
        </p:nvSpPr>
        <p:spPr>
          <a:xfrm>
            <a:off x="1330036" y="5749636"/>
            <a:ext cx="7093528" cy="646331"/>
          </a:xfrm>
          <a:prstGeom prst="rect">
            <a:avLst/>
          </a:prstGeom>
          <a:noFill/>
        </p:spPr>
        <p:txBody>
          <a:bodyPr wrap="square" rtlCol="0">
            <a:spAutoFit/>
          </a:bodyPr>
          <a:lstStyle/>
          <a:p>
            <a:r>
              <a:rPr lang="en-US" dirty="0" smtClean="0">
                <a:latin typeface="Times New Roman" pitchFamily="18" charset="0"/>
                <a:cs typeface="Times New Roman" pitchFamily="18" charset="0"/>
              </a:rPr>
              <a:t>Figure 3.   Performance diagram of SRGAN with progressively growing GAN</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3264344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05318" y="43154"/>
            <a:ext cx="6838682" cy="587911"/>
          </a:xfrm>
        </p:spPr>
        <p:txBody>
          <a:bodyPr>
            <a:noAutofit/>
          </a:bodyPr>
          <a:lstStyle/>
          <a:p>
            <a:r>
              <a:rPr lang="en-US" sz="4000" dirty="0" smtClean="0">
                <a:latin typeface="Times New Roman" pitchFamily="18" charset="0"/>
                <a:cs typeface="Times New Roman" pitchFamily="18" charset="0"/>
              </a:rPr>
              <a:t>DCGAN WORKING</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2311758" y="821073"/>
            <a:ext cx="6742089" cy="930453"/>
          </a:xfrm>
        </p:spPr>
        <p:txBody>
          <a:bodyPr>
            <a:normAutofit/>
          </a:bodyPr>
          <a:lstStyle/>
          <a:p>
            <a:pPr marL="0" indent="0">
              <a:buNone/>
            </a:pPr>
            <a:r>
              <a:rPr lang="en-US" sz="2000" b="1" dirty="0" smtClean="0">
                <a:solidFill>
                  <a:schemeClr val="accent2">
                    <a:lumMod val="75000"/>
                  </a:schemeClr>
                </a:solidFill>
                <a:latin typeface="Times New Roman" pitchFamily="18" charset="0"/>
                <a:cs typeface="Times New Roman" pitchFamily="18" charset="0"/>
              </a:rPr>
              <a:t> Amplification of data through the use of super resolution based on generative adversarial network(GAN)</a:t>
            </a:r>
            <a:endParaRPr lang="en-US" sz="2000" dirty="0" smtClean="0">
              <a:solidFill>
                <a:schemeClr val="tx1">
                  <a:lumMod val="50000"/>
                  <a:lumOff val="50000"/>
                </a:schemeClr>
              </a:solidFill>
            </a:endParaRPr>
          </a:p>
        </p:txBody>
      </p:sp>
      <p:sp>
        <p:nvSpPr>
          <p:cNvPr id="6" name="Slide Number Placeholder 4"/>
          <p:cNvSpPr>
            <a:spLocks noGrp="1"/>
          </p:cNvSpPr>
          <p:nvPr>
            <p:ph type="sldNum" sz="quarter" idx="12"/>
          </p:nvPr>
        </p:nvSpPr>
        <p:spPr>
          <a:xfrm>
            <a:off x="6996447" y="6338328"/>
            <a:ext cx="2057400" cy="365125"/>
          </a:xfrm>
        </p:spPr>
        <p:txBody>
          <a:bodyPr/>
          <a:lstStyle/>
          <a:p>
            <a:r>
              <a:rPr lang="en-US" sz="2400" dirty="0" smtClean="0">
                <a:solidFill>
                  <a:prstClr val="white"/>
                </a:solidFill>
              </a:rPr>
              <a:t>24</a:t>
            </a:r>
            <a:endParaRPr lang="en-US" sz="2400" dirty="0">
              <a:solidFill>
                <a:prstClr val="white"/>
              </a:solidFill>
            </a:endParaRPr>
          </a:p>
        </p:txBody>
      </p:sp>
      <p:sp>
        <p:nvSpPr>
          <p:cNvPr id="8" name="TextBox 7"/>
          <p:cNvSpPr txBox="1"/>
          <p:nvPr/>
        </p:nvSpPr>
        <p:spPr>
          <a:xfrm>
            <a:off x="14067" y="6478686"/>
            <a:ext cx="2855741" cy="369332"/>
          </a:xfrm>
          <a:prstGeom prst="rect">
            <a:avLst/>
          </a:prstGeom>
          <a:solidFill>
            <a:srgbClr val="5F173C"/>
          </a:solidFill>
        </p:spPr>
        <p:txBody>
          <a:bodyPr wrap="square" rtlCol="0">
            <a:spAutoFit/>
          </a:bodyPr>
          <a:lstStyle/>
          <a:p>
            <a:pPr algn="ctr"/>
            <a:r>
              <a:rPr lang="en-US" dirty="0" smtClean="0">
                <a:solidFill>
                  <a:srgbClr val="EEB8D4"/>
                </a:solidFill>
              </a:rPr>
              <a:t>SANIA  REHMAT</a:t>
            </a:r>
            <a:endParaRPr lang="en-US" dirty="0">
              <a:solidFill>
                <a:srgbClr val="EEB8D4"/>
              </a:solidFill>
            </a:endParaRPr>
          </a:p>
        </p:txBody>
      </p:sp>
      <p:sp>
        <p:nvSpPr>
          <p:cNvPr id="9" name="TextBox 8"/>
          <p:cNvSpPr txBox="1"/>
          <p:nvPr/>
        </p:nvSpPr>
        <p:spPr>
          <a:xfrm>
            <a:off x="2670519" y="6476338"/>
            <a:ext cx="3308249" cy="369332"/>
          </a:xfrm>
          <a:prstGeom prst="rect">
            <a:avLst/>
          </a:prstGeom>
          <a:solidFill>
            <a:srgbClr val="5F173C"/>
          </a:solidFill>
        </p:spPr>
        <p:txBody>
          <a:bodyPr wrap="square" rtlCol="0">
            <a:spAutoFit/>
          </a:bodyPr>
          <a:lstStyle/>
          <a:p>
            <a:pPr algn="ctr"/>
            <a:r>
              <a:rPr lang="en-US" dirty="0" smtClean="0">
                <a:solidFill>
                  <a:srgbClr val="EEB8D4"/>
                </a:solidFill>
              </a:rPr>
              <a:t>Sania11.lcwu@gmail.com</a:t>
            </a:r>
            <a:endParaRPr lang="en-US" dirty="0">
              <a:solidFill>
                <a:srgbClr val="EEB8D4"/>
              </a:solidFill>
            </a:endParaRPr>
          </a:p>
        </p:txBody>
      </p:sp>
      <p:sp>
        <p:nvSpPr>
          <p:cNvPr id="10" name="TextBox 9"/>
          <p:cNvSpPr txBox="1"/>
          <p:nvPr/>
        </p:nvSpPr>
        <p:spPr>
          <a:xfrm>
            <a:off x="6068770" y="6488059"/>
            <a:ext cx="2594586" cy="369332"/>
          </a:xfrm>
          <a:prstGeom prst="rect">
            <a:avLst/>
          </a:prstGeom>
          <a:solidFill>
            <a:srgbClr val="5F173C"/>
          </a:solidFill>
        </p:spPr>
        <p:txBody>
          <a:bodyPr wrap="square" rtlCol="0">
            <a:spAutoFit/>
          </a:bodyPr>
          <a:lstStyle/>
          <a:p>
            <a:pPr algn="ctr"/>
            <a:endParaRPr lang="en-US" dirty="0">
              <a:solidFill>
                <a:srgbClr val="EEB8D4"/>
              </a:solidFill>
            </a:endParaRPr>
          </a:p>
        </p:txBody>
      </p:sp>
      <p:sp>
        <p:nvSpPr>
          <p:cNvPr id="11" name="Title 1"/>
          <p:cNvSpPr txBox="1">
            <a:spLocks/>
          </p:cNvSpPr>
          <p:nvPr/>
        </p:nvSpPr>
        <p:spPr>
          <a:xfrm>
            <a:off x="0" y="1901258"/>
            <a:ext cx="9144000" cy="2504488"/>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endParaRPr lang="en-US" sz="2200" dirty="0">
              <a:latin typeface="Times New Roman" pitchFamily="18" charset="0"/>
              <a:cs typeface="Times New Roman" pitchFamily="18" charset="0"/>
            </a:endParaRPr>
          </a:p>
        </p:txBody>
      </p:sp>
      <p:pic>
        <p:nvPicPr>
          <p:cNvPr id="3075" name="Picture 3" descr="C:\Users\pc\Desktop\dcgan_generator.png"/>
          <p:cNvPicPr>
            <a:picLocks noChangeAspect="1" noChangeArrowheads="1"/>
          </p:cNvPicPr>
          <p:nvPr/>
        </p:nvPicPr>
        <p:blipFill>
          <a:blip r:embed="rId4"/>
          <a:srcRect/>
          <a:stretch>
            <a:fillRect/>
          </a:stretch>
        </p:blipFill>
        <p:spPr bwMode="auto">
          <a:xfrm>
            <a:off x="168812" y="1828800"/>
            <a:ext cx="8707901" cy="4164037"/>
          </a:xfrm>
          <a:prstGeom prst="rect">
            <a:avLst/>
          </a:prstGeom>
          <a:noFill/>
        </p:spPr>
      </p:pic>
      <p:sp>
        <p:nvSpPr>
          <p:cNvPr id="12" name="TextBox 11"/>
          <p:cNvSpPr txBox="1"/>
          <p:nvPr/>
        </p:nvSpPr>
        <p:spPr>
          <a:xfrm>
            <a:off x="1139483" y="5908431"/>
            <a:ext cx="7174523" cy="379827"/>
          </a:xfrm>
          <a:prstGeom prst="rect">
            <a:avLst/>
          </a:prstGeom>
          <a:noFill/>
        </p:spPr>
        <p:txBody>
          <a:bodyPr wrap="square" rtlCol="0">
            <a:spAutoFit/>
          </a:bodyPr>
          <a:lstStyle/>
          <a:p>
            <a:r>
              <a:rPr lang="en-US" dirty="0" smtClean="0">
                <a:latin typeface="Times New Roman" pitchFamily="18" charset="0"/>
                <a:cs typeface="Times New Roman" pitchFamily="18" charset="0"/>
              </a:rPr>
              <a:t> Figure 4.Generator</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3264344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05318" y="43154"/>
            <a:ext cx="6838682" cy="587911"/>
          </a:xfrm>
        </p:spPr>
        <p:txBody>
          <a:bodyPr>
            <a:noAutofit/>
          </a:bodyPr>
          <a:lstStyle/>
          <a:p>
            <a:r>
              <a:rPr lang="en-US" sz="4000" dirty="0" smtClean="0">
                <a:latin typeface="Times New Roman" pitchFamily="18" charset="0"/>
                <a:cs typeface="Times New Roman" pitchFamily="18" charset="0"/>
              </a:rPr>
              <a:t>DCGAN WORKING</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2311758" y="821073"/>
            <a:ext cx="6742089" cy="930453"/>
          </a:xfrm>
        </p:spPr>
        <p:txBody>
          <a:bodyPr>
            <a:normAutofit/>
          </a:bodyPr>
          <a:lstStyle/>
          <a:p>
            <a:pPr marL="0" indent="0">
              <a:buNone/>
            </a:pPr>
            <a:r>
              <a:rPr lang="en-US" sz="2000" b="1" dirty="0" smtClean="0">
                <a:solidFill>
                  <a:schemeClr val="accent2">
                    <a:lumMod val="75000"/>
                  </a:schemeClr>
                </a:solidFill>
                <a:latin typeface="Times New Roman" pitchFamily="18" charset="0"/>
                <a:cs typeface="Times New Roman" pitchFamily="18" charset="0"/>
              </a:rPr>
              <a:t> Amplification of data through the use of super resolution based on generative adversarial network(GAN)</a:t>
            </a:r>
            <a:endParaRPr lang="en-US" sz="2000" dirty="0" smtClean="0">
              <a:solidFill>
                <a:schemeClr val="tx1">
                  <a:lumMod val="50000"/>
                  <a:lumOff val="50000"/>
                </a:schemeClr>
              </a:solidFill>
            </a:endParaRPr>
          </a:p>
        </p:txBody>
      </p:sp>
      <p:sp>
        <p:nvSpPr>
          <p:cNvPr id="6" name="Slide Number Placeholder 4"/>
          <p:cNvSpPr>
            <a:spLocks noGrp="1"/>
          </p:cNvSpPr>
          <p:nvPr>
            <p:ph type="sldNum" sz="quarter" idx="12"/>
          </p:nvPr>
        </p:nvSpPr>
        <p:spPr>
          <a:xfrm>
            <a:off x="6996447" y="6338328"/>
            <a:ext cx="2057400" cy="365125"/>
          </a:xfrm>
        </p:spPr>
        <p:txBody>
          <a:bodyPr/>
          <a:lstStyle/>
          <a:p>
            <a:r>
              <a:rPr lang="en-US" sz="2400" dirty="0" smtClean="0">
                <a:solidFill>
                  <a:prstClr val="white"/>
                </a:solidFill>
              </a:rPr>
              <a:t>25</a:t>
            </a:r>
            <a:endParaRPr lang="en-US" sz="2400" dirty="0">
              <a:solidFill>
                <a:prstClr val="white"/>
              </a:solidFill>
            </a:endParaRPr>
          </a:p>
        </p:txBody>
      </p:sp>
      <p:sp>
        <p:nvSpPr>
          <p:cNvPr id="8" name="TextBox 7"/>
          <p:cNvSpPr txBox="1"/>
          <p:nvPr/>
        </p:nvSpPr>
        <p:spPr>
          <a:xfrm>
            <a:off x="14067" y="6478686"/>
            <a:ext cx="2855741" cy="369332"/>
          </a:xfrm>
          <a:prstGeom prst="rect">
            <a:avLst/>
          </a:prstGeom>
          <a:solidFill>
            <a:srgbClr val="5F173C"/>
          </a:solidFill>
        </p:spPr>
        <p:txBody>
          <a:bodyPr wrap="square" rtlCol="0">
            <a:spAutoFit/>
          </a:bodyPr>
          <a:lstStyle/>
          <a:p>
            <a:pPr algn="ctr"/>
            <a:r>
              <a:rPr lang="en-US" dirty="0" smtClean="0">
                <a:solidFill>
                  <a:srgbClr val="EEB8D4"/>
                </a:solidFill>
              </a:rPr>
              <a:t>SANIA  REHMAT</a:t>
            </a:r>
            <a:endParaRPr lang="en-US" dirty="0">
              <a:solidFill>
                <a:srgbClr val="EEB8D4"/>
              </a:solidFill>
            </a:endParaRPr>
          </a:p>
        </p:txBody>
      </p:sp>
      <p:sp>
        <p:nvSpPr>
          <p:cNvPr id="9" name="TextBox 8"/>
          <p:cNvSpPr txBox="1"/>
          <p:nvPr/>
        </p:nvSpPr>
        <p:spPr>
          <a:xfrm>
            <a:off x="2670519" y="6476338"/>
            <a:ext cx="3308249" cy="369332"/>
          </a:xfrm>
          <a:prstGeom prst="rect">
            <a:avLst/>
          </a:prstGeom>
          <a:solidFill>
            <a:srgbClr val="5F173C"/>
          </a:solidFill>
        </p:spPr>
        <p:txBody>
          <a:bodyPr wrap="square" rtlCol="0">
            <a:spAutoFit/>
          </a:bodyPr>
          <a:lstStyle/>
          <a:p>
            <a:pPr algn="ctr"/>
            <a:r>
              <a:rPr lang="en-US" dirty="0" smtClean="0">
                <a:solidFill>
                  <a:srgbClr val="EEB8D4"/>
                </a:solidFill>
              </a:rPr>
              <a:t>Sania11.lcwu@gmail.com</a:t>
            </a:r>
            <a:endParaRPr lang="en-US" dirty="0">
              <a:solidFill>
                <a:srgbClr val="EEB8D4"/>
              </a:solidFill>
            </a:endParaRPr>
          </a:p>
        </p:txBody>
      </p:sp>
      <p:sp>
        <p:nvSpPr>
          <p:cNvPr id="10" name="TextBox 9"/>
          <p:cNvSpPr txBox="1"/>
          <p:nvPr/>
        </p:nvSpPr>
        <p:spPr>
          <a:xfrm>
            <a:off x="6068770" y="6488059"/>
            <a:ext cx="2594586" cy="369332"/>
          </a:xfrm>
          <a:prstGeom prst="rect">
            <a:avLst/>
          </a:prstGeom>
          <a:solidFill>
            <a:srgbClr val="5F173C"/>
          </a:solidFill>
        </p:spPr>
        <p:txBody>
          <a:bodyPr wrap="square" rtlCol="0">
            <a:spAutoFit/>
          </a:bodyPr>
          <a:lstStyle/>
          <a:p>
            <a:pPr algn="ctr"/>
            <a:endParaRPr lang="en-US" dirty="0">
              <a:solidFill>
                <a:srgbClr val="EEB8D4"/>
              </a:solidFill>
            </a:endParaRPr>
          </a:p>
        </p:txBody>
      </p:sp>
      <p:sp>
        <p:nvSpPr>
          <p:cNvPr id="11" name="Title 1"/>
          <p:cNvSpPr txBox="1">
            <a:spLocks/>
          </p:cNvSpPr>
          <p:nvPr/>
        </p:nvSpPr>
        <p:spPr>
          <a:xfrm>
            <a:off x="0" y="1901258"/>
            <a:ext cx="9144000" cy="2504488"/>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endParaRPr lang="en-US" sz="2200" dirty="0">
              <a:latin typeface="Times New Roman" pitchFamily="18" charset="0"/>
              <a:cs typeface="Times New Roman" pitchFamily="18" charset="0"/>
            </a:endParaRPr>
          </a:p>
        </p:txBody>
      </p:sp>
      <p:pic>
        <p:nvPicPr>
          <p:cNvPr id="4098" name="Picture 2" descr="C:\Users\pc\Desktop\dcgan_discriminator.png"/>
          <p:cNvPicPr>
            <a:picLocks noChangeAspect="1" noChangeArrowheads="1"/>
          </p:cNvPicPr>
          <p:nvPr/>
        </p:nvPicPr>
        <p:blipFill>
          <a:blip r:embed="rId4"/>
          <a:srcRect/>
          <a:stretch>
            <a:fillRect/>
          </a:stretch>
        </p:blipFill>
        <p:spPr bwMode="auto">
          <a:xfrm>
            <a:off x="253218" y="1730325"/>
            <a:ext cx="8581294" cy="4192173"/>
          </a:xfrm>
          <a:prstGeom prst="rect">
            <a:avLst/>
          </a:prstGeom>
          <a:noFill/>
        </p:spPr>
      </p:pic>
      <p:sp>
        <p:nvSpPr>
          <p:cNvPr id="12" name="Rectangle 11"/>
          <p:cNvSpPr/>
          <p:nvPr/>
        </p:nvSpPr>
        <p:spPr>
          <a:xfrm>
            <a:off x="1160585" y="5581749"/>
            <a:ext cx="4572000" cy="369332"/>
          </a:xfrm>
          <a:prstGeom prst="rect">
            <a:avLst/>
          </a:prstGeom>
        </p:spPr>
        <p:txBody>
          <a:bodyPr>
            <a:spAutoFit/>
          </a:bodyPr>
          <a:lstStyle/>
          <a:p>
            <a:r>
              <a:rPr lang="en-US" dirty="0" smtClean="0">
                <a:latin typeface="Times New Roman" pitchFamily="18" charset="0"/>
                <a:cs typeface="Times New Roman" pitchFamily="18" charset="0"/>
              </a:rPr>
              <a:t>Figure 5.   Discriminator</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3264344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05318" y="43154"/>
            <a:ext cx="6838682" cy="740617"/>
          </a:xfrm>
        </p:spPr>
        <p:txBody>
          <a:bodyPr>
            <a:noAutofit/>
          </a:bodyPr>
          <a:lstStyle/>
          <a:p>
            <a:r>
              <a:rPr lang="en-US" sz="4000" dirty="0" smtClean="0">
                <a:latin typeface="Times New Roman" pitchFamily="18" charset="0"/>
                <a:cs typeface="Times New Roman" pitchFamily="18" charset="0"/>
              </a:rPr>
              <a:t/>
            </a:r>
            <a:br>
              <a:rPr lang="en-US" sz="4000" dirty="0" smtClean="0">
                <a:latin typeface="Times New Roman" pitchFamily="18" charset="0"/>
                <a:cs typeface="Times New Roman" pitchFamily="18" charset="0"/>
              </a:rPr>
            </a:br>
            <a:r>
              <a:rPr lang="en-US" sz="4000" dirty="0" smtClean="0">
                <a:latin typeface="Times New Roman" pitchFamily="18" charset="0"/>
                <a:cs typeface="Times New Roman" pitchFamily="18" charset="0"/>
              </a:rPr>
              <a:t>SRGAN WORKING</a:t>
            </a:r>
            <a:br>
              <a:rPr lang="en-US" sz="4000" dirty="0" smtClean="0">
                <a:latin typeface="Times New Roman" pitchFamily="18" charset="0"/>
                <a:cs typeface="Times New Roman" pitchFamily="18" charset="0"/>
              </a:rPr>
            </a:b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2311758" y="821073"/>
            <a:ext cx="6742089" cy="930453"/>
          </a:xfrm>
        </p:spPr>
        <p:txBody>
          <a:bodyPr>
            <a:normAutofit/>
          </a:bodyPr>
          <a:lstStyle/>
          <a:p>
            <a:pPr marL="0" indent="0">
              <a:buNone/>
            </a:pPr>
            <a:r>
              <a:rPr lang="en-US" sz="2000" b="1" dirty="0" smtClean="0">
                <a:solidFill>
                  <a:schemeClr val="accent2">
                    <a:lumMod val="75000"/>
                  </a:schemeClr>
                </a:solidFill>
                <a:latin typeface="Times New Roman" pitchFamily="18" charset="0"/>
                <a:cs typeface="Times New Roman" pitchFamily="18" charset="0"/>
              </a:rPr>
              <a:t> Amplification of data through the use of super resolution based on generative adversarial network(GAN)</a:t>
            </a:r>
            <a:endParaRPr lang="en-US" sz="2000" dirty="0" smtClean="0">
              <a:solidFill>
                <a:schemeClr val="tx1">
                  <a:lumMod val="50000"/>
                  <a:lumOff val="50000"/>
                </a:schemeClr>
              </a:solidFill>
            </a:endParaRPr>
          </a:p>
        </p:txBody>
      </p:sp>
      <p:sp>
        <p:nvSpPr>
          <p:cNvPr id="6" name="Slide Number Placeholder 4"/>
          <p:cNvSpPr>
            <a:spLocks noGrp="1"/>
          </p:cNvSpPr>
          <p:nvPr>
            <p:ph type="sldNum" sz="quarter" idx="12"/>
          </p:nvPr>
        </p:nvSpPr>
        <p:spPr>
          <a:xfrm>
            <a:off x="6996447" y="6338328"/>
            <a:ext cx="2057400" cy="365125"/>
          </a:xfrm>
        </p:spPr>
        <p:txBody>
          <a:bodyPr/>
          <a:lstStyle/>
          <a:p>
            <a:r>
              <a:rPr lang="en-US" sz="2400" dirty="0" smtClean="0">
                <a:solidFill>
                  <a:prstClr val="white"/>
                </a:solidFill>
              </a:rPr>
              <a:t>26</a:t>
            </a:r>
            <a:endParaRPr lang="en-US" sz="2400" dirty="0">
              <a:solidFill>
                <a:prstClr val="white"/>
              </a:solidFill>
            </a:endParaRPr>
          </a:p>
        </p:txBody>
      </p:sp>
      <p:sp>
        <p:nvSpPr>
          <p:cNvPr id="8" name="TextBox 7"/>
          <p:cNvSpPr txBox="1"/>
          <p:nvPr/>
        </p:nvSpPr>
        <p:spPr>
          <a:xfrm>
            <a:off x="14067" y="6478686"/>
            <a:ext cx="2855741" cy="369332"/>
          </a:xfrm>
          <a:prstGeom prst="rect">
            <a:avLst/>
          </a:prstGeom>
          <a:solidFill>
            <a:srgbClr val="5F173C"/>
          </a:solidFill>
        </p:spPr>
        <p:txBody>
          <a:bodyPr wrap="square" rtlCol="0">
            <a:spAutoFit/>
          </a:bodyPr>
          <a:lstStyle/>
          <a:p>
            <a:pPr algn="ctr"/>
            <a:r>
              <a:rPr lang="en-US" dirty="0" smtClean="0">
                <a:solidFill>
                  <a:srgbClr val="EEB8D4"/>
                </a:solidFill>
              </a:rPr>
              <a:t>SANIA  REHMAT</a:t>
            </a:r>
            <a:endParaRPr lang="en-US" dirty="0">
              <a:solidFill>
                <a:srgbClr val="EEB8D4"/>
              </a:solidFill>
            </a:endParaRPr>
          </a:p>
        </p:txBody>
      </p:sp>
      <p:sp>
        <p:nvSpPr>
          <p:cNvPr id="9" name="TextBox 8"/>
          <p:cNvSpPr txBox="1"/>
          <p:nvPr/>
        </p:nvSpPr>
        <p:spPr>
          <a:xfrm>
            <a:off x="2670519" y="6476338"/>
            <a:ext cx="3308249" cy="369332"/>
          </a:xfrm>
          <a:prstGeom prst="rect">
            <a:avLst/>
          </a:prstGeom>
          <a:solidFill>
            <a:srgbClr val="5F173C"/>
          </a:solidFill>
        </p:spPr>
        <p:txBody>
          <a:bodyPr wrap="square" rtlCol="0">
            <a:spAutoFit/>
          </a:bodyPr>
          <a:lstStyle/>
          <a:p>
            <a:pPr algn="ctr"/>
            <a:r>
              <a:rPr lang="en-US" dirty="0" smtClean="0">
                <a:solidFill>
                  <a:srgbClr val="EEB8D4"/>
                </a:solidFill>
              </a:rPr>
              <a:t>Sania11.lcwu@gmail.com</a:t>
            </a:r>
            <a:endParaRPr lang="en-US" dirty="0">
              <a:solidFill>
                <a:srgbClr val="EEB8D4"/>
              </a:solidFill>
            </a:endParaRPr>
          </a:p>
        </p:txBody>
      </p:sp>
      <p:sp>
        <p:nvSpPr>
          <p:cNvPr id="10" name="TextBox 9"/>
          <p:cNvSpPr txBox="1"/>
          <p:nvPr/>
        </p:nvSpPr>
        <p:spPr>
          <a:xfrm>
            <a:off x="6068770" y="6488059"/>
            <a:ext cx="2594586" cy="369332"/>
          </a:xfrm>
          <a:prstGeom prst="rect">
            <a:avLst/>
          </a:prstGeom>
          <a:solidFill>
            <a:srgbClr val="5F173C"/>
          </a:solidFill>
        </p:spPr>
        <p:txBody>
          <a:bodyPr wrap="square" rtlCol="0">
            <a:spAutoFit/>
          </a:bodyPr>
          <a:lstStyle/>
          <a:p>
            <a:pPr algn="ctr"/>
            <a:endParaRPr lang="en-US" dirty="0">
              <a:solidFill>
                <a:srgbClr val="EEB8D4"/>
              </a:solidFill>
            </a:endParaRPr>
          </a:p>
        </p:txBody>
      </p:sp>
      <p:sp>
        <p:nvSpPr>
          <p:cNvPr id="11" name="Title 1"/>
          <p:cNvSpPr txBox="1">
            <a:spLocks/>
          </p:cNvSpPr>
          <p:nvPr/>
        </p:nvSpPr>
        <p:spPr>
          <a:xfrm>
            <a:off x="0" y="1901258"/>
            <a:ext cx="9144000" cy="2504488"/>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endParaRPr lang="en-US" sz="2200" dirty="0">
              <a:latin typeface="Times New Roman" pitchFamily="18" charset="0"/>
              <a:cs typeface="Times New Roman" pitchFamily="18" charset="0"/>
            </a:endParaRPr>
          </a:p>
        </p:txBody>
      </p:sp>
      <p:pic>
        <p:nvPicPr>
          <p:cNvPr id="5122" name="Picture 2" descr="C:\Users\pc\Desktop\SRGAN-structure-with-corresponding-number-of-fea-ture-maps-n-and-stride-s-indicated.png"/>
          <p:cNvPicPr>
            <a:picLocks noChangeAspect="1" noChangeArrowheads="1"/>
          </p:cNvPicPr>
          <p:nvPr/>
        </p:nvPicPr>
        <p:blipFill>
          <a:blip r:embed="rId4"/>
          <a:srcRect/>
          <a:stretch>
            <a:fillRect/>
          </a:stretch>
        </p:blipFill>
        <p:spPr bwMode="auto">
          <a:xfrm>
            <a:off x="495739" y="1800665"/>
            <a:ext cx="8310635" cy="4549286"/>
          </a:xfrm>
          <a:prstGeom prst="rect">
            <a:avLst/>
          </a:prstGeom>
          <a:noFill/>
        </p:spPr>
      </p:pic>
    </p:spTree>
    <p:extLst>
      <p:ext uri="{BB962C8B-B14F-4D97-AF65-F5344CB8AC3E}">
        <p14:creationId xmlns="" xmlns:p14="http://schemas.microsoft.com/office/powerpoint/2010/main" val="3264344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05318" y="43154"/>
            <a:ext cx="6838682" cy="920232"/>
          </a:xfrm>
        </p:spPr>
        <p:txBody>
          <a:bodyPr>
            <a:noAutofit/>
          </a:bodyPr>
          <a:lstStyle/>
          <a:p>
            <a:r>
              <a:rPr lang="en-US" sz="4000" dirty="0" smtClean="0"/>
              <a:t>PROGRASSIVELY GROWING GAN(PGGAN) WORKING</a:t>
            </a:r>
            <a:endParaRPr lang="en-US" sz="4000" dirty="0"/>
          </a:p>
        </p:txBody>
      </p:sp>
      <p:sp>
        <p:nvSpPr>
          <p:cNvPr id="3" name="Content Placeholder 2"/>
          <p:cNvSpPr>
            <a:spLocks noGrp="1"/>
          </p:cNvSpPr>
          <p:nvPr>
            <p:ph idx="1"/>
          </p:nvPr>
        </p:nvSpPr>
        <p:spPr>
          <a:xfrm>
            <a:off x="2311758" y="963385"/>
            <a:ext cx="6742089" cy="800101"/>
          </a:xfrm>
        </p:spPr>
        <p:txBody>
          <a:bodyPr>
            <a:normAutofit fontScale="85000" lnSpcReduction="20000"/>
          </a:bodyPr>
          <a:lstStyle/>
          <a:p>
            <a:pPr marL="0" indent="0">
              <a:buNone/>
            </a:pPr>
            <a:r>
              <a:rPr lang="en-US" sz="2000" b="1" dirty="0" smtClean="0">
                <a:solidFill>
                  <a:schemeClr val="accent2">
                    <a:lumMod val="75000"/>
                  </a:schemeClr>
                </a:solidFill>
                <a:latin typeface="Times New Roman" pitchFamily="18" charset="0"/>
                <a:cs typeface="Times New Roman" pitchFamily="18" charset="0"/>
              </a:rPr>
              <a:t> </a:t>
            </a:r>
          </a:p>
          <a:p>
            <a:pPr marL="0" indent="0">
              <a:buNone/>
            </a:pPr>
            <a:r>
              <a:rPr lang="en-US" sz="2000" b="1" dirty="0" smtClean="0">
                <a:solidFill>
                  <a:schemeClr val="accent2">
                    <a:lumMod val="75000"/>
                  </a:schemeClr>
                </a:solidFill>
                <a:latin typeface="Times New Roman" pitchFamily="18" charset="0"/>
                <a:cs typeface="Times New Roman" pitchFamily="18" charset="0"/>
              </a:rPr>
              <a:t>Amplification of data through the use of super resolution based on generative adversarial network(GAN)</a:t>
            </a:r>
            <a:endParaRPr lang="en-US" sz="2000" dirty="0" smtClean="0">
              <a:solidFill>
                <a:schemeClr val="tx1">
                  <a:lumMod val="50000"/>
                  <a:lumOff val="50000"/>
                </a:schemeClr>
              </a:solidFill>
            </a:endParaRPr>
          </a:p>
        </p:txBody>
      </p:sp>
      <p:sp>
        <p:nvSpPr>
          <p:cNvPr id="6" name="Slide Number Placeholder 4"/>
          <p:cNvSpPr>
            <a:spLocks noGrp="1"/>
          </p:cNvSpPr>
          <p:nvPr>
            <p:ph type="sldNum" sz="quarter" idx="12"/>
          </p:nvPr>
        </p:nvSpPr>
        <p:spPr>
          <a:xfrm>
            <a:off x="6996447" y="6338328"/>
            <a:ext cx="2057400" cy="365125"/>
          </a:xfrm>
        </p:spPr>
        <p:txBody>
          <a:bodyPr/>
          <a:lstStyle/>
          <a:p>
            <a:r>
              <a:rPr lang="en-US" sz="2400" dirty="0" smtClean="0">
                <a:solidFill>
                  <a:prstClr val="white"/>
                </a:solidFill>
              </a:rPr>
              <a:t>27</a:t>
            </a:r>
            <a:endParaRPr lang="en-US" sz="2400" dirty="0">
              <a:solidFill>
                <a:prstClr val="white"/>
              </a:solidFill>
            </a:endParaRPr>
          </a:p>
        </p:txBody>
      </p:sp>
      <p:sp>
        <p:nvSpPr>
          <p:cNvPr id="8" name="TextBox 7"/>
          <p:cNvSpPr txBox="1"/>
          <p:nvPr/>
        </p:nvSpPr>
        <p:spPr>
          <a:xfrm>
            <a:off x="14067" y="6478686"/>
            <a:ext cx="2855741" cy="369332"/>
          </a:xfrm>
          <a:prstGeom prst="rect">
            <a:avLst/>
          </a:prstGeom>
          <a:solidFill>
            <a:srgbClr val="5F173C"/>
          </a:solidFill>
        </p:spPr>
        <p:txBody>
          <a:bodyPr wrap="square" rtlCol="0">
            <a:spAutoFit/>
          </a:bodyPr>
          <a:lstStyle/>
          <a:p>
            <a:pPr algn="ctr"/>
            <a:r>
              <a:rPr lang="en-US" dirty="0" smtClean="0">
                <a:solidFill>
                  <a:srgbClr val="EEB8D4"/>
                </a:solidFill>
              </a:rPr>
              <a:t>SANIA  REHMAT</a:t>
            </a:r>
            <a:endParaRPr lang="en-US" dirty="0">
              <a:solidFill>
                <a:srgbClr val="EEB8D4"/>
              </a:solidFill>
            </a:endParaRPr>
          </a:p>
        </p:txBody>
      </p:sp>
      <p:sp>
        <p:nvSpPr>
          <p:cNvPr id="9" name="TextBox 8"/>
          <p:cNvSpPr txBox="1"/>
          <p:nvPr/>
        </p:nvSpPr>
        <p:spPr>
          <a:xfrm>
            <a:off x="2670519" y="6476338"/>
            <a:ext cx="3308249" cy="369332"/>
          </a:xfrm>
          <a:prstGeom prst="rect">
            <a:avLst/>
          </a:prstGeom>
          <a:solidFill>
            <a:srgbClr val="5F173C"/>
          </a:solidFill>
        </p:spPr>
        <p:txBody>
          <a:bodyPr wrap="square" rtlCol="0">
            <a:spAutoFit/>
          </a:bodyPr>
          <a:lstStyle/>
          <a:p>
            <a:pPr algn="ctr"/>
            <a:r>
              <a:rPr lang="en-US" dirty="0" smtClean="0">
                <a:solidFill>
                  <a:srgbClr val="EEB8D4"/>
                </a:solidFill>
              </a:rPr>
              <a:t>Sania11.lcwu@gmail.com</a:t>
            </a:r>
            <a:endParaRPr lang="en-US" dirty="0">
              <a:solidFill>
                <a:srgbClr val="EEB8D4"/>
              </a:solidFill>
            </a:endParaRPr>
          </a:p>
        </p:txBody>
      </p:sp>
      <p:sp>
        <p:nvSpPr>
          <p:cNvPr id="10" name="TextBox 9"/>
          <p:cNvSpPr txBox="1"/>
          <p:nvPr/>
        </p:nvSpPr>
        <p:spPr>
          <a:xfrm>
            <a:off x="6068770" y="6488059"/>
            <a:ext cx="2594586" cy="369332"/>
          </a:xfrm>
          <a:prstGeom prst="rect">
            <a:avLst/>
          </a:prstGeom>
          <a:solidFill>
            <a:srgbClr val="5F173C"/>
          </a:solidFill>
        </p:spPr>
        <p:txBody>
          <a:bodyPr wrap="square" rtlCol="0">
            <a:spAutoFit/>
          </a:bodyPr>
          <a:lstStyle/>
          <a:p>
            <a:pPr algn="ctr"/>
            <a:endParaRPr lang="en-US" dirty="0">
              <a:solidFill>
                <a:srgbClr val="EEB8D4"/>
              </a:solidFill>
            </a:endParaRPr>
          </a:p>
        </p:txBody>
      </p:sp>
      <p:sp>
        <p:nvSpPr>
          <p:cNvPr id="11" name="Title 1"/>
          <p:cNvSpPr txBox="1">
            <a:spLocks/>
          </p:cNvSpPr>
          <p:nvPr/>
        </p:nvSpPr>
        <p:spPr>
          <a:xfrm>
            <a:off x="0" y="1901258"/>
            <a:ext cx="9144000" cy="2504488"/>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endParaRPr lang="en-US" sz="2200" dirty="0">
              <a:latin typeface="Times New Roman" pitchFamily="18" charset="0"/>
              <a:cs typeface="Times New Roman" pitchFamily="18" charset="0"/>
            </a:endParaRPr>
          </a:p>
        </p:txBody>
      </p:sp>
      <p:pic>
        <p:nvPicPr>
          <p:cNvPr id="6149" name="Picture 5" descr="C:\Users\pc\Desktop\progressive_gan1.png"/>
          <p:cNvPicPr>
            <a:picLocks noChangeAspect="1" noChangeArrowheads="1"/>
          </p:cNvPicPr>
          <p:nvPr/>
        </p:nvPicPr>
        <p:blipFill>
          <a:blip r:embed="rId4"/>
          <a:srcRect/>
          <a:stretch>
            <a:fillRect/>
          </a:stretch>
        </p:blipFill>
        <p:spPr bwMode="auto">
          <a:xfrm>
            <a:off x="365536" y="1716258"/>
            <a:ext cx="8683532" cy="4346917"/>
          </a:xfrm>
          <a:prstGeom prst="rect">
            <a:avLst/>
          </a:prstGeom>
          <a:noFill/>
        </p:spPr>
      </p:pic>
    </p:spTree>
    <p:extLst>
      <p:ext uri="{BB962C8B-B14F-4D97-AF65-F5344CB8AC3E}">
        <p14:creationId xmlns="" xmlns:p14="http://schemas.microsoft.com/office/powerpoint/2010/main" val="3264344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996447" y="6338328"/>
            <a:ext cx="2057400" cy="365125"/>
          </a:xfrm>
        </p:spPr>
        <p:txBody>
          <a:bodyPr/>
          <a:lstStyle/>
          <a:p>
            <a:r>
              <a:rPr lang="en-US" sz="2400" dirty="0" smtClean="0">
                <a:solidFill>
                  <a:prstClr val="white"/>
                </a:solidFill>
              </a:rPr>
              <a:t>28</a:t>
            </a:r>
            <a:endParaRPr lang="en-US" sz="2400" dirty="0">
              <a:solidFill>
                <a:prstClr val="white"/>
              </a:solidFill>
            </a:endParaRPr>
          </a:p>
        </p:txBody>
      </p:sp>
      <p:sp>
        <p:nvSpPr>
          <p:cNvPr id="6" name="Title 1"/>
          <p:cNvSpPr>
            <a:spLocks noGrp="1"/>
          </p:cNvSpPr>
          <p:nvPr>
            <p:ph type="title"/>
          </p:nvPr>
        </p:nvSpPr>
        <p:spPr>
          <a:xfrm>
            <a:off x="0" y="2871989"/>
            <a:ext cx="9144000" cy="1893193"/>
          </a:xfrm>
        </p:spPr>
        <p:txBody>
          <a:bodyPr>
            <a:noAutofit/>
          </a:bodyPr>
          <a:lstStyle/>
          <a:p>
            <a:pPr algn="ctr"/>
            <a:r>
              <a:rPr lang="en-US" sz="6000" dirty="0" smtClean="0"/>
              <a:t>9.REFERENCES</a:t>
            </a:r>
            <a:endParaRPr lang="en-US" sz="6000" dirty="0"/>
          </a:p>
        </p:txBody>
      </p:sp>
      <p:sp>
        <p:nvSpPr>
          <p:cNvPr id="4" name="TextBox 3"/>
          <p:cNvSpPr txBox="1"/>
          <p:nvPr/>
        </p:nvSpPr>
        <p:spPr>
          <a:xfrm>
            <a:off x="14067" y="6478686"/>
            <a:ext cx="2855741" cy="369332"/>
          </a:xfrm>
          <a:prstGeom prst="rect">
            <a:avLst/>
          </a:prstGeom>
          <a:solidFill>
            <a:srgbClr val="5F173C"/>
          </a:solidFill>
        </p:spPr>
        <p:txBody>
          <a:bodyPr wrap="square" rtlCol="0">
            <a:spAutoFit/>
          </a:bodyPr>
          <a:lstStyle/>
          <a:p>
            <a:pPr algn="ctr"/>
            <a:r>
              <a:rPr lang="en-US" dirty="0" smtClean="0">
                <a:solidFill>
                  <a:srgbClr val="EEB8D4"/>
                </a:solidFill>
              </a:rPr>
              <a:t>SANIA  REHMAT</a:t>
            </a:r>
            <a:endParaRPr lang="en-US" dirty="0">
              <a:solidFill>
                <a:srgbClr val="EEB8D4"/>
              </a:solidFill>
            </a:endParaRPr>
          </a:p>
        </p:txBody>
      </p:sp>
      <p:sp>
        <p:nvSpPr>
          <p:cNvPr id="7" name="TextBox 6"/>
          <p:cNvSpPr txBox="1"/>
          <p:nvPr/>
        </p:nvSpPr>
        <p:spPr>
          <a:xfrm>
            <a:off x="2670519" y="6476338"/>
            <a:ext cx="3308249" cy="369332"/>
          </a:xfrm>
          <a:prstGeom prst="rect">
            <a:avLst/>
          </a:prstGeom>
          <a:solidFill>
            <a:srgbClr val="5F173C"/>
          </a:solidFill>
        </p:spPr>
        <p:txBody>
          <a:bodyPr wrap="square" rtlCol="0">
            <a:spAutoFit/>
          </a:bodyPr>
          <a:lstStyle/>
          <a:p>
            <a:pPr algn="ctr"/>
            <a:r>
              <a:rPr lang="en-US" dirty="0" smtClean="0">
                <a:solidFill>
                  <a:srgbClr val="EEB8D4"/>
                </a:solidFill>
              </a:rPr>
              <a:t>Sania11.lcwu@gmail.com</a:t>
            </a:r>
            <a:endParaRPr lang="en-US" dirty="0">
              <a:solidFill>
                <a:srgbClr val="EEB8D4"/>
              </a:solidFill>
            </a:endParaRPr>
          </a:p>
        </p:txBody>
      </p:sp>
      <p:sp>
        <p:nvSpPr>
          <p:cNvPr id="8" name="TextBox 7"/>
          <p:cNvSpPr txBox="1"/>
          <p:nvPr/>
        </p:nvSpPr>
        <p:spPr>
          <a:xfrm>
            <a:off x="6068770" y="6488059"/>
            <a:ext cx="2594586" cy="369332"/>
          </a:xfrm>
          <a:prstGeom prst="rect">
            <a:avLst/>
          </a:prstGeom>
          <a:solidFill>
            <a:srgbClr val="5F173C"/>
          </a:solidFill>
        </p:spPr>
        <p:txBody>
          <a:bodyPr wrap="square" rtlCol="0">
            <a:spAutoFit/>
          </a:bodyPr>
          <a:lstStyle/>
          <a:p>
            <a:pPr algn="ctr"/>
            <a:endParaRPr lang="en-US" dirty="0">
              <a:solidFill>
                <a:srgbClr val="EEB8D4"/>
              </a:solidFill>
            </a:endParaRPr>
          </a:p>
        </p:txBody>
      </p:sp>
    </p:spTree>
    <p:extLst>
      <p:ext uri="{BB962C8B-B14F-4D97-AF65-F5344CB8AC3E}">
        <p14:creationId xmlns="" xmlns:p14="http://schemas.microsoft.com/office/powerpoint/2010/main" val="3428432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05318" y="43154"/>
            <a:ext cx="6838682" cy="587911"/>
          </a:xfrm>
        </p:spPr>
        <p:txBody>
          <a:bodyPr>
            <a:noAutofit/>
          </a:bodyPr>
          <a:lstStyle/>
          <a:p>
            <a:pPr algn="ctr"/>
            <a:r>
              <a:rPr lang="en-US" sz="4000" dirty="0" smtClean="0"/>
              <a:t>REFERENCES</a:t>
            </a:r>
            <a:endParaRPr lang="en-US" sz="4000" dirty="0"/>
          </a:p>
        </p:txBody>
      </p:sp>
      <p:sp>
        <p:nvSpPr>
          <p:cNvPr id="3" name="Content Placeholder 2"/>
          <p:cNvSpPr>
            <a:spLocks noGrp="1"/>
          </p:cNvSpPr>
          <p:nvPr>
            <p:ph idx="1"/>
          </p:nvPr>
        </p:nvSpPr>
        <p:spPr>
          <a:xfrm>
            <a:off x="2311758" y="821073"/>
            <a:ext cx="6742089" cy="930453"/>
          </a:xfrm>
        </p:spPr>
        <p:txBody>
          <a:bodyPr>
            <a:normAutofit/>
          </a:bodyPr>
          <a:lstStyle/>
          <a:p>
            <a:pPr marL="0" indent="0">
              <a:buNone/>
            </a:pPr>
            <a:r>
              <a:rPr lang="en-US" sz="2000" b="1" dirty="0" smtClean="0">
                <a:solidFill>
                  <a:schemeClr val="accent2">
                    <a:lumMod val="75000"/>
                  </a:schemeClr>
                </a:solidFill>
                <a:latin typeface="Times New Roman" pitchFamily="18" charset="0"/>
                <a:cs typeface="Times New Roman" pitchFamily="18" charset="0"/>
              </a:rPr>
              <a:t> Amplification of data through the use of super resolution based on generative adversarial network(GAN)</a:t>
            </a:r>
            <a:endParaRPr lang="en-US" sz="2000" dirty="0" smtClean="0">
              <a:solidFill>
                <a:schemeClr val="tx1">
                  <a:lumMod val="50000"/>
                  <a:lumOff val="50000"/>
                </a:schemeClr>
              </a:solidFill>
            </a:endParaRPr>
          </a:p>
        </p:txBody>
      </p:sp>
      <p:sp>
        <p:nvSpPr>
          <p:cNvPr id="6" name="Slide Number Placeholder 4"/>
          <p:cNvSpPr>
            <a:spLocks noGrp="1"/>
          </p:cNvSpPr>
          <p:nvPr>
            <p:ph type="sldNum" sz="quarter" idx="12"/>
          </p:nvPr>
        </p:nvSpPr>
        <p:spPr>
          <a:xfrm>
            <a:off x="6996447" y="6338328"/>
            <a:ext cx="2057400" cy="365125"/>
          </a:xfrm>
        </p:spPr>
        <p:txBody>
          <a:bodyPr/>
          <a:lstStyle/>
          <a:p>
            <a:r>
              <a:rPr lang="en-US" sz="2400" dirty="0" smtClean="0">
                <a:solidFill>
                  <a:prstClr val="white"/>
                </a:solidFill>
              </a:rPr>
              <a:t>29</a:t>
            </a:r>
            <a:endParaRPr lang="en-US" sz="2400" dirty="0">
              <a:solidFill>
                <a:prstClr val="white"/>
              </a:solidFill>
            </a:endParaRPr>
          </a:p>
        </p:txBody>
      </p:sp>
      <p:sp>
        <p:nvSpPr>
          <p:cNvPr id="8" name="TextBox 7"/>
          <p:cNvSpPr txBox="1"/>
          <p:nvPr/>
        </p:nvSpPr>
        <p:spPr>
          <a:xfrm>
            <a:off x="14067" y="6478686"/>
            <a:ext cx="2855741" cy="369332"/>
          </a:xfrm>
          <a:prstGeom prst="rect">
            <a:avLst/>
          </a:prstGeom>
          <a:solidFill>
            <a:srgbClr val="5F173C"/>
          </a:solidFill>
        </p:spPr>
        <p:txBody>
          <a:bodyPr wrap="square" rtlCol="0">
            <a:spAutoFit/>
          </a:bodyPr>
          <a:lstStyle/>
          <a:p>
            <a:pPr algn="ctr"/>
            <a:r>
              <a:rPr lang="en-US" dirty="0" smtClean="0">
                <a:solidFill>
                  <a:srgbClr val="EEB8D4"/>
                </a:solidFill>
              </a:rPr>
              <a:t>SANIA  REHMAT</a:t>
            </a:r>
            <a:endParaRPr lang="en-US" dirty="0">
              <a:solidFill>
                <a:srgbClr val="EEB8D4"/>
              </a:solidFill>
            </a:endParaRPr>
          </a:p>
        </p:txBody>
      </p:sp>
      <p:sp>
        <p:nvSpPr>
          <p:cNvPr id="9" name="TextBox 8"/>
          <p:cNvSpPr txBox="1"/>
          <p:nvPr/>
        </p:nvSpPr>
        <p:spPr>
          <a:xfrm>
            <a:off x="2670519" y="6476338"/>
            <a:ext cx="3308249" cy="369332"/>
          </a:xfrm>
          <a:prstGeom prst="rect">
            <a:avLst/>
          </a:prstGeom>
          <a:solidFill>
            <a:srgbClr val="5F173C"/>
          </a:solidFill>
        </p:spPr>
        <p:txBody>
          <a:bodyPr wrap="square" rtlCol="0">
            <a:spAutoFit/>
          </a:bodyPr>
          <a:lstStyle/>
          <a:p>
            <a:pPr algn="ctr"/>
            <a:r>
              <a:rPr lang="en-US" dirty="0" smtClean="0">
                <a:solidFill>
                  <a:srgbClr val="EEB8D4"/>
                </a:solidFill>
              </a:rPr>
              <a:t>Sania11.lcwu@gmail.com</a:t>
            </a:r>
            <a:endParaRPr lang="en-US" dirty="0">
              <a:solidFill>
                <a:srgbClr val="EEB8D4"/>
              </a:solidFill>
            </a:endParaRPr>
          </a:p>
        </p:txBody>
      </p:sp>
      <p:sp>
        <p:nvSpPr>
          <p:cNvPr id="10" name="TextBox 9"/>
          <p:cNvSpPr txBox="1"/>
          <p:nvPr/>
        </p:nvSpPr>
        <p:spPr>
          <a:xfrm>
            <a:off x="6068770" y="6488059"/>
            <a:ext cx="2594586" cy="369332"/>
          </a:xfrm>
          <a:prstGeom prst="rect">
            <a:avLst/>
          </a:prstGeom>
          <a:solidFill>
            <a:srgbClr val="5F173C"/>
          </a:solidFill>
        </p:spPr>
        <p:txBody>
          <a:bodyPr wrap="square" rtlCol="0">
            <a:spAutoFit/>
          </a:bodyPr>
          <a:lstStyle/>
          <a:p>
            <a:pPr algn="ctr"/>
            <a:endParaRPr lang="en-US" dirty="0">
              <a:solidFill>
                <a:srgbClr val="EEB8D4"/>
              </a:solidFill>
            </a:endParaRPr>
          </a:p>
        </p:txBody>
      </p:sp>
      <p:sp>
        <p:nvSpPr>
          <p:cNvPr id="11" name="Title 1"/>
          <p:cNvSpPr txBox="1">
            <a:spLocks/>
          </p:cNvSpPr>
          <p:nvPr/>
        </p:nvSpPr>
        <p:spPr>
          <a:xfrm>
            <a:off x="0" y="1690255"/>
            <a:ext cx="9144000" cy="4308763"/>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smtClean="0">
                <a:latin typeface="Times New Roman" pitchFamily="18" charset="0"/>
                <a:cs typeface="Times New Roman" pitchFamily="18" charset="0"/>
              </a:rPr>
              <a:t>[1].</a:t>
            </a:r>
            <a:r>
              <a:rPr lang="en-US" sz="2000" dirty="0" err="1" smtClean="0">
                <a:latin typeface="Times New Roman" pitchFamily="18" charset="0"/>
                <a:cs typeface="Times New Roman" pitchFamily="18" charset="0"/>
              </a:rPr>
              <a:t>Ahirwal</a:t>
            </a:r>
            <a:r>
              <a:rPr lang="en-US" sz="2000" dirty="0" smtClean="0">
                <a:latin typeface="Times New Roman" pitchFamily="18" charset="0"/>
                <a:cs typeface="Times New Roman" pitchFamily="18" charset="0"/>
              </a:rPr>
              <a:t>, B., </a:t>
            </a:r>
            <a:r>
              <a:rPr lang="en-US" sz="2000" dirty="0" err="1" smtClean="0">
                <a:latin typeface="Times New Roman" pitchFamily="18" charset="0"/>
                <a:cs typeface="Times New Roman" pitchFamily="18" charset="0"/>
              </a:rPr>
              <a:t>Khadtare</a:t>
            </a:r>
            <a:r>
              <a:rPr lang="en-US" sz="2000" dirty="0" smtClean="0">
                <a:latin typeface="Times New Roman" pitchFamily="18" charset="0"/>
                <a:cs typeface="Times New Roman" pitchFamily="18" charset="0"/>
              </a:rPr>
              <a:t>, M., &amp; Mehta, R. (2007, November). FPGA based system for color space transformation RGB to YIQ and </a:t>
            </a:r>
            <a:r>
              <a:rPr lang="en-US" sz="2000" dirty="0" err="1" smtClean="0">
                <a:latin typeface="Times New Roman" pitchFamily="18" charset="0"/>
                <a:cs typeface="Times New Roman" pitchFamily="18" charset="0"/>
              </a:rPr>
              <a:t>YCbCr</a:t>
            </a:r>
            <a:r>
              <a:rPr lang="en-US" sz="2000" dirty="0" smtClean="0">
                <a:latin typeface="Times New Roman" pitchFamily="18" charset="0"/>
                <a:cs typeface="Times New Roman" pitchFamily="18" charset="0"/>
              </a:rPr>
              <a:t>. In </a:t>
            </a:r>
            <a:r>
              <a:rPr lang="en-US" sz="2000" i="1" dirty="0" smtClean="0">
                <a:latin typeface="Times New Roman" pitchFamily="18" charset="0"/>
                <a:cs typeface="Times New Roman" pitchFamily="18" charset="0"/>
              </a:rPr>
              <a:t>2007 International Conference on Intelligent and Advanced Systems</a:t>
            </a:r>
            <a:r>
              <a:rPr lang="en-US" sz="2000" dirty="0" smtClean="0">
                <a:latin typeface="Times New Roman" pitchFamily="18" charset="0"/>
                <a:cs typeface="Times New Roman" pitchFamily="18" charset="0"/>
              </a:rPr>
              <a:t> (pp. 1345-1349). IEEE.</a:t>
            </a:r>
          </a:p>
          <a:p>
            <a:r>
              <a:rPr lang="en-US" sz="2000" dirty="0" smtClean="0">
                <a:latin typeface="Times New Roman" pitchFamily="18" charset="0"/>
                <a:cs typeface="Times New Roman" pitchFamily="18" charset="0"/>
              </a:rPr>
              <a:t>[2]. Alec R, Luke M, </a:t>
            </a:r>
            <a:r>
              <a:rPr lang="en-US" sz="2000" dirty="0" err="1" smtClean="0">
                <a:latin typeface="Times New Roman" pitchFamily="18" charset="0"/>
                <a:cs typeface="Times New Roman" pitchFamily="18" charset="0"/>
              </a:rPr>
              <a:t>Soumith</a:t>
            </a:r>
            <a:r>
              <a:rPr lang="en-US" sz="2000" dirty="0" smtClean="0">
                <a:latin typeface="Times New Roman" pitchFamily="18" charset="0"/>
                <a:cs typeface="Times New Roman" pitchFamily="18" charset="0"/>
              </a:rPr>
              <a:t> C. Unsupervised representation learning with deep </a:t>
            </a:r>
            <a:r>
              <a:rPr lang="en-US" sz="2000" dirty="0" err="1" smtClean="0">
                <a:latin typeface="Times New Roman" pitchFamily="18" charset="0"/>
                <a:cs typeface="Times New Roman" pitchFamily="18" charset="0"/>
              </a:rPr>
              <a:t>convolutional</a:t>
            </a:r>
            <a:r>
              <a:rPr lang="en-US" sz="2000" dirty="0" smtClean="0">
                <a:latin typeface="Times New Roman" pitchFamily="18" charset="0"/>
                <a:cs typeface="Times New Roman" pitchFamily="18" charset="0"/>
              </a:rPr>
              <a:t> generative adversarial networks. ICLR, 2016.</a:t>
            </a:r>
          </a:p>
          <a:p>
            <a:r>
              <a:rPr lang="en-US" sz="2000" dirty="0" smtClean="0">
                <a:latin typeface="Times New Roman" pitchFamily="18" charset="0"/>
                <a:cs typeface="Times New Roman" pitchFamily="18" charset="0"/>
              </a:rPr>
              <a:t> [3].Antoniou, A., </a:t>
            </a:r>
            <a:r>
              <a:rPr lang="en-US" sz="2000" dirty="0" err="1" smtClean="0">
                <a:latin typeface="Times New Roman" pitchFamily="18" charset="0"/>
                <a:cs typeface="Times New Roman" pitchFamily="18" charset="0"/>
              </a:rPr>
              <a:t>Storkey</a:t>
            </a:r>
            <a:r>
              <a:rPr lang="en-US" sz="2000" dirty="0" smtClean="0">
                <a:latin typeface="Times New Roman" pitchFamily="18" charset="0"/>
                <a:cs typeface="Times New Roman" pitchFamily="18" charset="0"/>
              </a:rPr>
              <a:t>, A., &amp; Edwards, H. (2017). Data augmentation generative adversarial networks. </a:t>
            </a:r>
            <a:r>
              <a:rPr lang="en-US" sz="2000" i="1" dirty="0" err="1" smtClean="0">
                <a:latin typeface="Times New Roman" pitchFamily="18" charset="0"/>
                <a:cs typeface="Times New Roman" pitchFamily="18" charset="0"/>
              </a:rPr>
              <a:t>arXiv</a:t>
            </a:r>
            <a:r>
              <a:rPr lang="en-US" sz="2000" i="1" dirty="0" smtClean="0">
                <a:latin typeface="Times New Roman" pitchFamily="18" charset="0"/>
                <a:cs typeface="Times New Roman" pitchFamily="18" charset="0"/>
              </a:rPr>
              <a:t> preprint arXiv:1711.04340</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[4].</a:t>
            </a:r>
            <a:r>
              <a:rPr lang="en-US" sz="2000" dirty="0" err="1" smtClean="0">
                <a:latin typeface="Times New Roman" pitchFamily="18" charset="0"/>
                <a:cs typeface="Times New Roman" pitchFamily="18" charset="0"/>
              </a:rPr>
              <a:t>Arjovsky</a:t>
            </a:r>
            <a:r>
              <a:rPr lang="en-US" sz="2000" dirty="0" smtClean="0">
                <a:latin typeface="Times New Roman" pitchFamily="18" charset="0"/>
                <a:cs typeface="Times New Roman" pitchFamily="18" charset="0"/>
              </a:rPr>
              <a:t>, M., </a:t>
            </a:r>
            <a:r>
              <a:rPr lang="en-US" sz="2000" dirty="0" err="1" smtClean="0">
                <a:latin typeface="Times New Roman" pitchFamily="18" charset="0"/>
                <a:cs typeface="Times New Roman" pitchFamily="18" charset="0"/>
              </a:rPr>
              <a:t>Chintala</a:t>
            </a:r>
            <a:r>
              <a:rPr lang="en-US" sz="2000" dirty="0" smtClean="0">
                <a:latin typeface="Times New Roman" pitchFamily="18" charset="0"/>
                <a:cs typeface="Times New Roman" pitchFamily="18" charset="0"/>
              </a:rPr>
              <a:t>, S., &amp; </a:t>
            </a:r>
            <a:r>
              <a:rPr lang="en-US" sz="2000" dirty="0" err="1" smtClean="0">
                <a:latin typeface="Times New Roman" pitchFamily="18" charset="0"/>
                <a:cs typeface="Times New Roman" pitchFamily="18" charset="0"/>
              </a:rPr>
              <a:t>Bottou</a:t>
            </a:r>
            <a:r>
              <a:rPr lang="en-US" sz="2000" dirty="0" smtClean="0">
                <a:latin typeface="Times New Roman" pitchFamily="18" charset="0"/>
                <a:cs typeface="Times New Roman" pitchFamily="18" charset="0"/>
              </a:rPr>
              <a:t>, L. (2017). Wasserstein </a:t>
            </a:r>
            <a:r>
              <a:rPr lang="en-US" sz="2000" dirty="0" err="1" smtClean="0">
                <a:latin typeface="Times New Roman" pitchFamily="18" charset="0"/>
                <a:cs typeface="Times New Roman" pitchFamily="18" charset="0"/>
              </a:rPr>
              <a:t>gan</a:t>
            </a:r>
            <a:r>
              <a:rPr lang="en-US" sz="2000"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arXiv</a:t>
            </a:r>
            <a:r>
              <a:rPr lang="en-US" sz="2000" i="1" dirty="0" smtClean="0">
                <a:latin typeface="Times New Roman" pitchFamily="18" charset="0"/>
                <a:cs typeface="Times New Roman" pitchFamily="18" charset="0"/>
              </a:rPr>
              <a:t> preprint arXiv:1701.07875</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[5].Braun, S., Neil, D., &amp; Liu, S. C. (2017, August). A curriculum learning method for improved noise robustness in automatic speech recognition. In </a:t>
            </a:r>
            <a:r>
              <a:rPr lang="en-US" sz="2000" i="1" dirty="0" smtClean="0">
                <a:latin typeface="Times New Roman" pitchFamily="18" charset="0"/>
                <a:cs typeface="Times New Roman" pitchFamily="18" charset="0"/>
              </a:rPr>
              <a:t>2017 25th European Signal Processing Conference (EUSIPCO)</a:t>
            </a:r>
            <a:r>
              <a:rPr lang="en-US" sz="2000" dirty="0" smtClean="0">
                <a:latin typeface="Times New Roman" pitchFamily="18" charset="0"/>
                <a:cs typeface="Times New Roman" pitchFamily="18" charset="0"/>
              </a:rPr>
              <a:t> (pp. 548-552). IEEE.</a:t>
            </a:r>
          </a:p>
          <a:p>
            <a:r>
              <a:rPr lang="en-US" sz="2000" dirty="0" smtClean="0">
                <a:latin typeface="Times New Roman" pitchFamily="18" charset="0"/>
                <a:cs typeface="Times New Roman" pitchFamily="18" charset="0"/>
              </a:rPr>
              <a:t> [6].Brock, A., Donahue, J., &amp; </a:t>
            </a:r>
            <a:r>
              <a:rPr lang="en-US" sz="2000" dirty="0" err="1" smtClean="0">
                <a:latin typeface="Times New Roman" pitchFamily="18" charset="0"/>
                <a:cs typeface="Times New Roman" pitchFamily="18" charset="0"/>
              </a:rPr>
              <a:t>Simonyan</a:t>
            </a:r>
            <a:r>
              <a:rPr lang="en-US" sz="2000" dirty="0" smtClean="0">
                <a:latin typeface="Times New Roman" pitchFamily="18" charset="0"/>
                <a:cs typeface="Times New Roman" pitchFamily="18" charset="0"/>
              </a:rPr>
              <a:t>, K. (2018). Large scale </a:t>
            </a:r>
            <a:r>
              <a:rPr lang="en-US" sz="2000" dirty="0" err="1" smtClean="0">
                <a:latin typeface="Times New Roman" pitchFamily="18" charset="0"/>
                <a:cs typeface="Times New Roman" pitchFamily="18" charset="0"/>
              </a:rPr>
              <a:t>gan</a:t>
            </a:r>
            <a:r>
              <a:rPr lang="en-US" sz="2000" dirty="0" smtClean="0">
                <a:latin typeface="Times New Roman" pitchFamily="18" charset="0"/>
                <a:cs typeface="Times New Roman" pitchFamily="18" charset="0"/>
              </a:rPr>
              <a:t> training for high fidelity natural image synthesis. </a:t>
            </a:r>
            <a:r>
              <a:rPr lang="en-US" sz="2000" i="1" dirty="0" err="1" smtClean="0">
                <a:latin typeface="Times New Roman" pitchFamily="18" charset="0"/>
                <a:cs typeface="Times New Roman" pitchFamily="18" charset="0"/>
              </a:rPr>
              <a:t>arXiv</a:t>
            </a:r>
            <a:r>
              <a:rPr lang="en-US" sz="2000" i="1" dirty="0" smtClean="0">
                <a:latin typeface="Times New Roman" pitchFamily="18" charset="0"/>
                <a:cs typeface="Times New Roman" pitchFamily="18" charset="0"/>
              </a:rPr>
              <a:t> preprint arXiv:1809.11096</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326434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05318" y="43154"/>
            <a:ext cx="6838682" cy="587911"/>
          </a:xfrm>
        </p:spPr>
        <p:txBody>
          <a:bodyPr>
            <a:normAutofit fontScale="90000"/>
          </a:bodyPr>
          <a:lstStyle/>
          <a:p>
            <a:r>
              <a:rPr lang="en-US" dirty="0" smtClean="0"/>
              <a:t>TABLE OF CONTENTS</a:t>
            </a:r>
            <a:endParaRPr lang="en-US" dirty="0"/>
          </a:p>
        </p:txBody>
      </p:sp>
      <p:sp>
        <p:nvSpPr>
          <p:cNvPr id="3" name="Content Placeholder 2"/>
          <p:cNvSpPr>
            <a:spLocks noGrp="1"/>
          </p:cNvSpPr>
          <p:nvPr>
            <p:ph idx="1"/>
          </p:nvPr>
        </p:nvSpPr>
        <p:spPr>
          <a:xfrm>
            <a:off x="553794" y="1980173"/>
            <a:ext cx="3528812" cy="4351338"/>
          </a:xfrm>
        </p:spPr>
        <p:txBody>
          <a:bodyPr>
            <a:normAutofit fontScale="92500" lnSpcReduction="10000"/>
          </a:bodyPr>
          <a:lstStyle/>
          <a:p>
            <a:pPr marL="514350" indent="-514350">
              <a:buFont typeface="+mj-lt"/>
              <a:buAutoNum type="arabicPeriod"/>
            </a:pPr>
            <a:r>
              <a:rPr lang="en-US" dirty="0" smtClean="0"/>
              <a:t>Introduction</a:t>
            </a:r>
          </a:p>
          <a:p>
            <a:pPr marL="514350" indent="-514350">
              <a:buFont typeface="+mj-lt"/>
              <a:buAutoNum type="arabicPeriod"/>
            </a:pPr>
            <a:r>
              <a:rPr lang="en-US" dirty="0" smtClean="0"/>
              <a:t>Problem Background</a:t>
            </a:r>
          </a:p>
          <a:p>
            <a:pPr marL="514350" indent="-514350">
              <a:buFont typeface="+mj-lt"/>
              <a:buAutoNum type="arabicPeriod"/>
            </a:pPr>
            <a:r>
              <a:rPr lang="en-US" dirty="0" smtClean="0"/>
              <a:t>Problem Statement</a:t>
            </a:r>
          </a:p>
          <a:p>
            <a:pPr marL="514350" indent="-514350">
              <a:buFont typeface="+mj-lt"/>
              <a:buAutoNum type="arabicPeriod"/>
            </a:pPr>
            <a:r>
              <a:rPr lang="en-US" dirty="0" smtClean="0"/>
              <a:t>Research Questions</a:t>
            </a:r>
          </a:p>
          <a:p>
            <a:pPr marL="514350" indent="-514350">
              <a:buFont typeface="+mj-lt"/>
              <a:buAutoNum type="arabicPeriod"/>
            </a:pPr>
            <a:r>
              <a:rPr lang="en-US" dirty="0" smtClean="0"/>
              <a:t>Research Objectives</a:t>
            </a:r>
          </a:p>
          <a:p>
            <a:pPr marL="514350" indent="-514350">
              <a:buFont typeface="+mj-lt"/>
              <a:buAutoNum type="arabicPeriod"/>
            </a:pPr>
            <a:r>
              <a:rPr lang="en-US" dirty="0" smtClean="0"/>
              <a:t>Aim and Scope of Research</a:t>
            </a:r>
          </a:p>
          <a:p>
            <a:pPr marL="514350" indent="-514350">
              <a:buFont typeface="+mj-lt"/>
              <a:buAutoNum type="arabicPeriod"/>
            </a:pPr>
            <a:r>
              <a:rPr lang="en-US" dirty="0" smtClean="0"/>
              <a:t>Literature review</a:t>
            </a:r>
          </a:p>
          <a:p>
            <a:pPr marL="514350" indent="-514350">
              <a:buFont typeface="+mj-lt"/>
              <a:buAutoNum type="arabicPeriod"/>
            </a:pPr>
            <a:r>
              <a:rPr lang="en-US" dirty="0" smtClean="0"/>
              <a:t>Methodology</a:t>
            </a:r>
          </a:p>
          <a:p>
            <a:pPr marL="514350" indent="-514350">
              <a:buFont typeface="+mj-lt"/>
              <a:buAutoNum type="arabicPeriod"/>
            </a:pPr>
            <a:r>
              <a:rPr lang="en-US" dirty="0" smtClean="0"/>
              <a:t>Reference</a:t>
            </a:r>
          </a:p>
        </p:txBody>
      </p:sp>
      <p:sp>
        <p:nvSpPr>
          <p:cNvPr id="4" name="Content Placeholder 2"/>
          <p:cNvSpPr txBox="1">
            <a:spLocks/>
          </p:cNvSpPr>
          <p:nvPr/>
        </p:nvSpPr>
        <p:spPr>
          <a:xfrm>
            <a:off x="4533363" y="1978025"/>
            <a:ext cx="430154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p:txBody>
      </p:sp>
      <p:sp>
        <p:nvSpPr>
          <p:cNvPr id="6" name="Slide Number Placeholder 4"/>
          <p:cNvSpPr>
            <a:spLocks noGrp="1"/>
          </p:cNvSpPr>
          <p:nvPr>
            <p:ph type="sldNum" sz="quarter" idx="12"/>
          </p:nvPr>
        </p:nvSpPr>
        <p:spPr>
          <a:xfrm>
            <a:off x="6996447" y="6338328"/>
            <a:ext cx="2057400" cy="365125"/>
          </a:xfrm>
        </p:spPr>
        <p:txBody>
          <a:bodyPr/>
          <a:lstStyle/>
          <a:p>
            <a:r>
              <a:rPr lang="en-US" sz="2400" dirty="0" smtClean="0">
                <a:solidFill>
                  <a:schemeClr val="bg1"/>
                </a:solidFill>
              </a:rPr>
              <a:t>3</a:t>
            </a:r>
            <a:endParaRPr lang="en-US" sz="2400" dirty="0">
              <a:solidFill>
                <a:schemeClr val="bg1"/>
              </a:solidFill>
            </a:endParaRPr>
          </a:p>
        </p:txBody>
      </p:sp>
      <p:sp>
        <p:nvSpPr>
          <p:cNvPr id="7" name="TextBox 6"/>
          <p:cNvSpPr txBox="1"/>
          <p:nvPr/>
        </p:nvSpPr>
        <p:spPr>
          <a:xfrm>
            <a:off x="14067" y="6478686"/>
            <a:ext cx="2855741" cy="369332"/>
          </a:xfrm>
          <a:prstGeom prst="rect">
            <a:avLst/>
          </a:prstGeom>
          <a:solidFill>
            <a:srgbClr val="5F173C"/>
          </a:solidFill>
        </p:spPr>
        <p:txBody>
          <a:bodyPr wrap="square" rtlCol="0">
            <a:spAutoFit/>
          </a:bodyPr>
          <a:lstStyle/>
          <a:p>
            <a:pPr algn="ctr"/>
            <a:r>
              <a:rPr lang="en-US" dirty="0" smtClean="0">
                <a:solidFill>
                  <a:srgbClr val="EEB8D4"/>
                </a:solidFill>
              </a:rPr>
              <a:t>SANIA  REHMAT</a:t>
            </a:r>
            <a:endParaRPr lang="en-US" dirty="0">
              <a:solidFill>
                <a:srgbClr val="EEB8D4"/>
              </a:solidFill>
            </a:endParaRPr>
          </a:p>
        </p:txBody>
      </p:sp>
      <p:sp>
        <p:nvSpPr>
          <p:cNvPr id="8" name="TextBox 7"/>
          <p:cNvSpPr txBox="1"/>
          <p:nvPr/>
        </p:nvSpPr>
        <p:spPr>
          <a:xfrm>
            <a:off x="2670519" y="6476338"/>
            <a:ext cx="3308249" cy="369332"/>
          </a:xfrm>
          <a:prstGeom prst="rect">
            <a:avLst/>
          </a:prstGeom>
          <a:solidFill>
            <a:srgbClr val="5F173C"/>
          </a:solidFill>
        </p:spPr>
        <p:txBody>
          <a:bodyPr wrap="square" rtlCol="0">
            <a:spAutoFit/>
          </a:bodyPr>
          <a:lstStyle/>
          <a:p>
            <a:pPr algn="ctr"/>
            <a:r>
              <a:rPr lang="en-US" dirty="0" smtClean="0">
                <a:solidFill>
                  <a:srgbClr val="EEB8D4"/>
                </a:solidFill>
              </a:rPr>
              <a:t>Sania11.lcwu@gmail.com</a:t>
            </a:r>
            <a:endParaRPr lang="en-US" dirty="0">
              <a:solidFill>
                <a:srgbClr val="EEB8D4"/>
              </a:solidFill>
            </a:endParaRPr>
          </a:p>
        </p:txBody>
      </p:sp>
      <p:sp>
        <p:nvSpPr>
          <p:cNvPr id="9" name="TextBox 8"/>
          <p:cNvSpPr txBox="1"/>
          <p:nvPr/>
        </p:nvSpPr>
        <p:spPr>
          <a:xfrm>
            <a:off x="6068770" y="6488059"/>
            <a:ext cx="2594586" cy="369332"/>
          </a:xfrm>
          <a:prstGeom prst="rect">
            <a:avLst/>
          </a:prstGeom>
          <a:solidFill>
            <a:srgbClr val="5F173C"/>
          </a:solidFill>
        </p:spPr>
        <p:txBody>
          <a:bodyPr wrap="square" rtlCol="0">
            <a:spAutoFit/>
          </a:bodyPr>
          <a:lstStyle/>
          <a:p>
            <a:pPr algn="ctr"/>
            <a:endParaRPr lang="en-US" dirty="0">
              <a:solidFill>
                <a:srgbClr val="EEB8D4"/>
              </a:solidFill>
            </a:endParaRPr>
          </a:p>
        </p:txBody>
      </p:sp>
    </p:spTree>
    <p:extLst>
      <p:ext uri="{BB962C8B-B14F-4D97-AF65-F5344CB8AC3E}">
        <p14:creationId xmlns="" xmlns:p14="http://schemas.microsoft.com/office/powerpoint/2010/main" val="13728025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05318" y="43154"/>
            <a:ext cx="6838682" cy="587911"/>
          </a:xfrm>
        </p:spPr>
        <p:txBody>
          <a:bodyPr>
            <a:noAutofit/>
          </a:bodyPr>
          <a:lstStyle/>
          <a:p>
            <a:pPr algn="ctr"/>
            <a:r>
              <a:rPr lang="en-US" sz="4000" dirty="0" smtClean="0"/>
              <a:t>REFERENCES</a:t>
            </a:r>
            <a:endParaRPr lang="en-US" sz="4000" dirty="0"/>
          </a:p>
        </p:txBody>
      </p:sp>
      <p:sp>
        <p:nvSpPr>
          <p:cNvPr id="3" name="Content Placeholder 2"/>
          <p:cNvSpPr>
            <a:spLocks noGrp="1"/>
          </p:cNvSpPr>
          <p:nvPr>
            <p:ph idx="1"/>
          </p:nvPr>
        </p:nvSpPr>
        <p:spPr>
          <a:xfrm>
            <a:off x="2311758" y="821073"/>
            <a:ext cx="6742089" cy="930453"/>
          </a:xfrm>
        </p:spPr>
        <p:txBody>
          <a:bodyPr>
            <a:normAutofit/>
          </a:bodyPr>
          <a:lstStyle/>
          <a:p>
            <a:pPr marL="0" indent="0">
              <a:buNone/>
            </a:pPr>
            <a:r>
              <a:rPr lang="en-US" sz="2000" b="1" dirty="0" smtClean="0">
                <a:solidFill>
                  <a:schemeClr val="accent2">
                    <a:lumMod val="75000"/>
                  </a:schemeClr>
                </a:solidFill>
                <a:latin typeface="Times New Roman" pitchFamily="18" charset="0"/>
                <a:cs typeface="Times New Roman" pitchFamily="18" charset="0"/>
              </a:rPr>
              <a:t> Amplification of data through the use of super resolution based on generative adversarial network(GAN)</a:t>
            </a:r>
            <a:endParaRPr lang="en-US" sz="2000" dirty="0" smtClean="0">
              <a:solidFill>
                <a:schemeClr val="tx1">
                  <a:lumMod val="50000"/>
                  <a:lumOff val="50000"/>
                </a:schemeClr>
              </a:solidFill>
            </a:endParaRPr>
          </a:p>
        </p:txBody>
      </p:sp>
      <p:sp>
        <p:nvSpPr>
          <p:cNvPr id="6" name="Slide Number Placeholder 4"/>
          <p:cNvSpPr>
            <a:spLocks noGrp="1"/>
          </p:cNvSpPr>
          <p:nvPr>
            <p:ph type="sldNum" sz="quarter" idx="12"/>
          </p:nvPr>
        </p:nvSpPr>
        <p:spPr>
          <a:xfrm>
            <a:off x="6996447" y="6338328"/>
            <a:ext cx="2057400" cy="365125"/>
          </a:xfrm>
        </p:spPr>
        <p:txBody>
          <a:bodyPr/>
          <a:lstStyle/>
          <a:p>
            <a:r>
              <a:rPr lang="en-US" sz="2400" dirty="0" smtClean="0">
                <a:solidFill>
                  <a:prstClr val="white"/>
                </a:solidFill>
              </a:rPr>
              <a:t>30</a:t>
            </a:r>
            <a:endParaRPr lang="en-US" sz="2400" dirty="0">
              <a:solidFill>
                <a:prstClr val="white"/>
              </a:solidFill>
            </a:endParaRPr>
          </a:p>
        </p:txBody>
      </p:sp>
      <p:sp>
        <p:nvSpPr>
          <p:cNvPr id="8" name="TextBox 7"/>
          <p:cNvSpPr txBox="1"/>
          <p:nvPr/>
        </p:nvSpPr>
        <p:spPr>
          <a:xfrm>
            <a:off x="14067" y="6478686"/>
            <a:ext cx="2855741" cy="369332"/>
          </a:xfrm>
          <a:prstGeom prst="rect">
            <a:avLst/>
          </a:prstGeom>
          <a:solidFill>
            <a:srgbClr val="5F173C"/>
          </a:solidFill>
        </p:spPr>
        <p:txBody>
          <a:bodyPr wrap="square" rtlCol="0">
            <a:spAutoFit/>
          </a:bodyPr>
          <a:lstStyle/>
          <a:p>
            <a:pPr algn="ctr"/>
            <a:r>
              <a:rPr lang="en-US" dirty="0" smtClean="0">
                <a:solidFill>
                  <a:srgbClr val="EEB8D4"/>
                </a:solidFill>
              </a:rPr>
              <a:t>SANIA  REHMAT</a:t>
            </a:r>
            <a:endParaRPr lang="en-US" dirty="0">
              <a:solidFill>
                <a:srgbClr val="EEB8D4"/>
              </a:solidFill>
            </a:endParaRPr>
          </a:p>
        </p:txBody>
      </p:sp>
      <p:sp>
        <p:nvSpPr>
          <p:cNvPr id="9" name="TextBox 8"/>
          <p:cNvSpPr txBox="1"/>
          <p:nvPr/>
        </p:nvSpPr>
        <p:spPr>
          <a:xfrm>
            <a:off x="2670519" y="6476338"/>
            <a:ext cx="3308249" cy="369332"/>
          </a:xfrm>
          <a:prstGeom prst="rect">
            <a:avLst/>
          </a:prstGeom>
          <a:solidFill>
            <a:srgbClr val="5F173C"/>
          </a:solidFill>
        </p:spPr>
        <p:txBody>
          <a:bodyPr wrap="square" rtlCol="0">
            <a:spAutoFit/>
          </a:bodyPr>
          <a:lstStyle/>
          <a:p>
            <a:pPr algn="ctr"/>
            <a:r>
              <a:rPr lang="en-US" dirty="0" smtClean="0">
                <a:solidFill>
                  <a:srgbClr val="EEB8D4"/>
                </a:solidFill>
              </a:rPr>
              <a:t>Sania11.lcwu@gmail.com</a:t>
            </a:r>
            <a:endParaRPr lang="en-US" dirty="0">
              <a:solidFill>
                <a:srgbClr val="EEB8D4"/>
              </a:solidFill>
            </a:endParaRPr>
          </a:p>
        </p:txBody>
      </p:sp>
      <p:sp>
        <p:nvSpPr>
          <p:cNvPr id="10" name="TextBox 9"/>
          <p:cNvSpPr txBox="1"/>
          <p:nvPr/>
        </p:nvSpPr>
        <p:spPr>
          <a:xfrm>
            <a:off x="6068770" y="6488059"/>
            <a:ext cx="2594586" cy="369332"/>
          </a:xfrm>
          <a:prstGeom prst="rect">
            <a:avLst/>
          </a:prstGeom>
          <a:solidFill>
            <a:srgbClr val="5F173C"/>
          </a:solidFill>
        </p:spPr>
        <p:txBody>
          <a:bodyPr wrap="square" rtlCol="0">
            <a:spAutoFit/>
          </a:bodyPr>
          <a:lstStyle/>
          <a:p>
            <a:pPr algn="ctr"/>
            <a:endParaRPr lang="en-US" dirty="0">
              <a:solidFill>
                <a:srgbClr val="EEB8D4"/>
              </a:solidFill>
            </a:endParaRPr>
          </a:p>
        </p:txBody>
      </p:sp>
      <p:sp>
        <p:nvSpPr>
          <p:cNvPr id="11" name="Title 1"/>
          <p:cNvSpPr txBox="1">
            <a:spLocks/>
          </p:cNvSpPr>
          <p:nvPr/>
        </p:nvSpPr>
        <p:spPr>
          <a:xfrm>
            <a:off x="0" y="1690255"/>
            <a:ext cx="9144000" cy="4308763"/>
          </a:xfrm>
          <a:prstGeom prst="rect">
            <a:avLst/>
          </a:prstGeom>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smtClean="0">
                <a:latin typeface="Times New Roman" pitchFamily="18" charset="0"/>
                <a:cs typeface="Times New Roman" pitchFamily="18" charset="0"/>
              </a:rPr>
              <a:t> [7].Chen, B. X., Liu, T. J., Liu, K. H., Liu, H. H., &amp; Pei, S. C. (2019, September). Image Super-Resolution Using Complex Dense Block on Generative Adversarial Networks. In </a:t>
            </a:r>
            <a:r>
              <a:rPr lang="en-US" sz="2000" i="1" dirty="0" smtClean="0">
                <a:latin typeface="Times New Roman" pitchFamily="18" charset="0"/>
                <a:cs typeface="Times New Roman" pitchFamily="18" charset="0"/>
              </a:rPr>
              <a:t>2019 IEEE International Conference on Image Processing (ICIP)</a:t>
            </a:r>
            <a:r>
              <a:rPr lang="en-US" sz="2000" dirty="0" smtClean="0">
                <a:latin typeface="Times New Roman" pitchFamily="18" charset="0"/>
                <a:cs typeface="Times New Roman" pitchFamily="18" charset="0"/>
              </a:rPr>
              <a:t> (pp. 2866-2870). IEEE.</a:t>
            </a:r>
          </a:p>
          <a:p>
            <a:r>
              <a:rPr lang="en-US" sz="2000" dirty="0" smtClean="0">
                <a:latin typeface="Times New Roman" pitchFamily="18" charset="0"/>
                <a:cs typeface="Times New Roman" pitchFamily="18" charset="0"/>
              </a:rPr>
              <a:t> [8].</a:t>
            </a:r>
            <a:r>
              <a:rPr lang="en-US" sz="2000" dirty="0" err="1" smtClean="0">
                <a:latin typeface="Times New Roman" pitchFamily="18" charset="0"/>
                <a:cs typeface="Times New Roman" pitchFamily="18" charset="0"/>
              </a:rPr>
              <a:t>Frid</a:t>
            </a:r>
            <a:r>
              <a:rPr lang="en-US" sz="2000" dirty="0" smtClean="0">
                <a:latin typeface="Times New Roman" pitchFamily="18" charset="0"/>
                <a:cs typeface="Times New Roman" pitchFamily="18" charset="0"/>
              </a:rPr>
              <a:t>-Adar, M., </a:t>
            </a:r>
            <a:r>
              <a:rPr lang="en-US" sz="2000" dirty="0" err="1" smtClean="0">
                <a:latin typeface="Times New Roman" pitchFamily="18" charset="0"/>
                <a:cs typeface="Times New Roman" pitchFamily="18" charset="0"/>
              </a:rPr>
              <a:t>Klang</a:t>
            </a:r>
            <a:r>
              <a:rPr lang="en-US" sz="2000" dirty="0" smtClean="0">
                <a:latin typeface="Times New Roman" pitchFamily="18" charset="0"/>
                <a:cs typeface="Times New Roman" pitchFamily="18" charset="0"/>
              </a:rPr>
              <a:t>, E., </a:t>
            </a:r>
            <a:r>
              <a:rPr lang="en-US" sz="2000" dirty="0" err="1" smtClean="0">
                <a:latin typeface="Times New Roman" pitchFamily="18" charset="0"/>
                <a:cs typeface="Times New Roman" pitchFamily="18" charset="0"/>
              </a:rPr>
              <a:t>Amitai</a:t>
            </a:r>
            <a:r>
              <a:rPr lang="en-US" sz="2000" dirty="0" smtClean="0">
                <a:latin typeface="Times New Roman" pitchFamily="18" charset="0"/>
                <a:cs typeface="Times New Roman" pitchFamily="18" charset="0"/>
              </a:rPr>
              <a:t>, M., Goldberger, J., &amp; Greenspan, H. (2018). </a:t>
            </a:r>
            <a:r>
              <a:rPr lang="en-US" sz="2000" dirty="0" err="1" smtClean="0">
                <a:latin typeface="Times New Roman" pitchFamily="18" charset="0"/>
                <a:cs typeface="Times New Roman" pitchFamily="18" charset="0"/>
              </a:rPr>
              <a:t>Gan</a:t>
            </a:r>
            <a:r>
              <a:rPr lang="en-US" sz="2000" dirty="0" smtClean="0">
                <a:latin typeface="Times New Roman" pitchFamily="18" charset="0"/>
                <a:cs typeface="Times New Roman" pitchFamily="18" charset="0"/>
              </a:rPr>
              <a:t>-based data augmentation for improved liver lesion classification.</a:t>
            </a:r>
          </a:p>
          <a:p>
            <a:r>
              <a:rPr lang="en-US" sz="2000" dirty="0" smtClean="0">
                <a:latin typeface="Times New Roman" pitchFamily="18" charset="0"/>
                <a:cs typeface="Times New Roman" pitchFamily="18" charset="0"/>
              </a:rPr>
              <a:t> [9].</a:t>
            </a:r>
            <a:r>
              <a:rPr lang="en-US" sz="2000" dirty="0" err="1" smtClean="0">
                <a:latin typeface="Times New Roman" pitchFamily="18" charset="0"/>
                <a:cs typeface="Times New Roman" pitchFamily="18" charset="0"/>
              </a:rPr>
              <a:t>Gu</a:t>
            </a:r>
            <a:r>
              <a:rPr lang="en-US" sz="2000" dirty="0" smtClean="0">
                <a:latin typeface="Times New Roman" pitchFamily="18" charset="0"/>
                <a:cs typeface="Times New Roman" pitchFamily="18" charset="0"/>
              </a:rPr>
              <a:t>, J., Li, Z., Wang, Y., Yang, H., </a:t>
            </a:r>
            <a:r>
              <a:rPr lang="en-US" sz="2000" dirty="0" err="1" smtClean="0">
                <a:latin typeface="Times New Roman" pitchFamily="18" charset="0"/>
                <a:cs typeface="Times New Roman" pitchFamily="18" charset="0"/>
              </a:rPr>
              <a:t>Qiao</a:t>
            </a:r>
            <a:r>
              <a:rPr lang="en-US" sz="2000" dirty="0" smtClean="0">
                <a:latin typeface="Times New Roman" pitchFamily="18" charset="0"/>
                <a:cs typeface="Times New Roman" pitchFamily="18" charset="0"/>
              </a:rPr>
              <a:t>, Z., &amp; Yu, J. (2019). Deep Generative Adversarial Networks for </a:t>
            </a:r>
            <a:r>
              <a:rPr lang="en-US" sz="2000" dirty="0" err="1" smtClean="0">
                <a:latin typeface="Times New Roman" pitchFamily="18" charset="0"/>
                <a:cs typeface="Times New Roman" pitchFamily="18" charset="0"/>
              </a:rPr>
              <a:t>Thinsection</a:t>
            </a:r>
            <a:r>
              <a:rPr lang="en-US" sz="2000" dirty="0" smtClean="0">
                <a:latin typeface="Times New Roman" pitchFamily="18" charset="0"/>
                <a:cs typeface="Times New Roman" pitchFamily="18" charset="0"/>
              </a:rPr>
              <a:t> Infant MR Image Reconstruction. </a:t>
            </a:r>
            <a:r>
              <a:rPr lang="en-US" sz="2000" i="1" dirty="0" smtClean="0">
                <a:latin typeface="Times New Roman" pitchFamily="18" charset="0"/>
                <a:cs typeface="Times New Roman" pitchFamily="18" charset="0"/>
              </a:rPr>
              <a:t>IEEE Access</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[10].I. J. </a:t>
            </a:r>
            <a:r>
              <a:rPr lang="en-US" sz="2000" dirty="0" err="1" smtClean="0">
                <a:latin typeface="Times New Roman" pitchFamily="18" charset="0"/>
                <a:cs typeface="Times New Roman" pitchFamily="18" charset="0"/>
              </a:rPr>
              <a:t>Goodfellow</a:t>
            </a:r>
            <a:r>
              <a:rPr lang="en-US" sz="2000" dirty="0" smtClean="0">
                <a:latin typeface="Times New Roman" pitchFamily="18" charset="0"/>
                <a:cs typeface="Times New Roman" pitchFamily="18" charset="0"/>
              </a:rPr>
              <a:t>, J. </a:t>
            </a:r>
            <a:r>
              <a:rPr lang="en-US" sz="2000" dirty="0" err="1" smtClean="0">
                <a:latin typeface="Times New Roman" pitchFamily="18" charset="0"/>
                <a:cs typeface="Times New Roman" pitchFamily="18" charset="0"/>
              </a:rPr>
              <a:t>Pouget-Abadie</a:t>
            </a:r>
            <a:r>
              <a:rPr lang="en-US" sz="2000" dirty="0" smtClean="0">
                <a:latin typeface="Times New Roman" pitchFamily="18" charset="0"/>
                <a:cs typeface="Times New Roman" pitchFamily="18" charset="0"/>
              </a:rPr>
              <a:t>, M. </a:t>
            </a:r>
            <a:r>
              <a:rPr lang="en-US" sz="2000" dirty="0" err="1" smtClean="0">
                <a:latin typeface="Times New Roman" pitchFamily="18" charset="0"/>
                <a:cs typeface="Times New Roman" pitchFamily="18" charset="0"/>
              </a:rPr>
              <a:t>Mirza</a:t>
            </a:r>
            <a:r>
              <a:rPr lang="en-US" sz="2000" dirty="0" smtClean="0">
                <a:latin typeface="Times New Roman" pitchFamily="18" charset="0"/>
                <a:cs typeface="Times New Roman" pitchFamily="18" charset="0"/>
              </a:rPr>
              <a:t>, B. </a:t>
            </a:r>
            <a:r>
              <a:rPr lang="en-US" sz="2000" dirty="0" err="1" smtClean="0">
                <a:latin typeface="Times New Roman" pitchFamily="18" charset="0"/>
                <a:cs typeface="Times New Roman" pitchFamily="18" charset="0"/>
              </a:rPr>
              <a:t>Xu</a:t>
            </a:r>
            <a:r>
              <a:rPr lang="en-US" sz="2000" dirty="0" smtClean="0">
                <a:latin typeface="Times New Roman" pitchFamily="18" charset="0"/>
                <a:cs typeface="Times New Roman" pitchFamily="18" charset="0"/>
              </a:rPr>
              <a:t>, D. </a:t>
            </a:r>
            <a:r>
              <a:rPr lang="en-US" sz="2000" dirty="0" err="1" smtClean="0">
                <a:latin typeface="Times New Roman" pitchFamily="18" charset="0"/>
                <a:cs typeface="Times New Roman" pitchFamily="18" charset="0"/>
              </a:rPr>
              <a:t>Warde</a:t>
            </a:r>
            <a:r>
              <a:rPr lang="en-US" sz="2000" dirty="0" smtClean="0">
                <a:latin typeface="Times New Roman" pitchFamily="18" charset="0"/>
                <a:cs typeface="Times New Roman" pitchFamily="18" charset="0"/>
              </a:rPr>
              <a:t>-Farley, S. </a:t>
            </a:r>
            <a:r>
              <a:rPr lang="en-US" sz="2000" dirty="0" err="1" smtClean="0">
                <a:latin typeface="Times New Roman" pitchFamily="18" charset="0"/>
                <a:cs typeface="Times New Roman" pitchFamily="18" charset="0"/>
              </a:rPr>
              <a:t>Ozair</a:t>
            </a:r>
            <a:r>
              <a:rPr lang="en-US" sz="2000" dirty="0" smtClean="0">
                <a:latin typeface="Times New Roman" pitchFamily="18" charset="0"/>
                <a:cs typeface="Times New Roman" pitchFamily="18" charset="0"/>
              </a:rPr>
              <a:t>, A. </a:t>
            </a:r>
            <a:r>
              <a:rPr lang="en-US" sz="2000" dirty="0" err="1" smtClean="0">
                <a:latin typeface="Times New Roman" pitchFamily="18" charset="0"/>
                <a:cs typeface="Times New Roman" pitchFamily="18" charset="0"/>
              </a:rPr>
              <a:t>Courville</a:t>
            </a:r>
            <a:r>
              <a:rPr lang="en-US" sz="2000" dirty="0" smtClean="0">
                <a:latin typeface="Times New Roman" pitchFamily="18" charset="0"/>
                <a:cs typeface="Times New Roman" pitchFamily="18" charset="0"/>
              </a:rPr>
              <a:t>, and Y. </a:t>
            </a:r>
            <a:r>
              <a:rPr lang="en-US" sz="2000" dirty="0" err="1" smtClean="0">
                <a:latin typeface="Times New Roman" pitchFamily="18" charset="0"/>
                <a:cs typeface="Times New Roman" pitchFamily="18" charset="0"/>
              </a:rPr>
              <a:t>Bengio</a:t>
            </a:r>
            <a:r>
              <a:rPr lang="en-US" sz="2000" dirty="0" smtClean="0">
                <a:latin typeface="Times New Roman" pitchFamily="18" charset="0"/>
                <a:cs typeface="Times New Roman" pitchFamily="18" charset="0"/>
              </a:rPr>
              <a:t>, "Generative adversarial nets," in Advances in Neural Information Processing Systems, 2014, pp. 26722680.</a:t>
            </a:r>
          </a:p>
          <a:p>
            <a:r>
              <a:rPr lang="en-US" sz="2000" dirty="0" smtClean="0">
                <a:latin typeface="Times New Roman" pitchFamily="18" charset="0"/>
                <a:cs typeface="Times New Roman" pitchFamily="18" charset="0"/>
              </a:rPr>
              <a:t>[11].</a:t>
            </a:r>
            <a:r>
              <a:rPr lang="en-US" sz="2000" dirty="0" err="1" smtClean="0">
                <a:latin typeface="Times New Roman" pitchFamily="18" charset="0"/>
                <a:cs typeface="Times New Roman" pitchFamily="18" charset="0"/>
              </a:rPr>
              <a:t>Koistinen</a:t>
            </a:r>
            <a:r>
              <a:rPr lang="en-US" sz="2000" dirty="0" smtClean="0">
                <a:latin typeface="Times New Roman" pitchFamily="18" charset="0"/>
                <a:cs typeface="Times New Roman" pitchFamily="18" charset="0"/>
              </a:rPr>
              <a:t>, P., &amp; </a:t>
            </a:r>
            <a:r>
              <a:rPr lang="en-US" sz="2000" dirty="0" err="1" smtClean="0">
                <a:latin typeface="Times New Roman" pitchFamily="18" charset="0"/>
                <a:cs typeface="Times New Roman" pitchFamily="18" charset="0"/>
              </a:rPr>
              <a:t>Holmström</a:t>
            </a:r>
            <a:r>
              <a:rPr lang="en-US" sz="2000" dirty="0" smtClean="0">
                <a:latin typeface="Times New Roman" pitchFamily="18" charset="0"/>
                <a:cs typeface="Times New Roman" pitchFamily="18" charset="0"/>
              </a:rPr>
              <a:t>, L. (1992). Kernel regression and </a:t>
            </a:r>
            <a:r>
              <a:rPr lang="en-US" sz="2000" dirty="0" err="1" smtClean="0">
                <a:latin typeface="Times New Roman" pitchFamily="18" charset="0"/>
                <a:cs typeface="Times New Roman" pitchFamily="18" charset="0"/>
              </a:rPr>
              <a:t>backpropagation</a:t>
            </a:r>
            <a:r>
              <a:rPr lang="en-US" sz="2000" dirty="0" smtClean="0">
                <a:latin typeface="Times New Roman" pitchFamily="18" charset="0"/>
                <a:cs typeface="Times New Roman" pitchFamily="18" charset="0"/>
              </a:rPr>
              <a:t> training with noise. In </a:t>
            </a:r>
            <a:r>
              <a:rPr lang="en-US" sz="2000" i="1" dirty="0" smtClean="0">
                <a:latin typeface="Times New Roman" pitchFamily="18" charset="0"/>
                <a:cs typeface="Times New Roman" pitchFamily="18" charset="0"/>
              </a:rPr>
              <a:t>Advances in Neural Information Processing Systems</a:t>
            </a:r>
            <a:r>
              <a:rPr lang="en-US" sz="2000" dirty="0" smtClean="0">
                <a:latin typeface="Times New Roman" pitchFamily="18" charset="0"/>
                <a:cs typeface="Times New Roman" pitchFamily="18" charset="0"/>
              </a:rPr>
              <a:t> (pp. 1033-1039).</a:t>
            </a:r>
          </a:p>
          <a:p>
            <a:r>
              <a:rPr lang="en-US" sz="2000" dirty="0" smtClean="0">
                <a:latin typeface="Times New Roman" pitchFamily="18" charset="0"/>
                <a:cs typeface="Times New Roman" pitchFamily="18" charset="0"/>
              </a:rPr>
              <a:t> [12].</a:t>
            </a:r>
            <a:r>
              <a:rPr lang="en-US" sz="2000" dirty="0" err="1" smtClean="0">
                <a:latin typeface="Times New Roman" pitchFamily="18" charset="0"/>
                <a:cs typeface="Times New Roman" pitchFamily="18" charset="0"/>
              </a:rPr>
              <a:t>Ledig</a:t>
            </a:r>
            <a:r>
              <a:rPr lang="en-US" sz="2000" dirty="0" smtClean="0">
                <a:latin typeface="Times New Roman" pitchFamily="18" charset="0"/>
                <a:cs typeface="Times New Roman" pitchFamily="18" charset="0"/>
              </a:rPr>
              <a:t>, C., </a:t>
            </a:r>
            <a:r>
              <a:rPr lang="en-US" sz="2000" dirty="0" err="1" smtClean="0">
                <a:latin typeface="Times New Roman" pitchFamily="18" charset="0"/>
                <a:cs typeface="Times New Roman" pitchFamily="18" charset="0"/>
              </a:rPr>
              <a:t>Theis</a:t>
            </a:r>
            <a:r>
              <a:rPr lang="en-US" sz="2000" dirty="0" smtClean="0">
                <a:latin typeface="Times New Roman" pitchFamily="18" charset="0"/>
                <a:cs typeface="Times New Roman" pitchFamily="18" charset="0"/>
              </a:rPr>
              <a:t>, L., </a:t>
            </a:r>
            <a:r>
              <a:rPr lang="en-US" sz="2000" dirty="0" err="1" smtClean="0">
                <a:latin typeface="Times New Roman" pitchFamily="18" charset="0"/>
                <a:cs typeface="Times New Roman" pitchFamily="18" charset="0"/>
              </a:rPr>
              <a:t>Huszár</a:t>
            </a:r>
            <a:r>
              <a:rPr lang="en-US" sz="2000" dirty="0" smtClean="0">
                <a:latin typeface="Times New Roman" pitchFamily="18" charset="0"/>
                <a:cs typeface="Times New Roman" pitchFamily="18" charset="0"/>
              </a:rPr>
              <a:t>, F., Caballero, J., Cunningham, A., Acosta, A., ... &amp; Shi, W. (2017). Photo-realistic single image super-resolution using a generative adversarial network. In </a:t>
            </a:r>
            <a:r>
              <a:rPr lang="en-US" sz="2000" i="1" dirty="0" smtClean="0">
                <a:latin typeface="Times New Roman" pitchFamily="18" charset="0"/>
                <a:cs typeface="Times New Roman" pitchFamily="18" charset="0"/>
              </a:rPr>
              <a:t>Proceedings of the IEEE conference on computer vision and pattern recognition</a:t>
            </a:r>
            <a:r>
              <a:rPr lang="en-US" sz="2000" dirty="0" smtClean="0">
                <a:latin typeface="Times New Roman" pitchFamily="18" charset="0"/>
                <a:cs typeface="Times New Roman" pitchFamily="18" charset="0"/>
              </a:rPr>
              <a:t> (pp. 4681-4690).</a:t>
            </a:r>
          </a:p>
          <a:p>
            <a:endParaRPr lang="en-US" sz="20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3264344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05318" y="43154"/>
            <a:ext cx="6838682" cy="587911"/>
          </a:xfrm>
        </p:spPr>
        <p:txBody>
          <a:bodyPr>
            <a:noAutofit/>
          </a:bodyPr>
          <a:lstStyle/>
          <a:p>
            <a:pPr algn="ctr"/>
            <a:r>
              <a:rPr lang="en-US" sz="4000" dirty="0" smtClean="0"/>
              <a:t>REFERENCES</a:t>
            </a:r>
            <a:endParaRPr lang="en-US" sz="4000" dirty="0"/>
          </a:p>
        </p:txBody>
      </p:sp>
      <p:sp>
        <p:nvSpPr>
          <p:cNvPr id="3" name="Content Placeholder 2"/>
          <p:cNvSpPr>
            <a:spLocks noGrp="1"/>
          </p:cNvSpPr>
          <p:nvPr>
            <p:ph idx="1"/>
          </p:nvPr>
        </p:nvSpPr>
        <p:spPr>
          <a:xfrm>
            <a:off x="2311758" y="821073"/>
            <a:ext cx="6742089" cy="930453"/>
          </a:xfrm>
        </p:spPr>
        <p:txBody>
          <a:bodyPr>
            <a:normAutofit/>
          </a:bodyPr>
          <a:lstStyle/>
          <a:p>
            <a:pPr marL="0" indent="0">
              <a:buNone/>
            </a:pPr>
            <a:r>
              <a:rPr lang="en-US" sz="2000" b="1" dirty="0" smtClean="0">
                <a:solidFill>
                  <a:schemeClr val="accent2">
                    <a:lumMod val="75000"/>
                  </a:schemeClr>
                </a:solidFill>
                <a:latin typeface="Times New Roman" pitchFamily="18" charset="0"/>
                <a:cs typeface="Times New Roman" pitchFamily="18" charset="0"/>
              </a:rPr>
              <a:t> Amplification of data through the use of super resolution based on generative adversarial network(GAN)</a:t>
            </a:r>
            <a:endParaRPr lang="en-US" sz="2000" dirty="0" smtClean="0">
              <a:solidFill>
                <a:schemeClr val="tx1">
                  <a:lumMod val="50000"/>
                  <a:lumOff val="50000"/>
                </a:schemeClr>
              </a:solidFill>
            </a:endParaRPr>
          </a:p>
        </p:txBody>
      </p:sp>
      <p:sp>
        <p:nvSpPr>
          <p:cNvPr id="6" name="Slide Number Placeholder 4"/>
          <p:cNvSpPr>
            <a:spLocks noGrp="1"/>
          </p:cNvSpPr>
          <p:nvPr>
            <p:ph type="sldNum" sz="quarter" idx="12"/>
          </p:nvPr>
        </p:nvSpPr>
        <p:spPr>
          <a:xfrm>
            <a:off x="6996447" y="6338328"/>
            <a:ext cx="2057400" cy="365125"/>
          </a:xfrm>
        </p:spPr>
        <p:txBody>
          <a:bodyPr/>
          <a:lstStyle/>
          <a:p>
            <a:r>
              <a:rPr lang="en-US" sz="2400" dirty="0" smtClean="0">
                <a:solidFill>
                  <a:prstClr val="white"/>
                </a:solidFill>
              </a:rPr>
              <a:t>31</a:t>
            </a:r>
            <a:endParaRPr lang="en-US" sz="2400" dirty="0">
              <a:solidFill>
                <a:prstClr val="white"/>
              </a:solidFill>
            </a:endParaRPr>
          </a:p>
        </p:txBody>
      </p:sp>
      <p:sp>
        <p:nvSpPr>
          <p:cNvPr id="8" name="TextBox 7"/>
          <p:cNvSpPr txBox="1"/>
          <p:nvPr/>
        </p:nvSpPr>
        <p:spPr>
          <a:xfrm>
            <a:off x="14067" y="6478686"/>
            <a:ext cx="2855741" cy="369332"/>
          </a:xfrm>
          <a:prstGeom prst="rect">
            <a:avLst/>
          </a:prstGeom>
          <a:solidFill>
            <a:srgbClr val="5F173C"/>
          </a:solidFill>
        </p:spPr>
        <p:txBody>
          <a:bodyPr wrap="square" rtlCol="0">
            <a:spAutoFit/>
          </a:bodyPr>
          <a:lstStyle/>
          <a:p>
            <a:pPr algn="ctr"/>
            <a:r>
              <a:rPr lang="en-US" dirty="0" smtClean="0">
                <a:solidFill>
                  <a:srgbClr val="EEB8D4"/>
                </a:solidFill>
              </a:rPr>
              <a:t>SANIA  REHMAT</a:t>
            </a:r>
            <a:endParaRPr lang="en-US" dirty="0">
              <a:solidFill>
                <a:srgbClr val="EEB8D4"/>
              </a:solidFill>
            </a:endParaRPr>
          </a:p>
        </p:txBody>
      </p:sp>
      <p:sp>
        <p:nvSpPr>
          <p:cNvPr id="9" name="TextBox 8"/>
          <p:cNvSpPr txBox="1"/>
          <p:nvPr/>
        </p:nvSpPr>
        <p:spPr>
          <a:xfrm>
            <a:off x="2670519" y="6476338"/>
            <a:ext cx="3308249" cy="369332"/>
          </a:xfrm>
          <a:prstGeom prst="rect">
            <a:avLst/>
          </a:prstGeom>
          <a:solidFill>
            <a:srgbClr val="5F173C"/>
          </a:solidFill>
        </p:spPr>
        <p:txBody>
          <a:bodyPr wrap="square" rtlCol="0">
            <a:spAutoFit/>
          </a:bodyPr>
          <a:lstStyle/>
          <a:p>
            <a:pPr algn="ctr"/>
            <a:r>
              <a:rPr lang="en-US" dirty="0" smtClean="0">
                <a:solidFill>
                  <a:srgbClr val="EEB8D4"/>
                </a:solidFill>
              </a:rPr>
              <a:t>Sania11.lcwu@gmail.com</a:t>
            </a:r>
            <a:endParaRPr lang="en-US" dirty="0">
              <a:solidFill>
                <a:srgbClr val="EEB8D4"/>
              </a:solidFill>
            </a:endParaRPr>
          </a:p>
        </p:txBody>
      </p:sp>
      <p:sp>
        <p:nvSpPr>
          <p:cNvPr id="10" name="TextBox 9"/>
          <p:cNvSpPr txBox="1"/>
          <p:nvPr/>
        </p:nvSpPr>
        <p:spPr>
          <a:xfrm>
            <a:off x="6068770" y="6488059"/>
            <a:ext cx="2594586" cy="369332"/>
          </a:xfrm>
          <a:prstGeom prst="rect">
            <a:avLst/>
          </a:prstGeom>
          <a:solidFill>
            <a:srgbClr val="5F173C"/>
          </a:solidFill>
        </p:spPr>
        <p:txBody>
          <a:bodyPr wrap="square" rtlCol="0">
            <a:spAutoFit/>
          </a:bodyPr>
          <a:lstStyle/>
          <a:p>
            <a:pPr algn="ctr"/>
            <a:endParaRPr lang="en-US" dirty="0">
              <a:solidFill>
                <a:srgbClr val="EEB8D4"/>
              </a:solidFill>
            </a:endParaRPr>
          </a:p>
        </p:txBody>
      </p:sp>
      <p:sp>
        <p:nvSpPr>
          <p:cNvPr id="11" name="Title 1"/>
          <p:cNvSpPr txBox="1">
            <a:spLocks/>
          </p:cNvSpPr>
          <p:nvPr/>
        </p:nvSpPr>
        <p:spPr>
          <a:xfrm>
            <a:off x="0" y="1496291"/>
            <a:ext cx="9144000" cy="450272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smtClean="0">
                <a:latin typeface="Times New Roman" pitchFamily="18" charset="0"/>
                <a:cs typeface="Times New Roman" pitchFamily="18" charset="0"/>
              </a:rPr>
              <a:t> [13].</a:t>
            </a:r>
            <a:r>
              <a:rPr lang="en-US" sz="1800" dirty="0" err="1" smtClean="0">
                <a:latin typeface="Times New Roman" pitchFamily="18" charset="0"/>
                <a:cs typeface="Times New Roman" pitchFamily="18" charset="0"/>
              </a:rPr>
              <a:t>Mikołajczyk</a:t>
            </a:r>
            <a:r>
              <a:rPr lang="en-US" sz="1800" dirty="0" smtClean="0">
                <a:latin typeface="Times New Roman" pitchFamily="18" charset="0"/>
                <a:cs typeface="Times New Roman" pitchFamily="18" charset="0"/>
              </a:rPr>
              <a:t>, A., &amp; </a:t>
            </a:r>
            <a:r>
              <a:rPr lang="en-US" sz="1800" dirty="0" err="1" smtClean="0">
                <a:latin typeface="Times New Roman" pitchFamily="18" charset="0"/>
                <a:cs typeface="Times New Roman" pitchFamily="18" charset="0"/>
              </a:rPr>
              <a:t>Grochowski</a:t>
            </a:r>
            <a:r>
              <a:rPr lang="en-US" sz="1800" dirty="0" smtClean="0">
                <a:latin typeface="Times New Roman" pitchFamily="18" charset="0"/>
                <a:cs typeface="Times New Roman" pitchFamily="18" charset="0"/>
              </a:rPr>
              <a:t>, M. (2018, May). Data augmentation for improving deep learning in image classification problem. In </a:t>
            </a:r>
            <a:r>
              <a:rPr lang="en-US" sz="1800" i="1" dirty="0" smtClean="0">
                <a:latin typeface="Times New Roman" pitchFamily="18" charset="0"/>
                <a:cs typeface="Times New Roman" pitchFamily="18" charset="0"/>
              </a:rPr>
              <a:t>2018 international interdisciplinary PhD workshop (</a:t>
            </a:r>
            <a:r>
              <a:rPr lang="en-US" sz="1800" i="1" dirty="0" err="1" smtClean="0">
                <a:latin typeface="Times New Roman" pitchFamily="18" charset="0"/>
                <a:cs typeface="Times New Roman" pitchFamily="18" charset="0"/>
              </a:rPr>
              <a:t>IIPhDW</a:t>
            </a:r>
            <a:r>
              <a:rPr lang="en-US" sz="1800" i="1"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 (pp. 117-122). IEEE.</a:t>
            </a:r>
          </a:p>
          <a:p>
            <a:r>
              <a:rPr lang="en-US" sz="1800" dirty="0" smtClean="0">
                <a:latin typeface="Times New Roman" pitchFamily="18" charset="0"/>
                <a:cs typeface="Times New Roman" pitchFamily="18" charset="0"/>
              </a:rPr>
              <a:t> [14].Radford, A., Metz, L., &amp; </a:t>
            </a:r>
            <a:r>
              <a:rPr lang="en-US" sz="1800" dirty="0" err="1" smtClean="0">
                <a:latin typeface="Times New Roman" pitchFamily="18" charset="0"/>
                <a:cs typeface="Times New Roman" pitchFamily="18" charset="0"/>
              </a:rPr>
              <a:t>Chintala</a:t>
            </a:r>
            <a:r>
              <a:rPr lang="en-US" sz="1800" dirty="0" smtClean="0">
                <a:latin typeface="Times New Roman" pitchFamily="18" charset="0"/>
                <a:cs typeface="Times New Roman" pitchFamily="18" charset="0"/>
              </a:rPr>
              <a:t>, S. (2015). Unsupervised representation learning with deep </a:t>
            </a:r>
            <a:r>
              <a:rPr lang="en-US" sz="1800" dirty="0" err="1" smtClean="0">
                <a:latin typeface="Times New Roman" pitchFamily="18" charset="0"/>
                <a:cs typeface="Times New Roman" pitchFamily="18" charset="0"/>
              </a:rPr>
              <a:t>convolutional</a:t>
            </a:r>
            <a:r>
              <a:rPr lang="en-US" sz="1800" dirty="0" smtClean="0">
                <a:latin typeface="Times New Roman" pitchFamily="18" charset="0"/>
                <a:cs typeface="Times New Roman" pitchFamily="18" charset="0"/>
              </a:rPr>
              <a:t> generative adversarial networks. </a:t>
            </a:r>
            <a:r>
              <a:rPr lang="en-US" sz="1800" i="1" dirty="0" err="1" smtClean="0">
                <a:latin typeface="Times New Roman" pitchFamily="18" charset="0"/>
                <a:cs typeface="Times New Roman" pitchFamily="18" charset="0"/>
              </a:rPr>
              <a:t>arXiv</a:t>
            </a:r>
            <a:r>
              <a:rPr lang="en-US" sz="1800" i="1" dirty="0" smtClean="0">
                <a:latin typeface="Times New Roman" pitchFamily="18" charset="0"/>
                <a:cs typeface="Times New Roman" pitchFamily="18" charset="0"/>
              </a:rPr>
              <a:t> preprint arXiv:1511.06434</a:t>
            </a:r>
            <a:r>
              <a:rPr lang="en-US" sz="1800"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 [15].Sharma, A., </a:t>
            </a:r>
            <a:r>
              <a:rPr lang="en-US" sz="1800" dirty="0" err="1" smtClean="0">
                <a:latin typeface="Times New Roman" pitchFamily="18" charset="0"/>
                <a:cs typeface="Times New Roman" pitchFamily="18" charset="0"/>
              </a:rPr>
              <a:t>Jindal</a:t>
            </a:r>
            <a:r>
              <a:rPr lang="en-US" sz="1800" dirty="0" smtClean="0">
                <a:latin typeface="Times New Roman" pitchFamily="18" charset="0"/>
                <a:cs typeface="Times New Roman" pitchFamily="18" charset="0"/>
              </a:rPr>
              <a:t>, N., &amp; </a:t>
            </a:r>
            <a:r>
              <a:rPr lang="en-US" sz="1800" dirty="0" err="1" smtClean="0">
                <a:latin typeface="Times New Roman" pitchFamily="18" charset="0"/>
                <a:cs typeface="Times New Roman" pitchFamily="18" charset="0"/>
              </a:rPr>
              <a:t>Thakur</a:t>
            </a:r>
            <a:r>
              <a:rPr lang="en-US" sz="1800" dirty="0" smtClean="0">
                <a:latin typeface="Times New Roman" pitchFamily="18" charset="0"/>
                <a:cs typeface="Times New Roman" pitchFamily="18" charset="0"/>
              </a:rPr>
              <a:t>, A. (2018, December). Comparison on Generative Adversarial Networks–A Study. In </a:t>
            </a:r>
            <a:r>
              <a:rPr lang="en-US" sz="1800" i="1" dirty="0" smtClean="0">
                <a:latin typeface="Times New Roman" pitchFamily="18" charset="0"/>
                <a:cs typeface="Times New Roman" pitchFamily="18" charset="0"/>
              </a:rPr>
              <a:t>2018 First International Conference on Secure Cyber Computing and Communication (ICSCCC)</a:t>
            </a:r>
            <a:r>
              <a:rPr lang="en-US" sz="1800" dirty="0" smtClean="0">
                <a:latin typeface="Times New Roman" pitchFamily="18" charset="0"/>
                <a:cs typeface="Times New Roman" pitchFamily="18" charset="0"/>
              </a:rPr>
              <a:t> (pp. 391-396). IEEE.</a:t>
            </a:r>
          </a:p>
          <a:p>
            <a:r>
              <a:rPr lang="en-US" sz="1800" dirty="0" smtClean="0">
                <a:latin typeface="Times New Roman" pitchFamily="18" charset="0"/>
                <a:cs typeface="Times New Roman" pitchFamily="18" charset="0"/>
              </a:rPr>
              <a:t> [16].Shorten, C., &amp; </a:t>
            </a:r>
            <a:r>
              <a:rPr lang="en-US" sz="1800" dirty="0" err="1" smtClean="0">
                <a:latin typeface="Times New Roman" pitchFamily="18" charset="0"/>
                <a:cs typeface="Times New Roman" pitchFamily="18" charset="0"/>
              </a:rPr>
              <a:t>Khoshgoftaar</a:t>
            </a:r>
            <a:r>
              <a:rPr lang="en-US" sz="1800" dirty="0" smtClean="0">
                <a:latin typeface="Times New Roman" pitchFamily="18" charset="0"/>
                <a:cs typeface="Times New Roman" pitchFamily="18" charset="0"/>
              </a:rPr>
              <a:t>, T. M. (2019). A survey on image data augmentation for deep learning. </a:t>
            </a:r>
            <a:r>
              <a:rPr lang="en-US" sz="1800" i="1" dirty="0" smtClean="0">
                <a:latin typeface="Times New Roman" pitchFamily="18" charset="0"/>
                <a:cs typeface="Times New Roman" pitchFamily="18" charset="0"/>
              </a:rPr>
              <a:t>Journal of Big Data</a:t>
            </a:r>
            <a:r>
              <a:rPr lang="en-US" sz="1800" dirty="0" smtClean="0">
                <a:latin typeface="Times New Roman" pitchFamily="18" charset="0"/>
                <a:cs typeface="Times New Roman" pitchFamily="18" charset="0"/>
              </a:rPr>
              <a:t>, </a:t>
            </a:r>
            <a:r>
              <a:rPr lang="en-US" sz="1800" i="1" dirty="0" smtClean="0">
                <a:latin typeface="Times New Roman" pitchFamily="18" charset="0"/>
                <a:cs typeface="Times New Roman" pitchFamily="18" charset="0"/>
              </a:rPr>
              <a:t>6</a:t>
            </a:r>
            <a:r>
              <a:rPr lang="en-US" sz="1800" dirty="0" smtClean="0">
                <a:latin typeface="Times New Roman" pitchFamily="18" charset="0"/>
                <a:cs typeface="Times New Roman" pitchFamily="18" charset="0"/>
              </a:rPr>
              <a:t>(1), 60.</a:t>
            </a:r>
          </a:p>
          <a:p>
            <a:r>
              <a:rPr lang="en-US" sz="1800" dirty="0" smtClean="0">
                <a:latin typeface="Times New Roman" pitchFamily="18" charset="0"/>
                <a:cs typeface="Times New Roman" pitchFamily="18" charset="0"/>
              </a:rPr>
              <a:t> [17].Tran, K., </a:t>
            </a:r>
            <a:r>
              <a:rPr lang="en-US" sz="1800" dirty="0" err="1" smtClean="0">
                <a:latin typeface="Times New Roman" pitchFamily="18" charset="0"/>
                <a:cs typeface="Times New Roman" pitchFamily="18" charset="0"/>
              </a:rPr>
              <a:t>Panahi</a:t>
            </a:r>
            <a:r>
              <a:rPr lang="en-US" sz="1800" dirty="0" smtClean="0">
                <a:latin typeface="Times New Roman" pitchFamily="18" charset="0"/>
                <a:cs typeface="Times New Roman" pitchFamily="18" charset="0"/>
              </a:rPr>
              <a:t>, A., </a:t>
            </a:r>
            <a:r>
              <a:rPr lang="en-US" sz="1800" dirty="0" err="1" smtClean="0">
                <a:latin typeface="Times New Roman" pitchFamily="18" charset="0"/>
                <a:cs typeface="Times New Roman" pitchFamily="18" charset="0"/>
              </a:rPr>
              <a:t>Adiga</a:t>
            </a:r>
            <a:r>
              <a:rPr lang="en-US" sz="1800" dirty="0" smtClean="0">
                <a:latin typeface="Times New Roman" pitchFamily="18" charset="0"/>
                <a:cs typeface="Times New Roman" pitchFamily="18" charset="0"/>
              </a:rPr>
              <a:t>, A., </a:t>
            </a:r>
            <a:r>
              <a:rPr lang="en-US" sz="1800" dirty="0" err="1" smtClean="0">
                <a:latin typeface="Times New Roman" pitchFamily="18" charset="0"/>
                <a:cs typeface="Times New Roman" pitchFamily="18" charset="0"/>
              </a:rPr>
              <a:t>Sakla</a:t>
            </a:r>
            <a:r>
              <a:rPr lang="en-US" sz="1800" dirty="0" smtClean="0">
                <a:latin typeface="Times New Roman" pitchFamily="18" charset="0"/>
                <a:cs typeface="Times New Roman" pitchFamily="18" charset="0"/>
              </a:rPr>
              <a:t>, W., &amp; </a:t>
            </a:r>
            <a:r>
              <a:rPr lang="en-US" sz="1800" dirty="0" err="1" smtClean="0">
                <a:latin typeface="Times New Roman" pitchFamily="18" charset="0"/>
                <a:cs typeface="Times New Roman" pitchFamily="18" charset="0"/>
              </a:rPr>
              <a:t>Krim</a:t>
            </a:r>
            <a:r>
              <a:rPr lang="en-US" sz="1800" dirty="0" smtClean="0">
                <a:latin typeface="Times New Roman" pitchFamily="18" charset="0"/>
                <a:cs typeface="Times New Roman" pitchFamily="18" charset="0"/>
              </a:rPr>
              <a:t>, H. (2019, May). Nonlinear Multi-scale Super-resolution Using Deep Learning. In </a:t>
            </a:r>
            <a:r>
              <a:rPr lang="en-US" sz="1800" i="1" dirty="0" smtClean="0">
                <a:latin typeface="Times New Roman" pitchFamily="18" charset="0"/>
                <a:cs typeface="Times New Roman" pitchFamily="18" charset="0"/>
              </a:rPr>
              <a:t>ICASSP 2019-2019 IEEE International Conference on Acoustics, Speech and Signal Processing (ICASSP)</a:t>
            </a:r>
            <a:r>
              <a:rPr lang="en-US" sz="1800" dirty="0" smtClean="0">
                <a:latin typeface="Times New Roman" pitchFamily="18" charset="0"/>
                <a:cs typeface="Times New Roman" pitchFamily="18" charset="0"/>
              </a:rPr>
              <a:t> (pp. 3182-3186). IEEE.</a:t>
            </a:r>
          </a:p>
          <a:p>
            <a:r>
              <a:rPr lang="en-US" sz="1800" dirty="0" smtClean="0">
                <a:latin typeface="Times New Roman" pitchFamily="18" charset="0"/>
                <a:cs typeface="Times New Roman" pitchFamily="18" charset="0"/>
              </a:rPr>
              <a:t> [18]. Tim S, Ian G, </a:t>
            </a:r>
            <a:r>
              <a:rPr lang="en-US" sz="1800" dirty="0" err="1" smtClean="0">
                <a:latin typeface="Times New Roman" pitchFamily="18" charset="0"/>
                <a:cs typeface="Times New Roman" pitchFamily="18" charset="0"/>
              </a:rPr>
              <a:t>Wojciech</a:t>
            </a:r>
            <a:r>
              <a:rPr lang="en-US" sz="1800" dirty="0" smtClean="0">
                <a:latin typeface="Times New Roman" pitchFamily="18" charset="0"/>
                <a:cs typeface="Times New Roman" pitchFamily="18" charset="0"/>
              </a:rPr>
              <a:t> Z, Vicki C, Alec R, Xi C. Improved techniques for training GANs. </a:t>
            </a:r>
            <a:r>
              <a:rPr lang="en-US" sz="1800" dirty="0" err="1" smtClean="0">
                <a:latin typeface="Times New Roman" pitchFamily="18" charset="0"/>
                <a:cs typeface="Times New Roman" pitchFamily="18" charset="0"/>
              </a:rPr>
              <a:t>arXiv</a:t>
            </a:r>
            <a:r>
              <a:rPr lang="en-US" sz="1800" dirty="0" smtClean="0">
                <a:latin typeface="Times New Roman" pitchFamily="18" charset="0"/>
                <a:cs typeface="Times New Roman" pitchFamily="18" charset="0"/>
              </a:rPr>
              <a:t> preprint. 2016.</a:t>
            </a:r>
          </a:p>
          <a:p>
            <a:r>
              <a:rPr lang="en-US" sz="1800" dirty="0" smtClean="0">
                <a:latin typeface="Times New Roman" pitchFamily="18" charset="0"/>
                <a:cs typeface="Times New Roman" pitchFamily="18" charset="0"/>
              </a:rPr>
              <a:t> [19].Wang, Z., Ye, M., Yang, F., </a:t>
            </a:r>
            <a:r>
              <a:rPr lang="en-US" sz="1800" dirty="0" err="1" smtClean="0">
                <a:latin typeface="Times New Roman" pitchFamily="18" charset="0"/>
                <a:cs typeface="Times New Roman" pitchFamily="18" charset="0"/>
              </a:rPr>
              <a:t>Bai</a:t>
            </a:r>
            <a:r>
              <a:rPr lang="en-US" sz="1800" dirty="0" smtClean="0">
                <a:latin typeface="Times New Roman" pitchFamily="18" charset="0"/>
                <a:cs typeface="Times New Roman" pitchFamily="18" charset="0"/>
              </a:rPr>
              <a:t>, X., &amp; </a:t>
            </a:r>
            <a:r>
              <a:rPr lang="en-US" sz="1800" dirty="0" err="1" smtClean="0">
                <a:latin typeface="Times New Roman" pitchFamily="18" charset="0"/>
                <a:cs typeface="Times New Roman" pitchFamily="18" charset="0"/>
              </a:rPr>
              <a:t>Shin'ichi</a:t>
            </a:r>
            <a:r>
              <a:rPr lang="en-US" sz="1800" dirty="0" smtClean="0">
                <a:latin typeface="Times New Roman" pitchFamily="18" charset="0"/>
                <a:cs typeface="Times New Roman" pitchFamily="18" charset="0"/>
              </a:rPr>
              <a:t> Satoh. (2018, July). Cascaded SR-GAN for Scale-Adaptive Low Resolution Person Re-identification. In </a:t>
            </a:r>
            <a:r>
              <a:rPr lang="en-US" sz="1800" i="1" dirty="0" smtClean="0">
                <a:latin typeface="Times New Roman" pitchFamily="18" charset="0"/>
                <a:cs typeface="Times New Roman" pitchFamily="18" charset="0"/>
              </a:rPr>
              <a:t>IJCAI</a:t>
            </a:r>
            <a:r>
              <a:rPr lang="en-US" sz="1800" dirty="0" smtClean="0">
                <a:latin typeface="Times New Roman" pitchFamily="18" charset="0"/>
                <a:cs typeface="Times New Roman" pitchFamily="18" charset="0"/>
              </a:rPr>
              <a:t> (pp. 3891-3897).</a:t>
            </a:r>
          </a:p>
          <a:p>
            <a:r>
              <a:rPr lang="en-US" sz="1800" dirty="0" smtClean="0">
                <a:latin typeface="Times New Roman" pitchFamily="18" charset="0"/>
                <a:cs typeface="Times New Roman" pitchFamily="18" charset="0"/>
              </a:rPr>
              <a:t>[20]. </a:t>
            </a:r>
            <a:r>
              <a:rPr lang="en-US" sz="1800" dirty="0" err="1" smtClean="0">
                <a:latin typeface="Times New Roman" pitchFamily="18" charset="0"/>
                <a:cs typeface="Times New Roman" pitchFamily="18" charset="0"/>
              </a:rPr>
              <a:t>Tero</a:t>
            </a:r>
            <a:r>
              <a:rPr lang="en-US" sz="1800" dirty="0" smtClean="0">
                <a:latin typeface="Times New Roman" pitchFamily="18" charset="0"/>
                <a:cs typeface="Times New Roman" pitchFamily="18" charset="0"/>
              </a:rPr>
              <a:t> K, </a:t>
            </a:r>
            <a:r>
              <a:rPr lang="en-US" sz="1800" dirty="0" err="1" smtClean="0">
                <a:latin typeface="Times New Roman" pitchFamily="18" charset="0"/>
                <a:cs typeface="Times New Roman" pitchFamily="18" charset="0"/>
              </a:rPr>
              <a:t>Timo</a:t>
            </a:r>
            <a:r>
              <a:rPr lang="en-US" sz="1800" dirty="0" smtClean="0">
                <a:latin typeface="Times New Roman" pitchFamily="18" charset="0"/>
                <a:cs typeface="Times New Roman" pitchFamily="18" charset="0"/>
              </a:rPr>
              <a:t> A, </a:t>
            </a:r>
            <a:r>
              <a:rPr lang="en-US" sz="1800" dirty="0" err="1" smtClean="0">
                <a:latin typeface="Times New Roman" pitchFamily="18" charset="0"/>
                <a:cs typeface="Times New Roman" pitchFamily="18" charset="0"/>
              </a:rPr>
              <a:t>Samuli</a:t>
            </a:r>
            <a:r>
              <a:rPr lang="en-US" sz="1800" dirty="0" smtClean="0">
                <a:latin typeface="Times New Roman" pitchFamily="18" charset="0"/>
                <a:cs typeface="Times New Roman" pitchFamily="18" charset="0"/>
              </a:rPr>
              <a:t> L, </a:t>
            </a:r>
            <a:r>
              <a:rPr lang="en-US" sz="1800" dirty="0" err="1" smtClean="0">
                <a:latin typeface="Times New Roman" pitchFamily="18" charset="0"/>
                <a:cs typeface="Times New Roman" pitchFamily="18" charset="0"/>
              </a:rPr>
              <a:t>Jaakko</a:t>
            </a:r>
            <a:r>
              <a:rPr lang="en-US" sz="1800" dirty="0" smtClean="0">
                <a:latin typeface="Times New Roman" pitchFamily="18" charset="0"/>
                <a:cs typeface="Times New Roman" pitchFamily="18" charset="0"/>
              </a:rPr>
              <a:t> L. Progressive growing of GANs for improved quality, stability, and variation. </a:t>
            </a:r>
            <a:r>
              <a:rPr lang="en-US" sz="1800" dirty="0" err="1" smtClean="0">
                <a:latin typeface="Times New Roman" pitchFamily="18" charset="0"/>
                <a:cs typeface="Times New Roman" pitchFamily="18" charset="0"/>
              </a:rPr>
              <a:t>CoRR</a:t>
            </a:r>
            <a:r>
              <a:rPr lang="en-US" sz="1800" dirty="0" smtClean="0">
                <a:latin typeface="Times New Roman" pitchFamily="18" charset="0"/>
                <a:cs typeface="Times New Roman" pitchFamily="18" charset="0"/>
              </a:rPr>
              <a:t>, abs/1710.10196, 2017.</a:t>
            </a:r>
          </a:p>
          <a:p>
            <a:r>
              <a:rPr lang="en-US" sz="1800" dirty="0" smtClean="0">
                <a:latin typeface="Times New Roman" pitchFamily="18" charset="0"/>
                <a:cs typeface="Times New Roman" pitchFamily="18" charset="0"/>
              </a:rPr>
              <a:t> </a:t>
            </a:r>
          </a:p>
          <a:p>
            <a:r>
              <a:rPr lang="en-US" sz="1800" dirty="0" smtClean="0">
                <a:latin typeface="Times New Roman" pitchFamily="18" charset="0"/>
                <a:cs typeface="Times New Roman" pitchFamily="18" charset="0"/>
              </a:rPr>
              <a:t> </a:t>
            </a:r>
            <a:endParaRPr lang="en-US" sz="1800" dirty="0">
              <a:latin typeface="Times New Roman" pitchFamily="18" charset="0"/>
              <a:cs typeface="Times New Roman" pitchFamily="18" charset="0"/>
            </a:endParaRPr>
          </a:p>
        </p:txBody>
      </p:sp>
    </p:spTree>
    <p:extLst>
      <p:ext uri="{BB962C8B-B14F-4D97-AF65-F5344CB8AC3E}">
        <p14:creationId xmlns="" xmlns:p14="http://schemas.microsoft.com/office/powerpoint/2010/main" val="3264344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0" y="2871989"/>
            <a:ext cx="9144000" cy="1893193"/>
          </a:xfrm>
        </p:spPr>
        <p:txBody>
          <a:bodyPr>
            <a:noAutofit/>
          </a:bodyPr>
          <a:lstStyle/>
          <a:p>
            <a:pPr algn="ctr"/>
            <a:r>
              <a:rPr lang="en-US" sz="6000" dirty="0" smtClean="0">
                <a:ln>
                  <a:solidFill>
                    <a:schemeClr val="bg1"/>
                  </a:solidFill>
                </a:ln>
                <a:effectLst>
                  <a:glow rad="228600">
                    <a:schemeClr val="accent2">
                      <a:satMod val="175000"/>
                      <a:alpha val="40000"/>
                    </a:schemeClr>
                  </a:glow>
                </a:effectLst>
              </a:rPr>
              <a:t>THANK YOU</a:t>
            </a:r>
            <a:endParaRPr lang="en-US" sz="6000" dirty="0">
              <a:ln>
                <a:solidFill>
                  <a:schemeClr val="bg1"/>
                </a:solidFill>
              </a:ln>
              <a:effectLst>
                <a:glow rad="228600">
                  <a:schemeClr val="accent2">
                    <a:satMod val="175000"/>
                    <a:alpha val="40000"/>
                  </a:schemeClr>
                </a:glow>
              </a:effectLst>
            </a:endParaRPr>
          </a:p>
        </p:txBody>
      </p:sp>
      <p:sp>
        <p:nvSpPr>
          <p:cNvPr id="6" name="Slide Number Placeholder 4"/>
          <p:cNvSpPr>
            <a:spLocks noGrp="1"/>
          </p:cNvSpPr>
          <p:nvPr>
            <p:ph type="sldNum" sz="quarter" idx="12"/>
          </p:nvPr>
        </p:nvSpPr>
        <p:spPr>
          <a:xfrm>
            <a:off x="6996447" y="6338328"/>
            <a:ext cx="2057400" cy="365125"/>
          </a:xfrm>
        </p:spPr>
        <p:txBody>
          <a:bodyPr/>
          <a:lstStyle/>
          <a:p>
            <a:r>
              <a:rPr lang="en-US" sz="2400" dirty="0" smtClean="0">
                <a:solidFill>
                  <a:prstClr val="white"/>
                </a:solidFill>
              </a:rPr>
              <a:t>32</a:t>
            </a:r>
            <a:endParaRPr lang="en-US" sz="2400" dirty="0">
              <a:solidFill>
                <a:prstClr val="white"/>
              </a:solidFill>
            </a:endParaRPr>
          </a:p>
        </p:txBody>
      </p:sp>
      <p:sp>
        <p:nvSpPr>
          <p:cNvPr id="7" name="TextBox 6"/>
          <p:cNvSpPr txBox="1"/>
          <p:nvPr/>
        </p:nvSpPr>
        <p:spPr>
          <a:xfrm>
            <a:off x="14067" y="6478686"/>
            <a:ext cx="2855741" cy="369332"/>
          </a:xfrm>
          <a:prstGeom prst="rect">
            <a:avLst/>
          </a:prstGeom>
          <a:solidFill>
            <a:srgbClr val="5F173C"/>
          </a:solidFill>
        </p:spPr>
        <p:txBody>
          <a:bodyPr wrap="square" rtlCol="0">
            <a:spAutoFit/>
          </a:bodyPr>
          <a:lstStyle/>
          <a:p>
            <a:pPr algn="ctr"/>
            <a:r>
              <a:rPr lang="en-US" dirty="0" smtClean="0">
                <a:solidFill>
                  <a:srgbClr val="EEB8D4"/>
                </a:solidFill>
              </a:rPr>
              <a:t>SANIA  REHMAT</a:t>
            </a:r>
            <a:endParaRPr lang="en-US" dirty="0">
              <a:solidFill>
                <a:srgbClr val="EEB8D4"/>
              </a:solidFill>
            </a:endParaRPr>
          </a:p>
        </p:txBody>
      </p:sp>
      <p:sp>
        <p:nvSpPr>
          <p:cNvPr id="8" name="TextBox 7"/>
          <p:cNvSpPr txBox="1"/>
          <p:nvPr/>
        </p:nvSpPr>
        <p:spPr>
          <a:xfrm>
            <a:off x="2670519" y="6476338"/>
            <a:ext cx="3308249" cy="369332"/>
          </a:xfrm>
          <a:prstGeom prst="rect">
            <a:avLst/>
          </a:prstGeom>
          <a:solidFill>
            <a:srgbClr val="5F173C"/>
          </a:solidFill>
        </p:spPr>
        <p:txBody>
          <a:bodyPr wrap="square" rtlCol="0">
            <a:spAutoFit/>
          </a:bodyPr>
          <a:lstStyle/>
          <a:p>
            <a:pPr algn="ctr"/>
            <a:r>
              <a:rPr lang="en-US" dirty="0" smtClean="0">
                <a:solidFill>
                  <a:srgbClr val="EEB8D4"/>
                </a:solidFill>
              </a:rPr>
              <a:t>Sania11.lcwu@gmail.com</a:t>
            </a:r>
            <a:endParaRPr lang="en-US" dirty="0">
              <a:solidFill>
                <a:srgbClr val="EEB8D4"/>
              </a:solidFill>
            </a:endParaRPr>
          </a:p>
        </p:txBody>
      </p:sp>
      <p:sp>
        <p:nvSpPr>
          <p:cNvPr id="9" name="TextBox 8"/>
          <p:cNvSpPr txBox="1"/>
          <p:nvPr/>
        </p:nvSpPr>
        <p:spPr>
          <a:xfrm>
            <a:off x="6068770" y="6488059"/>
            <a:ext cx="2594586" cy="369332"/>
          </a:xfrm>
          <a:prstGeom prst="rect">
            <a:avLst/>
          </a:prstGeom>
          <a:solidFill>
            <a:srgbClr val="5F173C"/>
          </a:solidFill>
        </p:spPr>
        <p:txBody>
          <a:bodyPr wrap="square" rtlCol="0">
            <a:spAutoFit/>
          </a:bodyPr>
          <a:lstStyle/>
          <a:p>
            <a:pPr algn="ctr"/>
            <a:endParaRPr lang="en-US" dirty="0">
              <a:solidFill>
                <a:srgbClr val="EEB8D4"/>
              </a:solidFill>
            </a:endParaRPr>
          </a:p>
        </p:txBody>
      </p:sp>
    </p:spTree>
    <p:extLst>
      <p:ext uri="{BB962C8B-B14F-4D97-AF65-F5344CB8AC3E}">
        <p14:creationId xmlns="" xmlns:p14="http://schemas.microsoft.com/office/powerpoint/2010/main" val="34667895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996447" y="6338328"/>
            <a:ext cx="2057400" cy="365125"/>
          </a:xfrm>
        </p:spPr>
        <p:txBody>
          <a:bodyPr/>
          <a:lstStyle/>
          <a:p>
            <a:r>
              <a:rPr lang="en-US" sz="2400" dirty="0" smtClean="0">
                <a:solidFill>
                  <a:schemeClr val="bg1"/>
                </a:solidFill>
              </a:rPr>
              <a:t>4</a:t>
            </a:r>
            <a:endParaRPr lang="en-US" sz="2400" dirty="0">
              <a:solidFill>
                <a:schemeClr val="bg1"/>
              </a:solidFill>
            </a:endParaRPr>
          </a:p>
        </p:txBody>
      </p:sp>
      <p:sp>
        <p:nvSpPr>
          <p:cNvPr id="6" name="Title 1"/>
          <p:cNvSpPr>
            <a:spLocks noGrp="1"/>
          </p:cNvSpPr>
          <p:nvPr>
            <p:ph type="title"/>
          </p:nvPr>
        </p:nvSpPr>
        <p:spPr>
          <a:xfrm>
            <a:off x="0" y="2871989"/>
            <a:ext cx="9144000" cy="1893193"/>
          </a:xfrm>
        </p:spPr>
        <p:txBody>
          <a:bodyPr>
            <a:noAutofit/>
          </a:bodyPr>
          <a:lstStyle/>
          <a:p>
            <a:pPr algn="ctr"/>
            <a:r>
              <a:rPr lang="en-US" sz="6000" dirty="0" smtClean="0"/>
              <a:t>1. INTRODUCTION</a:t>
            </a:r>
            <a:endParaRPr lang="en-US" sz="6000" dirty="0"/>
          </a:p>
        </p:txBody>
      </p:sp>
      <p:sp>
        <p:nvSpPr>
          <p:cNvPr id="7" name="TextBox 6"/>
          <p:cNvSpPr txBox="1"/>
          <p:nvPr/>
        </p:nvSpPr>
        <p:spPr>
          <a:xfrm>
            <a:off x="14067" y="6478686"/>
            <a:ext cx="2855741" cy="369332"/>
          </a:xfrm>
          <a:prstGeom prst="rect">
            <a:avLst/>
          </a:prstGeom>
          <a:solidFill>
            <a:srgbClr val="5F173C"/>
          </a:solidFill>
        </p:spPr>
        <p:txBody>
          <a:bodyPr wrap="square" rtlCol="0">
            <a:spAutoFit/>
          </a:bodyPr>
          <a:lstStyle/>
          <a:p>
            <a:pPr algn="ctr"/>
            <a:r>
              <a:rPr lang="en-US" dirty="0" smtClean="0">
                <a:solidFill>
                  <a:srgbClr val="EEB8D4"/>
                </a:solidFill>
              </a:rPr>
              <a:t>SANIA  REHMAT</a:t>
            </a:r>
            <a:endParaRPr lang="en-US" dirty="0">
              <a:solidFill>
                <a:srgbClr val="EEB8D4"/>
              </a:solidFill>
            </a:endParaRPr>
          </a:p>
        </p:txBody>
      </p:sp>
      <p:sp>
        <p:nvSpPr>
          <p:cNvPr id="8" name="TextBox 7"/>
          <p:cNvSpPr txBox="1"/>
          <p:nvPr/>
        </p:nvSpPr>
        <p:spPr>
          <a:xfrm>
            <a:off x="2670519" y="6476338"/>
            <a:ext cx="3308249" cy="369332"/>
          </a:xfrm>
          <a:prstGeom prst="rect">
            <a:avLst/>
          </a:prstGeom>
          <a:solidFill>
            <a:srgbClr val="5F173C"/>
          </a:solidFill>
        </p:spPr>
        <p:txBody>
          <a:bodyPr wrap="square" rtlCol="0">
            <a:spAutoFit/>
          </a:bodyPr>
          <a:lstStyle/>
          <a:p>
            <a:pPr algn="ctr"/>
            <a:r>
              <a:rPr lang="en-US" dirty="0" smtClean="0">
                <a:solidFill>
                  <a:srgbClr val="EEB8D4"/>
                </a:solidFill>
              </a:rPr>
              <a:t>Sania11.lcwu@gmail.com</a:t>
            </a:r>
            <a:endParaRPr lang="en-US" dirty="0">
              <a:solidFill>
                <a:srgbClr val="EEB8D4"/>
              </a:solidFill>
            </a:endParaRPr>
          </a:p>
        </p:txBody>
      </p:sp>
      <p:sp>
        <p:nvSpPr>
          <p:cNvPr id="9" name="TextBox 8"/>
          <p:cNvSpPr txBox="1"/>
          <p:nvPr/>
        </p:nvSpPr>
        <p:spPr>
          <a:xfrm>
            <a:off x="6068770" y="6488059"/>
            <a:ext cx="2594586" cy="369332"/>
          </a:xfrm>
          <a:prstGeom prst="rect">
            <a:avLst/>
          </a:prstGeom>
          <a:solidFill>
            <a:srgbClr val="5F173C"/>
          </a:solidFill>
        </p:spPr>
        <p:txBody>
          <a:bodyPr wrap="square" rtlCol="0">
            <a:spAutoFit/>
          </a:bodyPr>
          <a:lstStyle/>
          <a:p>
            <a:pPr algn="ctr"/>
            <a:endParaRPr lang="en-US" dirty="0">
              <a:solidFill>
                <a:srgbClr val="EEB8D4"/>
              </a:solidFill>
            </a:endParaRPr>
          </a:p>
        </p:txBody>
      </p:sp>
    </p:spTree>
    <p:extLst>
      <p:ext uri="{BB962C8B-B14F-4D97-AF65-F5344CB8AC3E}">
        <p14:creationId xmlns="" xmlns:p14="http://schemas.microsoft.com/office/powerpoint/2010/main" val="33347969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05318" y="43154"/>
            <a:ext cx="6838682" cy="587911"/>
          </a:xfrm>
        </p:spPr>
        <p:txBody>
          <a:bodyPr>
            <a:normAutofit fontScale="90000"/>
          </a:bodyPr>
          <a:lstStyle/>
          <a:p>
            <a:r>
              <a:rPr lang="en-US" dirty="0" smtClean="0"/>
              <a:t>INTRODUCTION</a:t>
            </a:r>
            <a:endParaRPr lang="en-US" sz="2200" dirty="0"/>
          </a:p>
        </p:txBody>
      </p:sp>
      <p:sp>
        <p:nvSpPr>
          <p:cNvPr id="3" name="Content Placeholder 2"/>
          <p:cNvSpPr>
            <a:spLocks noGrp="1"/>
          </p:cNvSpPr>
          <p:nvPr>
            <p:ph idx="1"/>
          </p:nvPr>
        </p:nvSpPr>
        <p:spPr>
          <a:xfrm>
            <a:off x="2311758" y="821073"/>
            <a:ext cx="6742089" cy="1049291"/>
          </a:xfrm>
        </p:spPr>
        <p:txBody>
          <a:bodyPr>
            <a:noAutofit/>
          </a:bodyPr>
          <a:lstStyle/>
          <a:p>
            <a:pPr>
              <a:buNone/>
            </a:pPr>
            <a:r>
              <a:rPr lang="en-US" sz="2000" b="1" dirty="0" smtClean="0">
                <a:solidFill>
                  <a:schemeClr val="accent2">
                    <a:lumMod val="75000"/>
                  </a:schemeClr>
                </a:solidFill>
                <a:latin typeface="Times New Roman" pitchFamily="18" charset="0"/>
                <a:cs typeface="Times New Roman" pitchFamily="18" charset="0"/>
              </a:rPr>
              <a:t> Amplification of data through the use of super resolution based on generative adversarial network(GAN)</a:t>
            </a:r>
            <a:endParaRPr lang="en-US" sz="2000" dirty="0">
              <a:solidFill>
                <a:schemeClr val="accent2">
                  <a:lumMod val="75000"/>
                </a:schemeClr>
              </a:solidFill>
              <a:latin typeface="Times New Roman" pitchFamily="18" charset="0"/>
              <a:cs typeface="Times New Roman" pitchFamily="18" charset="0"/>
            </a:endParaRPr>
          </a:p>
        </p:txBody>
      </p:sp>
      <p:sp>
        <p:nvSpPr>
          <p:cNvPr id="6" name="Slide Number Placeholder 4"/>
          <p:cNvSpPr>
            <a:spLocks noGrp="1"/>
          </p:cNvSpPr>
          <p:nvPr>
            <p:ph type="sldNum" sz="quarter" idx="12"/>
          </p:nvPr>
        </p:nvSpPr>
        <p:spPr>
          <a:xfrm>
            <a:off x="6996447" y="6338328"/>
            <a:ext cx="2057400" cy="365125"/>
          </a:xfrm>
        </p:spPr>
        <p:txBody>
          <a:bodyPr/>
          <a:lstStyle/>
          <a:p>
            <a:r>
              <a:rPr lang="en-US" sz="2400" dirty="0" smtClean="0">
                <a:solidFill>
                  <a:prstClr val="white"/>
                </a:solidFill>
              </a:rPr>
              <a:t>5</a:t>
            </a:r>
            <a:endParaRPr lang="en-US" sz="2400" dirty="0">
              <a:solidFill>
                <a:prstClr val="white"/>
              </a:solidFill>
            </a:endParaRPr>
          </a:p>
        </p:txBody>
      </p:sp>
      <p:sp>
        <p:nvSpPr>
          <p:cNvPr id="7" name="Title 1"/>
          <p:cNvSpPr txBox="1">
            <a:spLocks/>
          </p:cNvSpPr>
          <p:nvPr/>
        </p:nvSpPr>
        <p:spPr>
          <a:xfrm>
            <a:off x="0" y="1918511"/>
            <a:ext cx="9144000" cy="2011464"/>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r>
              <a:rPr lang="en-US" sz="2300" b="1" dirty="0" err="1" smtClean="0">
                <a:latin typeface="Times New Roman" pitchFamily="18" charset="0"/>
                <a:cs typeface="Times New Roman" pitchFamily="18" charset="0"/>
              </a:rPr>
              <a:t>Artifical</a:t>
            </a:r>
            <a:r>
              <a:rPr lang="en-US" sz="2300" b="1" dirty="0" smtClean="0">
                <a:latin typeface="Times New Roman" pitchFamily="18" charset="0"/>
                <a:cs typeface="Times New Roman" pitchFamily="18" charset="0"/>
              </a:rPr>
              <a:t> </a:t>
            </a:r>
            <a:r>
              <a:rPr lang="en-US" sz="2300" b="1" dirty="0" err="1" smtClean="0">
                <a:latin typeface="Times New Roman" pitchFamily="18" charset="0"/>
                <a:cs typeface="Times New Roman" pitchFamily="18" charset="0"/>
              </a:rPr>
              <a:t>intelligence</a:t>
            </a:r>
            <a:r>
              <a:rPr lang="en-US" sz="2300" dirty="0" err="1" smtClean="0">
                <a:latin typeface="Times New Roman" pitchFamily="18" charset="0"/>
                <a:cs typeface="Times New Roman" pitchFamily="18" charset="0"/>
              </a:rPr>
              <a:t>:Artifical</a:t>
            </a:r>
            <a:r>
              <a:rPr lang="en-US" sz="2300" dirty="0" smtClean="0">
                <a:latin typeface="Times New Roman" pitchFamily="18" charset="0"/>
                <a:cs typeface="Times New Roman" pitchFamily="18" charset="0"/>
              </a:rPr>
              <a:t> intelligence (AI)is the simulation of human intelligence by machines.</a:t>
            </a:r>
          </a:p>
          <a:p>
            <a:pPr marL="457200" indent="-457200">
              <a:buFont typeface="Arial" pitchFamily="34" charset="0"/>
              <a:buChar char="•"/>
            </a:pPr>
            <a:r>
              <a:rPr lang="en-US" sz="2300" dirty="0" smtClean="0">
                <a:latin typeface="Times New Roman" pitchFamily="18" charset="0"/>
                <a:cs typeface="Times New Roman" pitchFamily="18" charset="0"/>
              </a:rPr>
              <a:t>The ability to solve problem</a:t>
            </a:r>
          </a:p>
          <a:p>
            <a:pPr marL="457200" indent="-457200">
              <a:buFont typeface="Arial" pitchFamily="34" charset="0"/>
              <a:buChar char="•"/>
            </a:pPr>
            <a:r>
              <a:rPr lang="en-US" sz="2300" dirty="0" smtClean="0">
                <a:latin typeface="Times New Roman" pitchFamily="18" charset="0"/>
                <a:cs typeface="Times New Roman" pitchFamily="18" charset="0"/>
              </a:rPr>
              <a:t>The ability  to act rationally</a:t>
            </a:r>
          </a:p>
          <a:p>
            <a:pPr marL="457200" indent="-457200">
              <a:buFont typeface="Arial" pitchFamily="34" charset="0"/>
              <a:buChar char="•"/>
            </a:pPr>
            <a:r>
              <a:rPr lang="en-US" sz="2300" dirty="0" smtClean="0">
                <a:latin typeface="Times New Roman" pitchFamily="18" charset="0"/>
                <a:cs typeface="Times New Roman" pitchFamily="18" charset="0"/>
              </a:rPr>
              <a:t>The ability to act like human</a:t>
            </a:r>
          </a:p>
          <a:p>
            <a:pPr marL="457200" indent="-457200"/>
            <a:endParaRPr lang="en-US" sz="2300" dirty="0" smtClean="0">
              <a:latin typeface="Times New Roman" pitchFamily="18" charset="0"/>
              <a:cs typeface="Times New Roman" pitchFamily="18" charset="0"/>
            </a:endParaRPr>
          </a:p>
          <a:p>
            <a:pPr marL="457200" indent="-457200">
              <a:buAutoNum type="arabicPeriod"/>
            </a:pPr>
            <a:endParaRPr lang="en-US" sz="2300" dirty="0" smtClean="0">
              <a:latin typeface="Times New Roman" pitchFamily="18" charset="0"/>
              <a:cs typeface="Times New Roman" pitchFamily="18" charset="0"/>
            </a:endParaRPr>
          </a:p>
          <a:p>
            <a:pPr marL="457200" indent="-457200">
              <a:buAutoNum type="arabicPeriod"/>
            </a:pPr>
            <a:endParaRPr lang="en-US" sz="2300" dirty="0">
              <a:latin typeface="Times New Roman" pitchFamily="18" charset="0"/>
              <a:cs typeface="Times New Roman" pitchFamily="18" charset="0"/>
            </a:endParaRPr>
          </a:p>
        </p:txBody>
      </p:sp>
      <p:sp>
        <p:nvSpPr>
          <p:cNvPr id="8" name="TextBox 7"/>
          <p:cNvSpPr txBox="1"/>
          <p:nvPr/>
        </p:nvSpPr>
        <p:spPr>
          <a:xfrm>
            <a:off x="14067" y="6478686"/>
            <a:ext cx="2855741" cy="369332"/>
          </a:xfrm>
          <a:prstGeom prst="rect">
            <a:avLst/>
          </a:prstGeom>
          <a:solidFill>
            <a:srgbClr val="5F173C"/>
          </a:solidFill>
        </p:spPr>
        <p:txBody>
          <a:bodyPr wrap="square" rtlCol="0">
            <a:spAutoFit/>
          </a:bodyPr>
          <a:lstStyle/>
          <a:p>
            <a:pPr algn="ctr"/>
            <a:r>
              <a:rPr lang="en-US" dirty="0" smtClean="0">
                <a:solidFill>
                  <a:srgbClr val="EEB8D4"/>
                </a:solidFill>
              </a:rPr>
              <a:t>SANIA  REHMAT</a:t>
            </a:r>
            <a:endParaRPr lang="en-US" dirty="0">
              <a:solidFill>
                <a:srgbClr val="EEB8D4"/>
              </a:solidFill>
            </a:endParaRPr>
          </a:p>
        </p:txBody>
      </p:sp>
      <p:sp>
        <p:nvSpPr>
          <p:cNvPr id="9" name="TextBox 8"/>
          <p:cNvSpPr txBox="1"/>
          <p:nvPr/>
        </p:nvSpPr>
        <p:spPr>
          <a:xfrm>
            <a:off x="2670519" y="6476338"/>
            <a:ext cx="3308249" cy="369332"/>
          </a:xfrm>
          <a:prstGeom prst="rect">
            <a:avLst/>
          </a:prstGeom>
          <a:solidFill>
            <a:srgbClr val="5F173C"/>
          </a:solidFill>
        </p:spPr>
        <p:txBody>
          <a:bodyPr wrap="square" rtlCol="0">
            <a:spAutoFit/>
          </a:bodyPr>
          <a:lstStyle/>
          <a:p>
            <a:pPr algn="ctr"/>
            <a:r>
              <a:rPr lang="en-US" dirty="0" smtClean="0">
                <a:solidFill>
                  <a:srgbClr val="EEB8D4"/>
                </a:solidFill>
              </a:rPr>
              <a:t>Sania11.lcwu@gmail.com</a:t>
            </a:r>
            <a:endParaRPr lang="en-US" dirty="0">
              <a:solidFill>
                <a:srgbClr val="EEB8D4"/>
              </a:solidFill>
            </a:endParaRPr>
          </a:p>
        </p:txBody>
      </p:sp>
    </p:spTree>
    <p:extLst>
      <p:ext uri="{BB962C8B-B14F-4D97-AF65-F5344CB8AC3E}">
        <p14:creationId xmlns="" xmlns:p14="http://schemas.microsoft.com/office/powerpoint/2010/main" val="1675079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05318" y="43154"/>
            <a:ext cx="6838682" cy="587911"/>
          </a:xfrm>
        </p:spPr>
        <p:txBody>
          <a:bodyPr>
            <a:normAutofit fontScale="90000"/>
          </a:bodyPr>
          <a:lstStyle/>
          <a:p>
            <a:r>
              <a:rPr lang="en-US" dirty="0" smtClean="0"/>
              <a:t>INTRODUCTION</a:t>
            </a:r>
            <a:endParaRPr lang="en-US" sz="2200" dirty="0"/>
          </a:p>
        </p:txBody>
      </p:sp>
      <p:sp>
        <p:nvSpPr>
          <p:cNvPr id="3" name="Content Placeholder 2"/>
          <p:cNvSpPr>
            <a:spLocks noGrp="1"/>
          </p:cNvSpPr>
          <p:nvPr>
            <p:ph idx="1"/>
          </p:nvPr>
        </p:nvSpPr>
        <p:spPr>
          <a:xfrm>
            <a:off x="2311758" y="789709"/>
            <a:ext cx="6742089" cy="961817"/>
          </a:xfrm>
        </p:spPr>
        <p:txBody>
          <a:bodyPr>
            <a:normAutofit/>
          </a:bodyPr>
          <a:lstStyle/>
          <a:p>
            <a:pPr>
              <a:buNone/>
            </a:pPr>
            <a:r>
              <a:rPr lang="en-US" sz="2000" b="1" dirty="0" smtClean="0">
                <a:solidFill>
                  <a:schemeClr val="accent2">
                    <a:lumMod val="75000"/>
                  </a:schemeClr>
                </a:solidFill>
                <a:latin typeface="Times New Roman" pitchFamily="18" charset="0"/>
                <a:cs typeface="Times New Roman" pitchFamily="18" charset="0"/>
              </a:rPr>
              <a:t> Amplification of data through the use of super resolution based on generative adversarial network(GAN)</a:t>
            </a:r>
            <a:endParaRPr lang="en-US" sz="2000" dirty="0"/>
          </a:p>
        </p:txBody>
      </p:sp>
      <p:sp>
        <p:nvSpPr>
          <p:cNvPr id="6" name="Slide Number Placeholder 4"/>
          <p:cNvSpPr>
            <a:spLocks noGrp="1"/>
          </p:cNvSpPr>
          <p:nvPr>
            <p:ph type="sldNum" sz="quarter" idx="12"/>
          </p:nvPr>
        </p:nvSpPr>
        <p:spPr>
          <a:xfrm>
            <a:off x="6996447" y="6338328"/>
            <a:ext cx="2057400" cy="365125"/>
          </a:xfrm>
        </p:spPr>
        <p:txBody>
          <a:bodyPr/>
          <a:lstStyle/>
          <a:p>
            <a:r>
              <a:rPr lang="en-US" sz="2400" dirty="0" smtClean="0">
                <a:solidFill>
                  <a:prstClr val="white"/>
                </a:solidFill>
              </a:rPr>
              <a:t>6</a:t>
            </a:r>
            <a:endParaRPr lang="en-US" sz="2400" dirty="0">
              <a:solidFill>
                <a:prstClr val="white"/>
              </a:solidFill>
            </a:endParaRPr>
          </a:p>
        </p:txBody>
      </p:sp>
      <p:sp>
        <p:nvSpPr>
          <p:cNvPr id="7" name="Title 1"/>
          <p:cNvSpPr txBox="1">
            <a:spLocks/>
          </p:cNvSpPr>
          <p:nvPr/>
        </p:nvSpPr>
        <p:spPr>
          <a:xfrm>
            <a:off x="0" y="1918511"/>
            <a:ext cx="9144000" cy="601665"/>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r>
              <a:rPr lang="en-US" sz="2300" dirty="0" smtClean="0">
                <a:latin typeface="Times New Roman" pitchFamily="18" charset="0"/>
                <a:cs typeface="Times New Roman" pitchFamily="18" charset="0"/>
              </a:rPr>
              <a:t>Sub Domain of </a:t>
            </a:r>
            <a:r>
              <a:rPr lang="en-US" sz="2300" dirty="0" err="1" smtClean="0">
                <a:latin typeface="Times New Roman" pitchFamily="18" charset="0"/>
                <a:cs typeface="Times New Roman" pitchFamily="18" charset="0"/>
              </a:rPr>
              <a:t>Artifical</a:t>
            </a:r>
            <a:r>
              <a:rPr lang="en-US" sz="2300" dirty="0" smtClean="0">
                <a:latin typeface="Times New Roman" pitchFamily="18" charset="0"/>
                <a:cs typeface="Times New Roman" pitchFamily="18" charset="0"/>
              </a:rPr>
              <a:t> intelligence(AI)</a:t>
            </a:r>
          </a:p>
          <a:p>
            <a:pPr marL="457200" indent="-457200">
              <a:buAutoNum type="arabicPeriod"/>
            </a:pPr>
            <a:endParaRPr lang="en-US" sz="2300" dirty="0" smtClean="0">
              <a:latin typeface="Times New Roman" pitchFamily="18" charset="0"/>
              <a:cs typeface="Times New Roman" pitchFamily="18" charset="0"/>
            </a:endParaRPr>
          </a:p>
          <a:p>
            <a:pPr marL="457200" indent="-457200">
              <a:buAutoNum type="arabicPeriod"/>
            </a:pPr>
            <a:endParaRPr lang="en-US" sz="2300" dirty="0">
              <a:latin typeface="Times New Roman" pitchFamily="18" charset="0"/>
              <a:cs typeface="Times New Roman" pitchFamily="18" charset="0"/>
            </a:endParaRPr>
          </a:p>
        </p:txBody>
      </p:sp>
      <p:sp>
        <p:nvSpPr>
          <p:cNvPr id="8" name="TextBox 7"/>
          <p:cNvSpPr txBox="1"/>
          <p:nvPr/>
        </p:nvSpPr>
        <p:spPr>
          <a:xfrm>
            <a:off x="14067" y="6478686"/>
            <a:ext cx="2855741" cy="369332"/>
          </a:xfrm>
          <a:prstGeom prst="rect">
            <a:avLst/>
          </a:prstGeom>
          <a:solidFill>
            <a:srgbClr val="5F173C"/>
          </a:solidFill>
        </p:spPr>
        <p:txBody>
          <a:bodyPr wrap="square" rtlCol="0">
            <a:spAutoFit/>
          </a:bodyPr>
          <a:lstStyle/>
          <a:p>
            <a:pPr algn="ctr"/>
            <a:r>
              <a:rPr lang="en-US" dirty="0" smtClean="0">
                <a:solidFill>
                  <a:srgbClr val="EEB8D4"/>
                </a:solidFill>
              </a:rPr>
              <a:t>SANIA  REHMAT</a:t>
            </a:r>
            <a:endParaRPr lang="en-US" dirty="0">
              <a:solidFill>
                <a:srgbClr val="EEB8D4"/>
              </a:solidFill>
            </a:endParaRPr>
          </a:p>
        </p:txBody>
      </p:sp>
      <p:sp>
        <p:nvSpPr>
          <p:cNvPr id="9" name="TextBox 8"/>
          <p:cNvSpPr txBox="1"/>
          <p:nvPr/>
        </p:nvSpPr>
        <p:spPr>
          <a:xfrm>
            <a:off x="2670519" y="6476338"/>
            <a:ext cx="3308249" cy="369332"/>
          </a:xfrm>
          <a:prstGeom prst="rect">
            <a:avLst/>
          </a:prstGeom>
          <a:solidFill>
            <a:srgbClr val="5F173C"/>
          </a:solidFill>
        </p:spPr>
        <p:txBody>
          <a:bodyPr wrap="square" rtlCol="0">
            <a:spAutoFit/>
          </a:bodyPr>
          <a:lstStyle/>
          <a:p>
            <a:pPr algn="ctr"/>
            <a:r>
              <a:rPr lang="en-US" dirty="0" smtClean="0">
                <a:solidFill>
                  <a:srgbClr val="EEB8D4"/>
                </a:solidFill>
              </a:rPr>
              <a:t>Sania11.lcwu@gmail.com</a:t>
            </a:r>
            <a:endParaRPr lang="en-US" dirty="0">
              <a:solidFill>
                <a:srgbClr val="EEB8D4"/>
              </a:solidFill>
            </a:endParaRPr>
          </a:p>
        </p:txBody>
      </p:sp>
      <p:pic>
        <p:nvPicPr>
          <p:cNvPr id="1026" name="Picture 2"/>
          <p:cNvPicPr>
            <a:picLocks noChangeAspect="1" noChangeArrowheads="1"/>
          </p:cNvPicPr>
          <p:nvPr/>
        </p:nvPicPr>
        <p:blipFill>
          <a:blip r:embed="rId4"/>
          <a:srcRect/>
          <a:stretch>
            <a:fillRect/>
          </a:stretch>
        </p:blipFill>
        <p:spPr bwMode="auto">
          <a:xfrm>
            <a:off x="2869809" y="2250831"/>
            <a:ext cx="6274191" cy="4010356"/>
          </a:xfrm>
          <a:prstGeom prst="rect">
            <a:avLst/>
          </a:prstGeom>
          <a:noFill/>
          <a:ln w="9525">
            <a:noFill/>
            <a:miter lim="800000"/>
            <a:headEnd/>
            <a:tailEnd/>
          </a:ln>
          <a:effectLst/>
        </p:spPr>
      </p:pic>
      <p:sp>
        <p:nvSpPr>
          <p:cNvPr id="11" name="Rectangle 10"/>
          <p:cNvSpPr/>
          <p:nvPr/>
        </p:nvSpPr>
        <p:spPr>
          <a:xfrm>
            <a:off x="0" y="5736493"/>
            <a:ext cx="4572000" cy="369332"/>
          </a:xfrm>
          <a:prstGeom prst="rect">
            <a:avLst/>
          </a:prstGeom>
        </p:spPr>
        <p:txBody>
          <a:bodyPr>
            <a:spAutoFit/>
          </a:bodyPr>
          <a:lstStyle/>
          <a:p>
            <a:r>
              <a:rPr lang="en-US" dirty="0" smtClean="0">
                <a:latin typeface="Times New Roman" pitchFamily="18" charset="0"/>
                <a:cs typeface="Times New Roman" pitchFamily="18" charset="0"/>
              </a:rPr>
              <a:t>Figure1. </a:t>
            </a:r>
            <a:r>
              <a:rPr lang="en-US" dirty="0" err="1" smtClean="0">
                <a:latin typeface="Times New Roman" pitchFamily="18" charset="0"/>
                <a:cs typeface="Times New Roman" pitchFamily="18" charset="0"/>
              </a:rPr>
              <a:t>Artifical</a:t>
            </a:r>
            <a:r>
              <a:rPr lang="en-US" dirty="0" smtClean="0">
                <a:latin typeface="Times New Roman" pitchFamily="18" charset="0"/>
                <a:cs typeface="Times New Roman" pitchFamily="18" charset="0"/>
              </a:rPr>
              <a:t> Intelligence</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16750792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05318" y="43154"/>
            <a:ext cx="6838682" cy="587911"/>
          </a:xfrm>
        </p:spPr>
        <p:txBody>
          <a:bodyPr>
            <a:normAutofit fontScale="90000"/>
          </a:bodyPr>
          <a:lstStyle/>
          <a:p>
            <a:r>
              <a:rPr lang="en-US" dirty="0" smtClean="0"/>
              <a:t>INTRODUCTION</a:t>
            </a:r>
            <a:endParaRPr lang="en-US" sz="2200" dirty="0"/>
          </a:p>
        </p:txBody>
      </p:sp>
      <p:sp>
        <p:nvSpPr>
          <p:cNvPr id="3" name="Content Placeholder 2"/>
          <p:cNvSpPr>
            <a:spLocks noGrp="1"/>
          </p:cNvSpPr>
          <p:nvPr>
            <p:ph idx="1"/>
          </p:nvPr>
        </p:nvSpPr>
        <p:spPr>
          <a:xfrm>
            <a:off x="2311758" y="821073"/>
            <a:ext cx="6742089" cy="930453"/>
          </a:xfrm>
        </p:spPr>
        <p:txBody>
          <a:bodyPr>
            <a:normAutofit/>
          </a:bodyPr>
          <a:lstStyle/>
          <a:p>
            <a:pPr marL="0" indent="0">
              <a:buNone/>
            </a:pPr>
            <a:r>
              <a:rPr lang="en-US" sz="2000" b="1" dirty="0" smtClean="0">
                <a:solidFill>
                  <a:schemeClr val="accent2">
                    <a:lumMod val="75000"/>
                  </a:schemeClr>
                </a:solidFill>
                <a:latin typeface="Times New Roman" pitchFamily="18" charset="0"/>
                <a:cs typeface="Times New Roman" pitchFamily="18" charset="0"/>
              </a:rPr>
              <a:t> Amplification of data through the use of super resolution based on generative adversarial network(GAN)</a:t>
            </a:r>
            <a:endParaRPr lang="en-US" sz="2000" dirty="0" smtClean="0">
              <a:solidFill>
                <a:schemeClr val="tx1">
                  <a:lumMod val="50000"/>
                  <a:lumOff val="50000"/>
                </a:schemeClr>
              </a:solidFill>
            </a:endParaRPr>
          </a:p>
        </p:txBody>
      </p:sp>
      <p:sp>
        <p:nvSpPr>
          <p:cNvPr id="6" name="Slide Number Placeholder 4"/>
          <p:cNvSpPr>
            <a:spLocks noGrp="1"/>
          </p:cNvSpPr>
          <p:nvPr>
            <p:ph type="sldNum" sz="quarter" idx="12"/>
          </p:nvPr>
        </p:nvSpPr>
        <p:spPr>
          <a:xfrm>
            <a:off x="6996447" y="6338328"/>
            <a:ext cx="2057400" cy="365125"/>
          </a:xfrm>
        </p:spPr>
        <p:txBody>
          <a:bodyPr/>
          <a:lstStyle/>
          <a:p>
            <a:r>
              <a:rPr lang="en-US" sz="2400" dirty="0" smtClean="0">
                <a:solidFill>
                  <a:prstClr val="white"/>
                </a:solidFill>
              </a:rPr>
              <a:t>7</a:t>
            </a:r>
            <a:endParaRPr lang="en-US" sz="2400" dirty="0">
              <a:solidFill>
                <a:prstClr val="white"/>
              </a:solidFill>
            </a:endParaRPr>
          </a:p>
        </p:txBody>
      </p:sp>
      <p:sp>
        <p:nvSpPr>
          <p:cNvPr id="7" name="Title 1"/>
          <p:cNvSpPr txBox="1">
            <a:spLocks/>
          </p:cNvSpPr>
          <p:nvPr/>
        </p:nvSpPr>
        <p:spPr>
          <a:xfrm>
            <a:off x="0" y="1673817"/>
            <a:ext cx="9144000" cy="2991173"/>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Font typeface="Wingdings" pitchFamily="2" charset="2"/>
              <a:buChar char="Ø"/>
            </a:pPr>
            <a:r>
              <a:rPr lang="en-US" sz="2300" dirty="0" smtClean="0">
                <a:latin typeface="Times New Roman" pitchFamily="18" charset="0"/>
                <a:cs typeface="Times New Roman" pitchFamily="18" charset="0"/>
              </a:rPr>
              <a:t>A generative adversarial network (GAN) is a class of machine learning(unsupervised learning) systems invented by Ian </a:t>
            </a:r>
            <a:r>
              <a:rPr lang="en-US" sz="2300" dirty="0" err="1" smtClean="0">
                <a:latin typeface="Times New Roman" pitchFamily="18" charset="0"/>
                <a:cs typeface="Times New Roman" pitchFamily="18" charset="0"/>
              </a:rPr>
              <a:t>Goodfellow</a:t>
            </a:r>
            <a:r>
              <a:rPr lang="en-US" sz="2300" dirty="0" smtClean="0">
                <a:latin typeface="Times New Roman" pitchFamily="18" charset="0"/>
                <a:cs typeface="Times New Roman" pitchFamily="18" charset="0"/>
              </a:rPr>
              <a:t> and his colleagues in 2014.</a:t>
            </a:r>
          </a:p>
          <a:p>
            <a:pPr>
              <a:buFont typeface="Wingdings" pitchFamily="2" charset="2"/>
              <a:buChar char="Ø"/>
            </a:pPr>
            <a:r>
              <a:rPr lang="en-US" sz="2300" dirty="0" smtClean="0">
                <a:latin typeface="Times New Roman" pitchFamily="18" charset="0"/>
                <a:cs typeface="Times New Roman" pitchFamily="18" charset="0"/>
              </a:rPr>
              <a:t>Super Resolution (SR) mean  to approximate and improve the resultant high resolution graphical output from a particular low resolution graphical input.</a:t>
            </a:r>
          </a:p>
          <a:p>
            <a:pPr>
              <a:buFont typeface="Wingdings" pitchFamily="2" charset="2"/>
              <a:buChar char="Ø"/>
            </a:pPr>
            <a:r>
              <a:rPr lang="en-US" sz="2300" dirty="0" smtClean="0">
                <a:latin typeface="Times New Roman" pitchFamily="18" charset="0"/>
                <a:cs typeface="Times New Roman" pitchFamily="18" charset="0"/>
              </a:rPr>
              <a:t>Super resolution generative adversarial network depend upon  generative adversarial network(GAN) which consist of two network such as generative network (GN) and discriminative network (DN).</a:t>
            </a:r>
          </a:p>
          <a:p>
            <a:endParaRPr lang="en-US" sz="2300" dirty="0" smtClean="0">
              <a:latin typeface="Times New Roman" pitchFamily="18" charset="0"/>
              <a:cs typeface="Times New Roman" pitchFamily="18" charset="0"/>
            </a:endParaRPr>
          </a:p>
          <a:p>
            <a:endParaRPr lang="en-US" sz="2300" dirty="0" smtClean="0"/>
          </a:p>
          <a:p>
            <a:endParaRPr lang="en-US" sz="2300" dirty="0" smtClean="0"/>
          </a:p>
          <a:p>
            <a:endParaRPr lang="en-US" sz="2300" dirty="0"/>
          </a:p>
        </p:txBody>
      </p:sp>
      <p:sp>
        <p:nvSpPr>
          <p:cNvPr id="8" name="TextBox 7"/>
          <p:cNvSpPr txBox="1"/>
          <p:nvPr/>
        </p:nvSpPr>
        <p:spPr>
          <a:xfrm>
            <a:off x="14067" y="6478686"/>
            <a:ext cx="2855741" cy="369332"/>
          </a:xfrm>
          <a:prstGeom prst="rect">
            <a:avLst/>
          </a:prstGeom>
          <a:solidFill>
            <a:srgbClr val="5F173C"/>
          </a:solidFill>
        </p:spPr>
        <p:txBody>
          <a:bodyPr wrap="square" rtlCol="0">
            <a:spAutoFit/>
          </a:bodyPr>
          <a:lstStyle/>
          <a:p>
            <a:pPr algn="ctr"/>
            <a:r>
              <a:rPr lang="en-US" dirty="0" smtClean="0">
                <a:solidFill>
                  <a:srgbClr val="EEB8D4"/>
                </a:solidFill>
              </a:rPr>
              <a:t>SANIA REHMAT</a:t>
            </a:r>
            <a:endParaRPr lang="en-US" dirty="0">
              <a:solidFill>
                <a:srgbClr val="EEB8D4"/>
              </a:solidFill>
            </a:endParaRPr>
          </a:p>
        </p:txBody>
      </p:sp>
      <p:sp>
        <p:nvSpPr>
          <p:cNvPr id="9" name="TextBox 8"/>
          <p:cNvSpPr txBox="1"/>
          <p:nvPr/>
        </p:nvSpPr>
        <p:spPr>
          <a:xfrm>
            <a:off x="2670519" y="6476338"/>
            <a:ext cx="3308249" cy="369332"/>
          </a:xfrm>
          <a:prstGeom prst="rect">
            <a:avLst/>
          </a:prstGeom>
          <a:solidFill>
            <a:srgbClr val="5F173C"/>
          </a:solidFill>
        </p:spPr>
        <p:txBody>
          <a:bodyPr wrap="square" rtlCol="0">
            <a:spAutoFit/>
          </a:bodyPr>
          <a:lstStyle/>
          <a:p>
            <a:pPr algn="ctr"/>
            <a:r>
              <a:rPr lang="en-US" dirty="0" smtClean="0">
                <a:solidFill>
                  <a:srgbClr val="EEB8D4"/>
                </a:solidFill>
              </a:rPr>
              <a:t>Sania11.lcwu@gmail.com</a:t>
            </a:r>
            <a:endParaRPr lang="en-US" dirty="0">
              <a:solidFill>
                <a:srgbClr val="EEB8D4"/>
              </a:solidFill>
            </a:endParaRPr>
          </a:p>
        </p:txBody>
      </p:sp>
      <p:sp>
        <p:nvSpPr>
          <p:cNvPr id="10" name="TextBox 9"/>
          <p:cNvSpPr txBox="1"/>
          <p:nvPr/>
        </p:nvSpPr>
        <p:spPr>
          <a:xfrm>
            <a:off x="6068770" y="6488059"/>
            <a:ext cx="2594586" cy="369332"/>
          </a:xfrm>
          <a:prstGeom prst="rect">
            <a:avLst/>
          </a:prstGeom>
          <a:solidFill>
            <a:srgbClr val="5F173C"/>
          </a:solidFill>
        </p:spPr>
        <p:txBody>
          <a:bodyPr wrap="square" rtlCol="0">
            <a:spAutoFit/>
          </a:bodyPr>
          <a:lstStyle/>
          <a:p>
            <a:pPr algn="ctr"/>
            <a:r>
              <a:rPr lang="en-US" dirty="0" smtClean="0">
                <a:solidFill>
                  <a:srgbClr val="EEB8D4"/>
                </a:solidFill>
              </a:rPr>
              <a:t>1 of 15</a:t>
            </a:r>
            <a:endParaRPr lang="en-US" dirty="0">
              <a:solidFill>
                <a:srgbClr val="EEB8D4"/>
              </a:solidFill>
            </a:endParaRPr>
          </a:p>
        </p:txBody>
      </p:sp>
      <p:pic>
        <p:nvPicPr>
          <p:cNvPr id="2050" name="Picture 2" descr="C:\Users\pc\Desktop\kisspng-generative-adversarial-networks-artificial-neural-gan-5b3db21ec2e873.6915584315307699507984.jpg"/>
          <p:cNvPicPr>
            <a:picLocks noChangeAspect="1" noChangeArrowheads="1"/>
          </p:cNvPicPr>
          <p:nvPr/>
        </p:nvPicPr>
        <p:blipFill>
          <a:blip r:embed="rId4"/>
          <a:srcRect/>
          <a:stretch>
            <a:fillRect/>
          </a:stretch>
        </p:blipFill>
        <p:spPr bwMode="auto">
          <a:xfrm>
            <a:off x="277091" y="4100945"/>
            <a:ext cx="8229600" cy="2259446"/>
          </a:xfrm>
          <a:prstGeom prst="rect">
            <a:avLst/>
          </a:prstGeom>
          <a:noFill/>
        </p:spPr>
      </p:pic>
      <p:sp>
        <p:nvSpPr>
          <p:cNvPr id="12" name="Rectangle 11"/>
          <p:cNvSpPr/>
          <p:nvPr/>
        </p:nvSpPr>
        <p:spPr>
          <a:xfrm>
            <a:off x="5148775" y="6045983"/>
            <a:ext cx="3995225" cy="369332"/>
          </a:xfrm>
          <a:prstGeom prst="rect">
            <a:avLst/>
          </a:prstGeom>
        </p:spPr>
        <p:txBody>
          <a:bodyPr wrap="square">
            <a:spAutoFit/>
          </a:bodyPr>
          <a:lstStyle/>
          <a:p>
            <a:r>
              <a:rPr lang="en-US" dirty="0" smtClean="0">
                <a:latin typeface="Times New Roman" pitchFamily="18" charset="0"/>
                <a:cs typeface="Times New Roman" pitchFamily="18" charset="0"/>
              </a:rPr>
              <a:t>Figure 2.GAN Architecture</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16750792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996447" y="6338328"/>
            <a:ext cx="2057400" cy="365125"/>
          </a:xfrm>
        </p:spPr>
        <p:txBody>
          <a:bodyPr/>
          <a:lstStyle/>
          <a:p>
            <a:r>
              <a:rPr lang="en-US" sz="2400" dirty="0" smtClean="0">
                <a:solidFill>
                  <a:prstClr val="white"/>
                </a:solidFill>
              </a:rPr>
              <a:t>8</a:t>
            </a:r>
            <a:endParaRPr lang="en-US" sz="2400" dirty="0">
              <a:solidFill>
                <a:prstClr val="white"/>
              </a:solidFill>
            </a:endParaRPr>
          </a:p>
        </p:txBody>
      </p:sp>
      <p:sp>
        <p:nvSpPr>
          <p:cNvPr id="6" name="Title 1"/>
          <p:cNvSpPr>
            <a:spLocks noGrp="1"/>
          </p:cNvSpPr>
          <p:nvPr>
            <p:ph type="title"/>
          </p:nvPr>
        </p:nvSpPr>
        <p:spPr>
          <a:xfrm>
            <a:off x="0" y="2871989"/>
            <a:ext cx="9144000" cy="1893193"/>
          </a:xfrm>
        </p:spPr>
        <p:txBody>
          <a:bodyPr>
            <a:noAutofit/>
          </a:bodyPr>
          <a:lstStyle/>
          <a:p>
            <a:pPr algn="ctr"/>
            <a:r>
              <a:rPr lang="en-US" sz="6000" dirty="0" smtClean="0"/>
              <a:t>2. PROBLEM BACKGROUND</a:t>
            </a:r>
            <a:endParaRPr lang="en-US" sz="6000" dirty="0"/>
          </a:p>
        </p:txBody>
      </p:sp>
      <p:sp>
        <p:nvSpPr>
          <p:cNvPr id="4" name="TextBox 3"/>
          <p:cNvSpPr txBox="1"/>
          <p:nvPr/>
        </p:nvSpPr>
        <p:spPr>
          <a:xfrm>
            <a:off x="14067" y="6478686"/>
            <a:ext cx="2855741" cy="369332"/>
          </a:xfrm>
          <a:prstGeom prst="rect">
            <a:avLst/>
          </a:prstGeom>
          <a:solidFill>
            <a:srgbClr val="5F173C"/>
          </a:solidFill>
        </p:spPr>
        <p:txBody>
          <a:bodyPr wrap="square" rtlCol="0">
            <a:spAutoFit/>
          </a:bodyPr>
          <a:lstStyle/>
          <a:p>
            <a:pPr algn="ctr"/>
            <a:r>
              <a:rPr lang="en-US" dirty="0" smtClean="0">
                <a:solidFill>
                  <a:srgbClr val="EEB8D4"/>
                </a:solidFill>
              </a:rPr>
              <a:t>SANIA  REHMAT</a:t>
            </a:r>
            <a:endParaRPr lang="en-US" dirty="0">
              <a:solidFill>
                <a:srgbClr val="EEB8D4"/>
              </a:solidFill>
            </a:endParaRPr>
          </a:p>
        </p:txBody>
      </p:sp>
      <p:sp>
        <p:nvSpPr>
          <p:cNvPr id="7" name="TextBox 6"/>
          <p:cNvSpPr txBox="1"/>
          <p:nvPr/>
        </p:nvSpPr>
        <p:spPr>
          <a:xfrm>
            <a:off x="2670519" y="6476338"/>
            <a:ext cx="3308249" cy="369332"/>
          </a:xfrm>
          <a:prstGeom prst="rect">
            <a:avLst/>
          </a:prstGeom>
          <a:solidFill>
            <a:srgbClr val="5F173C"/>
          </a:solidFill>
        </p:spPr>
        <p:txBody>
          <a:bodyPr wrap="square" rtlCol="0">
            <a:spAutoFit/>
          </a:bodyPr>
          <a:lstStyle/>
          <a:p>
            <a:pPr algn="ctr"/>
            <a:r>
              <a:rPr lang="en-US" dirty="0" smtClean="0">
                <a:solidFill>
                  <a:srgbClr val="EEB8D4"/>
                </a:solidFill>
              </a:rPr>
              <a:t>Sania11.lcwu@gmail.com</a:t>
            </a:r>
            <a:endParaRPr lang="en-US" dirty="0">
              <a:solidFill>
                <a:srgbClr val="EEB8D4"/>
              </a:solidFill>
            </a:endParaRPr>
          </a:p>
        </p:txBody>
      </p:sp>
      <p:sp>
        <p:nvSpPr>
          <p:cNvPr id="8" name="TextBox 7"/>
          <p:cNvSpPr txBox="1"/>
          <p:nvPr/>
        </p:nvSpPr>
        <p:spPr>
          <a:xfrm>
            <a:off x="6068770" y="6488059"/>
            <a:ext cx="2594586" cy="369332"/>
          </a:xfrm>
          <a:prstGeom prst="rect">
            <a:avLst/>
          </a:prstGeom>
          <a:solidFill>
            <a:srgbClr val="5F173C"/>
          </a:solidFill>
        </p:spPr>
        <p:txBody>
          <a:bodyPr wrap="square" rtlCol="0">
            <a:spAutoFit/>
          </a:bodyPr>
          <a:lstStyle/>
          <a:p>
            <a:pPr algn="ctr"/>
            <a:endParaRPr lang="en-US" dirty="0">
              <a:solidFill>
                <a:srgbClr val="EEB8D4"/>
              </a:solidFill>
            </a:endParaRPr>
          </a:p>
        </p:txBody>
      </p:sp>
    </p:spTree>
    <p:extLst>
      <p:ext uri="{BB962C8B-B14F-4D97-AF65-F5344CB8AC3E}">
        <p14:creationId xmlns="" xmlns:p14="http://schemas.microsoft.com/office/powerpoint/2010/main" val="40151098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05344" y="360218"/>
            <a:ext cx="7310005" cy="1330471"/>
          </a:xfrm>
        </p:spPr>
        <p:txBody>
          <a:bodyPr>
            <a:normAutofit/>
          </a:bodyPr>
          <a:lstStyle/>
          <a:p>
            <a:pPr algn="ctr"/>
            <a:r>
              <a:rPr lang="en-US" sz="4000" dirty="0" smtClean="0"/>
              <a:t>PROBLEM BACKGROUND</a:t>
            </a:r>
            <a:endParaRPr lang="en-US" sz="4000" dirty="0"/>
          </a:p>
        </p:txBody>
      </p:sp>
      <p:graphicFrame>
        <p:nvGraphicFramePr>
          <p:cNvPr id="12" name="Content Placeholder 11"/>
          <p:cNvGraphicFramePr>
            <a:graphicFrameLocks noGrp="1"/>
          </p:cNvGraphicFramePr>
          <p:nvPr>
            <p:ph idx="1"/>
          </p:nvPr>
        </p:nvGraphicFramePr>
        <p:xfrm>
          <a:off x="628650" y="1825625"/>
          <a:ext cx="7886700" cy="3937000"/>
        </p:xfrm>
        <a:graphic>
          <a:graphicData uri="http://schemas.openxmlformats.org/drawingml/2006/table">
            <a:tbl>
              <a:tblPr firstRow="1" bandRow="1">
                <a:tableStyleId>{21E4AEA4-8DFA-4A89-87EB-49C32662AFE0}</a:tableStyleId>
              </a:tblPr>
              <a:tblGrid>
                <a:gridCol w="3943350"/>
                <a:gridCol w="3943350"/>
              </a:tblGrid>
              <a:tr h="370840">
                <a:tc>
                  <a:txBody>
                    <a:bodyPr/>
                    <a:lstStyle/>
                    <a:p>
                      <a:r>
                        <a:rPr lang="en-US" dirty="0" smtClean="0"/>
                        <a:t>Problem</a:t>
                      </a:r>
                      <a:endParaRPr lang="en-US" dirty="0"/>
                    </a:p>
                  </a:txBody>
                  <a:tcPr/>
                </a:tc>
                <a:tc>
                  <a:txBody>
                    <a:bodyPr/>
                    <a:lstStyle/>
                    <a:p>
                      <a:r>
                        <a:rPr lang="en-US" dirty="0" smtClean="0"/>
                        <a:t>Reference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HR image require more processing and memory to train CNN but</a:t>
                      </a:r>
                      <a:r>
                        <a:rPr lang="en-US" baseline="0" dirty="0" smtClean="0"/>
                        <a:t> current </a:t>
                      </a:r>
                      <a:r>
                        <a:rPr lang="en-US" baseline="0" dirty="0" err="1" smtClean="0"/>
                        <a:t>modles</a:t>
                      </a:r>
                      <a:r>
                        <a:rPr lang="en-US" baseline="0" dirty="0" smtClean="0"/>
                        <a:t> does not have the same feature</a:t>
                      </a:r>
                      <a:endParaRPr lang="en-US" dirty="0" smtClean="0"/>
                    </a:p>
                    <a:p>
                      <a:endParaRPr lang="en-US" dirty="0"/>
                    </a:p>
                  </a:txBody>
                  <a:tcPr/>
                </a:tc>
                <a:tc>
                  <a:txBody>
                    <a:bodyPr/>
                    <a:lstStyle/>
                    <a:p>
                      <a:r>
                        <a:rPr lang="en-US" sz="1800" b="0" i="0" u="none" strike="noStrike" kern="1200" dirty="0" smtClean="0">
                          <a:solidFill>
                            <a:schemeClr val="dk1"/>
                          </a:solidFill>
                          <a:latin typeface="+mn-lt"/>
                          <a:ea typeface="+mn-ea"/>
                          <a:cs typeface="+mn-cs"/>
                        </a:rPr>
                        <a:t>Shorten, C., &amp; </a:t>
                      </a:r>
                      <a:r>
                        <a:rPr lang="en-US" sz="1800" b="0" i="0" u="none" strike="noStrike" kern="1200" dirty="0" err="1" smtClean="0">
                          <a:solidFill>
                            <a:schemeClr val="dk1"/>
                          </a:solidFill>
                          <a:latin typeface="+mn-lt"/>
                          <a:ea typeface="+mn-ea"/>
                          <a:cs typeface="+mn-cs"/>
                        </a:rPr>
                        <a:t>Khoshgoftaar</a:t>
                      </a:r>
                      <a:r>
                        <a:rPr lang="en-US" sz="1800" b="0" i="0" u="none" strike="noStrike" kern="1200" dirty="0" smtClean="0">
                          <a:solidFill>
                            <a:schemeClr val="dk1"/>
                          </a:solidFill>
                          <a:latin typeface="+mn-lt"/>
                          <a:ea typeface="+mn-ea"/>
                          <a:cs typeface="+mn-cs"/>
                        </a:rPr>
                        <a:t>, T. M. (2019). A survey on image data augmentation for deep learning. </a:t>
                      </a:r>
                      <a:r>
                        <a:rPr lang="en-US" sz="1800" b="0" i="1" u="none" strike="noStrike" kern="1200" dirty="0" smtClean="0">
                          <a:solidFill>
                            <a:schemeClr val="dk1"/>
                          </a:solidFill>
                          <a:latin typeface="+mn-lt"/>
                          <a:ea typeface="+mn-ea"/>
                          <a:cs typeface="+mn-cs"/>
                        </a:rPr>
                        <a:t>Journal of Big Data</a:t>
                      </a:r>
                      <a:r>
                        <a:rPr lang="en-US" sz="1800" b="0" i="0" u="none" strike="noStrike" kern="1200" dirty="0" smtClean="0">
                          <a:solidFill>
                            <a:schemeClr val="dk1"/>
                          </a:solidFill>
                          <a:latin typeface="+mn-lt"/>
                          <a:ea typeface="+mn-ea"/>
                          <a:cs typeface="+mn-cs"/>
                        </a:rPr>
                        <a:t>, </a:t>
                      </a:r>
                      <a:r>
                        <a:rPr lang="en-US" sz="1800" b="0" i="1" u="none" strike="noStrike" kern="1200" dirty="0" smtClean="0">
                          <a:solidFill>
                            <a:schemeClr val="dk1"/>
                          </a:solidFill>
                          <a:latin typeface="+mn-lt"/>
                          <a:ea typeface="+mn-ea"/>
                          <a:cs typeface="+mn-cs"/>
                        </a:rPr>
                        <a:t>6</a:t>
                      </a:r>
                      <a:r>
                        <a:rPr lang="en-US" sz="1800" b="0" i="0" u="none" strike="noStrike" kern="1200" dirty="0" smtClean="0">
                          <a:solidFill>
                            <a:schemeClr val="dk1"/>
                          </a:solidFill>
                          <a:latin typeface="+mn-lt"/>
                          <a:ea typeface="+mn-ea"/>
                          <a:cs typeface="+mn-cs"/>
                        </a:rPr>
                        <a:t>(1), 60.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Low quality of GAN sample and testing their effectiveness on wide</a:t>
                      </a:r>
                      <a:r>
                        <a:rPr lang="en-US" baseline="0" dirty="0" smtClean="0"/>
                        <a:t> range of dataset</a:t>
                      </a:r>
                      <a:endParaRPr lang="en-US" dirty="0" smtClean="0"/>
                    </a:p>
                    <a:p>
                      <a:endParaRPr lang="en-US" dirty="0"/>
                    </a:p>
                  </a:txBody>
                  <a:tcPr/>
                </a:tc>
                <a:tc>
                  <a:txBody>
                    <a:bodyPr/>
                    <a:lstStyle/>
                    <a:p>
                      <a:r>
                        <a:rPr lang="en-US" sz="1800" b="0" i="0" u="none" strike="noStrike" kern="1200" dirty="0" smtClean="0">
                          <a:solidFill>
                            <a:schemeClr val="dk1"/>
                          </a:solidFill>
                          <a:latin typeface="+mn-lt"/>
                          <a:ea typeface="+mn-ea"/>
                          <a:cs typeface="+mn-cs"/>
                        </a:rPr>
                        <a:t>Shorten, C., &amp; </a:t>
                      </a:r>
                      <a:r>
                        <a:rPr lang="en-US" sz="1800" b="0" i="0" u="none" strike="noStrike" kern="1200" dirty="0" err="1" smtClean="0">
                          <a:solidFill>
                            <a:schemeClr val="dk1"/>
                          </a:solidFill>
                          <a:latin typeface="+mn-lt"/>
                          <a:ea typeface="+mn-ea"/>
                          <a:cs typeface="+mn-cs"/>
                        </a:rPr>
                        <a:t>Khoshgoftaar</a:t>
                      </a:r>
                      <a:r>
                        <a:rPr lang="en-US" sz="1800" b="0" i="0" u="none" strike="noStrike" kern="1200" dirty="0" smtClean="0">
                          <a:solidFill>
                            <a:schemeClr val="dk1"/>
                          </a:solidFill>
                          <a:latin typeface="+mn-lt"/>
                          <a:ea typeface="+mn-ea"/>
                          <a:cs typeface="+mn-cs"/>
                        </a:rPr>
                        <a:t>, T. M. (2019). A survey on image data augmentation for deep learning. </a:t>
                      </a:r>
                      <a:r>
                        <a:rPr lang="en-US" sz="1800" b="0" i="1" u="none" strike="noStrike" kern="1200" dirty="0" smtClean="0">
                          <a:solidFill>
                            <a:schemeClr val="dk1"/>
                          </a:solidFill>
                          <a:latin typeface="+mn-lt"/>
                          <a:ea typeface="+mn-ea"/>
                          <a:cs typeface="+mn-cs"/>
                        </a:rPr>
                        <a:t>Journal of Big Data</a:t>
                      </a:r>
                      <a:r>
                        <a:rPr lang="en-US" sz="1800" b="0" i="0" u="none" strike="noStrike" kern="1200" dirty="0" smtClean="0">
                          <a:solidFill>
                            <a:schemeClr val="dk1"/>
                          </a:solidFill>
                          <a:latin typeface="+mn-lt"/>
                          <a:ea typeface="+mn-ea"/>
                          <a:cs typeface="+mn-cs"/>
                        </a:rPr>
                        <a:t>, </a:t>
                      </a:r>
                      <a:r>
                        <a:rPr lang="en-US" sz="1800" b="0" i="1" u="none" strike="noStrike" kern="1200" dirty="0" smtClean="0">
                          <a:solidFill>
                            <a:schemeClr val="dk1"/>
                          </a:solidFill>
                          <a:latin typeface="+mn-lt"/>
                          <a:ea typeface="+mn-ea"/>
                          <a:cs typeface="+mn-cs"/>
                        </a:rPr>
                        <a:t>6</a:t>
                      </a:r>
                      <a:r>
                        <a:rPr lang="en-US" sz="1800" b="0" i="0" u="none" strike="noStrike" kern="1200" dirty="0" smtClean="0">
                          <a:solidFill>
                            <a:schemeClr val="dk1"/>
                          </a:solidFill>
                          <a:latin typeface="+mn-lt"/>
                          <a:ea typeface="+mn-ea"/>
                          <a:cs typeface="+mn-cs"/>
                        </a:rPr>
                        <a:t>(1), 60.</a:t>
                      </a:r>
                      <a:endParaRPr lang="en-US" dirty="0"/>
                    </a:p>
                  </a:txBody>
                  <a:tcPr/>
                </a:tc>
              </a:tr>
              <a:tr h="370840">
                <a:tc>
                  <a:txBody>
                    <a:bodyPr/>
                    <a:lstStyle/>
                    <a:p>
                      <a:r>
                        <a:rPr lang="en-US" dirty="0" smtClean="0"/>
                        <a:t>Achieving high resolution from GAN</a:t>
                      </a:r>
                      <a:r>
                        <a:rPr lang="en-US" baseline="0" dirty="0" smtClean="0"/>
                        <a:t> sample is </a:t>
                      </a:r>
                      <a:r>
                        <a:rPr lang="en-US" baseline="0" dirty="0" err="1" smtClean="0"/>
                        <a:t>difficut</a:t>
                      </a:r>
                      <a:endParaRPr lang="en-US" dirty="0"/>
                    </a:p>
                  </a:txBody>
                  <a:tcPr/>
                </a:tc>
                <a:tc>
                  <a:txBody>
                    <a:bodyPr/>
                    <a:lstStyle/>
                    <a:p>
                      <a:r>
                        <a:rPr lang="en-US" sz="1800" b="0" i="0" u="none" strike="noStrike" kern="1200" dirty="0" smtClean="0">
                          <a:solidFill>
                            <a:schemeClr val="dk1"/>
                          </a:solidFill>
                          <a:latin typeface="+mn-lt"/>
                          <a:ea typeface="+mn-ea"/>
                          <a:cs typeface="+mn-cs"/>
                        </a:rPr>
                        <a:t>Shorten, C., &amp; </a:t>
                      </a:r>
                      <a:r>
                        <a:rPr lang="en-US" sz="1800" b="0" i="0" u="none" strike="noStrike" kern="1200" dirty="0" err="1" smtClean="0">
                          <a:solidFill>
                            <a:schemeClr val="dk1"/>
                          </a:solidFill>
                          <a:latin typeface="+mn-lt"/>
                          <a:ea typeface="+mn-ea"/>
                          <a:cs typeface="+mn-cs"/>
                        </a:rPr>
                        <a:t>Khoshgoftaar</a:t>
                      </a:r>
                      <a:r>
                        <a:rPr lang="en-US" sz="1800" b="0" i="0" u="none" strike="noStrike" kern="1200" dirty="0" smtClean="0">
                          <a:solidFill>
                            <a:schemeClr val="dk1"/>
                          </a:solidFill>
                          <a:latin typeface="+mn-lt"/>
                          <a:ea typeface="+mn-ea"/>
                          <a:cs typeface="+mn-cs"/>
                        </a:rPr>
                        <a:t>, T. M. (2019). A survey on image data augmentation for deep learning. </a:t>
                      </a:r>
                      <a:r>
                        <a:rPr lang="en-US" sz="1800" b="0" i="1" u="none" strike="noStrike" kern="1200" dirty="0" smtClean="0">
                          <a:solidFill>
                            <a:schemeClr val="dk1"/>
                          </a:solidFill>
                          <a:latin typeface="+mn-lt"/>
                          <a:ea typeface="+mn-ea"/>
                          <a:cs typeface="+mn-cs"/>
                        </a:rPr>
                        <a:t>Journal of Big Data</a:t>
                      </a:r>
                      <a:r>
                        <a:rPr lang="en-US" sz="1800" b="0" i="0" u="none" strike="noStrike" kern="1200" dirty="0" smtClean="0">
                          <a:solidFill>
                            <a:schemeClr val="dk1"/>
                          </a:solidFill>
                          <a:latin typeface="+mn-lt"/>
                          <a:ea typeface="+mn-ea"/>
                          <a:cs typeface="+mn-cs"/>
                        </a:rPr>
                        <a:t>, </a:t>
                      </a:r>
                      <a:r>
                        <a:rPr lang="en-US" sz="1800" b="0" i="1" u="none" strike="noStrike" kern="1200" dirty="0" smtClean="0">
                          <a:solidFill>
                            <a:schemeClr val="dk1"/>
                          </a:solidFill>
                          <a:latin typeface="+mn-lt"/>
                          <a:ea typeface="+mn-ea"/>
                          <a:cs typeface="+mn-cs"/>
                        </a:rPr>
                        <a:t>6</a:t>
                      </a:r>
                      <a:r>
                        <a:rPr lang="en-US" sz="1800" b="0" i="0" u="none" strike="noStrike" kern="1200" dirty="0" smtClean="0">
                          <a:solidFill>
                            <a:schemeClr val="dk1"/>
                          </a:solidFill>
                          <a:latin typeface="+mn-lt"/>
                          <a:ea typeface="+mn-ea"/>
                          <a:cs typeface="+mn-cs"/>
                        </a:rPr>
                        <a:t>(1), 60.</a:t>
                      </a:r>
                      <a:endParaRPr lang="en-US" dirty="0"/>
                    </a:p>
                  </a:txBody>
                  <a:tcPr/>
                </a:tc>
              </a:tr>
            </a:tbl>
          </a:graphicData>
        </a:graphic>
      </p:graphicFrame>
      <p:sp>
        <p:nvSpPr>
          <p:cNvPr id="6" name="Slide Number Placeholder 4"/>
          <p:cNvSpPr>
            <a:spLocks noGrp="1"/>
          </p:cNvSpPr>
          <p:nvPr>
            <p:ph type="sldNum" sz="quarter" idx="12"/>
          </p:nvPr>
        </p:nvSpPr>
        <p:spPr/>
        <p:txBody>
          <a:bodyPr/>
          <a:lstStyle/>
          <a:p>
            <a:r>
              <a:rPr lang="en-US" sz="2400" dirty="0" smtClean="0">
                <a:solidFill>
                  <a:prstClr val="white"/>
                </a:solidFill>
              </a:rPr>
              <a:t>7</a:t>
            </a:r>
            <a:endParaRPr lang="en-US" sz="2400" dirty="0">
              <a:solidFill>
                <a:prstClr val="white"/>
              </a:solidFill>
            </a:endParaRPr>
          </a:p>
        </p:txBody>
      </p:sp>
      <p:sp>
        <p:nvSpPr>
          <p:cNvPr id="8" name="TextBox 7"/>
          <p:cNvSpPr txBox="1"/>
          <p:nvPr/>
        </p:nvSpPr>
        <p:spPr>
          <a:xfrm>
            <a:off x="14067" y="6478686"/>
            <a:ext cx="2855741" cy="369332"/>
          </a:xfrm>
          <a:prstGeom prst="rect">
            <a:avLst/>
          </a:prstGeom>
          <a:solidFill>
            <a:srgbClr val="5F173C"/>
          </a:solidFill>
        </p:spPr>
        <p:txBody>
          <a:bodyPr wrap="square" rtlCol="0">
            <a:spAutoFit/>
          </a:bodyPr>
          <a:lstStyle/>
          <a:p>
            <a:pPr algn="ctr"/>
            <a:r>
              <a:rPr lang="en-US" dirty="0" smtClean="0">
                <a:solidFill>
                  <a:srgbClr val="EEB8D4"/>
                </a:solidFill>
              </a:rPr>
              <a:t>SANIA  REHMAT</a:t>
            </a:r>
            <a:endParaRPr lang="en-US" dirty="0">
              <a:solidFill>
                <a:srgbClr val="EEB8D4"/>
              </a:solidFill>
            </a:endParaRPr>
          </a:p>
        </p:txBody>
      </p:sp>
      <p:sp>
        <p:nvSpPr>
          <p:cNvPr id="9" name="TextBox 8"/>
          <p:cNvSpPr txBox="1"/>
          <p:nvPr/>
        </p:nvSpPr>
        <p:spPr>
          <a:xfrm>
            <a:off x="2670519" y="6476338"/>
            <a:ext cx="3308249" cy="369332"/>
          </a:xfrm>
          <a:prstGeom prst="rect">
            <a:avLst/>
          </a:prstGeom>
          <a:solidFill>
            <a:srgbClr val="5F173C"/>
          </a:solidFill>
        </p:spPr>
        <p:txBody>
          <a:bodyPr wrap="square" rtlCol="0">
            <a:spAutoFit/>
          </a:bodyPr>
          <a:lstStyle/>
          <a:p>
            <a:pPr algn="ctr"/>
            <a:r>
              <a:rPr lang="en-US" dirty="0" smtClean="0">
                <a:solidFill>
                  <a:srgbClr val="EEB8D4"/>
                </a:solidFill>
              </a:rPr>
              <a:t>Sania11.lcwu@gmail.com</a:t>
            </a:r>
            <a:endParaRPr lang="en-US" dirty="0">
              <a:solidFill>
                <a:srgbClr val="EEB8D4"/>
              </a:solidFill>
            </a:endParaRPr>
          </a:p>
        </p:txBody>
      </p:sp>
      <p:sp>
        <p:nvSpPr>
          <p:cNvPr id="10" name="TextBox 9"/>
          <p:cNvSpPr txBox="1"/>
          <p:nvPr/>
        </p:nvSpPr>
        <p:spPr>
          <a:xfrm>
            <a:off x="6068770" y="6488059"/>
            <a:ext cx="2594586" cy="369332"/>
          </a:xfrm>
          <a:prstGeom prst="rect">
            <a:avLst/>
          </a:prstGeom>
          <a:solidFill>
            <a:srgbClr val="5F173C"/>
          </a:solidFill>
        </p:spPr>
        <p:txBody>
          <a:bodyPr wrap="square" rtlCol="0">
            <a:spAutoFit/>
          </a:bodyPr>
          <a:lstStyle/>
          <a:p>
            <a:pPr algn="ctr"/>
            <a:endParaRPr lang="en-US" dirty="0">
              <a:solidFill>
                <a:srgbClr val="EEB8D4"/>
              </a:solidFill>
            </a:endParaRPr>
          </a:p>
        </p:txBody>
      </p:sp>
      <p:sp>
        <p:nvSpPr>
          <p:cNvPr id="11" name="Title 1"/>
          <p:cNvSpPr txBox="1">
            <a:spLocks/>
          </p:cNvSpPr>
          <p:nvPr/>
        </p:nvSpPr>
        <p:spPr>
          <a:xfrm>
            <a:off x="623454" y="1901257"/>
            <a:ext cx="9144000" cy="3953633"/>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AutoNum type="arabicPeriod"/>
            </a:pPr>
            <a:endParaRPr lang="en-US" sz="2200" dirty="0"/>
          </a:p>
        </p:txBody>
      </p:sp>
      <p:sp>
        <p:nvSpPr>
          <p:cNvPr id="13" name="Slide Number Placeholder 4"/>
          <p:cNvSpPr txBox="1">
            <a:spLocks/>
          </p:cNvSpPr>
          <p:nvPr/>
        </p:nvSpPr>
        <p:spPr>
          <a:xfrm>
            <a:off x="6996447" y="6338328"/>
            <a:ext cx="20574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rPr>
              <a:t>9</a:t>
            </a:r>
            <a:endParaRPr kumimoji="0" lang="en-US" sz="24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 xmlns:p14="http://schemas.microsoft.com/office/powerpoint/2010/main" val="1680418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1437</TotalTime>
  <Words>1782</Words>
  <Application>Microsoft Office PowerPoint</Application>
  <PresentationFormat>On-screen Show (4:3)</PresentationFormat>
  <Paragraphs>298</Paragraphs>
  <Slides>32</Slides>
  <Notes>21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Amplification of data through the use of super resolution based on generative adversarial network(GAN)</vt:lpstr>
      <vt:lpstr>Slide 2</vt:lpstr>
      <vt:lpstr>TABLE OF CONTENTS</vt:lpstr>
      <vt:lpstr>1. INTRODUCTION</vt:lpstr>
      <vt:lpstr>INTRODUCTION</vt:lpstr>
      <vt:lpstr>INTRODUCTION</vt:lpstr>
      <vt:lpstr>INTRODUCTION</vt:lpstr>
      <vt:lpstr>2. PROBLEM BACKGROUND</vt:lpstr>
      <vt:lpstr>PROBLEM BACKGROUND</vt:lpstr>
      <vt:lpstr>PROBLEM BACKGROUND</vt:lpstr>
      <vt:lpstr>3. PROBLEM STATEMENT</vt:lpstr>
      <vt:lpstr>PROBLEM STATEMENT</vt:lpstr>
      <vt:lpstr>4. RESEARCH QUESTIONS</vt:lpstr>
      <vt:lpstr>RESEARCH QUESTIONS</vt:lpstr>
      <vt:lpstr>5. RESEARCH OBJECTIVES</vt:lpstr>
      <vt:lpstr>RESEARCH OBJECTIVES</vt:lpstr>
      <vt:lpstr>6. AIM &amp; SCOPE OF RESEARCH</vt:lpstr>
      <vt:lpstr>AIM &amp; SCOPE OF RESEARCH</vt:lpstr>
      <vt:lpstr>7. LITERATURE REVIEW</vt:lpstr>
      <vt:lpstr>LITERATURE REVIEW</vt:lpstr>
      <vt:lpstr>LITERATURE REVIEW</vt:lpstr>
      <vt:lpstr>8. METHODOLOGY</vt:lpstr>
      <vt:lpstr>METHODOLOGY</vt:lpstr>
      <vt:lpstr>DCGAN WORKING</vt:lpstr>
      <vt:lpstr>DCGAN WORKING</vt:lpstr>
      <vt:lpstr> SRGAN WORKING </vt:lpstr>
      <vt:lpstr>PROGRASSIVELY GROWING GAN(PGGAN) WORKING</vt:lpstr>
      <vt:lpstr>9.REFERENCES</vt:lpstr>
      <vt:lpstr>REFERENCES</vt:lpstr>
      <vt:lpstr>REFERENCES</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pc</cp:lastModifiedBy>
  <cp:revision>123</cp:revision>
  <dcterms:created xsi:type="dcterms:W3CDTF">2019-07-18T02:10:02Z</dcterms:created>
  <dcterms:modified xsi:type="dcterms:W3CDTF">2020-01-14T05:49:14Z</dcterms:modified>
</cp:coreProperties>
</file>