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D9E0F5D6-C8F7-48AF-837E-B3872ED6C5E0}" type="datetimeFigureOut">
              <a:rPr lang="en-US" smtClean="0"/>
              <a:t>05-Nov-21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57F8870-DB21-46B8-B75F-635D3171818D}" type="slidenum">
              <a:rPr lang="en-US" smtClean="0"/>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0F5D6-C8F7-48AF-837E-B3872ED6C5E0}" type="datetimeFigureOut">
              <a:rPr lang="en-US" smtClean="0"/>
              <a:t>05-Nov-21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7F8870-DB21-46B8-B75F-635D3171818D}" type="slidenum">
              <a:rPr lang="en-US" smtClean="0"/>
              <a:t>‹#›</a:t>
            </a:fld>
            <a:endParaRPr lang="en-US"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0F5D6-C8F7-48AF-837E-B3872ED6C5E0}" type="datetimeFigureOut">
              <a:rPr lang="en-US" smtClean="0"/>
              <a:t>05-Nov-21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7F8870-DB21-46B8-B75F-635D3171818D}" type="slidenum">
              <a:rPr lang="en-US" smtClean="0"/>
              <a:t>‹#›</a:t>
            </a:fld>
            <a:endParaRPr lang="en-US"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0F5D6-C8F7-48AF-837E-B3872ED6C5E0}" type="datetimeFigureOut">
              <a:rPr lang="en-US" smtClean="0"/>
              <a:t>05-Nov-21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7F8870-DB21-46B8-B75F-635D3171818D}" type="slidenum">
              <a:rPr lang="en-US" smtClean="0"/>
              <a:t>‹#›</a:t>
            </a:fld>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E0F5D6-C8F7-48AF-837E-B3872ED6C5E0}" type="datetimeFigureOut">
              <a:rPr lang="en-US" smtClean="0"/>
              <a:t>05-Nov-21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7F8870-DB21-46B8-B75F-635D3171818D}"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9E0F5D6-C8F7-48AF-837E-B3872ED6C5E0}" type="datetimeFigureOut">
              <a:rPr lang="en-US" smtClean="0"/>
              <a:t>05-Nov-21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7F8870-DB21-46B8-B75F-635D3171818D}" type="slidenum">
              <a:rPr lang="en-US" smtClean="0"/>
              <a:t>‹#›</a:t>
            </a:fld>
            <a:endParaRPr lang="en-US" dirty="0"/>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E0F5D6-C8F7-48AF-837E-B3872ED6C5E0}" type="datetimeFigureOut">
              <a:rPr lang="en-US" smtClean="0"/>
              <a:t>05-Nov-21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57F8870-DB21-46B8-B75F-635D3171818D}" type="slidenum">
              <a:rPr lang="en-US" smtClean="0"/>
              <a:t>‹#›</a:t>
            </a:fld>
            <a:endParaRPr lang="en-US"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E0F5D6-C8F7-48AF-837E-B3872ED6C5E0}" type="datetimeFigureOut">
              <a:rPr lang="en-US" smtClean="0"/>
              <a:t>05-Nov-21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7F8870-DB21-46B8-B75F-635D3171818D}" type="slidenum">
              <a:rPr lang="en-US" smtClean="0"/>
              <a:t>‹#›</a:t>
            </a:fld>
            <a:endParaRPr lang="en-US"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0F5D6-C8F7-48AF-837E-B3872ED6C5E0}" type="datetimeFigureOut">
              <a:rPr lang="en-US" smtClean="0"/>
              <a:t>05-Nov-21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57F8870-DB21-46B8-B75F-635D3171818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0F5D6-C8F7-48AF-837E-B3872ED6C5E0}" type="datetimeFigureOut">
              <a:rPr lang="en-US" smtClean="0"/>
              <a:t>05-Nov-21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7F8870-DB21-46B8-B75F-635D3171818D}"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0F5D6-C8F7-48AF-837E-B3872ED6C5E0}" type="datetimeFigureOut">
              <a:rPr lang="en-US" smtClean="0"/>
              <a:t>05-Nov-21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7F8870-DB21-46B8-B75F-635D3171818D}"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D9E0F5D6-C8F7-48AF-837E-B3872ED6C5E0}" type="datetimeFigureOut">
              <a:rPr lang="en-US" smtClean="0"/>
              <a:t>05-Nov-21</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57F8870-DB21-46B8-B75F-635D3171818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Muhammad Musa</a:t>
            </a:r>
            <a:endParaRPr lang="en-US" dirty="0"/>
          </a:p>
        </p:txBody>
      </p:sp>
      <p:sp>
        <p:nvSpPr>
          <p:cNvPr id="3" name="Subtitle 2"/>
          <p:cNvSpPr>
            <a:spLocks noGrp="1"/>
          </p:cNvSpPr>
          <p:nvPr>
            <p:ph type="subTitle" idx="1"/>
          </p:nvPr>
        </p:nvSpPr>
        <p:spPr/>
        <p:txBody>
          <a:bodyPr>
            <a:normAutofit/>
          </a:bodyPr>
          <a:lstStyle/>
          <a:p>
            <a:r>
              <a:rPr lang="en-US" sz="4400" dirty="0" smtClean="0"/>
              <a:t>CIT Training</a:t>
            </a:r>
          </a:p>
          <a:p>
            <a:r>
              <a:rPr lang="en-US" sz="4400" dirty="0" smtClean="0"/>
              <a:t>04-11-2021</a:t>
            </a:r>
            <a:endParaRPr lang="en-US" sz="4400" dirty="0"/>
          </a:p>
        </p:txBody>
      </p:sp>
    </p:spTree>
    <p:extLst>
      <p:ext uri="{BB962C8B-B14F-4D97-AF65-F5344CB8AC3E}">
        <p14:creationId xmlns:p14="http://schemas.microsoft.com/office/powerpoint/2010/main" val="156231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762053"/>
          </a:xfrm>
        </p:spPr>
        <p:txBody>
          <a:bodyPr>
            <a:normAutofit fontScale="92500" lnSpcReduction="10000"/>
          </a:bodyPr>
          <a:lstStyle/>
          <a:p>
            <a:r>
              <a:rPr lang="en-US" dirty="0"/>
              <a:t>The marketing strategy usually contains the following:</a:t>
            </a:r>
          </a:p>
          <a:p>
            <a:pPr>
              <a:buFont typeface="Wingdings" pitchFamily="2" charset="2"/>
              <a:buChar char="§"/>
            </a:pPr>
            <a:r>
              <a:rPr lang="en-US" dirty="0"/>
              <a:t>Company vision and goals</a:t>
            </a:r>
          </a:p>
          <a:p>
            <a:pPr>
              <a:buFont typeface="Wingdings" pitchFamily="2" charset="2"/>
              <a:buChar char="§"/>
            </a:pPr>
            <a:r>
              <a:rPr lang="en-US" dirty="0"/>
              <a:t>Value proposition</a:t>
            </a:r>
          </a:p>
          <a:p>
            <a:pPr>
              <a:buFont typeface="Wingdings" pitchFamily="2" charset="2"/>
              <a:buChar char="§"/>
            </a:pPr>
            <a:r>
              <a:rPr lang="en-US" dirty="0"/>
              <a:t>SWOT analysis</a:t>
            </a:r>
          </a:p>
          <a:p>
            <a:pPr>
              <a:buFont typeface="Wingdings" pitchFamily="2" charset="2"/>
              <a:buChar char="§"/>
            </a:pPr>
            <a:r>
              <a:rPr lang="en-US" dirty="0"/>
              <a:t>Marketing goals</a:t>
            </a:r>
          </a:p>
          <a:p>
            <a:pPr>
              <a:buFont typeface="Wingdings" pitchFamily="2" charset="2"/>
              <a:buChar char="§"/>
            </a:pPr>
            <a:r>
              <a:rPr lang="en-US" dirty="0"/>
              <a:t>Initiatives</a:t>
            </a:r>
          </a:p>
          <a:p>
            <a:pPr>
              <a:buFont typeface="Wingdings" pitchFamily="2" charset="2"/>
              <a:buChar char="§"/>
            </a:pPr>
            <a:r>
              <a:rPr lang="en-US" dirty="0"/>
              <a:t>Brand essence</a:t>
            </a:r>
          </a:p>
          <a:p>
            <a:pPr>
              <a:buFont typeface="Wingdings" pitchFamily="2" charset="2"/>
              <a:buChar char="§"/>
            </a:pPr>
            <a:r>
              <a:rPr lang="en-US" dirty="0"/>
              <a:t>Positioning</a:t>
            </a:r>
          </a:p>
          <a:p>
            <a:pPr>
              <a:buFont typeface="Wingdings" pitchFamily="2" charset="2"/>
              <a:buChar char="§"/>
            </a:pPr>
            <a:r>
              <a:rPr lang="en-US" dirty="0"/>
              <a:t>Buyer personas</a:t>
            </a:r>
          </a:p>
          <a:p>
            <a:pPr>
              <a:buFont typeface="Wingdings" pitchFamily="2" charset="2"/>
              <a:buChar char="§"/>
            </a:pPr>
            <a:r>
              <a:rPr lang="en-US" dirty="0"/>
              <a:t>Competitive landscape</a:t>
            </a:r>
          </a:p>
          <a:p>
            <a:pPr>
              <a:buFont typeface="Wingdings" pitchFamily="2" charset="2"/>
              <a:buChar char="§"/>
            </a:pPr>
            <a:r>
              <a:rPr lang="en-US" dirty="0"/>
              <a:t>Marketing channel strategy (e.g. branding, marketing automation, search, and social media</a:t>
            </a:r>
            <a:r>
              <a:rPr lang="en-US" dirty="0" smtClean="0"/>
              <a:t>)</a:t>
            </a:r>
            <a:r>
              <a:rPr lang="en-US" dirty="0"/>
              <a:t/>
            </a:r>
            <a:br>
              <a:rPr lang="en-US" dirty="0"/>
            </a:br>
            <a:endParaRPr lang="en-US" dirty="0"/>
          </a:p>
        </p:txBody>
      </p:sp>
      <p:sp>
        <p:nvSpPr>
          <p:cNvPr id="3" name="Title 2"/>
          <p:cNvSpPr>
            <a:spLocks noGrp="1"/>
          </p:cNvSpPr>
          <p:nvPr>
            <p:ph type="title"/>
          </p:nvPr>
        </p:nvSpPr>
        <p:spPr/>
        <p:txBody>
          <a:bodyPr/>
          <a:lstStyle/>
          <a:p>
            <a:r>
              <a:rPr lang="en-US" b="1" dirty="0" smtClean="0"/>
              <a:t>Continued…</a:t>
            </a:r>
            <a:endParaRPr lang="en-US" b="1" dirty="0"/>
          </a:p>
        </p:txBody>
      </p:sp>
    </p:spTree>
    <p:extLst>
      <p:ext uri="{BB962C8B-B14F-4D97-AF65-F5344CB8AC3E}">
        <p14:creationId xmlns:p14="http://schemas.microsoft.com/office/powerpoint/2010/main" val="372682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Today, there are more ways than ever to connect with customers</a:t>
            </a:r>
            <a:r>
              <a:rPr lang="en-US" dirty="0" smtClean="0"/>
              <a:t>.</a:t>
            </a:r>
          </a:p>
          <a:p>
            <a:r>
              <a:rPr lang="en-US" dirty="0"/>
              <a:t>There's email, social media, mobile, meetings, focus groups, trade shows</a:t>
            </a:r>
            <a:r>
              <a:rPr lang="en-US" dirty="0" smtClean="0"/>
              <a:t>.</a:t>
            </a:r>
          </a:p>
          <a:p>
            <a:r>
              <a:rPr lang="en-US" dirty="0" smtClean="0"/>
              <a:t>CIO </a:t>
            </a:r>
            <a:r>
              <a:rPr lang="en-US" dirty="0"/>
              <a:t>asked dozens of business owners, managers and customer relationship experts to find out</a:t>
            </a:r>
            <a:r>
              <a:rPr lang="en-US" dirty="0" smtClean="0"/>
              <a:t>.</a:t>
            </a:r>
          </a:p>
          <a:p>
            <a:r>
              <a:rPr lang="en-US" dirty="0"/>
              <a:t>Following are their top 14 recommendations for how to connect with customers--and what makes those methods effective.</a:t>
            </a:r>
          </a:p>
          <a:p>
            <a:pPr marL="0" indent="0">
              <a:buNone/>
            </a:pPr>
            <a:endParaRPr lang="en-US" dirty="0"/>
          </a:p>
        </p:txBody>
      </p:sp>
      <p:sp>
        <p:nvSpPr>
          <p:cNvPr id="3" name="Title 2"/>
          <p:cNvSpPr>
            <a:spLocks noGrp="1"/>
          </p:cNvSpPr>
          <p:nvPr>
            <p:ph type="title"/>
          </p:nvPr>
        </p:nvSpPr>
        <p:spPr/>
        <p:txBody>
          <a:bodyPr/>
          <a:lstStyle/>
          <a:p>
            <a:r>
              <a:rPr lang="en-US" sz="4400" b="1" dirty="0" smtClean="0"/>
              <a:t>How to Reach Customers and Engage CIO’s</a:t>
            </a:r>
            <a:endParaRPr lang="en-US" sz="4400" b="1" dirty="0"/>
          </a:p>
        </p:txBody>
      </p:sp>
    </p:spTree>
    <p:extLst>
      <p:ext uri="{BB962C8B-B14F-4D97-AF65-F5344CB8AC3E}">
        <p14:creationId xmlns:p14="http://schemas.microsoft.com/office/powerpoint/2010/main" val="2826921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a:t>1. Survey your </a:t>
            </a:r>
            <a:r>
              <a:rPr lang="en-US" b="1" dirty="0" smtClean="0"/>
              <a:t>customers</a:t>
            </a:r>
            <a:r>
              <a:rPr lang="en-US" b="1" dirty="0"/>
              <a:t>:</a:t>
            </a:r>
            <a:r>
              <a:rPr lang="en-US" dirty="0"/>
              <a:t> "Surveys allow businesses to identify user needs </a:t>
            </a:r>
            <a:r>
              <a:rPr lang="en-US" dirty="0" smtClean="0"/>
              <a:t>directly.“</a:t>
            </a:r>
          </a:p>
          <a:p>
            <a:r>
              <a:rPr lang="en-US" b="1" dirty="0"/>
              <a:t>2. Use </a:t>
            </a:r>
            <a:r>
              <a:rPr lang="en-US" b="1" dirty="0" smtClean="0"/>
              <a:t>newsletters: </a:t>
            </a:r>
            <a:r>
              <a:rPr lang="en-US" dirty="0"/>
              <a:t>"It should have a table of contents up front so people will at least take three seconds to scan it, and the five to six articles should be short (two to three sentences) and include links to useful resources</a:t>
            </a:r>
            <a:r>
              <a:rPr lang="en-US" dirty="0" smtClean="0"/>
              <a:t>.“</a:t>
            </a:r>
          </a:p>
          <a:p>
            <a:r>
              <a:rPr lang="en-US" b="1" dirty="0"/>
              <a:t>3. </a:t>
            </a:r>
            <a:r>
              <a:rPr lang="en-US" b="1" dirty="0" smtClean="0"/>
              <a:t>Blog: </a:t>
            </a:r>
            <a:r>
              <a:rPr lang="en-US" dirty="0"/>
              <a:t>"If you actively keep up a quality blog, not only will your customers read your blog, but they will respond to your </a:t>
            </a:r>
            <a:r>
              <a:rPr lang="en-US" dirty="0" smtClean="0"/>
              <a:t>blog“.</a:t>
            </a:r>
          </a:p>
          <a:p>
            <a:r>
              <a:rPr lang="en-US" b="1" dirty="0"/>
              <a:t>4. Pick up the </a:t>
            </a:r>
            <a:r>
              <a:rPr lang="en-US" b="1" dirty="0" smtClean="0"/>
              <a:t>phone: </a:t>
            </a:r>
            <a:r>
              <a:rPr lang="en-US" dirty="0"/>
              <a:t> "There's nothing more direct than picking up the phone to call a customer or </a:t>
            </a:r>
            <a:r>
              <a:rPr lang="en-US" dirty="0" smtClean="0"/>
              <a:t>client.”</a:t>
            </a:r>
          </a:p>
          <a:p>
            <a:r>
              <a:rPr lang="en-US" b="1" dirty="0" smtClean="0"/>
              <a:t>5</a:t>
            </a:r>
            <a:r>
              <a:rPr lang="en-US" b="1" dirty="0"/>
              <a:t>. Go </a:t>
            </a:r>
            <a:r>
              <a:rPr lang="en-US" b="1" dirty="0" smtClean="0"/>
              <a:t>visit: </a:t>
            </a:r>
            <a:r>
              <a:rPr lang="en-US" dirty="0"/>
              <a:t>I</a:t>
            </a:r>
            <a:r>
              <a:rPr lang="en-US" dirty="0" smtClean="0"/>
              <a:t>t </a:t>
            </a:r>
            <a:r>
              <a:rPr lang="en-US" dirty="0"/>
              <a:t>is critical to listen--and not walk in the door trying to sell them something</a:t>
            </a:r>
            <a:r>
              <a:rPr lang="en-US" dirty="0" smtClean="0"/>
              <a:t>.</a:t>
            </a:r>
          </a:p>
          <a:p>
            <a:r>
              <a:rPr lang="en-US" b="1" dirty="0"/>
              <a:t>6. Respond to </a:t>
            </a:r>
            <a:r>
              <a:rPr lang="en-US" b="1" dirty="0" smtClean="0"/>
              <a:t>email: </a:t>
            </a:r>
            <a:r>
              <a:rPr lang="en-US" dirty="0"/>
              <a:t>"At our company, we make it our goal to respond to customer emails within five minutes, and the response we receive from our </a:t>
            </a:r>
            <a:r>
              <a:rPr lang="en-US" dirty="0" smtClean="0"/>
              <a:t>customers.”</a:t>
            </a:r>
            <a:r>
              <a:rPr lang="en-US" dirty="0"/>
              <a:t> </a:t>
            </a:r>
          </a:p>
        </p:txBody>
      </p:sp>
      <p:sp>
        <p:nvSpPr>
          <p:cNvPr id="3" name="Title 2"/>
          <p:cNvSpPr>
            <a:spLocks noGrp="1"/>
          </p:cNvSpPr>
          <p:nvPr>
            <p:ph type="title"/>
          </p:nvPr>
        </p:nvSpPr>
        <p:spPr/>
        <p:txBody>
          <a:bodyPr/>
          <a:lstStyle/>
          <a:p>
            <a:r>
              <a:rPr lang="en-US" b="1" dirty="0" smtClean="0"/>
              <a:t>Continued…</a:t>
            </a:r>
            <a:endParaRPr lang="en-US" b="1" dirty="0"/>
          </a:p>
        </p:txBody>
      </p:sp>
    </p:spTree>
    <p:extLst>
      <p:ext uri="{BB962C8B-B14F-4D97-AF65-F5344CB8AC3E}">
        <p14:creationId xmlns:p14="http://schemas.microsoft.com/office/powerpoint/2010/main" val="471928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a:t>7. Send a personalized note or a </a:t>
            </a:r>
            <a:r>
              <a:rPr lang="en-US" b="1" dirty="0" smtClean="0"/>
              <a:t>postcard:</a:t>
            </a:r>
            <a:r>
              <a:rPr lang="en-US" dirty="0"/>
              <a:t> "I love sending personalized cards by snail mail to let customers know I'm thinking of </a:t>
            </a:r>
            <a:r>
              <a:rPr lang="en-US" dirty="0" smtClean="0"/>
              <a:t>them.“</a:t>
            </a:r>
          </a:p>
          <a:p>
            <a:r>
              <a:rPr lang="en-US" b="1" dirty="0"/>
              <a:t>8. Be active on Twitter and </a:t>
            </a:r>
            <a:r>
              <a:rPr lang="en-US" b="1" dirty="0" smtClean="0"/>
              <a:t>Facebook:</a:t>
            </a:r>
            <a:r>
              <a:rPr lang="en-US" dirty="0"/>
              <a:t> "One of the best ways to connect with customers is through social media, such as Facebook and </a:t>
            </a:r>
            <a:r>
              <a:rPr lang="en-US" dirty="0" smtClean="0"/>
              <a:t>Twitter.“</a:t>
            </a:r>
          </a:p>
          <a:p>
            <a:r>
              <a:rPr lang="en-US" b="1" dirty="0"/>
              <a:t>9. Use </a:t>
            </a:r>
            <a:r>
              <a:rPr lang="en-US" b="1" dirty="0" smtClean="0"/>
              <a:t>Instagram</a:t>
            </a:r>
            <a:r>
              <a:rPr lang="en-US" b="1" dirty="0"/>
              <a:t>:</a:t>
            </a:r>
            <a:r>
              <a:rPr lang="en-US" dirty="0"/>
              <a:t> "Instagram helps us stay connected and engaged with our customers and </a:t>
            </a:r>
            <a:r>
              <a:rPr lang="en-US" dirty="0" smtClean="0"/>
              <a:t>fans.“</a:t>
            </a:r>
          </a:p>
          <a:p>
            <a:r>
              <a:rPr lang="en-US" b="1" dirty="0"/>
              <a:t>10. Offer </a:t>
            </a:r>
            <a:r>
              <a:rPr lang="en-US" b="1" dirty="0" smtClean="0"/>
              <a:t>webinars:</a:t>
            </a:r>
            <a:r>
              <a:rPr lang="en-US" dirty="0"/>
              <a:t> "Webinars--seminars delivered over the Internet--are a great way to keep the spice in your customer </a:t>
            </a:r>
            <a:r>
              <a:rPr lang="en-US" dirty="0" smtClean="0"/>
              <a:t>relationship.“</a:t>
            </a:r>
          </a:p>
          <a:p>
            <a:r>
              <a:rPr lang="en-US" b="1" dirty="0"/>
              <a:t>11. Empower </a:t>
            </a:r>
            <a:r>
              <a:rPr lang="en-US" b="1" dirty="0" smtClean="0"/>
              <a:t>salespeople:</a:t>
            </a:r>
            <a:r>
              <a:rPr lang="en-US" dirty="0"/>
              <a:t> "Salespeople can make or break the retail </a:t>
            </a:r>
            <a:r>
              <a:rPr lang="en-US" dirty="0" smtClean="0"/>
              <a:t>experience."</a:t>
            </a:r>
            <a:r>
              <a:rPr lang="en-US" dirty="0"/>
              <a:t> </a:t>
            </a:r>
          </a:p>
        </p:txBody>
      </p:sp>
      <p:sp>
        <p:nvSpPr>
          <p:cNvPr id="3" name="Title 2"/>
          <p:cNvSpPr>
            <a:spLocks noGrp="1"/>
          </p:cNvSpPr>
          <p:nvPr>
            <p:ph type="title"/>
          </p:nvPr>
        </p:nvSpPr>
        <p:spPr/>
        <p:txBody>
          <a:bodyPr/>
          <a:lstStyle/>
          <a:p>
            <a:r>
              <a:rPr lang="en-US" b="1" dirty="0" smtClean="0"/>
              <a:t>Continued…</a:t>
            </a:r>
            <a:endParaRPr lang="en-US" b="1" dirty="0"/>
          </a:p>
        </p:txBody>
      </p:sp>
    </p:spTree>
    <p:extLst>
      <p:ext uri="{BB962C8B-B14F-4D97-AF65-F5344CB8AC3E}">
        <p14:creationId xmlns:p14="http://schemas.microsoft.com/office/powerpoint/2010/main" val="2357074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12. Provide exceptional customer service.</a:t>
            </a:r>
            <a:r>
              <a:rPr lang="en-US" dirty="0"/>
              <a:t> "One of the most powerful tools an organization has to connect with its customers is its employee </a:t>
            </a:r>
            <a:r>
              <a:rPr lang="en-US" dirty="0" smtClean="0"/>
              <a:t>base.“</a:t>
            </a:r>
          </a:p>
          <a:p>
            <a:r>
              <a:rPr lang="en-US" b="1" dirty="0"/>
              <a:t>13. Go mobile.</a:t>
            </a:r>
            <a:r>
              <a:rPr lang="en-US" dirty="0"/>
              <a:t> "Almost everyone is carrying some kind of mobile device today--92 percent of Americans have a mobile </a:t>
            </a:r>
            <a:r>
              <a:rPr lang="en-US" dirty="0" smtClean="0"/>
              <a:t>phone.“</a:t>
            </a:r>
          </a:p>
          <a:p>
            <a:r>
              <a:rPr lang="en-US" b="1" dirty="0"/>
              <a:t>14. Monitor review sites.</a:t>
            </a:r>
            <a:r>
              <a:rPr lang="en-US" dirty="0"/>
              <a:t> "Whether it's Yelp, TripAdvisor or Angie's List, find out what customers are saying about your business [on review sites</a:t>
            </a:r>
            <a:r>
              <a:rPr lang="en-US" dirty="0" smtClean="0"/>
              <a:t>]."</a:t>
            </a:r>
            <a:r>
              <a:rPr lang="en-US" dirty="0"/>
              <a:t> </a:t>
            </a:r>
          </a:p>
        </p:txBody>
      </p:sp>
      <p:sp>
        <p:nvSpPr>
          <p:cNvPr id="3" name="Title 2"/>
          <p:cNvSpPr>
            <a:spLocks noGrp="1"/>
          </p:cNvSpPr>
          <p:nvPr>
            <p:ph type="title"/>
          </p:nvPr>
        </p:nvSpPr>
        <p:spPr/>
        <p:txBody>
          <a:bodyPr/>
          <a:lstStyle/>
          <a:p>
            <a:r>
              <a:rPr lang="en-US" b="1" dirty="0" smtClean="0"/>
              <a:t>Continued…</a:t>
            </a:r>
            <a:endParaRPr lang="en-US" b="1" dirty="0"/>
          </a:p>
        </p:txBody>
      </p:sp>
    </p:spTree>
    <p:extLst>
      <p:ext uri="{BB962C8B-B14F-4D97-AF65-F5344CB8AC3E}">
        <p14:creationId xmlns:p14="http://schemas.microsoft.com/office/powerpoint/2010/main" val="222398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04853"/>
          </a:xfrm>
        </p:spPr>
        <p:txBody>
          <a:bodyPr>
            <a:normAutofit fontScale="85000" lnSpcReduction="20000"/>
          </a:bodyPr>
          <a:lstStyle/>
          <a:p>
            <a:r>
              <a:rPr lang="en-US" dirty="0"/>
              <a:t>The power/interest grid is a matrix used for categorising stakeholders during a change project to allow them to be effectively managed</a:t>
            </a:r>
            <a:r>
              <a:rPr lang="en-US" dirty="0" smtClean="0"/>
              <a:t>.</a:t>
            </a:r>
          </a:p>
          <a:p>
            <a:r>
              <a:rPr lang="en-US" dirty="0"/>
              <a:t>Stakeholders are plotted on the grid in relation to the power and interest they have in respect of the project. </a:t>
            </a:r>
            <a:endParaRPr lang="en-US" dirty="0" smtClean="0"/>
          </a:p>
          <a:p>
            <a:r>
              <a:rPr lang="en-US" dirty="0"/>
              <a:t>You can identify stakeholders by looking at existing documentation, holding workshops, creating ‘as is’ business process maps and generally talking to people within the business.</a:t>
            </a:r>
            <a:endParaRPr lang="en-US" dirty="0" smtClean="0"/>
          </a:p>
          <a:p>
            <a:r>
              <a:rPr lang="en-US" dirty="0"/>
              <a:t>The grid categorises stakeholders into the following four groups:</a:t>
            </a:r>
          </a:p>
          <a:p>
            <a:pPr>
              <a:buFont typeface="Wingdings" pitchFamily="2" charset="2"/>
              <a:buChar char="§"/>
            </a:pPr>
            <a:r>
              <a:rPr lang="en-US" dirty="0"/>
              <a:t>High power/high interest</a:t>
            </a:r>
          </a:p>
          <a:p>
            <a:pPr>
              <a:buFont typeface="Wingdings" pitchFamily="2" charset="2"/>
              <a:buChar char="§"/>
            </a:pPr>
            <a:r>
              <a:rPr lang="en-US" dirty="0"/>
              <a:t>High power/low interest</a:t>
            </a:r>
          </a:p>
          <a:p>
            <a:pPr>
              <a:buFont typeface="Wingdings" pitchFamily="2" charset="2"/>
              <a:buChar char="§"/>
            </a:pPr>
            <a:r>
              <a:rPr lang="en-US" dirty="0"/>
              <a:t>Low power/high interest</a:t>
            </a:r>
          </a:p>
          <a:p>
            <a:pPr>
              <a:buFont typeface="Wingdings" pitchFamily="2" charset="2"/>
              <a:buChar char="§"/>
            </a:pPr>
            <a:r>
              <a:rPr lang="en-US" dirty="0"/>
              <a:t>Low power/low interest</a:t>
            </a:r>
          </a:p>
          <a:p>
            <a:endParaRPr lang="en-US" dirty="0"/>
          </a:p>
        </p:txBody>
      </p:sp>
      <p:sp>
        <p:nvSpPr>
          <p:cNvPr id="3" name="Title 2"/>
          <p:cNvSpPr>
            <a:spLocks noGrp="1"/>
          </p:cNvSpPr>
          <p:nvPr>
            <p:ph type="title"/>
          </p:nvPr>
        </p:nvSpPr>
        <p:spPr/>
        <p:txBody>
          <a:bodyPr/>
          <a:lstStyle/>
          <a:p>
            <a:r>
              <a:rPr lang="en-US" sz="4800" b="1" dirty="0" smtClean="0"/>
              <a:t>Stakeholders Power Grid</a:t>
            </a:r>
            <a:endParaRPr lang="en-US" sz="4800" b="1" dirty="0"/>
          </a:p>
        </p:txBody>
      </p:sp>
    </p:spTree>
    <p:extLst>
      <p:ext uri="{BB962C8B-B14F-4D97-AF65-F5344CB8AC3E}">
        <p14:creationId xmlns:p14="http://schemas.microsoft.com/office/powerpoint/2010/main" val="2319253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590800"/>
            <a:ext cx="7745505" cy="3877815"/>
          </a:xfrm>
        </p:spPr>
        <p:txBody>
          <a:bodyPr/>
          <a:lstStyle/>
          <a:p>
            <a:r>
              <a:rPr lang="en-US" dirty="0"/>
              <a:t>Stakeholders with high power and high interest will want to be engaged with regularly, whereas stakeholders with low power and low interest do not require regular and detailed </a:t>
            </a:r>
            <a:r>
              <a:rPr lang="en-US" dirty="0" smtClean="0"/>
              <a:t>communication.</a:t>
            </a:r>
          </a:p>
          <a:p>
            <a:r>
              <a:rPr lang="en-US" dirty="0"/>
              <a:t> Once you have placed the stakeholder within the grid, you can look at which category they fall under and manage the stakeholder accordingly.</a:t>
            </a:r>
            <a:endParaRPr lang="en-US" dirty="0"/>
          </a:p>
        </p:txBody>
      </p:sp>
      <p:sp>
        <p:nvSpPr>
          <p:cNvPr id="3" name="Title 2"/>
          <p:cNvSpPr>
            <a:spLocks noGrp="1"/>
          </p:cNvSpPr>
          <p:nvPr>
            <p:ph type="title"/>
          </p:nvPr>
        </p:nvSpPr>
        <p:spPr/>
        <p:txBody>
          <a:bodyPr/>
          <a:lstStyle/>
          <a:p>
            <a:r>
              <a:rPr lang="en-US" b="1" dirty="0" smtClean="0"/>
              <a:t>Continued…</a:t>
            </a:r>
            <a:endParaRPr lang="en-US" b="1" dirty="0"/>
          </a:p>
        </p:txBody>
      </p:sp>
    </p:spTree>
    <p:extLst>
      <p:ext uri="{BB962C8B-B14F-4D97-AF65-F5344CB8AC3E}">
        <p14:creationId xmlns:p14="http://schemas.microsoft.com/office/powerpoint/2010/main" val="162932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Continued…</a:t>
            </a:r>
            <a:endParaRPr lang="en-US" b="1" dirty="0"/>
          </a:p>
        </p:txBody>
      </p:sp>
      <p:pic>
        <p:nvPicPr>
          <p:cNvPr id="4" name="Content Placeholder 3" descr="C:\Users\MAk\Downloads\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247900"/>
            <a:ext cx="60960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99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RACI model clearly lays out roles and responsibilities for any activity or group of activities</a:t>
            </a:r>
            <a:r>
              <a:rPr lang="en-US" dirty="0" smtClean="0"/>
              <a:t>.</a:t>
            </a:r>
          </a:p>
          <a:p>
            <a:r>
              <a:rPr lang="en-US" dirty="0"/>
              <a:t>Here are the basic elements of a RACI </a:t>
            </a:r>
            <a:r>
              <a:rPr lang="en-US" dirty="0" smtClean="0"/>
              <a:t>model;</a:t>
            </a:r>
          </a:p>
          <a:p>
            <a:pPr>
              <a:buFont typeface="Wingdings" pitchFamily="2" charset="2"/>
              <a:buChar char="§"/>
            </a:pPr>
            <a:r>
              <a:rPr lang="en-US" dirty="0"/>
              <a:t>Job functions or titles are noted across the top, such as “IT,” “Human Resources,” “Project Manager,” etc.</a:t>
            </a:r>
          </a:p>
          <a:p>
            <a:pPr>
              <a:buFont typeface="Wingdings" pitchFamily="2" charset="2"/>
              <a:buChar char="§"/>
            </a:pPr>
            <a:r>
              <a:rPr lang="en-US" dirty="0"/>
              <a:t>Tasks or responsibilities are noted down the left hand side, such as “Conduct weekly communication meeting with sales team,” or “Analyze prior-month performance and send out summary the first week of each month.”</a:t>
            </a:r>
          </a:p>
          <a:p>
            <a:pPr marL="0" indent="0">
              <a:buNone/>
            </a:pPr>
            <a:endParaRPr lang="en-US" dirty="0"/>
          </a:p>
        </p:txBody>
      </p:sp>
      <p:sp>
        <p:nvSpPr>
          <p:cNvPr id="3" name="Title 2"/>
          <p:cNvSpPr>
            <a:spLocks noGrp="1"/>
          </p:cNvSpPr>
          <p:nvPr>
            <p:ph type="title"/>
          </p:nvPr>
        </p:nvSpPr>
        <p:spPr/>
        <p:txBody>
          <a:bodyPr/>
          <a:lstStyle/>
          <a:p>
            <a:r>
              <a:rPr lang="en-US" b="1" dirty="0" smtClean="0"/>
              <a:t>RACI Model</a:t>
            </a:r>
            <a:endParaRPr lang="en-US" b="1" dirty="0"/>
          </a:p>
        </p:txBody>
      </p:sp>
    </p:spTree>
    <p:extLst>
      <p:ext uri="{BB962C8B-B14F-4D97-AF65-F5344CB8AC3E}">
        <p14:creationId xmlns:p14="http://schemas.microsoft.com/office/powerpoint/2010/main" val="1017335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228653"/>
          </a:xfrm>
        </p:spPr>
        <p:txBody>
          <a:bodyPr>
            <a:normAutofit lnSpcReduction="10000"/>
          </a:bodyPr>
          <a:lstStyle/>
          <a:p>
            <a:r>
              <a:rPr lang="en-US" dirty="0"/>
              <a:t>The cells inside the RACI model or chart are filled in based on the following </a:t>
            </a:r>
            <a:r>
              <a:rPr lang="en-US" dirty="0" smtClean="0"/>
              <a:t>criteria;</a:t>
            </a:r>
          </a:p>
          <a:p>
            <a:pPr>
              <a:buFont typeface="Wingdings" pitchFamily="2" charset="2"/>
              <a:buChar char="Ø"/>
            </a:pPr>
            <a:r>
              <a:rPr lang="en-US" b="1" dirty="0"/>
              <a:t>R = Responsible</a:t>
            </a:r>
            <a:r>
              <a:rPr lang="en-US" dirty="0"/>
              <a:t> = The person who performs the work</a:t>
            </a:r>
            <a:r>
              <a:rPr lang="en-US" dirty="0" smtClean="0"/>
              <a:t>.</a:t>
            </a:r>
          </a:p>
          <a:p>
            <a:pPr>
              <a:buFont typeface="Wingdings" pitchFamily="2" charset="2"/>
              <a:buChar char="Ø"/>
            </a:pPr>
            <a:r>
              <a:rPr lang="en-US" b="1" dirty="0"/>
              <a:t>A = Accountable</a:t>
            </a:r>
            <a:r>
              <a:rPr lang="en-US" dirty="0"/>
              <a:t> =  The person ultimately accountable for the work or decision being made. </a:t>
            </a:r>
            <a:endParaRPr lang="en-US" dirty="0" smtClean="0"/>
          </a:p>
          <a:p>
            <a:pPr>
              <a:buFont typeface="Wingdings" pitchFamily="2" charset="2"/>
              <a:buChar char="Ø"/>
            </a:pPr>
            <a:r>
              <a:rPr lang="en-US" b="1" dirty="0"/>
              <a:t>C = Consulted</a:t>
            </a:r>
            <a:r>
              <a:rPr lang="en-US" dirty="0"/>
              <a:t> = Anyone who must be consulted with prior to a decision being made and/or the task being completed</a:t>
            </a:r>
            <a:r>
              <a:rPr lang="en-US" dirty="0" smtClean="0"/>
              <a:t>.</a:t>
            </a:r>
          </a:p>
          <a:p>
            <a:pPr>
              <a:buFont typeface="Wingdings" pitchFamily="2" charset="2"/>
              <a:buChar char="Ø"/>
            </a:pPr>
            <a:r>
              <a:rPr lang="en-US" b="1" dirty="0"/>
              <a:t>I = Informed</a:t>
            </a:r>
            <a:r>
              <a:rPr lang="en-US" dirty="0"/>
              <a:t> = Anyone who must be informed when a decision is made or work is completed.  </a:t>
            </a:r>
            <a:endParaRPr lang="en-US" dirty="0"/>
          </a:p>
        </p:txBody>
      </p:sp>
      <p:sp>
        <p:nvSpPr>
          <p:cNvPr id="3" name="Title 2"/>
          <p:cNvSpPr>
            <a:spLocks noGrp="1"/>
          </p:cNvSpPr>
          <p:nvPr>
            <p:ph type="title"/>
          </p:nvPr>
        </p:nvSpPr>
        <p:spPr/>
        <p:txBody>
          <a:bodyPr/>
          <a:lstStyle/>
          <a:p>
            <a:r>
              <a:rPr lang="en-US" b="1" dirty="0" smtClean="0"/>
              <a:t>Continued…</a:t>
            </a:r>
            <a:endParaRPr lang="en-US" b="1" dirty="0"/>
          </a:p>
        </p:txBody>
      </p:sp>
    </p:spTree>
    <p:extLst>
      <p:ext uri="{BB962C8B-B14F-4D97-AF65-F5344CB8AC3E}">
        <p14:creationId xmlns:p14="http://schemas.microsoft.com/office/powerpoint/2010/main" val="2586936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Business Incubation is the name given to the process, wherein an individual or an organization supports the establishment and growth of a start-up. </a:t>
            </a:r>
            <a:endParaRPr lang="en-US" dirty="0" smtClean="0"/>
          </a:p>
          <a:p>
            <a:r>
              <a:rPr lang="en-US" dirty="0"/>
              <a:t>Those supporting the start-up or new companies are called business incubators</a:t>
            </a:r>
            <a:r>
              <a:rPr lang="en-US" dirty="0" smtClean="0"/>
              <a:t>.</a:t>
            </a:r>
          </a:p>
          <a:p>
            <a:r>
              <a:rPr lang="en-US" dirty="0"/>
              <a:t>Business incubators help the start-ups to manage finances and ensure proper utilization of the money. </a:t>
            </a:r>
            <a:endParaRPr lang="en-US" dirty="0" smtClean="0"/>
          </a:p>
          <a:p>
            <a:r>
              <a:rPr lang="en-US" dirty="0" smtClean="0"/>
              <a:t>There are three stages of business incubation which are; 1. Physical Facility Support 2. Networking Facilities 3. Support Services</a:t>
            </a:r>
            <a:endParaRPr lang="en-US" dirty="0"/>
          </a:p>
        </p:txBody>
      </p:sp>
      <p:sp>
        <p:nvSpPr>
          <p:cNvPr id="3" name="Title 2"/>
          <p:cNvSpPr>
            <a:spLocks noGrp="1"/>
          </p:cNvSpPr>
          <p:nvPr>
            <p:ph type="title"/>
          </p:nvPr>
        </p:nvSpPr>
        <p:spPr>
          <a:xfrm>
            <a:off x="688490" y="457200"/>
            <a:ext cx="7756263" cy="1371600"/>
          </a:xfrm>
        </p:spPr>
        <p:txBody>
          <a:bodyPr/>
          <a:lstStyle/>
          <a:p>
            <a:r>
              <a:rPr lang="en-US" b="1" dirty="0" smtClean="0"/>
              <a:t>Business Incubation</a:t>
            </a:r>
            <a:endParaRPr lang="en-US" b="1" dirty="0"/>
          </a:p>
        </p:txBody>
      </p:sp>
    </p:spTree>
    <p:extLst>
      <p:ext uri="{BB962C8B-B14F-4D97-AF65-F5344CB8AC3E}">
        <p14:creationId xmlns:p14="http://schemas.microsoft.com/office/powerpoint/2010/main" val="420895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Continued…</a:t>
            </a:r>
            <a:endParaRPr lang="en-US" b="1" dirty="0"/>
          </a:p>
        </p:txBody>
      </p:sp>
      <p:pic>
        <p:nvPicPr>
          <p:cNvPr id="2050" name="Picture 2" descr="C:\Users\MAk\Downloads\The-RACI-Mode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247900"/>
            <a:ext cx="6857999"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696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228653"/>
          </a:xfrm>
        </p:spPr>
        <p:txBody>
          <a:bodyPr>
            <a:normAutofit lnSpcReduction="10000"/>
          </a:bodyPr>
          <a:lstStyle/>
          <a:p>
            <a:r>
              <a:rPr lang="en-US" dirty="0"/>
              <a:t>SWOT (strengths, weaknesses, opportunities, and threats) analysis is a framework used to evaluate a company's competitive position and to develop strategic planning</a:t>
            </a:r>
            <a:r>
              <a:rPr lang="en-US" dirty="0" smtClean="0"/>
              <a:t>.</a:t>
            </a:r>
          </a:p>
          <a:p>
            <a:r>
              <a:rPr lang="en-US" dirty="0"/>
              <a:t>SWOT analysis assesses internal and external factors, as well as current and future potential</a:t>
            </a:r>
            <a:r>
              <a:rPr lang="en-US" dirty="0" smtClean="0"/>
              <a:t>.</a:t>
            </a:r>
          </a:p>
          <a:p>
            <a:r>
              <a:rPr lang="en-US" dirty="0"/>
              <a:t>A SWOT analysis is designed to facilitate a realistic, fact-based, data-driven look at the strengths and weaknesses of an organization, initiatives, or within its industry. </a:t>
            </a:r>
            <a:endParaRPr lang="en-US" dirty="0" smtClean="0"/>
          </a:p>
          <a:p>
            <a:r>
              <a:rPr lang="en-US" dirty="0"/>
              <a:t>SWOT Analysis was first used to analyze businesses.</a:t>
            </a:r>
            <a:endParaRPr lang="en-US" dirty="0"/>
          </a:p>
        </p:txBody>
      </p:sp>
      <p:sp>
        <p:nvSpPr>
          <p:cNvPr id="3" name="Title 2"/>
          <p:cNvSpPr>
            <a:spLocks noGrp="1"/>
          </p:cNvSpPr>
          <p:nvPr>
            <p:ph type="title"/>
          </p:nvPr>
        </p:nvSpPr>
        <p:spPr/>
        <p:txBody>
          <a:bodyPr/>
          <a:lstStyle/>
          <a:p>
            <a:r>
              <a:rPr lang="en-US" b="1" dirty="0" smtClean="0"/>
              <a:t>SWOT Analysis</a:t>
            </a:r>
            <a:endParaRPr lang="en-US" b="1" dirty="0"/>
          </a:p>
        </p:txBody>
      </p:sp>
    </p:spTree>
    <p:extLst>
      <p:ext uri="{BB962C8B-B14F-4D97-AF65-F5344CB8AC3E}">
        <p14:creationId xmlns:p14="http://schemas.microsoft.com/office/powerpoint/2010/main" val="33628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152453"/>
          </a:xfrm>
        </p:spPr>
        <p:txBody>
          <a:bodyPr>
            <a:normAutofit lnSpcReduction="10000"/>
          </a:bodyPr>
          <a:lstStyle/>
          <a:p>
            <a:r>
              <a:rPr lang="en-US" b="1" dirty="0" smtClean="0"/>
              <a:t>Strengths: </a:t>
            </a:r>
            <a:r>
              <a:rPr lang="en-US" dirty="0" smtClean="0"/>
              <a:t>Strengths </a:t>
            </a:r>
            <a:r>
              <a:rPr lang="en-US" dirty="0"/>
              <a:t>describe what an organization excels at and what separates it from the </a:t>
            </a:r>
            <a:r>
              <a:rPr lang="en-US" dirty="0" smtClean="0"/>
              <a:t>competition: </a:t>
            </a:r>
            <a:r>
              <a:rPr lang="en-US" dirty="0"/>
              <a:t>a strong brand, loyal customer base, a strong balance sheet, unique technology, and so on</a:t>
            </a:r>
            <a:r>
              <a:rPr lang="en-US" dirty="0" smtClean="0"/>
              <a:t>.</a:t>
            </a:r>
          </a:p>
          <a:p>
            <a:r>
              <a:rPr lang="en-US" b="1" dirty="0" smtClean="0"/>
              <a:t>Weaknesses: </a:t>
            </a:r>
            <a:r>
              <a:rPr lang="en-US" dirty="0" smtClean="0"/>
              <a:t>Weaknesses </a:t>
            </a:r>
            <a:r>
              <a:rPr lang="en-US" dirty="0"/>
              <a:t>stop an organization from performing at its optimum level</a:t>
            </a:r>
            <a:r>
              <a:rPr lang="en-US" dirty="0" smtClean="0"/>
              <a:t>.</a:t>
            </a:r>
          </a:p>
          <a:p>
            <a:r>
              <a:rPr lang="en-US" b="1" dirty="0" smtClean="0"/>
              <a:t>Opportunities: </a:t>
            </a:r>
            <a:r>
              <a:rPr lang="en-US" dirty="0" smtClean="0"/>
              <a:t>Opportunities </a:t>
            </a:r>
            <a:r>
              <a:rPr lang="en-US" dirty="0"/>
              <a:t>refer to favorable external factors that could give an organization a competitive advantage. </a:t>
            </a:r>
            <a:endParaRPr lang="en-US" dirty="0" smtClean="0"/>
          </a:p>
          <a:p>
            <a:r>
              <a:rPr lang="en-US" b="1" dirty="0" smtClean="0"/>
              <a:t>Threats: </a:t>
            </a:r>
            <a:r>
              <a:rPr lang="en-US" dirty="0" smtClean="0"/>
              <a:t>Threats</a:t>
            </a:r>
            <a:r>
              <a:rPr lang="en-US" b="1" dirty="0"/>
              <a:t> </a:t>
            </a:r>
            <a:r>
              <a:rPr lang="en-US" dirty="0"/>
              <a:t>refer to factors that have the potential to harm an organization. </a:t>
            </a:r>
            <a:endParaRPr lang="en-US" dirty="0"/>
          </a:p>
        </p:txBody>
      </p:sp>
      <p:sp>
        <p:nvSpPr>
          <p:cNvPr id="3" name="Title 2"/>
          <p:cNvSpPr>
            <a:spLocks noGrp="1"/>
          </p:cNvSpPr>
          <p:nvPr>
            <p:ph type="title"/>
          </p:nvPr>
        </p:nvSpPr>
        <p:spPr/>
        <p:txBody>
          <a:bodyPr/>
          <a:lstStyle/>
          <a:p>
            <a:r>
              <a:rPr lang="en-US" b="1" dirty="0" smtClean="0"/>
              <a:t>Continued…</a:t>
            </a:r>
            <a:endParaRPr lang="en-US" b="1" dirty="0"/>
          </a:p>
        </p:txBody>
      </p:sp>
    </p:spTree>
    <p:extLst>
      <p:ext uri="{BB962C8B-B14F-4D97-AF65-F5344CB8AC3E}">
        <p14:creationId xmlns:p14="http://schemas.microsoft.com/office/powerpoint/2010/main" val="1357620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228653"/>
          </a:xfrm>
        </p:spPr>
        <p:txBody>
          <a:bodyPr>
            <a:normAutofit fontScale="92500" lnSpcReduction="10000"/>
          </a:bodyPr>
          <a:lstStyle/>
          <a:p>
            <a:r>
              <a:rPr lang="en-US" dirty="0"/>
              <a:t>PEST Analysis (political, economic, social and technological) is a management method whereby an organization can assess major external factors that influence its operation in order to become more competitive in the market</a:t>
            </a:r>
            <a:r>
              <a:rPr lang="en-US" dirty="0" smtClean="0"/>
              <a:t>.</a:t>
            </a:r>
          </a:p>
          <a:p>
            <a:r>
              <a:rPr lang="en-US" dirty="0"/>
              <a:t>As described by the acronym, those four areas are central to this model</a:t>
            </a:r>
            <a:r>
              <a:rPr lang="en-US" dirty="0" smtClean="0"/>
              <a:t>.</a:t>
            </a:r>
          </a:p>
          <a:p>
            <a:r>
              <a:rPr lang="en-US" dirty="0"/>
              <a:t>This type of analysis is used to gauge external factors that could impact the profitability of a company.</a:t>
            </a:r>
          </a:p>
          <a:p>
            <a:r>
              <a:rPr lang="en-US" dirty="0"/>
              <a:t>PEST analysis is commonly used in conjunction with SWOT analysis, which stands for strengths, weaknesses, opportunities, and threats.</a:t>
            </a:r>
          </a:p>
          <a:p>
            <a:endParaRPr lang="en-US" dirty="0"/>
          </a:p>
        </p:txBody>
      </p:sp>
      <p:sp>
        <p:nvSpPr>
          <p:cNvPr id="3" name="Title 2"/>
          <p:cNvSpPr>
            <a:spLocks noGrp="1"/>
          </p:cNvSpPr>
          <p:nvPr>
            <p:ph type="title"/>
          </p:nvPr>
        </p:nvSpPr>
        <p:spPr/>
        <p:txBody>
          <a:bodyPr/>
          <a:lstStyle/>
          <a:p>
            <a:r>
              <a:rPr lang="en-US" b="1" dirty="0" smtClean="0"/>
              <a:t>PEST Analysis</a:t>
            </a:r>
            <a:endParaRPr lang="en-US" b="1" dirty="0"/>
          </a:p>
        </p:txBody>
      </p:sp>
    </p:spTree>
    <p:extLst>
      <p:ext uri="{BB962C8B-B14F-4D97-AF65-F5344CB8AC3E}">
        <p14:creationId xmlns:p14="http://schemas.microsoft.com/office/powerpoint/2010/main" val="3854942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152453"/>
          </a:xfrm>
        </p:spPr>
        <p:txBody>
          <a:bodyPr>
            <a:normAutofit lnSpcReduction="10000"/>
          </a:bodyPr>
          <a:lstStyle/>
          <a:p>
            <a:r>
              <a:rPr lang="en-US" dirty="0"/>
              <a:t>The political aspect of PEST Analysis focuses on the areas in which government policy and/or changes in legislation affect the economy, the specific industry, and the organization in question</a:t>
            </a:r>
            <a:r>
              <a:rPr lang="en-US" dirty="0" smtClean="0"/>
              <a:t>.</a:t>
            </a:r>
          </a:p>
          <a:p>
            <a:r>
              <a:rPr lang="en-US" dirty="0"/>
              <a:t>PEST Analysis can assist an organization in recognizing and thereby capitalizing on opportunities offered by existing conditions in the business environment. </a:t>
            </a:r>
            <a:endParaRPr lang="en-US" dirty="0" smtClean="0"/>
          </a:p>
          <a:p>
            <a:r>
              <a:rPr lang="en-US" dirty="0"/>
              <a:t> It can also be used for identifying current or possible future challenges, allowing for effective planning of how to best manage these challenges.</a:t>
            </a:r>
            <a:endParaRPr lang="en-US" dirty="0"/>
          </a:p>
        </p:txBody>
      </p:sp>
      <p:sp>
        <p:nvSpPr>
          <p:cNvPr id="3" name="Title 2"/>
          <p:cNvSpPr>
            <a:spLocks noGrp="1"/>
          </p:cNvSpPr>
          <p:nvPr>
            <p:ph type="title"/>
          </p:nvPr>
        </p:nvSpPr>
        <p:spPr/>
        <p:txBody>
          <a:bodyPr/>
          <a:lstStyle/>
          <a:p>
            <a:r>
              <a:rPr lang="en-US" b="1" dirty="0" smtClean="0"/>
              <a:t>Continued…</a:t>
            </a:r>
            <a:endParaRPr lang="en-US" b="1" dirty="0"/>
          </a:p>
        </p:txBody>
      </p:sp>
    </p:spTree>
    <p:extLst>
      <p:ext uri="{BB962C8B-B14F-4D97-AF65-F5344CB8AC3E}">
        <p14:creationId xmlns:p14="http://schemas.microsoft.com/office/powerpoint/2010/main" val="641176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SMART Objectives are defined as a set of objectives and goals that are put in place by parameters, that bring structure and tractability together</a:t>
            </a:r>
            <a:r>
              <a:rPr lang="en-US" dirty="0" smtClean="0"/>
              <a:t>.</a:t>
            </a:r>
          </a:p>
          <a:p>
            <a:r>
              <a:rPr lang="en-US" dirty="0"/>
              <a:t>SMART is an acronym that stands for:</a:t>
            </a:r>
          </a:p>
          <a:p>
            <a:pPr>
              <a:buFont typeface="Arial" pitchFamily="34" charset="0"/>
              <a:buChar char="•"/>
            </a:pPr>
            <a:r>
              <a:rPr lang="en-US" dirty="0"/>
              <a:t>S – Specific</a:t>
            </a:r>
          </a:p>
          <a:p>
            <a:pPr>
              <a:buFont typeface="Arial" pitchFamily="34" charset="0"/>
              <a:buChar char="•"/>
            </a:pPr>
            <a:r>
              <a:rPr lang="en-US" dirty="0"/>
              <a:t>M – Measurable</a:t>
            </a:r>
          </a:p>
          <a:p>
            <a:pPr>
              <a:buFont typeface="Arial" pitchFamily="34" charset="0"/>
              <a:buChar char="•"/>
            </a:pPr>
            <a:r>
              <a:rPr lang="en-US" dirty="0"/>
              <a:t>A – Achievable</a:t>
            </a:r>
          </a:p>
          <a:p>
            <a:pPr>
              <a:buFont typeface="Arial" pitchFamily="34" charset="0"/>
              <a:buChar char="•"/>
            </a:pPr>
            <a:r>
              <a:rPr lang="en-US" dirty="0"/>
              <a:t>R – Relevant</a:t>
            </a:r>
          </a:p>
          <a:p>
            <a:pPr>
              <a:buFont typeface="Arial" pitchFamily="34" charset="0"/>
              <a:buChar char="•"/>
            </a:pPr>
            <a:r>
              <a:rPr lang="en-US" dirty="0"/>
              <a:t>T- </a:t>
            </a:r>
            <a:r>
              <a:rPr lang="en-US" dirty="0" smtClean="0"/>
              <a:t>Time-based</a:t>
            </a:r>
          </a:p>
          <a:p>
            <a:endParaRPr lang="en-US" dirty="0"/>
          </a:p>
          <a:p>
            <a:endParaRPr lang="en-US" dirty="0"/>
          </a:p>
        </p:txBody>
      </p:sp>
      <p:sp>
        <p:nvSpPr>
          <p:cNvPr id="3" name="Title 2"/>
          <p:cNvSpPr>
            <a:spLocks noGrp="1"/>
          </p:cNvSpPr>
          <p:nvPr>
            <p:ph type="title"/>
          </p:nvPr>
        </p:nvSpPr>
        <p:spPr/>
        <p:txBody>
          <a:bodyPr/>
          <a:lstStyle/>
          <a:p>
            <a:r>
              <a:rPr lang="en-US" b="1" dirty="0" smtClean="0"/>
              <a:t>SMART Objectives</a:t>
            </a:r>
            <a:endParaRPr lang="en-US" b="1" dirty="0"/>
          </a:p>
        </p:txBody>
      </p:sp>
    </p:spTree>
    <p:extLst>
      <p:ext uri="{BB962C8B-B14F-4D97-AF65-F5344CB8AC3E}">
        <p14:creationId xmlns:p14="http://schemas.microsoft.com/office/powerpoint/2010/main" val="1335442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SMART method also happens to be a very practical resource that certainly can be a lifesaver for relevant people working in competitive fields like marketing, sales, advertising, market </a:t>
            </a:r>
            <a:r>
              <a:rPr lang="en-US" dirty="0" smtClean="0"/>
              <a:t>research</a:t>
            </a:r>
            <a:r>
              <a:rPr lang="en-US" dirty="0"/>
              <a:t> and similar</a:t>
            </a:r>
            <a:r>
              <a:rPr lang="en-US" dirty="0" smtClean="0"/>
              <a:t>.</a:t>
            </a:r>
          </a:p>
          <a:p>
            <a:r>
              <a:rPr lang="en-US" dirty="0"/>
              <a:t>SMART objectives in the fields mentioned are for all those people who want to meet a specific goal</a:t>
            </a:r>
            <a:r>
              <a:rPr lang="en-US" dirty="0" smtClean="0"/>
              <a:t>.</a:t>
            </a:r>
          </a:p>
          <a:p>
            <a:r>
              <a:rPr lang="en-US" dirty="0"/>
              <a:t> So, to give your team members a proper objective to work with, start making an excellent approach by using the SMART method.</a:t>
            </a:r>
            <a:endParaRPr lang="en-US" dirty="0"/>
          </a:p>
        </p:txBody>
      </p:sp>
      <p:sp>
        <p:nvSpPr>
          <p:cNvPr id="3" name="Title 2"/>
          <p:cNvSpPr>
            <a:spLocks noGrp="1"/>
          </p:cNvSpPr>
          <p:nvPr>
            <p:ph type="title"/>
          </p:nvPr>
        </p:nvSpPr>
        <p:spPr/>
        <p:txBody>
          <a:bodyPr/>
          <a:lstStyle/>
          <a:p>
            <a:r>
              <a:rPr lang="en-US" b="1" dirty="0" smtClean="0"/>
              <a:t>Continued…</a:t>
            </a:r>
            <a:endParaRPr lang="en-US" b="1" dirty="0"/>
          </a:p>
        </p:txBody>
      </p:sp>
    </p:spTree>
    <p:extLst>
      <p:ext uri="{BB962C8B-B14F-4D97-AF65-F5344CB8AC3E}">
        <p14:creationId xmlns:p14="http://schemas.microsoft.com/office/powerpoint/2010/main" val="3972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533453"/>
          </a:xfrm>
        </p:spPr>
        <p:txBody>
          <a:bodyPr>
            <a:normAutofit fontScale="92500" lnSpcReduction="10000"/>
          </a:bodyPr>
          <a:lstStyle/>
          <a:p>
            <a:r>
              <a:rPr lang="en-US" b="1" dirty="0"/>
              <a:t>S-SPECIFIC: </a:t>
            </a:r>
            <a:r>
              <a:rPr lang="en-US" dirty="0"/>
              <a:t>Dwelling deeper into details is a good start</a:t>
            </a:r>
            <a:r>
              <a:rPr lang="en-US" dirty="0" smtClean="0"/>
              <a:t>.</a:t>
            </a:r>
          </a:p>
          <a:p>
            <a:r>
              <a:rPr lang="en-US" b="1" dirty="0"/>
              <a:t>M-MEASURABLE:</a:t>
            </a:r>
            <a:r>
              <a:rPr lang="en-US" dirty="0"/>
              <a:t> For a goal to be an objective clearly, you must have a quantitative way of measuring that you have effectively achieved it</a:t>
            </a:r>
            <a:r>
              <a:rPr lang="en-US" dirty="0" smtClean="0"/>
              <a:t>.</a:t>
            </a:r>
          </a:p>
          <a:p>
            <a:r>
              <a:rPr lang="en-US" b="1" dirty="0" smtClean="0"/>
              <a:t>A-ACHIEVABLE: </a:t>
            </a:r>
            <a:r>
              <a:rPr lang="en-US" dirty="0" smtClean="0"/>
              <a:t>It </a:t>
            </a:r>
            <a:r>
              <a:rPr lang="en-US" dirty="0"/>
              <a:t>is advisable to know that there is going to be difficult tasks to achieve and that you have no choice but to achieve them</a:t>
            </a:r>
            <a:r>
              <a:rPr lang="en-US" dirty="0" smtClean="0"/>
              <a:t>.</a:t>
            </a:r>
          </a:p>
          <a:p>
            <a:r>
              <a:rPr lang="en-US" b="1" dirty="0"/>
              <a:t>R-RELEVANT:</a:t>
            </a:r>
            <a:r>
              <a:rPr lang="en-US" dirty="0"/>
              <a:t> To define relevant and realistic goals, you must measure the scope of your potential and of those who are associated with you in your organization or business. </a:t>
            </a:r>
            <a:endParaRPr lang="en-US" dirty="0" smtClean="0"/>
          </a:p>
          <a:p>
            <a:r>
              <a:rPr lang="en-US" b="1" dirty="0" smtClean="0"/>
              <a:t>T-TIME-BASED: </a:t>
            </a:r>
            <a:r>
              <a:rPr lang="en-US" dirty="0" smtClean="0"/>
              <a:t>Schedule </a:t>
            </a:r>
            <a:r>
              <a:rPr lang="en-US" dirty="0"/>
              <a:t>and put a time to the objective.</a:t>
            </a:r>
            <a:endParaRPr lang="en-US" dirty="0"/>
          </a:p>
        </p:txBody>
      </p:sp>
      <p:sp>
        <p:nvSpPr>
          <p:cNvPr id="3" name="Title 2"/>
          <p:cNvSpPr>
            <a:spLocks noGrp="1"/>
          </p:cNvSpPr>
          <p:nvPr>
            <p:ph type="title"/>
          </p:nvPr>
        </p:nvSpPr>
        <p:spPr/>
        <p:txBody>
          <a:bodyPr/>
          <a:lstStyle/>
          <a:p>
            <a:r>
              <a:rPr lang="en-US" b="1" dirty="0" smtClean="0"/>
              <a:t>Continued…</a:t>
            </a:r>
            <a:endParaRPr lang="en-US" b="1" dirty="0"/>
          </a:p>
        </p:txBody>
      </p:sp>
    </p:spTree>
    <p:extLst>
      <p:ext uri="{BB962C8B-B14F-4D97-AF65-F5344CB8AC3E}">
        <p14:creationId xmlns:p14="http://schemas.microsoft.com/office/powerpoint/2010/main" val="2519066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04853"/>
          </a:xfrm>
        </p:spPr>
        <p:txBody>
          <a:bodyPr>
            <a:normAutofit fontScale="92500"/>
          </a:bodyPr>
          <a:lstStyle/>
          <a:p>
            <a:r>
              <a:rPr lang="en-US" dirty="0"/>
              <a:t>“OKR” stands for “Objectives and Key Results</a:t>
            </a:r>
            <a:r>
              <a:rPr lang="en-US" dirty="0" smtClean="0"/>
              <a:t>.”</a:t>
            </a:r>
          </a:p>
          <a:p>
            <a:r>
              <a:rPr lang="en-US" dirty="0"/>
              <a:t>OKRs are an effective goal-setting and leadership tool for communicating what you want to accomplish and what milestones you’ll need to meet in order to accomplish it</a:t>
            </a:r>
            <a:r>
              <a:rPr lang="en-US" dirty="0" smtClean="0"/>
              <a:t>.</a:t>
            </a:r>
          </a:p>
          <a:p>
            <a:r>
              <a:rPr lang="en-US" dirty="0"/>
              <a:t>OKRs are used by some of the world’s leading organizations to set and enact their strategies</a:t>
            </a:r>
            <a:r>
              <a:rPr lang="en-US" dirty="0" smtClean="0"/>
              <a:t>.</a:t>
            </a:r>
          </a:p>
          <a:p>
            <a:r>
              <a:rPr lang="en-US" dirty="0"/>
              <a:t> It is a collaborative goal-setting methodology used by teams and individuals to set challenging, ambitious goals with measurable results</a:t>
            </a:r>
            <a:r>
              <a:rPr lang="en-US" dirty="0" smtClean="0"/>
              <a:t>.</a:t>
            </a:r>
          </a:p>
          <a:p>
            <a:r>
              <a:rPr lang="en-US" dirty="0"/>
              <a:t>OKRs are how you track progress, create alignment, and encourage engagement around measurable goals.</a:t>
            </a:r>
            <a:endParaRPr lang="en-US" dirty="0"/>
          </a:p>
        </p:txBody>
      </p:sp>
      <p:sp>
        <p:nvSpPr>
          <p:cNvPr id="3" name="Title 2"/>
          <p:cNvSpPr>
            <a:spLocks noGrp="1"/>
          </p:cNvSpPr>
          <p:nvPr>
            <p:ph type="title"/>
          </p:nvPr>
        </p:nvSpPr>
        <p:spPr/>
        <p:txBody>
          <a:bodyPr/>
          <a:lstStyle/>
          <a:p>
            <a:r>
              <a:rPr lang="en-US" b="1" dirty="0" smtClean="0"/>
              <a:t>OKRs</a:t>
            </a:r>
            <a:endParaRPr lang="en-US" b="1" dirty="0"/>
          </a:p>
        </p:txBody>
      </p:sp>
    </p:spTree>
    <p:extLst>
      <p:ext uri="{BB962C8B-B14F-4D97-AF65-F5344CB8AC3E}">
        <p14:creationId xmlns:p14="http://schemas.microsoft.com/office/powerpoint/2010/main" val="1290520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228653"/>
          </a:xfrm>
        </p:spPr>
        <p:txBody>
          <a:bodyPr>
            <a:normAutofit fontScale="92500"/>
          </a:bodyPr>
          <a:lstStyle/>
          <a:p>
            <a:r>
              <a:rPr lang="en-US" dirty="0" smtClean="0"/>
              <a:t>Operating </a:t>
            </a:r>
            <a:r>
              <a:rPr lang="en-US" dirty="0"/>
              <a:t>expenses (OPEX) are costs not directly associated with the production of the goods or services but commonly incurred during regular business activities</a:t>
            </a:r>
            <a:r>
              <a:rPr lang="en-US" dirty="0" smtClean="0"/>
              <a:t>.</a:t>
            </a:r>
          </a:p>
          <a:p>
            <a:r>
              <a:rPr lang="en-US" dirty="0"/>
              <a:t>In other words, these are day-to-day expenses that cannot be classified as costs of producing the company’s goods or services or costs of purchasing assets.</a:t>
            </a:r>
          </a:p>
          <a:p>
            <a:r>
              <a:rPr lang="en-US" dirty="0"/>
              <a:t>OPEX are costs incurred while developing regular business activities</a:t>
            </a:r>
            <a:r>
              <a:rPr lang="en-US" dirty="0" smtClean="0"/>
              <a:t>.</a:t>
            </a:r>
          </a:p>
          <a:p>
            <a:r>
              <a:rPr lang="en-US" dirty="0"/>
              <a:t>OPEX means costs associated with the core functions of a business</a:t>
            </a:r>
            <a:r>
              <a:rPr lang="en-US" dirty="0" smtClean="0"/>
              <a:t>.</a:t>
            </a:r>
            <a:r>
              <a:rPr lang="en-US" dirty="0"/>
              <a:t/>
            </a:r>
            <a:br>
              <a:rPr lang="en-US" dirty="0"/>
            </a:br>
            <a:endParaRPr lang="en-US" dirty="0"/>
          </a:p>
        </p:txBody>
      </p:sp>
      <p:sp>
        <p:nvSpPr>
          <p:cNvPr id="3" name="Title 2"/>
          <p:cNvSpPr>
            <a:spLocks noGrp="1"/>
          </p:cNvSpPr>
          <p:nvPr>
            <p:ph type="title"/>
          </p:nvPr>
        </p:nvSpPr>
        <p:spPr/>
        <p:txBody>
          <a:bodyPr/>
          <a:lstStyle/>
          <a:p>
            <a:r>
              <a:rPr lang="en-US" b="1" dirty="0" smtClean="0"/>
              <a:t>OPEX</a:t>
            </a:r>
            <a:endParaRPr lang="en-US" b="1" dirty="0"/>
          </a:p>
        </p:txBody>
      </p:sp>
    </p:spTree>
    <p:extLst>
      <p:ext uri="{BB962C8B-B14F-4D97-AF65-F5344CB8AC3E}">
        <p14:creationId xmlns:p14="http://schemas.microsoft.com/office/powerpoint/2010/main" val="326938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business accelerator is a program that gives developing companies access to mentorship, investors and other support that help them become stable, self-sufficient businesses</a:t>
            </a:r>
            <a:r>
              <a:rPr lang="en-US" dirty="0" smtClean="0"/>
              <a:t>.</a:t>
            </a:r>
          </a:p>
          <a:p>
            <a:r>
              <a:rPr lang="en-US" dirty="0"/>
              <a:t>Companies that use business accelerators are typically start-ups that have moved beyond the earliest stages of getting established</a:t>
            </a:r>
            <a:r>
              <a:rPr lang="en-US" dirty="0" smtClean="0"/>
              <a:t>.</a:t>
            </a:r>
          </a:p>
          <a:p>
            <a:r>
              <a:rPr lang="en-US" dirty="0"/>
              <a:t>There are two main kinds of business accelerators</a:t>
            </a:r>
            <a:r>
              <a:rPr lang="en-US" dirty="0" smtClean="0"/>
              <a:t>: 1.Seed Programs</a:t>
            </a:r>
          </a:p>
          <a:p>
            <a:pPr marL="0" indent="0">
              <a:buNone/>
            </a:pPr>
            <a:r>
              <a:rPr lang="en-US" dirty="0"/>
              <a:t> </a:t>
            </a:r>
            <a:r>
              <a:rPr lang="en-US" dirty="0" smtClean="0"/>
              <a:t>    2.Second-stage Programs</a:t>
            </a:r>
            <a:endParaRPr lang="en-US" dirty="0"/>
          </a:p>
        </p:txBody>
      </p:sp>
      <p:sp>
        <p:nvSpPr>
          <p:cNvPr id="3" name="Title 2"/>
          <p:cNvSpPr>
            <a:spLocks noGrp="1"/>
          </p:cNvSpPr>
          <p:nvPr>
            <p:ph type="title"/>
          </p:nvPr>
        </p:nvSpPr>
        <p:spPr/>
        <p:txBody>
          <a:bodyPr/>
          <a:lstStyle/>
          <a:p>
            <a:r>
              <a:rPr lang="en-US" b="1" dirty="0" smtClean="0"/>
              <a:t>Business Acceleration</a:t>
            </a:r>
            <a:endParaRPr lang="en-US" b="1" dirty="0"/>
          </a:p>
        </p:txBody>
      </p:sp>
    </p:spTree>
    <p:extLst>
      <p:ext uri="{BB962C8B-B14F-4D97-AF65-F5344CB8AC3E}">
        <p14:creationId xmlns:p14="http://schemas.microsoft.com/office/powerpoint/2010/main" val="292958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152453"/>
          </a:xfrm>
        </p:spPr>
        <p:txBody>
          <a:bodyPr>
            <a:normAutofit fontScale="92500" lnSpcReduction="10000"/>
          </a:bodyPr>
          <a:lstStyle/>
          <a:p>
            <a:r>
              <a:rPr lang="en-US" dirty="0"/>
              <a:t>A capital expenditure (CAPEX) is an expense that a company makes towards the purchase of new equipment or the improvement of its long-term assets, namely property, plant, and equipment</a:t>
            </a:r>
            <a:r>
              <a:rPr lang="en-US" dirty="0" smtClean="0"/>
              <a:t>.</a:t>
            </a:r>
          </a:p>
          <a:p>
            <a:r>
              <a:rPr lang="en-US" dirty="0"/>
              <a:t>CAPEX usually pertains to maintenance expenditures that seek to extend the useful life of the company’s assets through repair or upgrade or to expansion expenditures that the company makes when seeking expansion of its product line, entry in a new market or acquisition of a new business</a:t>
            </a:r>
            <a:r>
              <a:rPr lang="en-US" dirty="0" smtClean="0"/>
              <a:t>.</a:t>
            </a:r>
          </a:p>
          <a:p>
            <a:r>
              <a:rPr lang="en-US" dirty="0"/>
              <a:t> CAPEX means the purchase of a fixed asset that has a useful life of more than one year.</a:t>
            </a:r>
            <a:endParaRPr lang="en-US" dirty="0"/>
          </a:p>
        </p:txBody>
      </p:sp>
      <p:sp>
        <p:nvSpPr>
          <p:cNvPr id="3" name="Title 2"/>
          <p:cNvSpPr>
            <a:spLocks noGrp="1"/>
          </p:cNvSpPr>
          <p:nvPr>
            <p:ph type="title"/>
          </p:nvPr>
        </p:nvSpPr>
        <p:spPr/>
        <p:txBody>
          <a:bodyPr/>
          <a:lstStyle/>
          <a:p>
            <a:r>
              <a:rPr lang="en-US" b="1" dirty="0" smtClean="0"/>
              <a:t>CAPEX</a:t>
            </a:r>
            <a:endParaRPr lang="en-US" b="1" dirty="0"/>
          </a:p>
        </p:txBody>
      </p:sp>
    </p:spTree>
    <p:extLst>
      <p:ext uri="{BB962C8B-B14F-4D97-AF65-F5344CB8AC3E}">
        <p14:creationId xmlns:p14="http://schemas.microsoft.com/office/powerpoint/2010/main" val="1473230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81053"/>
          </a:xfrm>
        </p:spPr>
        <p:txBody>
          <a:bodyPr>
            <a:normAutofit fontScale="92500" lnSpcReduction="10000"/>
          </a:bodyPr>
          <a:lstStyle/>
          <a:p>
            <a:r>
              <a:rPr lang="en-US" dirty="0"/>
              <a:t>Return on capital employed (ROCE) is a financial ratio that can be used to assess </a:t>
            </a:r>
            <a:r>
              <a:rPr lang="en-US" dirty="0" smtClean="0"/>
              <a:t>a company's</a:t>
            </a:r>
            <a:r>
              <a:rPr lang="en-US" dirty="0"/>
              <a:t> profitability and capital efficiency</a:t>
            </a:r>
            <a:r>
              <a:rPr lang="en-US" dirty="0" smtClean="0"/>
              <a:t>.</a:t>
            </a:r>
          </a:p>
          <a:p>
            <a:r>
              <a:rPr lang="en-US" dirty="0"/>
              <a:t>The ROCE ratio is one of several profitability ratios financial managers, stakeholders, and potential investors may use when analyzing a company for investment</a:t>
            </a:r>
            <a:r>
              <a:rPr lang="en-US" dirty="0" smtClean="0"/>
              <a:t>.</a:t>
            </a:r>
          </a:p>
          <a:p>
            <a:r>
              <a:rPr lang="en-US" dirty="0"/>
              <a:t>Return on capital employed is similar to return on invested capital (ROIC).</a:t>
            </a:r>
          </a:p>
          <a:p>
            <a:r>
              <a:rPr lang="en-US" dirty="0"/>
              <a:t>ROCE can be especially useful when comparing the performance of companies in capital-intensive sectors, such as utilities and telecoms. </a:t>
            </a:r>
            <a:endParaRPr lang="en-US" dirty="0" smtClean="0"/>
          </a:p>
          <a:p>
            <a:r>
              <a:rPr lang="en-US" dirty="0"/>
              <a:t>For a company, the ROCE trend over the years can also be an important indicator of performance. </a:t>
            </a:r>
            <a:endParaRPr lang="en-US" dirty="0"/>
          </a:p>
        </p:txBody>
      </p:sp>
      <p:sp>
        <p:nvSpPr>
          <p:cNvPr id="3" name="Title 2"/>
          <p:cNvSpPr>
            <a:spLocks noGrp="1"/>
          </p:cNvSpPr>
          <p:nvPr>
            <p:ph type="title"/>
          </p:nvPr>
        </p:nvSpPr>
        <p:spPr/>
        <p:txBody>
          <a:bodyPr/>
          <a:lstStyle/>
          <a:p>
            <a:r>
              <a:rPr lang="en-US" b="1" dirty="0" smtClean="0"/>
              <a:t>ROCE</a:t>
            </a:r>
            <a:endParaRPr lang="en-US" b="1" dirty="0"/>
          </a:p>
        </p:txBody>
      </p:sp>
    </p:spTree>
    <p:extLst>
      <p:ext uri="{BB962C8B-B14F-4D97-AF65-F5344CB8AC3E}">
        <p14:creationId xmlns:p14="http://schemas.microsoft.com/office/powerpoint/2010/main" val="2343700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04853"/>
          </a:xfrm>
        </p:spPr>
        <p:txBody>
          <a:bodyPr>
            <a:normAutofit fontScale="92500" lnSpcReduction="20000"/>
          </a:bodyPr>
          <a:lstStyle/>
          <a:p>
            <a:r>
              <a:rPr lang="en-US" dirty="0"/>
              <a:t>A final assessment</a:t>
            </a:r>
            <a:r>
              <a:rPr lang="en-US" b="1" dirty="0"/>
              <a:t> </a:t>
            </a:r>
            <a:r>
              <a:rPr lang="en-US" dirty="0"/>
              <a:t>is the last activity students must complete in a course</a:t>
            </a:r>
            <a:r>
              <a:rPr lang="en-US" dirty="0" smtClean="0"/>
              <a:t>.</a:t>
            </a:r>
          </a:p>
          <a:p>
            <a:r>
              <a:rPr lang="en-US" dirty="0"/>
              <a:t>A final assessment may be an exam, a culminating activity or a combination of the two</a:t>
            </a:r>
            <a:r>
              <a:rPr lang="en-US" dirty="0" smtClean="0"/>
              <a:t>.</a:t>
            </a:r>
          </a:p>
          <a:p>
            <a:pPr fontAlgn="base"/>
            <a:r>
              <a:rPr lang="en-US" dirty="0"/>
              <a:t>A final assessment is similar in nature to a summative assessment, which includes end-of-unit tests, standardized testing and cumulative work such as curating a portfolio over the duration of a course.</a:t>
            </a:r>
          </a:p>
          <a:p>
            <a:pPr fontAlgn="base"/>
            <a:r>
              <a:rPr lang="en-US" dirty="0"/>
              <a:t>A final assessment refers to the task that evaluates students’ progress in </a:t>
            </a:r>
            <a:r>
              <a:rPr lang="en-US" dirty="0" smtClean="0"/>
              <a:t>a </a:t>
            </a:r>
            <a:r>
              <a:rPr lang="en-US" dirty="0"/>
              <a:t>course. </a:t>
            </a:r>
            <a:endParaRPr lang="en-US" dirty="0" smtClean="0"/>
          </a:p>
          <a:p>
            <a:pPr fontAlgn="base"/>
            <a:r>
              <a:rPr lang="en-US" dirty="0"/>
              <a:t> This is a way for students to recognize their weaknesses and for instructors to understand where they have excelled and where improvement is needed when teaching.</a:t>
            </a:r>
          </a:p>
          <a:p>
            <a:endParaRPr lang="en-US" dirty="0"/>
          </a:p>
        </p:txBody>
      </p:sp>
      <p:sp>
        <p:nvSpPr>
          <p:cNvPr id="3" name="Title 2"/>
          <p:cNvSpPr>
            <a:spLocks noGrp="1"/>
          </p:cNvSpPr>
          <p:nvPr>
            <p:ph type="title"/>
          </p:nvPr>
        </p:nvSpPr>
        <p:spPr/>
        <p:txBody>
          <a:bodyPr/>
          <a:lstStyle/>
          <a:p>
            <a:r>
              <a:rPr lang="en-US" b="1" dirty="0" smtClean="0"/>
              <a:t>Final Assessment</a:t>
            </a:r>
            <a:endParaRPr lang="en-US" b="1" dirty="0"/>
          </a:p>
        </p:txBody>
      </p:sp>
    </p:spTree>
    <p:extLst>
      <p:ext uri="{BB962C8B-B14F-4D97-AF65-F5344CB8AC3E}">
        <p14:creationId xmlns:p14="http://schemas.microsoft.com/office/powerpoint/2010/main" val="2428539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228653"/>
          </a:xfrm>
        </p:spPr>
        <p:txBody>
          <a:bodyPr>
            <a:normAutofit/>
          </a:bodyPr>
          <a:lstStyle/>
          <a:p>
            <a:r>
              <a:rPr lang="en-US" dirty="0"/>
              <a:t>A final assessment ultimately provides instructors with data about their teaching and their students’ </a:t>
            </a:r>
            <a:r>
              <a:rPr lang="en-US" dirty="0" err="1"/>
              <a:t>learnings</a:t>
            </a:r>
            <a:r>
              <a:rPr lang="en-US" dirty="0" smtClean="0"/>
              <a:t>.</a:t>
            </a:r>
          </a:p>
          <a:p>
            <a:r>
              <a:rPr lang="en-US" dirty="0"/>
              <a:t>T</a:t>
            </a:r>
            <a:r>
              <a:rPr lang="en-US" dirty="0" smtClean="0"/>
              <a:t>his </a:t>
            </a:r>
            <a:r>
              <a:rPr lang="en-US" dirty="0"/>
              <a:t>type of assessment is a tool by which students get to know what they have learned, and instructors may know about how they are teaching</a:t>
            </a:r>
            <a:r>
              <a:rPr lang="en-US" dirty="0" smtClean="0"/>
              <a:t>.</a:t>
            </a:r>
          </a:p>
          <a:p>
            <a:r>
              <a:rPr lang="en-US" dirty="0"/>
              <a:t>Through this assessment, the instructor can examine the understanding of six different parameters – analysis, knowledge, synthesis, comprehension, evaluation, and application are the parameters.</a:t>
            </a:r>
            <a:endParaRPr lang="en-US" dirty="0"/>
          </a:p>
        </p:txBody>
      </p:sp>
      <p:sp>
        <p:nvSpPr>
          <p:cNvPr id="3" name="Title 2"/>
          <p:cNvSpPr>
            <a:spLocks noGrp="1"/>
          </p:cNvSpPr>
          <p:nvPr>
            <p:ph type="title"/>
          </p:nvPr>
        </p:nvSpPr>
        <p:spPr/>
        <p:txBody>
          <a:bodyPr/>
          <a:lstStyle/>
          <a:p>
            <a:r>
              <a:rPr lang="en-US" b="1" dirty="0" smtClean="0"/>
              <a:t>Continued…</a:t>
            </a:r>
            <a:endParaRPr lang="en-US" b="1" dirty="0"/>
          </a:p>
        </p:txBody>
      </p:sp>
    </p:spTree>
    <p:extLst>
      <p:ext uri="{BB962C8B-B14F-4D97-AF65-F5344CB8AC3E}">
        <p14:creationId xmlns:p14="http://schemas.microsoft.com/office/powerpoint/2010/main" val="103972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Business value statement means </a:t>
            </a:r>
            <a:r>
              <a:rPr lang="en-US" dirty="0"/>
              <a:t>what’s important to your company, what it prioritizes, and how it conducts </a:t>
            </a:r>
            <a:r>
              <a:rPr lang="en-US" dirty="0" smtClean="0"/>
              <a:t>itself.</a:t>
            </a:r>
          </a:p>
          <a:p>
            <a:r>
              <a:rPr lang="en-US" dirty="0"/>
              <a:t>The </a:t>
            </a:r>
            <a:r>
              <a:rPr lang="en-US" dirty="0" smtClean="0"/>
              <a:t>value statement</a:t>
            </a:r>
            <a:r>
              <a:rPr lang="en-US" dirty="0"/>
              <a:t> should show what the company believes in</a:t>
            </a:r>
            <a:r>
              <a:rPr lang="en-US" dirty="0" smtClean="0"/>
              <a:t>.</a:t>
            </a:r>
          </a:p>
          <a:p>
            <a:r>
              <a:rPr lang="en-US" dirty="0"/>
              <a:t>It’s the backbone which can be referred back to as context for what to do next, how to act, and so on</a:t>
            </a:r>
            <a:r>
              <a:rPr lang="en-US" dirty="0" smtClean="0"/>
              <a:t>.</a:t>
            </a:r>
          </a:p>
          <a:p>
            <a:r>
              <a:rPr lang="en-US" dirty="0"/>
              <a:t>A value statement isn’t essential to the running of a company, but it’s important for companies to have a clear idea of who they are. </a:t>
            </a:r>
            <a:endParaRPr lang="en-US" dirty="0" smtClean="0"/>
          </a:p>
          <a:p>
            <a:r>
              <a:rPr lang="en-US" dirty="0"/>
              <a:t> </a:t>
            </a:r>
            <a:r>
              <a:rPr lang="en-US" dirty="0" smtClean="0"/>
              <a:t>A </a:t>
            </a:r>
            <a:r>
              <a:rPr lang="en-US" dirty="0"/>
              <a:t>value statement is a declaration that announces a company’s top priorities and core beliefs, both to guide their employees’ actions and also to connect with consumers.</a:t>
            </a:r>
          </a:p>
        </p:txBody>
      </p:sp>
      <p:sp>
        <p:nvSpPr>
          <p:cNvPr id="3" name="Title 2"/>
          <p:cNvSpPr>
            <a:spLocks noGrp="1"/>
          </p:cNvSpPr>
          <p:nvPr>
            <p:ph type="title"/>
          </p:nvPr>
        </p:nvSpPr>
        <p:spPr/>
        <p:txBody>
          <a:bodyPr/>
          <a:lstStyle/>
          <a:p>
            <a:r>
              <a:rPr lang="en-US" sz="4800" b="1" dirty="0" smtClean="0"/>
              <a:t>Business Value Statement</a:t>
            </a:r>
            <a:endParaRPr lang="en-US" sz="4800" b="1" dirty="0"/>
          </a:p>
        </p:txBody>
      </p:sp>
    </p:spTree>
    <p:extLst>
      <p:ext uri="{BB962C8B-B14F-4D97-AF65-F5344CB8AC3E}">
        <p14:creationId xmlns:p14="http://schemas.microsoft.com/office/powerpoint/2010/main" val="362732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076253"/>
          </a:xfrm>
        </p:spPr>
        <p:txBody>
          <a:bodyPr>
            <a:normAutofit lnSpcReduction="10000"/>
          </a:bodyPr>
          <a:lstStyle/>
          <a:p>
            <a:r>
              <a:rPr lang="en-US" dirty="0"/>
              <a:t>The Business Model Canvas (BMC) is a strategic management tool to quickly and easily define and communicate a business idea or concept</a:t>
            </a:r>
            <a:r>
              <a:rPr lang="en-US" dirty="0" smtClean="0"/>
              <a:t>.</a:t>
            </a:r>
          </a:p>
          <a:p>
            <a:r>
              <a:rPr lang="en-US" dirty="0"/>
              <a:t>It is a one page document which works through the fundamental elements of a business or product, structuring an idea in a coherent way</a:t>
            </a:r>
            <a:r>
              <a:rPr lang="en-US" dirty="0" smtClean="0"/>
              <a:t>.</a:t>
            </a:r>
          </a:p>
          <a:p>
            <a:r>
              <a:rPr lang="en-US" dirty="0"/>
              <a:t>The right side of the BMC focuses on the customer (external), while, the left side of the canvas focuses on the business (internal</a:t>
            </a:r>
            <a:r>
              <a:rPr lang="en-US" dirty="0" smtClean="0"/>
              <a:t>).</a:t>
            </a:r>
          </a:p>
          <a:p>
            <a:r>
              <a:rPr lang="en-US" dirty="0"/>
              <a:t>It allows everyone to get a clear idea of what the business will likely be.</a:t>
            </a:r>
          </a:p>
          <a:p>
            <a:pPr marL="0" indent="0">
              <a:buNone/>
            </a:pPr>
            <a:endParaRPr lang="en-US" dirty="0"/>
          </a:p>
        </p:txBody>
      </p:sp>
      <p:sp>
        <p:nvSpPr>
          <p:cNvPr id="3" name="Title 2"/>
          <p:cNvSpPr>
            <a:spLocks noGrp="1"/>
          </p:cNvSpPr>
          <p:nvPr>
            <p:ph type="title"/>
          </p:nvPr>
        </p:nvSpPr>
        <p:spPr/>
        <p:txBody>
          <a:bodyPr/>
          <a:lstStyle/>
          <a:p>
            <a:r>
              <a:rPr lang="en-US" b="1" dirty="0" smtClean="0"/>
              <a:t>Business Model Canvas</a:t>
            </a:r>
            <a:endParaRPr lang="en-US" b="1" dirty="0"/>
          </a:p>
        </p:txBody>
      </p:sp>
    </p:spTree>
    <p:extLst>
      <p:ext uri="{BB962C8B-B14F-4D97-AF65-F5344CB8AC3E}">
        <p14:creationId xmlns:p14="http://schemas.microsoft.com/office/powerpoint/2010/main" val="149303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945549"/>
            <a:ext cx="7745505" cy="3877815"/>
          </a:xfrm>
        </p:spPr>
        <p:txBody>
          <a:bodyPr/>
          <a:lstStyle/>
          <a:p>
            <a:r>
              <a:rPr lang="en-US" dirty="0"/>
              <a:t>It allows us to get an understanding of your business and to go through the process of making connections between what your idea is and how to make it into a business.</a:t>
            </a:r>
          </a:p>
          <a:p>
            <a:r>
              <a:rPr lang="en-US" dirty="0"/>
              <a:t>It looks at what kinds of customer decisions influence the use of your systems.</a:t>
            </a:r>
          </a:p>
          <a:p>
            <a:endParaRPr lang="en-US" dirty="0"/>
          </a:p>
        </p:txBody>
      </p:sp>
      <p:sp>
        <p:nvSpPr>
          <p:cNvPr id="3" name="Title 2"/>
          <p:cNvSpPr>
            <a:spLocks noGrp="1"/>
          </p:cNvSpPr>
          <p:nvPr>
            <p:ph type="title"/>
          </p:nvPr>
        </p:nvSpPr>
        <p:spPr/>
        <p:txBody>
          <a:bodyPr/>
          <a:lstStyle/>
          <a:p>
            <a:r>
              <a:rPr lang="en-US" b="1" dirty="0" smtClean="0"/>
              <a:t>Continued…</a:t>
            </a:r>
            <a:endParaRPr lang="en-US" b="1" dirty="0"/>
          </a:p>
        </p:txBody>
      </p:sp>
    </p:spTree>
    <p:extLst>
      <p:ext uri="{BB962C8B-B14F-4D97-AF65-F5344CB8AC3E}">
        <p14:creationId xmlns:p14="http://schemas.microsoft.com/office/powerpoint/2010/main" val="211956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286000"/>
            <a:ext cx="7745505" cy="3877815"/>
          </a:xfrm>
        </p:spPr>
        <p:txBody>
          <a:bodyPr>
            <a:normAutofit lnSpcReduction="10000"/>
          </a:bodyPr>
          <a:lstStyle/>
          <a:p>
            <a:r>
              <a:rPr lang="en-US" dirty="0"/>
              <a:t>A</a:t>
            </a:r>
            <a:r>
              <a:rPr lang="en-US" dirty="0" smtClean="0"/>
              <a:t> </a:t>
            </a:r>
            <a:r>
              <a:rPr lang="en-US" dirty="0"/>
              <a:t>sales strategy is how you will convert them to customers.</a:t>
            </a:r>
            <a:endParaRPr lang="en-US" dirty="0" smtClean="0"/>
          </a:p>
          <a:p>
            <a:r>
              <a:rPr lang="en-US" dirty="0" smtClean="0"/>
              <a:t>A </a:t>
            </a:r>
            <a:r>
              <a:rPr lang="en-US" dirty="0"/>
              <a:t>sales strategy describes how you will sell to that target audience and turn prospects into buyers</a:t>
            </a:r>
            <a:r>
              <a:rPr lang="en-US" dirty="0" smtClean="0"/>
              <a:t>.</a:t>
            </a:r>
          </a:p>
          <a:p>
            <a:r>
              <a:rPr lang="en-US" dirty="0"/>
              <a:t>The purpose of a sales strategy is to create the most effective path for turning interested prospects into paying customers</a:t>
            </a:r>
            <a:r>
              <a:rPr lang="en-US" dirty="0" smtClean="0"/>
              <a:t>.</a:t>
            </a:r>
          </a:p>
          <a:p>
            <a:r>
              <a:rPr lang="en-US" dirty="0"/>
              <a:t>A sales strategy may also address tactics for turning one-time customers into repeat buyers or referral sources</a:t>
            </a:r>
            <a:r>
              <a:rPr lang="en-US" dirty="0" smtClean="0"/>
              <a:t>.</a:t>
            </a:r>
          </a:p>
          <a:p>
            <a:endParaRPr lang="en-US" dirty="0"/>
          </a:p>
        </p:txBody>
      </p:sp>
      <p:sp>
        <p:nvSpPr>
          <p:cNvPr id="3" name="Title 2"/>
          <p:cNvSpPr>
            <a:spLocks noGrp="1"/>
          </p:cNvSpPr>
          <p:nvPr>
            <p:ph type="title"/>
          </p:nvPr>
        </p:nvSpPr>
        <p:spPr/>
        <p:txBody>
          <a:bodyPr/>
          <a:lstStyle/>
          <a:p>
            <a:r>
              <a:rPr lang="en-US" b="1" dirty="0" smtClean="0"/>
              <a:t>Sales Strategy</a:t>
            </a:r>
            <a:endParaRPr lang="en-US" b="1" dirty="0"/>
          </a:p>
        </p:txBody>
      </p:sp>
    </p:spTree>
    <p:extLst>
      <p:ext uri="{BB962C8B-B14F-4D97-AF65-F5344CB8AC3E}">
        <p14:creationId xmlns:p14="http://schemas.microsoft.com/office/powerpoint/2010/main" val="233594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sales strategy usually contains the following:</a:t>
            </a:r>
          </a:p>
          <a:p>
            <a:pPr>
              <a:buFont typeface="Wingdings" pitchFamily="2" charset="2"/>
              <a:buChar char="§"/>
            </a:pPr>
            <a:r>
              <a:rPr lang="en-US" dirty="0"/>
              <a:t>Forecasting</a:t>
            </a:r>
          </a:p>
          <a:p>
            <a:pPr>
              <a:buFont typeface="Wingdings" pitchFamily="2" charset="2"/>
              <a:buChar char="§"/>
            </a:pPr>
            <a:r>
              <a:rPr lang="en-US" dirty="0"/>
              <a:t>Prospecting</a:t>
            </a:r>
          </a:p>
          <a:p>
            <a:pPr>
              <a:buFont typeface="Wingdings" pitchFamily="2" charset="2"/>
              <a:buChar char="§"/>
            </a:pPr>
            <a:r>
              <a:rPr lang="en-US" dirty="0"/>
              <a:t>Lead tracking</a:t>
            </a:r>
          </a:p>
          <a:p>
            <a:pPr>
              <a:buFont typeface="Wingdings" pitchFamily="2" charset="2"/>
              <a:buChar char="§"/>
            </a:pPr>
            <a:r>
              <a:rPr lang="en-US" dirty="0"/>
              <a:t>Channel support</a:t>
            </a:r>
          </a:p>
          <a:p>
            <a:pPr>
              <a:buFont typeface="Wingdings" pitchFamily="2" charset="2"/>
              <a:buChar char="§"/>
            </a:pPr>
            <a:r>
              <a:rPr lang="en-US" dirty="0"/>
              <a:t>Customer meetings</a:t>
            </a:r>
          </a:p>
          <a:p>
            <a:pPr>
              <a:buFont typeface="Wingdings" pitchFamily="2" charset="2"/>
              <a:buChar char="§"/>
            </a:pPr>
            <a:r>
              <a:rPr lang="en-US" dirty="0"/>
              <a:t>Discounting strategies</a:t>
            </a:r>
          </a:p>
          <a:p>
            <a:pPr>
              <a:buFont typeface="Wingdings" pitchFamily="2" charset="2"/>
              <a:buChar char="§"/>
            </a:pPr>
            <a:r>
              <a:rPr lang="en-US" dirty="0"/>
              <a:t>Opportunity tracking</a:t>
            </a:r>
          </a:p>
          <a:p>
            <a:pPr>
              <a:buFont typeface="Wingdings" pitchFamily="2" charset="2"/>
              <a:buChar char="§"/>
            </a:pPr>
            <a:endParaRPr lang="en-US" dirty="0"/>
          </a:p>
        </p:txBody>
      </p:sp>
      <p:sp>
        <p:nvSpPr>
          <p:cNvPr id="3" name="Title 2"/>
          <p:cNvSpPr>
            <a:spLocks noGrp="1"/>
          </p:cNvSpPr>
          <p:nvPr>
            <p:ph type="title"/>
          </p:nvPr>
        </p:nvSpPr>
        <p:spPr/>
        <p:txBody>
          <a:bodyPr/>
          <a:lstStyle/>
          <a:p>
            <a:r>
              <a:rPr lang="en-US" b="1" dirty="0" smtClean="0"/>
              <a:t>Continued…</a:t>
            </a:r>
            <a:endParaRPr lang="en-US" b="1" dirty="0"/>
          </a:p>
        </p:txBody>
      </p:sp>
    </p:spTree>
    <p:extLst>
      <p:ext uri="{BB962C8B-B14F-4D97-AF65-F5344CB8AC3E}">
        <p14:creationId xmlns:p14="http://schemas.microsoft.com/office/powerpoint/2010/main" val="341364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A </a:t>
            </a:r>
            <a:r>
              <a:rPr lang="en-US" dirty="0">
                <a:solidFill>
                  <a:schemeClr val="tx1"/>
                </a:solidFill>
              </a:rPr>
              <a:t>marketing </a:t>
            </a:r>
            <a:r>
              <a:rPr lang="en-US" dirty="0" smtClean="0">
                <a:solidFill>
                  <a:schemeClr val="tx1"/>
                </a:solidFill>
              </a:rPr>
              <a:t>strategy</a:t>
            </a:r>
            <a:r>
              <a:rPr lang="en-US" dirty="0"/>
              <a:t> is how you will reach your target </a:t>
            </a:r>
            <a:r>
              <a:rPr lang="en-US" dirty="0" smtClean="0"/>
              <a:t>audience.</a:t>
            </a:r>
          </a:p>
          <a:p>
            <a:r>
              <a:rPr lang="en-US" dirty="0"/>
              <a:t>A marketing strategy sets the direction for how you will find and engage with prospective customers so you can promote your core message and build interest in the brand</a:t>
            </a:r>
            <a:r>
              <a:rPr lang="en-US" dirty="0" smtClean="0"/>
              <a:t>.</a:t>
            </a:r>
          </a:p>
          <a:p>
            <a:r>
              <a:rPr lang="en-US" dirty="0"/>
              <a:t>The purpose of a marketing strategy</a:t>
            </a:r>
            <a:r>
              <a:rPr lang="en-US" i="1" dirty="0"/>
              <a:t> </a:t>
            </a:r>
            <a:r>
              <a:rPr lang="en-US" dirty="0"/>
              <a:t>is to capture and define marketing </a:t>
            </a:r>
            <a:r>
              <a:rPr lang="en-US" dirty="0" smtClean="0"/>
              <a:t>goals.</a:t>
            </a:r>
          </a:p>
          <a:p>
            <a:r>
              <a:rPr lang="en-US" dirty="0"/>
              <a:t>This includes marketing plans for how you will promote your product or service to reach the right customers, as well as for how you will achieve (and maintain) a competitive advantage in the market. </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b="1" dirty="0" smtClean="0"/>
              <a:t>Marketing Stratregy</a:t>
            </a:r>
            <a:endParaRPr lang="en-US" b="1" dirty="0"/>
          </a:p>
        </p:txBody>
      </p:sp>
    </p:spTree>
    <p:extLst>
      <p:ext uri="{BB962C8B-B14F-4D97-AF65-F5344CB8AC3E}">
        <p14:creationId xmlns:p14="http://schemas.microsoft.com/office/powerpoint/2010/main" val="5724806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163</TotalTime>
  <Words>1116</Words>
  <Application>Microsoft Office PowerPoint</Application>
  <PresentationFormat>On-screen Show (4:3)</PresentationFormat>
  <Paragraphs>173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Hardcover</vt:lpstr>
      <vt:lpstr>Muhammad Musa</vt:lpstr>
      <vt:lpstr>Business Incubation</vt:lpstr>
      <vt:lpstr>Business Acceleration</vt:lpstr>
      <vt:lpstr>Business Value Statement</vt:lpstr>
      <vt:lpstr>Business Model Canvas</vt:lpstr>
      <vt:lpstr>Continued…</vt:lpstr>
      <vt:lpstr>Sales Strategy</vt:lpstr>
      <vt:lpstr>Continued…</vt:lpstr>
      <vt:lpstr>Marketing Stratregy</vt:lpstr>
      <vt:lpstr>Continued…</vt:lpstr>
      <vt:lpstr>How to Reach Customers and Engage CIO’s</vt:lpstr>
      <vt:lpstr>Continued…</vt:lpstr>
      <vt:lpstr>Continued…</vt:lpstr>
      <vt:lpstr>Continued…</vt:lpstr>
      <vt:lpstr>Stakeholders Power Grid</vt:lpstr>
      <vt:lpstr>Continued…</vt:lpstr>
      <vt:lpstr>Continued…</vt:lpstr>
      <vt:lpstr>RACI Model</vt:lpstr>
      <vt:lpstr>Continued…</vt:lpstr>
      <vt:lpstr>Continued…</vt:lpstr>
      <vt:lpstr>SWOT Analysis</vt:lpstr>
      <vt:lpstr>Continued…</vt:lpstr>
      <vt:lpstr>PEST Analysis</vt:lpstr>
      <vt:lpstr>Continued…</vt:lpstr>
      <vt:lpstr>SMART Objectives</vt:lpstr>
      <vt:lpstr>Continued…</vt:lpstr>
      <vt:lpstr>Continued…</vt:lpstr>
      <vt:lpstr>OKRs</vt:lpstr>
      <vt:lpstr>OPEX</vt:lpstr>
      <vt:lpstr>CAPEX</vt:lpstr>
      <vt:lpstr>ROCE</vt:lpstr>
      <vt:lpstr>Final Assessment</vt:lpstr>
      <vt:lpstr>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Muhammad Musa</dc:title>
  <dc:creator>MAk</dc:creator>
  <cp:lastModifiedBy>MAk</cp:lastModifiedBy>
  <cp:revision>14</cp:revision>
  <dcterms:created xsi:type="dcterms:W3CDTF">2021-11-04T09:41:50Z</dcterms:created>
  <dcterms:modified xsi:type="dcterms:W3CDTF">2021-11-05T10:11:29Z</dcterms:modified>
</cp:coreProperties>
</file>