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93F7-9F2B-4030-B026-C3B7016E4F96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D82C-5FA3-44E1-AE8E-BFBDA713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93F7-9F2B-4030-B026-C3B7016E4F96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D82C-5FA3-44E1-AE8E-BFBDA713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93F7-9F2B-4030-B026-C3B7016E4F96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D82C-5FA3-44E1-AE8E-BFBDA713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93F7-9F2B-4030-B026-C3B7016E4F96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D82C-5FA3-44E1-AE8E-BFBDA713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93F7-9F2B-4030-B026-C3B7016E4F96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D82C-5FA3-44E1-AE8E-BFBDA713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93F7-9F2B-4030-B026-C3B7016E4F96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D82C-5FA3-44E1-AE8E-BFBDA713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93F7-9F2B-4030-B026-C3B7016E4F96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D82C-5FA3-44E1-AE8E-BFBDA713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93F7-9F2B-4030-B026-C3B7016E4F96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D82C-5FA3-44E1-AE8E-BFBDA713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93F7-9F2B-4030-B026-C3B7016E4F96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D82C-5FA3-44E1-AE8E-BFBDA713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93F7-9F2B-4030-B026-C3B7016E4F96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D82C-5FA3-44E1-AE8E-BFBDA71352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93F7-9F2B-4030-B026-C3B7016E4F96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D82C-5FA3-44E1-AE8E-BFBDA71352A3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5AB593F7-9F2B-4030-B026-C3B7016E4F96}" type="datetimeFigureOut">
              <a:rPr lang="en-US" smtClean="0"/>
              <a:t>30-Aug-21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4EEFD82C-5FA3-44E1-AE8E-BFBDA71352A3}" type="slidenum">
              <a:rPr lang="en-US" smtClean="0"/>
              <a:t>‹#›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 smtClean="0"/>
              <a:t>Muhammad Musa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				</a:t>
            </a:r>
            <a:r>
              <a:rPr lang="en-US" sz="4000" dirty="0" smtClean="0"/>
              <a:t>Week # 04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7180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ur-PK" dirty="0" smtClean="0"/>
              <a:t>                      </a:t>
            </a:r>
            <a:r>
              <a:rPr lang="en-US" dirty="0" smtClean="0"/>
              <a:t>Table </a:t>
            </a:r>
            <a:r>
              <a:rPr lang="en-US" dirty="0" smtClean="0"/>
              <a:t>Td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&lt;</a:t>
            </a:r>
            <a:r>
              <a:rPr lang="en-US" sz="2800" dirty="0" err="1" smtClean="0"/>
              <a:t>tr</a:t>
            </a:r>
            <a:r>
              <a:rPr lang="en-US" sz="2800" dirty="0" smtClean="0"/>
              <a:t>&gt; &lt;td&gt;------ &lt;/td&gt; &lt;/</a:t>
            </a:r>
            <a:r>
              <a:rPr lang="en-US" sz="2800" dirty="0" err="1" smtClean="0"/>
              <a:t>tr</a:t>
            </a:r>
            <a:r>
              <a:rPr lang="en-US" sz="2800" dirty="0" smtClean="0"/>
              <a:t>&gt;</a:t>
            </a:r>
          </a:p>
          <a:p>
            <a:r>
              <a:rPr lang="en-US" sz="2800" dirty="0" smtClean="0"/>
              <a:t>It is used to create a column of data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within the table row.</a:t>
            </a:r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6" name="Picture 5" descr="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786312"/>
            <a:ext cx="3810000" cy="15525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10800000">
            <a:off x="4267200" y="52578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4191000" y="5562600"/>
            <a:ext cx="1447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4191000" y="5791200"/>
            <a:ext cx="1447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4191000" y="5791200"/>
            <a:ext cx="1447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91200" y="5638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5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ur-PK" dirty="0" smtClean="0"/>
              <a:t>                  </a:t>
            </a:r>
            <a:r>
              <a:rPr lang="en-US" dirty="0" smtClean="0"/>
              <a:t>Table </a:t>
            </a:r>
            <a:r>
              <a:rPr lang="en-US" dirty="0" err="1" smtClean="0"/>
              <a:t>Rowspan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&lt;td </a:t>
            </a:r>
            <a:r>
              <a:rPr lang="en-US" dirty="0" err="1" smtClean="0"/>
              <a:t>rowspan</a:t>
            </a:r>
            <a:r>
              <a:rPr lang="en-US" dirty="0" smtClean="0"/>
              <a:t>=“2” &gt; ------ &lt;/td&gt;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The </a:t>
            </a:r>
            <a:r>
              <a:rPr lang="en-US" b="1" dirty="0" err="1" smtClean="0"/>
              <a:t>rowspan</a:t>
            </a:r>
            <a:r>
              <a:rPr lang="en-US" dirty="0" smtClean="0"/>
              <a:t> attribute in </a:t>
            </a:r>
            <a:r>
              <a:rPr lang="en-US" b="1" dirty="0" smtClean="0"/>
              <a:t>HTML</a:t>
            </a:r>
            <a:r>
              <a:rPr lang="en-US" dirty="0" smtClean="0"/>
              <a:t> specifies the number of rows a cell should span.</a:t>
            </a:r>
            <a:endParaRPr lang="en-US" dirty="0"/>
          </a:p>
        </p:txBody>
      </p:sp>
      <p:pic>
        <p:nvPicPr>
          <p:cNvPr id="6" name="Picture 5" descr="tab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876800"/>
            <a:ext cx="2867025" cy="1333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10800000">
            <a:off x="4648200" y="5238750"/>
            <a:ext cx="1752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24600" y="5410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Rowspan</a:t>
            </a:r>
            <a:r>
              <a:rPr lang="en-US" dirty="0" smtClean="0"/>
              <a:t>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8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ur-PK" dirty="0" smtClean="0"/>
              <a:t>                   </a:t>
            </a:r>
            <a:r>
              <a:rPr lang="en-US" dirty="0" smtClean="0"/>
              <a:t>Table </a:t>
            </a:r>
            <a:r>
              <a:rPr lang="en-US" dirty="0" err="1" smtClean="0"/>
              <a:t>Colspan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&lt;td </a:t>
            </a:r>
            <a:r>
              <a:rPr lang="en-US" dirty="0" err="1" smtClean="0"/>
              <a:t>colspan</a:t>
            </a:r>
            <a:r>
              <a:rPr lang="en-US" dirty="0" smtClean="0"/>
              <a:t>=“2”&gt;------&lt;/td&gt;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 </a:t>
            </a:r>
            <a:r>
              <a:rPr lang="en-US" b="1" dirty="0" err="1" smtClean="0"/>
              <a:t>colspan</a:t>
            </a:r>
            <a:r>
              <a:rPr lang="en-US" b="1" dirty="0" smtClean="0"/>
              <a:t> attribute in HTML</a:t>
            </a:r>
            <a:r>
              <a:rPr lang="en-US" dirty="0" smtClean="0"/>
              <a:t> specifies the number of columns a cell should span.</a:t>
            </a:r>
            <a:endParaRPr lang="en-US" dirty="0"/>
          </a:p>
        </p:txBody>
      </p:sp>
      <p:pic>
        <p:nvPicPr>
          <p:cNvPr id="6" name="Picture 5" descr="tab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64" y="5294530"/>
            <a:ext cx="2867025" cy="1333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10800000">
            <a:off x="5410200" y="4989730"/>
            <a:ext cx="1752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4636438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colspan</a:t>
            </a:r>
            <a:r>
              <a:rPr lang="en-US" dirty="0" smtClean="0"/>
              <a:t>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ur-PK" dirty="0" smtClean="0"/>
              <a:t>                          </a:t>
            </a:r>
            <a:r>
              <a:rPr lang="en-US" dirty="0" smtClean="0"/>
              <a:t>Iframe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iframe</a:t>
            </a:r>
            <a:r>
              <a:rPr lang="en-US" sz="2400" dirty="0" smtClean="0"/>
              <a:t> </a:t>
            </a:r>
            <a:r>
              <a:rPr lang="en-US" sz="2400" dirty="0" err="1" smtClean="0"/>
              <a:t>src</a:t>
            </a:r>
            <a:r>
              <a:rPr lang="en-US" sz="2400" dirty="0" smtClean="0"/>
              <a:t>=“---link---“  height="200" width="300" &gt;&lt;/</a:t>
            </a:r>
            <a:r>
              <a:rPr lang="en-US" sz="2400" dirty="0" err="1" smtClean="0"/>
              <a:t>iframe</a:t>
            </a:r>
            <a:r>
              <a:rPr lang="en-US" sz="2400" dirty="0" smtClean="0"/>
              <a:t>&gt;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” </a:t>
            </a:r>
            <a:r>
              <a:rPr lang="en-US" sz="2400" b="1" dirty="0" err="1" smtClean="0"/>
              <a:t>iframe</a:t>
            </a:r>
            <a:r>
              <a:rPr lang="en-US" sz="2400" dirty="0" smtClean="0"/>
              <a:t> ” </a:t>
            </a:r>
            <a:r>
              <a:rPr lang="en-US" sz="2400" b="1" dirty="0" smtClean="0"/>
              <a:t>tag</a:t>
            </a:r>
            <a:r>
              <a:rPr lang="en-US" sz="2400" dirty="0" smtClean="0"/>
              <a:t> defines a rectangular region within the document in which the browser can display a separate document, including scrollbars and borders.</a:t>
            </a:r>
          </a:p>
        </p:txBody>
      </p:sp>
      <p:pic>
        <p:nvPicPr>
          <p:cNvPr id="6" name="Picture 5" descr="ifr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266" y="5257800"/>
            <a:ext cx="2344733" cy="139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4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ur-PK" dirty="0" smtClean="0"/>
              <a:t> 							</a:t>
            </a:r>
            <a:r>
              <a:rPr lang="en-US" dirty="0" smtClean="0"/>
              <a:t>Meta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r>
              <a:rPr lang="en-US" dirty="0" smtClean="0"/>
              <a:t>&lt;meta&gt;-------&lt;/meta&gt;</a:t>
            </a:r>
          </a:p>
          <a:p>
            <a:endParaRPr lang="en-US" dirty="0" smtClean="0"/>
          </a:p>
          <a:p>
            <a:r>
              <a:rPr lang="en-US" dirty="0" smtClean="0"/>
              <a:t>The &lt;</a:t>
            </a:r>
            <a:r>
              <a:rPr lang="en-US" b="1" dirty="0" smtClean="0"/>
              <a:t>meta</a:t>
            </a:r>
            <a:r>
              <a:rPr lang="en-US" dirty="0" smtClean="0"/>
              <a:t>&gt; </a:t>
            </a:r>
            <a:r>
              <a:rPr lang="en-US" b="1" dirty="0" smtClean="0"/>
              <a:t>tag in HTML</a:t>
            </a:r>
            <a:r>
              <a:rPr lang="en-US" dirty="0" smtClean="0"/>
              <a:t> provides information about </a:t>
            </a:r>
            <a:r>
              <a:rPr lang="en-US" b="1" dirty="0" smtClean="0"/>
              <a:t>HTML</a:t>
            </a:r>
            <a:r>
              <a:rPr lang="en-US" dirty="0" smtClean="0"/>
              <a:t> Document or in simple words, it provides important information about a </a:t>
            </a:r>
            <a:r>
              <a:rPr lang="en-US" dirty="0" err="1" smtClean="0"/>
              <a:t>document.It</a:t>
            </a:r>
            <a:r>
              <a:rPr lang="en-US" dirty="0" smtClean="0"/>
              <a:t> is not visible in the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06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ur-PK" dirty="0" smtClean="0"/>
              <a:t>              </a:t>
            </a:r>
            <a:r>
              <a:rPr lang="en-US" dirty="0" smtClean="0"/>
              <a:t>Meta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r>
              <a:rPr lang="en-US" dirty="0" smtClean="0"/>
              <a:t>&lt;meta name="description" content=“--------"&gt;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meta </a:t>
            </a:r>
            <a:r>
              <a:rPr lang="en-US" b="1" dirty="0" smtClean="0"/>
              <a:t>description tag in HTML</a:t>
            </a:r>
            <a:r>
              <a:rPr lang="en-US" dirty="0" smtClean="0"/>
              <a:t> is the 160 character snippet </a:t>
            </a:r>
            <a:r>
              <a:rPr lang="en-US" b="1" dirty="0" smtClean="0"/>
              <a:t>used</a:t>
            </a:r>
            <a:r>
              <a:rPr lang="en-US" dirty="0" smtClean="0"/>
              <a:t> to summarize a web page's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45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ur-PK" dirty="0" smtClean="0"/>
              <a:t>					</a:t>
            </a:r>
            <a:r>
              <a:rPr lang="en-US" dirty="0" smtClean="0"/>
              <a:t>Meta </a:t>
            </a:r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>
            <a:normAutofit/>
          </a:bodyPr>
          <a:lstStyle/>
          <a:p>
            <a:r>
              <a:rPr lang="en-US" dirty="0" smtClean="0"/>
              <a:t>&lt;meta name="keywords" content=“---,---,---"&gt;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meta </a:t>
            </a:r>
            <a:r>
              <a:rPr lang="en-US" b="1" dirty="0" smtClean="0"/>
              <a:t>keywords tag</a:t>
            </a:r>
            <a:r>
              <a:rPr lang="en-US" dirty="0" smtClean="0"/>
              <a:t> is one of several of meta </a:t>
            </a:r>
            <a:r>
              <a:rPr lang="en-US" b="1" dirty="0" smtClean="0"/>
              <a:t>tags</a:t>
            </a:r>
            <a:r>
              <a:rPr lang="en-US" dirty="0" smtClean="0"/>
              <a:t> that you can insert into your web pages to provide search engines with information about your pages that isn't visible on the page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42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ur-PK" dirty="0" smtClean="0"/>
              <a:t>					</a:t>
            </a:r>
            <a:r>
              <a:rPr lang="en-US" dirty="0" smtClean="0"/>
              <a:t>Meta </a:t>
            </a:r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>
            <a:normAutofit/>
          </a:bodyPr>
          <a:lstStyle/>
          <a:p>
            <a:r>
              <a:rPr lang="en-US" dirty="0" smtClean="0"/>
              <a:t>&lt;meta name="keywords" content=“---,---,---"&gt;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meta </a:t>
            </a:r>
            <a:r>
              <a:rPr lang="en-US" b="1" dirty="0" smtClean="0"/>
              <a:t>keywords tag</a:t>
            </a:r>
            <a:r>
              <a:rPr lang="en-US" dirty="0" smtClean="0"/>
              <a:t> is one of several of meta </a:t>
            </a:r>
            <a:r>
              <a:rPr lang="en-US" b="1" dirty="0" smtClean="0"/>
              <a:t>tags</a:t>
            </a:r>
            <a:r>
              <a:rPr lang="en-US" dirty="0" smtClean="0"/>
              <a:t> that you can insert into your web pages to provide search engines with information about your pages that isn't visible on the page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4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ur-PK" dirty="0" smtClean="0"/>
              <a:t>				</a:t>
            </a:r>
            <a:r>
              <a:rPr lang="en-US" dirty="0" smtClean="0"/>
              <a:t>Meta </a:t>
            </a:r>
            <a:r>
              <a:rPr lang="en-US" dirty="0" smtClean="0"/>
              <a:t>Charset UTF-8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&lt;meta </a:t>
            </a:r>
            <a:r>
              <a:rPr lang="en-US" sz="2400" dirty="0" err="1" smtClean="0"/>
              <a:t>charset</a:t>
            </a:r>
            <a:r>
              <a:rPr lang="en-US" sz="2400" dirty="0" smtClean="0"/>
              <a:t>="UTF-8"&gt;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 </a:t>
            </a:r>
            <a:r>
              <a:rPr lang="en-US" sz="2400" b="1" dirty="0" err="1" smtClean="0"/>
              <a:t>charset</a:t>
            </a:r>
            <a:r>
              <a:rPr lang="en-US" sz="2400" b="1" dirty="0" smtClean="0"/>
              <a:t> attribute</a:t>
            </a:r>
            <a:r>
              <a:rPr lang="en-US" sz="2400" dirty="0" smtClean="0"/>
              <a:t> specifies the </a:t>
            </a:r>
            <a:r>
              <a:rPr lang="en-US" sz="2400" b="1" dirty="0" smtClean="0"/>
              <a:t>character encoding</a:t>
            </a:r>
            <a:r>
              <a:rPr lang="en-US" sz="2400" dirty="0" smtClean="0"/>
              <a:t> for the </a:t>
            </a:r>
            <a:r>
              <a:rPr lang="en-US" sz="2400" b="1" dirty="0" smtClean="0"/>
              <a:t>HTML</a:t>
            </a:r>
            <a:r>
              <a:rPr lang="en-US" sz="2400" dirty="0" smtClean="0"/>
              <a:t> document.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1282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ur-PK" dirty="0" smtClean="0"/>
              <a:t>					</a:t>
            </a:r>
            <a:r>
              <a:rPr lang="en-US" dirty="0" smtClean="0"/>
              <a:t>Meta </a:t>
            </a:r>
            <a:r>
              <a:rPr lang="en-US" dirty="0" smtClean="0"/>
              <a:t>Viewport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>
            <a:normAutofit/>
          </a:bodyPr>
          <a:lstStyle/>
          <a:p>
            <a:r>
              <a:rPr lang="en-US" dirty="0" smtClean="0"/>
              <a:t>&lt;meta name="viewport" content="width=device-width, initial-scale=1.0"&gt;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Without a </a:t>
            </a:r>
            <a:r>
              <a:rPr lang="en-US" b="1" dirty="0" smtClean="0"/>
              <a:t>viewport meta tag</a:t>
            </a:r>
            <a:r>
              <a:rPr lang="en-US" dirty="0" smtClean="0"/>
              <a:t>, mobile devices render pages at typical desktop screen widths and then scale the pages down, making them difficult to 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7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              Table</a:t>
            </a:r>
            <a:br>
              <a:rPr lang="en-US" sz="3600" dirty="0" smtClean="0"/>
            </a:br>
            <a:r>
              <a:rPr lang="en-US" sz="3600" dirty="0"/>
              <a:t>	</a:t>
            </a:r>
            <a:r>
              <a:rPr lang="en-US" sz="3600" dirty="0" smtClean="0"/>
              <a:t>			  </a:t>
            </a:r>
            <a:r>
              <a:rPr lang="en-US" sz="3600" dirty="0"/>
              <a:t> </a:t>
            </a:r>
            <a:r>
              <a:rPr lang="en-US" sz="3600" dirty="0" smtClean="0"/>
              <a:t>Border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125112" cy="4051437"/>
          </a:xfrm>
        </p:spPr>
        <p:txBody>
          <a:bodyPr>
            <a:normAutofit/>
          </a:bodyPr>
          <a:lstStyle/>
          <a:p>
            <a:r>
              <a:rPr lang="en-US" sz="2000" dirty="0"/>
              <a:t>You can get a quick border around your table by using the HTML </a:t>
            </a:r>
            <a:r>
              <a:rPr lang="en-US" sz="2000" dirty="0" smtClean="0"/>
              <a:t>border attribute</a:t>
            </a:r>
            <a:r>
              <a:rPr lang="en-US" sz="2000" dirty="0"/>
              <a:t>. </a:t>
            </a:r>
            <a:endParaRPr lang="en-US" sz="2000" dirty="0" smtClean="0"/>
          </a:p>
          <a:p>
            <a:r>
              <a:rPr lang="en-US" sz="2000" dirty="0" smtClean="0"/>
              <a:t>Code; </a:t>
            </a:r>
            <a:r>
              <a:rPr lang="en-US" sz="2000" dirty="0" smtClean="0">
                <a:solidFill>
                  <a:srgbClr val="FFFF00"/>
                </a:solidFill>
              </a:rPr>
              <a:t>border: 2px solid black;</a:t>
            </a:r>
          </a:p>
          <a:p>
            <a:r>
              <a:rPr lang="en-US" sz="2000" dirty="0"/>
              <a:t>The border-collapse property sets whether table borders should collapse into a single </a:t>
            </a:r>
            <a:r>
              <a:rPr lang="en-US" sz="2000" dirty="0" smtClean="0"/>
              <a:t>border.</a:t>
            </a:r>
          </a:p>
          <a:p>
            <a:r>
              <a:rPr lang="en-US" sz="2000" dirty="0" smtClean="0"/>
              <a:t>Code; </a:t>
            </a:r>
            <a:r>
              <a:rPr lang="en-US" sz="2000" dirty="0" smtClean="0">
                <a:solidFill>
                  <a:srgbClr val="FFFF00"/>
                </a:solidFill>
              </a:rPr>
              <a:t>border-collapse : collapse;</a:t>
            </a:r>
            <a:endParaRPr lang="en-US" sz="2000" dirty="0"/>
          </a:p>
        </p:txBody>
      </p:sp>
      <p:pic>
        <p:nvPicPr>
          <p:cNvPr id="1026" name="Picture 2" descr="C:\Users\Lenovo\OneDrive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029200"/>
            <a:ext cx="39624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911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ur-PK" dirty="0" smtClean="0"/>
              <a:t>						</a:t>
            </a:r>
            <a:r>
              <a:rPr lang="en-US" dirty="0" smtClean="0"/>
              <a:t>Meta </a:t>
            </a:r>
            <a:r>
              <a:rPr lang="en-US" dirty="0" smtClean="0"/>
              <a:t>Refresh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r>
              <a:rPr lang="en-US" dirty="0" smtClean="0"/>
              <a:t>&lt;meta http-equiv="refresh" content="5"&gt;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Meta refresh is a method of instructing a web browser to automatically refresh the current web page or frame after a given time interval,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7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ur-PK" dirty="0" smtClean="0"/>
              <a:t>							</a:t>
            </a:r>
            <a:r>
              <a:rPr lang="en-US" dirty="0" smtClean="0"/>
              <a:t>Pre Tag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r>
              <a:rPr lang="en-US" dirty="0" smtClean="0"/>
              <a:t>&lt;pre&gt;------&lt;/pre&gt;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used to display text as it is.</a:t>
            </a:r>
            <a:endParaRPr lang="en-US" dirty="0"/>
          </a:p>
        </p:txBody>
      </p:sp>
      <p:pic>
        <p:nvPicPr>
          <p:cNvPr id="6" name="Picture 5" descr="p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5156543"/>
            <a:ext cx="4467849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16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					marquee Tag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r>
              <a:rPr lang="en-US" dirty="0" smtClean="0"/>
              <a:t>&lt;marquee&gt; ------ &lt;/marquee&gt;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&lt;</a:t>
            </a:r>
            <a:r>
              <a:rPr lang="en-US" b="1" dirty="0" smtClean="0"/>
              <a:t>marquee</a:t>
            </a:r>
            <a:r>
              <a:rPr lang="en-US" dirty="0" smtClean="0"/>
              <a:t>&gt; HTML element is used to insert a scrolling area of text. You can control what happens when the text reaches the edges of its content area using its attributes.</a:t>
            </a:r>
            <a:endParaRPr lang="en-US" dirty="0"/>
          </a:p>
        </p:txBody>
      </p:sp>
      <p:pic>
        <p:nvPicPr>
          <p:cNvPr id="6" name="Picture 5" descr="Screenshot (55).png"/>
          <p:cNvPicPr>
            <a:picLocks noChangeAspect="1"/>
          </p:cNvPicPr>
          <p:nvPr/>
        </p:nvPicPr>
        <p:blipFill>
          <a:blip r:embed="rId2"/>
          <a:srcRect l="66667" t="9980" r="2500" b="78162"/>
          <a:stretch>
            <a:fillRect/>
          </a:stretch>
        </p:blipFill>
        <p:spPr>
          <a:xfrm>
            <a:off x="914400" y="5257800"/>
            <a:ext cx="66960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44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				Special </a:t>
            </a:r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Symbols that are not present on your keyboard can also be added by using entities.</a:t>
            </a:r>
            <a:endParaRPr lang="en-US" dirty="0"/>
          </a:p>
        </p:txBody>
      </p:sp>
      <p:pic>
        <p:nvPicPr>
          <p:cNvPr id="6" name="Picture 5" descr="sp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419600"/>
            <a:ext cx="4114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59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				Escape </a:t>
            </a:r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>
            <a:normAutofit/>
          </a:bodyPr>
          <a:lstStyle/>
          <a:p>
            <a:r>
              <a:rPr lang="en-US" dirty="0" smtClean="0"/>
              <a:t>&amp;amp  creates &amp;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lt</a:t>
            </a:r>
            <a:r>
              <a:rPr lang="en-US" dirty="0" smtClean="0"/>
              <a:t> creates &lt;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gt</a:t>
            </a:r>
            <a:r>
              <a:rPr lang="en-US" dirty="0" smtClean="0"/>
              <a:t> creates &gt; 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quot</a:t>
            </a:r>
            <a:r>
              <a:rPr lang="en-US" dirty="0" smtClean="0"/>
              <a:t> creates "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apos</a:t>
            </a:r>
            <a:r>
              <a:rPr lang="en-US" dirty="0" smtClean="0"/>
              <a:t> creates '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You</a:t>
            </a:r>
            <a:r>
              <a:rPr lang="en-US" dirty="0" smtClean="0"/>
              <a:t> can </a:t>
            </a:r>
            <a:r>
              <a:rPr lang="en-US" b="1" dirty="0" smtClean="0"/>
              <a:t>use</a:t>
            </a:r>
            <a:r>
              <a:rPr lang="en-US" dirty="0" smtClean="0"/>
              <a:t> a </a:t>
            </a:r>
            <a:r>
              <a:rPr lang="en-US" b="1" dirty="0" smtClean="0"/>
              <a:t>character escape</a:t>
            </a:r>
            <a:r>
              <a:rPr lang="en-US" dirty="0" smtClean="0"/>
              <a:t> to represent any Unicode </a:t>
            </a:r>
            <a:r>
              <a:rPr lang="en-US" b="1" dirty="0" smtClean="0"/>
              <a:t>character in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90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								Form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r>
              <a:rPr lang="en-US" dirty="0" smtClean="0"/>
              <a:t>&lt;form&gt;------ &lt;/form&gt;</a:t>
            </a:r>
          </a:p>
          <a:p>
            <a:endParaRPr lang="en-US" dirty="0" smtClean="0"/>
          </a:p>
          <a:p>
            <a:r>
              <a:rPr lang="en-US" dirty="0" smtClean="0"/>
              <a:t>The </a:t>
            </a:r>
            <a:r>
              <a:rPr lang="en-US" b="1" dirty="0" smtClean="0"/>
              <a:t>HTML</a:t>
            </a:r>
            <a:r>
              <a:rPr lang="en-US" dirty="0" smtClean="0"/>
              <a:t> &lt;</a:t>
            </a:r>
            <a:r>
              <a:rPr lang="en-US" b="1" dirty="0" smtClean="0"/>
              <a:t>form</a:t>
            </a:r>
            <a:r>
              <a:rPr lang="en-US" dirty="0" smtClean="0"/>
              <a:t>&gt; </a:t>
            </a:r>
            <a:r>
              <a:rPr lang="en-US" b="1" dirty="0" smtClean="0"/>
              <a:t>tag</a:t>
            </a:r>
            <a:r>
              <a:rPr lang="en-US" dirty="0" smtClean="0"/>
              <a:t> is </a:t>
            </a:r>
            <a:r>
              <a:rPr lang="en-US" b="1" dirty="0" smtClean="0"/>
              <a:t>used</a:t>
            </a:r>
            <a:r>
              <a:rPr lang="en-US" dirty="0" smtClean="0"/>
              <a:t> for creating a </a:t>
            </a:r>
            <a:r>
              <a:rPr lang="en-US" b="1" dirty="0" smtClean="0"/>
              <a:t>form</a:t>
            </a:r>
            <a:r>
              <a:rPr lang="en-US" dirty="0" smtClean="0"/>
              <a:t> for user input. A </a:t>
            </a:r>
            <a:r>
              <a:rPr lang="en-US" b="1" dirty="0" smtClean="0"/>
              <a:t>form</a:t>
            </a:r>
            <a:r>
              <a:rPr lang="en-US" dirty="0" smtClean="0"/>
              <a:t> can contain </a:t>
            </a:r>
            <a:r>
              <a:rPr lang="en-US" dirty="0" err="1" smtClean="0"/>
              <a:t>textfields</a:t>
            </a:r>
            <a:r>
              <a:rPr lang="en-US" dirty="0" smtClean="0"/>
              <a:t>, checkboxes, radio-buttons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45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							Label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r>
              <a:rPr lang="en-US" dirty="0" smtClean="0"/>
              <a:t>&lt;label for="name"&gt; Name &lt;/label&gt;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&lt;</a:t>
            </a:r>
            <a:r>
              <a:rPr lang="en-US" b="1" dirty="0" smtClean="0"/>
              <a:t>label</a:t>
            </a:r>
            <a:r>
              <a:rPr lang="en-US" dirty="0" smtClean="0"/>
              <a:t>&gt; </a:t>
            </a:r>
            <a:r>
              <a:rPr lang="en-US" b="1" dirty="0" smtClean="0"/>
              <a:t>tag</a:t>
            </a:r>
            <a:r>
              <a:rPr lang="en-US" dirty="0" smtClean="0"/>
              <a:t> in </a:t>
            </a:r>
            <a:r>
              <a:rPr lang="en-US" b="1" dirty="0" smtClean="0"/>
              <a:t>HTML</a:t>
            </a:r>
            <a:r>
              <a:rPr lang="en-US" dirty="0" smtClean="0"/>
              <a:t> is </a:t>
            </a:r>
            <a:r>
              <a:rPr lang="en-US" b="1" dirty="0" smtClean="0"/>
              <a:t>used</a:t>
            </a:r>
            <a:r>
              <a:rPr lang="en-US" dirty="0" smtClean="0"/>
              <a:t> to provide a usability improvement for mouse users</a:t>
            </a:r>
            <a:endParaRPr lang="en-US" dirty="0"/>
          </a:p>
        </p:txBody>
      </p:sp>
      <p:pic>
        <p:nvPicPr>
          <p:cNvPr id="6" name="Picture 5" descr="lab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5257800"/>
            <a:ext cx="182091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3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								Input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r>
              <a:rPr lang="en-US" dirty="0" smtClean="0"/>
              <a:t>&lt;input type=“----" id=“----" name=“----" value=“-----"&gt;</a:t>
            </a:r>
          </a:p>
          <a:p>
            <a:endParaRPr lang="en-US" dirty="0" smtClean="0"/>
          </a:p>
          <a:p>
            <a:r>
              <a:rPr lang="en-US" dirty="0" smtClean="0"/>
              <a:t>The &lt;</a:t>
            </a:r>
            <a:r>
              <a:rPr lang="en-US" b="1" dirty="0" smtClean="0"/>
              <a:t>input</a:t>
            </a:r>
            <a:r>
              <a:rPr lang="en-US" dirty="0" smtClean="0"/>
              <a:t>&gt; </a:t>
            </a:r>
            <a:r>
              <a:rPr lang="en-US" b="1" dirty="0" smtClean="0"/>
              <a:t>HTML element</a:t>
            </a:r>
            <a:r>
              <a:rPr lang="en-US" dirty="0" smtClean="0"/>
              <a:t> is </a:t>
            </a:r>
            <a:r>
              <a:rPr lang="en-US" b="1" dirty="0" smtClean="0"/>
              <a:t>used</a:t>
            </a:r>
            <a:r>
              <a:rPr lang="en-US" dirty="0" smtClean="0"/>
              <a:t> to create interactive controls for web-based forms in order to accept data from the user.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96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							Textbox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r>
              <a:rPr lang="en-US" dirty="0" smtClean="0"/>
              <a:t>&lt;input type="text" id=“----" name=“----" value=“-----"&gt;</a:t>
            </a:r>
          </a:p>
          <a:p>
            <a:r>
              <a:rPr lang="en-US" dirty="0" smtClean="0"/>
              <a:t>Text input type is used to get data from user in form of text.</a:t>
            </a:r>
          </a:p>
        </p:txBody>
      </p:sp>
      <p:pic>
        <p:nvPicPr>
          <p:cNvPr id="6" name="Picture 5" descr="text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5063836"/>
            <a:ext cx="2590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52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						Radio </a:t>
            </a:r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&lt;input type="</a:t>
            </a:r>
            <a:r>
              <a:rPr lang="en-US" sz="2000" b="1" dirty="0" smtClean="0"/>
              <a:t>radio</a:t>
            </a:r>
            <a:r>
              <a:rPr lang="en-US" sz="2000" dirty="0" smtClean="0"/>
              <a:t>" name=“---" value=“----"&gt;"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 </a:t>
            </a:r>
            <a:r>
              <a:rPr lang="en-US" sz="2000" b="1" dirty="0" smtClean="0"/>
              <a:t>HTML</a:t>
            </a:r>
            <a:r>
              <a:rPr lang="en-US" sz="2000" dirty="0" smtClean="0"/>
              <a:t> &lt;</a:t>
            </a:r>
            <a:r>
              <a:rPr lang="en-US" sz="2000" b="1" dirty="0" smtClean="0"/>
              <a:t>Radio</a:t>
            </a:r>
            <a:r>
              <a:rPr lang="en-US" sz="2000" dirty="0" smtClean="0"/>
              <a:t>&gt; button is </a:t>
            </a:r>
            <a:r>
              <a:rPr lang="en-US" sz="2000" b="1" dirty="0" smtClean="0"/>
              <a:t>used</a:t>
            </a:r>
            <a:r>
              <a:rPr lang="en-US" sz="2000" dirty="0" smtClean="0"/>
              <a:t> to define the small circles, which are highlighted when selected. It is a form </a:t>
            </a:r>
            <a:r>
              <a:rPr lang="en-US" sz="2000" b="1" dirty="0" smtClean="0"/>
              <a:t>element</a:t>
            </a:r>
            <a:r>
              <a:rPr lang="en-US" sz="2000" dirty="0" smtClean="0"/>
              <a:t> which allows the users to select only one option from the given set of options.</a:t>
            </a:r>
            <a:endParaRPr lang="en-US" sz="2000" dirty="0"/>
          </a:p>
        </p:txBody>
      </p:sp>
      <p:pic>
        <p:nvPicPr>
          <p:cNvPr id="6" name="Picture 5" descr="radio.png"/>
          <p:cNvPicPr>
            <a:picLocks noChangeAspect="1"/>
          </p:cNvPicPr>
          <p:nvPr/>
        </p:nvPicPr>
        <p:blipFill>
          <a:blip r:embed="rId2"/>
          <a:srcRect t="18456" b="57815"/>
          <a:stretch>
            <a:fillRect/>
          </a:stretch>
        </p:blipFill>
        <p:spPr>
          <a:xfrm>
            <a:off x="2514600" y="5562600"/>
            <a:ext cx="5410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9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               </a:t>
            </a:r>
            <a:r>
              <a:rPr lang="en-US" sz="3600" dirty="0" smtClean="0"/>
              <a:t>Table</a:t>
            </a:r>
            <a:br>
              <a:rPr lang="en-US" sz="3600" dirty="0" smtClean="0"/>
            </a:br>
            <a:r>
              <a:rPr lang="en-US" sz="3600" dirty="0"/>
              <a:t>	</a:t>
            </a:r>
            <a:r>
              <a:rPr lang="en-US" sz="3600" dirty="0" smtClean="0"/>
              <a:t>			Cell Padding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34938"/>
            <a:ext cx="7125112" cy="4051437"/>
          </a:xfrm>
        </p:spPr>
        <p:txBody>
          <a:bodyPr>
            <a:normAutofit/>
          </a:bodyPr>
          <a:lstStyle/>
          <a:p>
            <a:r>
              <a:rPr lang="en-US" sz="2000" dirty="0"/>
              <a:t>Cell padding specifies the space between the cell content and its borders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Code; </a:t>
            </a:r>
            <a:r>
              <a:rPr lang="en-US" sz="2000" dirty="0" smtClean="0">
                <a:solidFill>
                  <a:srgbClr val="FFFF00"/>
                </a:solidFill>
              </a:rPr>
              <a:t>padding : 15px;</a:t>
            </a:r>
            <a:endParaRPr lang="en-US" sz="2000" dirty="0"/>
          </a:p>
        </p:txBody>
      </p:sp>
      <p:pic>
        <p:nvPicPr>
          <p:cNvPr id="2050" name="Picture 2" descr="C:\Users\Lenovo\OneDrive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629150"/>
            <a:ext cx="56388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15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						Checkbox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&lt;input type="checkbox" id=“----" name="----" value=“----"&gt;</a:t>
            </a:r>
          </a:p>
          <a:p>
            <a:endParaRPr lang="en-US" sz="2000" dirty="0" smtClean="0"/>
          </a:p>
          <a:p>
            <a:r>
              <a:rPr lang="en-US" sz="2000" dirty="0" smtClean="0"/>
              <a:t>The </a:t>
            </a:r>
            <a:r>
              <a:rPr lang="en-US" sz="2000" b="1" dirty="0" smtClean="0"/>
              <a:t>HTML</a:t>
            </a:r>
            <a:r>
              <a:rPr lang="en-US" sz="2000" dirty="0" smtClean="0"/>
              <a:t> &lt;</a:t>
            </a:r>
            <a:r>
              <a:rPr lang="en-US" sz="2000" b="1" dirty="0" smtClean="0"/>
              <a:t>checkbox</a:t>
            </a:r>
            <a:r>
              <a:rPr lang="en-US" sz="2000" dirty="0" smtClean="0"/>
              <a:t>&gt; </a:t>
            </a:r>
            <a:r>
              <a:rPr lang="en-US" sz="2000" b="1" dirty="0" smtClean="0"/>
              <a:t>tag</a:t>
            </a:r>
            <a:r>
              <a:rPr lang="en-US" sz="2000" dirty="0" smtClean="0"/>
              <a:t> is used to define the square boxes. It is a form </a:t>
            </a:r>
            <a:r>
              <a:rPr lang="en-US" sz="2000" b="1" dirty="0" smtClean="0"/>
              <a:t>element</a:t>
            </a:r>
            <a:r>
              <a:rPr lang="en-US" sz="2000" dirty="0" smtClean="0"/>
              <a:t> which allows users to select one or more options from the given options.</a:t>
            </a:r>
            <a:endParaRPr lang="en-US" sz="2000" dirty="0"/>
          </a:p>
        </p:txBody>
      </p:sp>
      <p:pic>
        <p:nvPicPr>
          <p:cNvPr id="6" name="Picture 5" descr="ckbx.png"/>
          <p:cNvPicPr>
            <a:picLocks noChangeAspect="1"/>
          </p:cNvPicPr>
          <p:nvPr/>
        </p:nvPicPr>
        <p:blipFill>
          <a:blip r:embed="rId2"/>
          <a:srcRect t="24566" b="13006"/>
          <a:stretch>
            <a:fillRect/>
          </a:stretch>
        </p:blipFill>
        <p:spPr>
          <a:xfrm>
            <a:off x="4495800" y="5181600"/>
            <a:ext cx="3886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69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						Drop </a:t>
            </a:r>
            <a:r>
              <a:rPr lang="en-US" dirty="0" smtClean="0"/>
              <a:t>Down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r>
              <a:rPr lang="en-US" dirty="0" smtClean="0"/>
              <a:t>&lt;select name=“---" id=“---”&gt; &lt;option value="Choose"&gt; Choose &lt;/option&gt; &lt;/select&gt;</a:t>
            </a:r>
          </a:p>
          <a:p>
            <a:endParaRPr lang="en-US" dirty="0" smtClean="0"/>
          </a:p>
          <a:p>
            <a:r>
              <a:rPr lang="en-US" dirty="0" smtClean="0"/>
              <a:t>It creates a Drop down list.</a:t>
            </a:r>
            <a:endParaRPr lang="en-US" dirty="0"/>
          </a:p>
        </p:txBody>
      </p:sp>
      <p:pic>
        <p:nvPicPr>
          <p:cNvPr id="6" name="Picture 5" descr="dropd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800600"/>
            <a:ext cx="1600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19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							Button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&lt;input type=“submit” value=“----”&gt;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 is used to create a Button.</a:t>
            </a:r>
            <a:endParaRPr lang="en-US" dirty="0"/>
          </a:p>
        </p:txBody>
      </p:sp>
      <p:pic>
        <p:nvPicPr>
          <p:cNvPr id="6" name="Picture 5" descr="butt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5005045"/>
            <a:ext cx="295316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9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				     Table</a:t>
            </a:r>
            <a:br>
              <a:rPr lang="en-US" sz="3600" dirty="0" smtClean="0"/>
            </a:br>
            <a:r>
              <a:rPr lang="en-US" sz="3600" dirty="0"/>
              <a:t>	</a:t>
            </a:r>
            <a:r>
              <a:rPr lang="en-US" sz="3600" dirty="0" smtClean="0"/>
              <a:t>				</a:t>
            </a:r>
            <a:r>
              <a:rPr lang="en-US" sz="3600" dirty="0" err="1" smtClean="0"/>
              <a:t>Colspan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125112" cy="4051437"/>
          </a:xfrm>
        </p:spPr>
        <p:txBody>
          <a:bodyPr>
            <a:normAutofit/>
          </a:bodyPr>
          <a:lstStyle/>
          <a:p>
            <a:r>
              <a:rPr lang="en-US" sz="2000" dirty="0"/>
              <a:t>To make a cell span more than one column, use the </a:t>
            </a:r>
            <a:r>
              <a:rPr lang="en-US" sz="2000" dirty="0" err="1"/>
              <a:t>colspan</a:t>
            </a:r>
            <a:r>
              <a:rPr lang="en-US" sz="2000" dirty="0"/>
              <a:t> </a:t>
            </a:r>
            <a:r>
              <a:rPr lang="en-US" sz="2000" dirty="0" smtClean="0"/>
              <a:t>attribute.</a:t>
            </a:r>
          </a:p>
          <a:p>
            <a:r>
              <a:rPr lang="en-US" sz="2000" dirty="0" smtClean="0"/>
              <a:t>Code; </a:t>
            </a:r>
            <a:r>
              <a:rPr lang="en-US" sz="2000" dirty="0" smtClean="0">
                <a:solidFill>
                  <a:srgbClr val="FFFF00"/>
                </a:solidFill>
              </a:rPr>
              <a:t>&lt;</a:t>
            </a:r>
            <a:r>
              <a:rPr lang="en-US" sz="2000" dirty="0" err="1" smtClean="0">
                <a:solidFill>
                  <a:srgbClr val="FFFF00"/>
                </a:solidFill>
              </a:rPr>
              <a:t>th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colspan</a:t>
            </a:r>
            <a:r>
              <a:rPr lang="en-US" sz="2000" dirty="0" smtClean="0">
                <a:solidFill>
                  <a:srgbClr val="FFFF00"/>
                </a:solidFill>
              </a:rPr>
              <a:t> = “3”&gt;</a:t>
            </a:r>
            <a:endParaRPr lang="en-US" sz="2000" dirty="0"/>
          </a:p>
        </p:txBody>
      </p:sp>
      <p:pic>
        <p:nvPicPr>
          <p:cNvPr id="3074" name="Picture 2" descr="C:\Users\Lenovo\OneDrive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89400"/>
            <a:ext cx="38862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83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        </a:t>
            </a:r>
            <a:r>
              <a:rPr lang="en-US" sz="3600" dirty="0"/>
              <a:t>T</a:t>
            </a:r>
            <a:r>
              <a:rPr lang="en-US" sz="3600" dirty="0" smtClean="0"/>
              <a:t>able</a:t>
            </a:r>
            <a:br>
              <a:rPr lang="en-US" sz="3600" dirty="0" smtClean="0"/>
            </a:br>
            <a:r>
              <a:rPr lang="en-US" sz="3600" dirty="0"/>
              <a:t>	</a:t>
            </a:r>
            <a:r>
              <a:rPr lang="en-US" sz="3600" dirty="0" smtClean="0"/>
              <a:t>				</a:t>
            </a:r>
            <a:r>
              <a:rPr lang="en-US" sz="3600" dirty="0" err="1" smtClean="0"/>
              <a:t>Rowspan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125112" cy="4051437"/>
          </a:xfrm>
        </p:spPr>
        <p:txBody>
          <a:bodyPr>
            <a:normAutofit/>
          </a:bodyPr>
          <a:lstStyle/>
          <a:p>
            <a:r>
              <a:rPr lang="en-US" sz="2000" dirty="0"/>
              <a:t>To make a cell span more than one row, use the </a:t>
            </a:r>
            <a:r>
              <a:rPr lang="en-US" sz="2000" dirty="0" err="1"/>
              <a:t>rowspan</a:t>
            </a:r>
            <a:r>
              <a:rPr lang="en-US" sz="2000" dirty="0"/>
              <a:t> </a:t>
            </a:r>
            <a:r>
              <a:rPr lang="en-US" sz="2000" dirty="0" smtClean="0"/>
              <a:t>attribute.</a:t>
            </a:r>
          </a:p>
          <a:p>
            <a:r>
              <a:rPr lang="en-US" sz="2000" dirty="0" smtClean="0"/>
              <a:t>Code; </a:t>
            </a:r>
            <a:r>
              <a:rPr lang="en-US" sz="2000" dirty="0" smtClean="0">
                <a:solidFill>
                  <a:srgbClr val="FFFF00"/>
                </a:solidFill>
              </a:rPr>
              <a:t>&lt;</a:t>
            </a:r>
            <a:r>
              <a:rPr lang="en-US" sz="2000" dirty="0" err="1" smtClean="0">
                <a:solidFill>
                  <a:srgbClr val="FFFF00"/>
                </a:solidFill>
              </a:rPr>
              <a:t>th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rowspan</a:t>
            </a:r>
            <a:r>
              <a:rPr lang="en-US" sz="2000" dirty="0" smtClean="0">
                <a:solidFill>
                  <a:srgbClr val="FFFF00"/>
                </a:solidFill>
              </a:rPr>
              <a:t> = “3”&gt;</a:t>
            </a:r>
            <a:endParaRPr lang="en-US" sz="2000" dirty="0"/>
          </a:p>
        </p:txBody>
      </p:sp>
      <p:pic>
        <p:nvPicPr>
          <p:cNvPr id="4098" name="Picture 2" descr="C:\Users\Lenovo\OneDrive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311650"/>
            <a:ext cx="4343400" cy="140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39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 </a:t>
            </a:r>
            <a:r>
              <a:rPr lang="en-US" sz="3600" dirty="0"/>
              <a:t>	</a:t>
            </a:r>
            <a:r>
              <a:rPr lang="en-US" sz="3600" dirty="0" smtClean="0"/>
              <a:t>	Table</a:t>
            </a:r>
            <a:br>
              <a:rPr lang="en-US" sz="3600" dirty="0" smtClean="0"/>
            </a:br>
            <a:r>
              <a:rPr lang="en-US" sz="3600" dirty="0"/>
              <a:t>	</a:t>
            </a:r>
            <a:r>
              <a:rPr lang="en-US" sz="3600" dirty="0" smtClean="0"/>
              <a:t>		 &lt;caption&gt; Tag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507" y="1219200"/>
            <a:ext cx="7125112" cy="4051437"/>
          </a:xfrm>
        </p:spPr>
        <p:txBody>
          <a:bodyPr>
            <a:normAutofit/>
          </a:bodyPr>
          <a:lstStyle/>
          <a:p>
            <a:r>
              <a:rPr lang="en-US" sz="2000" dirty="0"/>
              <a:t>The &lt;caption&gt; tag defines a table caption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 &lt;caption&gt; tag must be inserted immediately after the </a:t>
            </a:r>
            <a:r>
              <a:rPr lang="en-US" sz="2000" dirty="0" smtClean="0">
                <a:solidFill>
                  <a:srgbClr val="00B050"/>
                </a:solidFill>
              </a:rPr>
              <a:t>&lt;table&gt;</a:t>
            </a:r>
            <a:r>
              <a:rPr lang="en-US" sz="2000" dirty="0"/>
              <a:t> tag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Code; </a:t>
            </a:r>
            <a:r>
              <a:rPr lang="en-US" sz="2000" dirty="0" smtClean="0">
                <a:solidFill>
                  <a:srgbClr val="FFFF00"/>
                </a:solidFill>
              </a:rPr>
              <a:t>&lt;caption&gt;Employee Records&lt;/caption&gt;</a:t>
            </a:r>
            <a:endParaRPr lang="en-US" sz="2000" dirty="0"/>
          </a:p>
        </p:txBody>
      </p:sp>
      <p:pic>
        <p:nvPicPr>
          <p:cNvPr id="5122" name="Picture 2" descr="C:\Users\Lenovo\OneDrive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412384"/>
            <a:ext cx="3810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96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  </a:t>
            </a:r>
            <a:r>
              <a:rPr lang="en-US" sz="3600" dirty="0" smtClean="0"/>
              <a:t>Id Attribute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define a special style for one particular </a:t>
            </a:r>
            <a:r>
              <a:rPr lang="en-US" sz="2000" dirty="0" smtClean="0"/>
              <a:t>tag, </a:t>
            </a:r>
            <a:r>
              <a:rPr lang="en-US" sz="2000" dirty="0"/>
              <a:t>add an id </a:t>
            </a:r>
            <a:r>
              <a:rPr lang="en-US" sz="2000" dirty="0" smtClean="0"/>
              <a:t>attribute.</a:t>
            </a:r>
          </a:p>
          <a:p>
            <a:r>
              <a:rPr lang="en-US" sz="2000" dirty="0"/>
              <a:t>The id attribute specifies a unique id for an HTML element.</a:t>
            </a:r>
            <a:endParaRPr lang="en-US" sz="2000" dirty="0" smtClean="0"/>
          </a:p>
          <a:p>
            <a:r>
              <a:rPr lang="en-US" sz="2000" dirty="0" smtClean="0"/>
              <a:t>Code; </a:t>
            </a:r>
            <a:r>
              <a:rPr lang="en-US" sz="2000" dirty="0" smtClean="0">
                <a:solidFill>
                  <a:srgbClr val="FFFF00"/>
                </a:solidFill>
              </a:rPr>
              <a:t>#</a:t>
            </a:r>
            <a:r>
              <a:rPr lang="en-US" sz="2000" dirty="0" err="1" smtClean="0">
                <a:solidFill>
                  <a:srgbClr val="FFFF00"/>
                </a:solidFill>
              </a:rPr>
              <a:t>musa</a:t>
            </a:r>
            <a:r>
              <a:rPr lang="en-US" sz="2000" dirty="0">
                <a:solidFill>
                  <a:srgbClr val="FFFF00"/>
                </a:solidFill>
              </a:rPr>
              <a:t> {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  </a:t>
            </a:r>
            <a:r>
              <a:rPr lang="en-US" sz="2000" dirty="0" smtClean="0">
                <a:solidFill>
                  <a:srgbClr val="FFFF00"/>
                </a:solidFill>
              </a:rPr>
              <a:t>         width</a:t>
            </a:r>
            <a:r>
              <a:rPr lang="en-US" sz="2000" dirty="0">
                <a:solidFill>
                  <a:srgbClr val="FFFF00"/>
                </a:solidFill>
              </a:rPr>
              <a:t>: 100%;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  </a:t>
            </a:r>
            <a:r>
              <a:rPr lang="en-US" sz="2000" dirty="0" smtClean="0">
                <a:solidFill>
                  <a:srgbClr val="FFFF00"/>
                </a:solidFill>
              </a:rPr>
              <a:t>         background-color</a:t>
            </a:r>
            <a:r>
              <a:rPr lang="en-US" sz="2000" dirty="0">
                <a:solidFill>
                  <a:srgbClr val="FFFF00"/>
                </a:solidFill>
              </a:rPr>
              <a:t>: #f1f1c1;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 smtClean="0">
                <a:solidFill>
                  <a:srgbClr val="FFFF00"/>
                </a:solidFill>
              </a:rPr>
              <a:t>       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		</a:t>
            </a:r>
            <a:r>
              <a:rPr lang="en-US" sz="2000" dirty="0">
                <a:solidFill>
                  <a:srgbClr val="FFFF00"/>
                </a:solidFill>
              </a:rPr>
              <a:t>&lt;table id</a:t>
            </a:r>
            <a:r>
              <a:rPr lang="en-US" sz="2000" dirty="0" smtClean="0">
                <a:solidFill>
                  <a:srgbClr val="FFFF00"/>
                </a:solidFill>
              </a:rPr>
              <a:t>=“</a:t>
            </a:r>
            <a:r>
              <a:rPr lang="en-US" sz="2000" dirty="0" err="1" smtClean="0">
                <a:solidFill>
                  <a:srgbClr val="FFFF00"/>
                </a:solidFill>
              </a:rPr>
              <a:t>musa</a:t>
            </a:r>
            <a:r>
              <a:rPr lang="en-US" sz="2000" dirty="0" smtClean="0">
                <a:solidFill>
                  <a:srgbClr val="FFFF0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		&lt;</a:t>
            </a:r>
            <a:r>
              <a:rPr lang="en-US" sz="2000" dirty="0" err="1" smtClean="0">
                <a:solidFill>
                  <a:srgbClr val="FFFF00"/>
                </a:solidFill>
              </a:rPr>
              <a:t>th</a:t>
            </a:r>
            <a:r>
              <a:rPr lang="en-US" sz="2000" dirty="0" smtClean="0">
                <a:solidFill>
                  <a:srgbClr val="FFFF00"/>
                </a:solidFill>
              </a:rPr>
              <a:t> id=“</a:t>
            </a:r>
            <a:r>
              <a:rPr lang="en-US" sz="2000" dirty="0" err="1" smtClean="0">
                <a:solidFill>
                  <a:srgbClr val="FFFF00"/>
                </a:solidFill>
              </a:rPr>
              <a:t>musa</a:t>
            </a:r>
            <a:r>
              <a:rPr lang="en-US" sz="2000" dirty="0" smtClean="0">
                <a:solidFill>
                  <a:srgbClr val="FFFF00"/>
                </a:solidFill>
              </a:rPr>
              <a:t>”&gt;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65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					Table </a:t>
            </a:r>
            <a:r>
              <a:rPr lang="en-US" dirty="0" err="1" smtClean="0"/>
              <a:t>Tr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r>
              <a:rPr lang="en-US" dirty="0" smtClean="0"/>
              <a:t>&lt;table&gt; &lt;</a:t>
            </a:r>
            <a:r>
              <a:rPr lang="en-US" dirty="0" err="1" smtClean="0"/>
              <a:t>tr</a:t>
            </a:r>
            <a:r>
              <a:rPr lang="en-US" dirty="0" smtClean="0"/>
              <a:t>&gt;------&lt;/</a:t>
            </a:r>
            <a:r>
              <a:rPr lang="en-US" dirty="0" err="1" smtClean="0"/>
              <a:t>tr</a:t>
            </a:r>
            <a:r>
              <a:rPr lang="en-US" dirty="0" smtClean="0"/>
              <a:t>&gt; &lt;/table&gt;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used to create a row within a Table.</a:t>
            </a:r>
            <a:endParaRPr lang="en-US" dirty="0"/>
          </a:p>
        </p:txBody>
      </p:sp>
      <p:pic>
        <p:nvPicPr>
          <p:cNvPr id="12" name="Picture 11" descr="table.png"/>
          <p:cNvPicPr>
            <a:picLocks noChangeAspect="1"/>
          </p:cNvPicPr>
          <p:nvPr/>
        </p:nvPicPr>
        <p:blipFill>
          <a:blip r:embed="rId2"/>
          <a:srcRect t="19632" b="55828"/>
          <a:stretch>
            <a:fillRect/>
          </a:stretch>
        </p:blipFill>
        <p:spPr>
          <a:xfrm>
            <a:off x="2133600" y="5334000"/>
            <a:ext cx="3810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3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ur-PK" dirty="0" smtClean="0"/>
              <a:t>                       </a:t>
            </a:r>
            <a:r>
              <a:rPr lang="en-US" dirty="0" smtClean="0"/>
              <a:t>Table </a:t>
            </a:r>
            <a:r>
              <a:rPr lang="en-US" dirty="0" err="1" smtClean="0"/>
              <a:t>Th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&lt;</a:t>
            </a:r>
            <a:r>
              <a:rPr lang="en-US" dirty="0" err="1" smtClean="0"/>
              <a:t>th</a:t>
            </a:r>
            <a:r>
              <a:rPr lang="en-US" dirty="0" smtClean="0"/>
              <a:t>&gt; ------ &lt;/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It is used to create a Table Heading within the table’s row.</a:t>
            </a:r>
            <a:endParaRPr lang="en-US" dirty="0"/>
          </a:p>
        </p:txBody>
      </p:sp>
      <p:pic>
        <p:nvPicPr>
          <p:cNvPr id="6" name="Picture 5" descr="table.png"/>
          <p:cNvPicPr>
            <a:picLocks noChangeAspect="1"/>
          </p:cNvPicPr>
          <p:nvPr/>
        </p:nvPicPr>
        <p:blipFill>
          <a:blip r:embed="rId2"/>
          <a:srcRect b="60736"/>
          <a:stretch>
            <a:fillRect/>
          </a:stretch>
        </p:blipFill>
        <p:spPr>
          <a:xfrm>
            <a:off x="1371600" y="4712732"/>
            <a:ext cx="3810000" cy="609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10800000">
            <a:off x="4572000" y="48768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77000" y="4648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head</a:t>
            </a:r>
          </a:p>
        </p:txBody>
      </p:sp>
    </p:spTree>
    <p:extLst>
      <p:ext uri="{BB962C8B-B14F-4D97-AF65-F5344CB8AC3E}">
        <p14:creationId xmlns:p14="http://schemas.microsoft.com/office/powerpoint/2010/main" val="3308661069"/>
      </p:ext>
    </p:extLst>
  </p:cSld>
  <p:clrMapOvr>
    <a:masterClrMapping/>
  </p:clrMapOvr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TM02455610[[fn=Autumn]]</Template>
  <TotalTime>88</TotalTime>
  <Words>508</Words>
  <Application>Microsoft Office PowerPoint</Application>
  <PresentationFormat>On-screen Show (4:3)</PresentationFormat>
  <Paragraphs>146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Autumn</vt:lpstr>
      <vt:lpstr>Muhammad Musa</vt:lpstr>
      <vt:lpstr>               Table        Border</vt:lpstr>
      <vt:lpstr>                Table     Cell Padding</vt:lpstr>
      <vt:lpstr>         Table      Colspan</vt:lpstr>
      <vt:lpstr>            Table      Rowspan</vt:lpstr>
      <vt:lpstr>       Table     &lt;caption&gt; Tag</vt:lpstr>
      <vt:lpstr>      Id Attribute</vt:lpstr>
      <vt:lpstr>     Table Tr</vt:lpstr>
      <vt:lpstr>                       Table Th</vt:lpstr>
      <vt:lpstr>                      Table Td</vt:lpstr>
      <vt:lpstr>                  Table Rowspan</vt:lpstr>
      <vt:lpstr>                   Table Colspan</vt:lpstr>
      <vt:lpstr>                          Iframe</vt:lpstr>
      <vt:lpstr>        Meta</vt:lpstr>
      <vt:lpstr>              Meta Description</vt:lpstr>
      <vt:lpstr>     Meta Keywords</vt:lpstr>
      <vt:lpstr>     Meta Keywords</vt:lpstr>
      <vt:lpstr>    Meta Charset UTF-8 </vt:lpstr>
      <vt:lpstr>     Meta Viewport</vt:lpstr>
      <vt:lpstr>      Meta Refresh</vt:lpstr>
      <vt:lpstr>       Pre Tag</vt:lpstr>
      <vt:lpstr>     marquee Tag</vt:lpstr>
      <vt:lpstr>    Special Characters</vt:lpstr>
      <vt:lpstr>    Escape Sequence</vt:lpstr>
      <vt:lpstr>        Form</vt:lpstr>
      <vt:lpstr>       Label</vt:lpstr>
      <vt:lpstr>        Input</vt:lpstr>
      <vt:lpstr>       Textbox</vt:lpstr>
      <vt:lpstr>      Radio Button</vt:lpstr>
      <vt:lpstr>      Checkbox</vt:lpstr>
      <vt:lpstr>      Drop Down</vt:lpstr>
      <vt:lpstr>       Button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Musa</dc:title>
  <dc:creator>Lenovo</dc:creator>
  <cp:lastModifiedBy>Lenovo</cp:lastModifiedBy>
  <cp:revision>9</cp:revision>
  <dcterms:created xsi:type="dcterms:W3CDTF">2021-06-22T03:33:35Z</dcterms:created>
  <dcterms:modified xsi:type="dcterms:W3CDTF">2021-08-30T06:31:01Z</dcterms:modified>
</cp:coreProperties>
</file>